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Source Code Pro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627448-3E63-4BF0-8685-F28B2B58957A}">
  <a:tblStyle styleId="{81627448-3E63-4BF0-8685-F28B2B5895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Lato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SourceCodePro-italic.fntdata"/><Relationship Id="rId27" Type="http://schemas.openxmlformats.org/officeDocument/2006/relationships/font" Target="fonts/SourceCode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32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55dac988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55dac988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Rohit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430dba64a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430dba64a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430dba6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430dba6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Vishal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430dba64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430dba64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Vishal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430dba64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430dba64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Prashanth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5575457a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5575457a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Rohit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430dba64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430dba64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Vishal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430dba64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430dba64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Prashanth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430dba64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430dba64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Prashanth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430dba64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430dba64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Rohit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huggingface.co/facebook/bart-base" TargetMode="External"/><Relationship Id="rId4" Type="http://schemas.openxmlformats.org/officeDocument/2006/relationships/hyperlink" Target="https://huggingface.co/t5-small" TargetMode="External"/><Relationship Id="rId5" Type="http://schemas.openxmlformats.org/officeDocument/2006/relationships/hyperlink" Target="https://huggingface.co/Prashanth-1998/wikihow_t5small_model" TargetMode="External"/><Relationship Id="rId6" Type="http://schemas.openxmlformats.org/officeDocument/2006/relationships/hyperlink" Target="https://huggingface.co/rohitmacherla3/wikihow_t5small_LoRA_fine_tune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535200" y="1379175"/>
            <a:ext cx="39279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>
                <a:latin typeface="Source Code Pro"/>
                <a:ea typeface="Source Code Pro"/>
                <a:cs typeface="Source Code Pro"/>
                <a:sym typeface="Source Code Pro"/>
              </a:rPr>
              <a:t>WikiHow 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>
                <a:latin typeface="Source Code Pro"/>
                <a:ea typeface="Source Code Pro"/>
                <a:cs typeface="Source Code Pro"/>
                <a:sym typeface="Source Code Pro"/>
              </a:rPr>
              <a:t>Text Summarization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381950" y="3161300"/>
            <a:ext cx="22344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Team 4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Prashanth Aripirala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Rohit Macherla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Vishal Reddy Mekala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6516000" y="4748700"/>
            <a:ext cx="26280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Cohort 2 Presentation - Done!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Model Performance &amp; Evaluation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400" y="1352825"/>
            <a:ext cx="3323600" cy="309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25" y="1856624"/>
            <a:ext cx="5721175" cy="1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90250" y="450150"/>
            <a:ext cx="8490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Pre-Trained Models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BART Base : </a:t>
            </a:r>
            <a:r>
              <a:rPr lang="en" sz="15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https://huggingface.co/facebook/bart-base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T5 Small : </a:t>
            </a:r>
            <a:r>
              <a:rPr lang="en" sz="15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https://huggingface.co/t5-small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Fine-Tined Models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T5 SFT : </a:t>
            </a:r>
            <a:r>
              <a:rPr lang="en" sz="15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https://huggingface.co/Prashanth-1998/wikihow_t5small_model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T5 LoRA : </a:t>
            </a:r>
            <a:r>
              <a:rPr lang="en" sz="15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https://huggingface.co/rohitmacherla3/wikihow_t5small_LoRA_fine_tuned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49" name="Google Shape;149;p23"/>
          <p:cNvSpPr txBox="1"/>
          <p:nvPr>
            <p:ph type="title"/>
          </p:nvPr>
        </p:nvSpPr>
        <p:spPr>
          <a:xfrm>
            <a:off x="3879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LLMs Models Used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3897550" y="3794675"/>
            <a:ext cx="3688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Introduction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project aims to utilize pre-trained Large Language Models (LLMs) for text summarization through diverse fine-tuning techniques.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Large Language Models used: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T5-small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BART-base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Fine-tuning techniques used: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Simple Fine-tuning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LoRA Fine-tuning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Comparative analysis with baseline LSTM/Transformer models are undertaken, utilizing established metrics such as rouge score and BLEU.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Obtained WikiHow </a:t>
            </a:r>
            <a:r>
              <a:rPr lang="en" sz="1500"/>
              <a:t>dataset</a:t>
            </a:r>
            <a:r>
              <a:rPr lang="en" sz="1500"/>
              <a:t> from </a:t>
            </a:r>
            <a:r>
              <a:rPr lang="en" sz="1500"/>
              <a:t>Hugging Face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Used only ~10% of the dataset due to memory and computation limits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Each input column is an article from WikiHow on </a:t>
            </a:r>
            <a:r>
              <a:rPr i="1" lang="en" sz="1500"/>
              <a:t>How to </a:t>
            </a:r>
            <a:r>
              <a:rPr i="1" lang="en" sz="1500"/>
              <a:t>...?</a:t>
            </a:r>
            <a:endParaRPr i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Each output column is the concatenation of all the headlines in each article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Dataset Description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77" name="Google Shape;77;p15"/>
          <p:cNvGraphicFramePr/>
          <p:nvPr/>
        </p:nvGraphicFramePr>
        <p:xfrm>
          <a:off x="399150" y="2999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{81627448-3E63-4BF0-8685-F28B2B58957A}</a:tableStyleId>
              </a:tblPr>
              <a:tblGrid>
                <a:gridCol w="1175375"/>
                <a:gridCol w="1175375"/>
                <a:gridCol w="1175375"/>
              </a:tblGrid>
              <a:tr h="46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Training Data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Validation Data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Test Data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46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20000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5599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5577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100000" l="-25440" r="25440" t="-100000"/>
          <a:stretch/>
        </p:blipFill>
        <p:spPr>
          <a:xfrm>
            <a:off x="304800" y="304800"/>
            <a:ext cx="533400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0" l="0" r="62506" t="40362"/>
          <a:stretch/>
        </p:blipFill>
        <p:spPr>
          <a:xfrm>
            <a:off x="6403950" y="2693038"/>
            <a:ext cx="2428355" cy="16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0" l="64792" r="0" t="44258"/>
          <a:stretch/>
        </p:blipFill>
        <p:spPr>
          <a:xfrm>
            <a:off x="4184404" y="2800672"/>
            <a:ext cx="2280221" cy="1521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Preprocessing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Converted texts into tokens using respective LLM tokenizers for each LLM.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Used BART based tokenizers for models built on BART 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Used T5 based tokenizers for models built on T5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Truncation and padding was done to maintain consistent token length	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Max output token lengths for baseline models was calculated based on the plots below.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0" l="0" r="49418" t="0"/>
          <a:stretch/>
        </p:blipFill>
        <p:spPr>
          <a:xfrm>
            <a:off x="1815350" y="2663599"/>
            <a:ext cx="2166999" cy="236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0" l="49418" r="0" t="0"/>
          <a:stretch/>
        </p:blipFill>
        <p:spPr>
          <a:xfrm>
            <a:off x="4295000" y="2663626"/>
            <a:ext cx="2166999" cy="2362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Baseline Model - LSTM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25225"/>
            <a:ext cx="5714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101588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Designed functions to preprocess the data such as tokenization, removal of stop words and padding to ensure articles and summaries have uniform length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Built a sequential model using Keras, with an embedding layer and an LSTM layer for each encoder and decoder, and a repeat vector layer between them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model has a final time distributed dense layer for generating output sequences.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Training was done to optimize sparse categorical cross entropy loss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9850" y="1147225"/>
            <a:ext cx="3182112" cy="24780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468250" y="4460125"/>
            <a:ext cx="8451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Predicted summary: </a:t>
            </a:r>
            <a:endParaRPr i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‘consider the the the the the the the the the the the the the’</a:t>
            </a:r>
            <a:endParaRPr i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68250" y="3963625"/>
            <a:ext cx="860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Actual Summary:</a:t>
            </a:r>
            <a:br>
              <a:rPr i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i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'Create a dry mix for your hamster.\nMake healthy treats.\nUnderstand the drawbacks of homemade food.'</a:t>
            </a:r>
            <a:endParaRPr i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Baseline Model - Seq2Seq Transformer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225225"/>
            <a:ext cx="5584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Designed functions to preprocess the data such as tokenization, removal of stop words and padding to ensure articles and summaries have a predetermined max token length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Positional encoding is added to the input to retain context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Two layers each are used in the encoder and decoder blocks with four multiple attention heads.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Layer normalization and residual connections are applied within each sub-layer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Masked softmax cross entropy loss is used as loss function</a:t>
            </a:r>
            <a:endParaRPr sz="15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75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75"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1225" y="1225225"/>
            <a:ext cx="3180449" cy="24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490375" y="4496175"/>
            <a:ext cx="8451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Predicted summary: </a:t>
            </a:r>
            <a:endParaRPr i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'give hamster cage'</a:t>
            </a:r>
            <a:endParaRPr i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490375" y="4068375"/>
            <a:ext cx="860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Actual Summary:</a:t>
            </a:r>
            <a:br>
              <a:rPr i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i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'Create a dry mix for your hamster.\nMake healthy treats.\nUnderstand the drawbacks of homemade food.'</a:t>
            </a:r>
            <a:endParaRPr i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Bart-base &amp; T5-small LLMs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225225"/>
            <a:ext cx="651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Loaded pre-trained sequence-to-sequence LLMs from </a:t>
            </a:r>
            <a:r>
              <a:rPr lang="en" sz="1500"/>
              <a:t>Hugging Face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Performed predictions directly on the pre-trained models before any fine-tuning/transfer learning.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Compared the performance of T5 model with and without prompt embedded into the input (“</a:t>
            </a:r>
            <a:r>
              <a:rPr i="1" lang="en" sz="1500"/>
              <a:t>Summarize:  …….”</a:t>
            </a:r>
            <a:r>
              <a:rPr lang="en" sz="1500"/>
              <a:t>)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13" name="Google Shape;113;p19"/>
          <p:cNvSpPr txBox="1"/>
          <p:nvPr/>
        </p:nvSpPr>
        <p:spPr>
          <a:xfrm>
            <a:off x="346350" y="3164725"/>
            <a:ext cx="8451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Predicted summary:(BART-base)</a:t>
            </a:r>
            <a:endParaRPr i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'Hamsters should eat a dry mix of food made from a variety of fruits, vegetables'</a:t>
            </a:r>
            <a:endParaRPr i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346350" y="2686125"/>
            <a:ext cx="860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Actual Summary:</a:t>
            </a:r>
            <a:br>
              <a:rPr i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i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'Create a dry mix for your hamster.\nMake healthy treats.\</a:t>
            </a:r>
            <a:r>
              <a:rPr i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nUnderstand</a:t>
            </a:r>
            <a:r>
              <a:rPr i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the drawbacks of homemade food.'</a:t>
            </a:r>
            <a:endParaRPr i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311700" y="3686225"/>
            <a:ext cx="860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Predicted</a:t>
            </a:r>
            <a:r>
              <a:rPr i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Summary:(T5-small)</a:t>
            </a:r>
            <a:br>
              <a:rPr i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i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',, and a variety of fresh fruits and vegetables. Mix dried foods together to'</a:t>
            </a:r>
            <a:endParaRPr i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311700" y="4168825"/>
            <a:ext cx="860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Predicted Summary:(T5-small with prompt)</a:t>
            </a:r>
            <a:br>
              <a:rPr i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i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'hamsters need carbohydrates, proteins, and fats to function properly. ham'</a:t>
            </a:r>
            <a:endParaRPr i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274875"/>
            <a:ext cx="8832300" cy="8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latin typeface="Lato"/>
                <a:ea typeface="Lato"/>
                <a:cs typeface="Lato"/>
                <a:sym typeface="Lato"/>
              </a:rPr>
              <a:t>Fine-Tuning T5-small using Simple Fine-Tuning</a:t>
            </a:r>
            <a:endParaRPr sz="328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075875"/>
            <a:ext cx="51381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Fine-tuning the entire LLM definitely gives better results, but is computationally challenging.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Fine-tuned the model by just unfreezing the last two layers of the encoder and updated the weights and biases of those layers before training.</a:t>
            </a:r>
            <a:endParaRPr i="1"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b="0" l="1668" r="1890" t="1835"/>
          <a:stretch/>
        </p:blipFill>
        <p:spPr>
          <a:xfrm>
            <a:off x="5506225" y="1075875"/>
            <a:ext cx="3267450" cy="302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346350" y="3367925"/>
            <a:ext cx="5305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Predicted summary:</a:t>
            </a:r>
            <a:endParaRPr i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"hamsters, like, humans need carbohydrates, proteins, and fats to function properly . a combination of nuts, seeds, and low starch vegetables are important for the body's health . add ingredients in processed food made for humans ."</a:t>
            </a:r>
            <a:endParaRPr i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346350" y="2686125"/>
            <a:ext cx="5305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Actual Summary:</a:t>
            </a:r>
            <a:br>
              <a:rPr i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i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'Create a dry mix for your hamster.\nMake healthy treats.\nUnderstand the drawbacks of homemade food.'</a:t>
            </a:r>
            <a:endParaRPr i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Fine-Tuning T5-small using LoRA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225225"/>
            <a:ext cx="5090100" cy="3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PEFT is an approach to fine-tune only a small number of (extra) model parameters while freezing most parameters of the pretrained LLMs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LoRA (Low Rank Adaptation), is a PEFT technique designed for fine-tuning pretrained models in a more computational and memory efficient manner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18487" l="-1301" r="-2025" t="0"/>
          <a:stretch/>
        </p:blipFill>
        <p:spPr>
          <a:xfrm>
            <a:off x="6096958" y="3092525"/>
            <a:ext cx="2053463" cy="18673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413300" y="3774325"/>
            <a:ext cx="5375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Predicted summary:</a:t>
            </a:r>
            <a:endParaRPr i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"a combination of nuts, seeds, and low starch vegetables are important for a hamster's physical wellbeing . you can find dried varieties of these foods at a local grocery store and mix them together ."</a:t>
            </a:r>
            <a:endParaRPr i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413300" y="3092525"/>
            <a:ext cx="5305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Actual Summary:</a:t>
            </a:r>
            <a:br>
              <a:rPr i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i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'Create a dry mix for your hamster.\nMake healthy treats.\nUnderstand the drawbacks of homemade food.'</a:t>
            </a:r>
            <a:endParaRPr i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Creating Your Own ChatGPT: A Guide to Fine-Tuning LLMs with LoRA"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8625" y="1225225"/>
            <a:ext cx="1970101" cy="17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