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C372AE-AAE7-45E2-9932-472F8F41FC6E}">
  <a:tblStyle styleId="{2AC372AE-AAE7-45E2-9932-472F8F41FC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f5b5973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f5b5973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f5b5973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f5b5973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f5b5973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ef5b5973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f5b5973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f5b5973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f5b5973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f5b5973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01df895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01df895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01df895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01df895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01df895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01df895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f5cb5622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f5cb5622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f5cb5622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f5cb5622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f5cb5622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f5cb5622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f5cb5622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f5cb5622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f5cb5622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f5cb5622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cd056f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cd056f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cd056f3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cd056f3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f5b5973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f5b5973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Cloud Computing.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Name:Naikade Rohit Anand.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Cloud Service Models.</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Mainly,there are three cloud service models as listed below:</a:t>
            </a:r>
            <a:endParaRPr/>
          </a:p>
          <a:p>
            <a:pPr indent="-342900" lvl="0" marL="457200" rtl="0" algn="l">
              <a:lnSpc>
                <a:spcPct val="150000"/>
              </a:lnSpc>
              <a:spcBef>
                <a:spcPts val="1200"/>
              </a:spcBef>
              <a:spcAft>
                <a:spcPts val="0"/>
              </a:spcAft>
              <a:buSzPts val="1800"/>
              <a:buAutoNum type="arabicPeriod"/>
            </a:pPr>
            <a:r>
              <a:rPr lang="en"/>
              <a:t>IaaS(Infrastructure as a Service).</a:t>
            </a:r>
            <a:endParaRPr/>
          </a:p>
          <a:p>
            <a:pPr indent="-342900" lvl="0" marL="457200" rtl="0" algn="l">
              <a:lnSpc>
                <a:spcPct val="150000"/>
              </a:lnSpc>
              <a:spcBef>
                <a:spcPts val="0"/>
              </a:spcBef>
              <a:spcAft>
                <a:spcPts val="0"/>
              </a:spcAft>
              <a:buSzPts val="1800"/>
              <a:buAutoNum type="arabicPeriod"/>
            </a:pPr>
            <a:r>
              <a:rPr lang="en"/>
              <a:t>PaaS(Platform as a Service).</a:t>
            </a:r>
            <a:endParaRPr/>
          </a:p>
          <a:p>
            <a:pPr indent="-342900" lvl="0" marL="457200" rtl="0" algn="l">
              <a:lnSpc>
                <a:spcPct val="150000"/>
              </a:lnSpc>
              <a:spcBef>
                <a:spcPts val="0"/>
              </a:spcBef>
              <a:spcAft>
                <a:spcPts val="0"/>
              </a:spcAft>
              <a:buSzPts val="1800"/>
              <a:buAutoNum type="arabicPeriod"/>
            </a:pPr>
            <a:r>
              <a:rPr lang="en"/>
              <a:t>SaaS(Software as a Service).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IaaS(Infrastructure as a Service).</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the most basic level service.each of the models inherits security and management mechanism from the underlying model.</a:t>
            </a:r>
            <a:endParaRPr/>
          </a:p>
          <a:p>
            <a:pPr indent="-342900" lvl="0" marL="457200" rtl="0" algn="l">
              <a:spcBef>
                <a:spcPts val="0"/>
              </a:spcBef>
              <a:spcAft>
                <a:spcPts val="0"/>
              </a:spcAft>
              <a:buSzPts val="1800"/>
              <a:buChar char="●"/>
            </a:pPr>
            <a:r>
              <a:rPr lang="en"/>
              <a:t>IaaS provides access to fundamental resources such as physical machines,virtual machines,virtual storage etc.</a:t>
            </a:r>
            <a:endParaRPr/>
          </a:p>
          <a:p>
            <a:pPr indent="-342900" lvl="0" marL="457200" rtl="0" algn="l">
              <a:spcBef>
                <a:spcPts val="0"/>
              </a:spcBef>
              <a:spcAft>
                <a:spcPts val="0"/>
              </a:spcAft>
              <a:buSzPts val="1800"/>
              <a:buChar char="●"/>
            </a:pPr>
            <a:r>
              <a:rPr lang="en"/>
              <a:t>The main advantage of using SaaS is that it </a:t>
            </a:r>
            <a:r>
              <a:rPr lang="en"/>
              <a:t>helps</a:t>
            </a:r>
            <a:r>
              <a:rPr lang="en"/>
              <a:t> users to avoid cost and complexity of purchasing and managing servers.</a:t>
            </a:r>
            <a:endParaRPr/>
          </a:p>
          <a:p>
            <a:pPr indent="0" lvl="0" marL="457200" rtl="0" algn="l">
              <a:spcBef>
                <a:spcPts val="1200"/>
              </a:spcBef>
              <a:spcAft>
                <a:spcPts val="1200"/>
              </a:spcAft>
              <a:buNone/>
            </a:pPr>
            <a:r>
              <a:rPr lang="en"/>
              <a:t>Example:DigitalOcean,Amazon Web Services,Microsoft Azure.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PaaS(Platform as a Service).</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PaaS cloud platform is created for programmers to develop,test,run and manage the applications.</a:t>
            </a:r>
            <a:endParaRPr/>
          </a:p>
          <a:p>
            <a:pPr indent="-342900" lvl="0" marL="457200" rtl="0" algn="l">
              <a:spcBef>
                <a:spcPts val="0"/>
              </a:spcBef>
              <a:spcAft>
                <a:spcPts val="0"/>
              </a:spcAft>
              <a:buSzPts val="1800"/>
              <a:buChar char="●"/>
            </a:pPr>
            <a:r>
              <a:rPr lang="en"/>
              <a:t>PaaS provides runtime environment for applications,development ad deployment tools.</a:t>
            </a:r>
            <a:endParaRPr/>
          </a:p>
          <a:p>
            <a:pPr indent="0" lvl="0" marL="457200" rtl="0" algn="l">
              <a:spcBef>
                <a:spcPts val="1200"/>
              </a:spcBef>
              <a:spcAft>
                <a:spcPts val="1200"/>
              </a:spcAft>
              <a:buNone/>
            </a:pPr>
            <a:r>
              <a:rPr lang="en"/>
              <a:t>Example:AWS Elastic beanstalk,Windows Azure,Heroku,Google App Engine.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SaaS(Software as a Service).</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SaaS is also known as on-demand software.it is a software in which applications are hosted by cloud provider and consumers can use them through internet connection and web browser.</a:t>
            </a:r>
            <a:endParaRPr/>
          </a:p>
          <a:p>
            <a:pPr indent="-342900" lvl="0" marL="457200" rtl="0" algn="l">
              <a:spcBef>
                <a:spcPts val="0"/>
              </a:spcBef>
              <a:spcAft>
                <a:spcPts val="0"/>
              </a:spcAft>
              <a:buSzPts val="1800"/>
              <a:buChar char="●"/>
            </a:pPr>
            <a:r>
              <a:rPr lang="en"/>
              <a:t>SaaS allows to use software </a:t>
            </a:r>
            <a:r>
              <a:rPr lang="en"/>
              <a:t>applications</a:t>
            </a:r>
            <a:r>
              <a:rPr lang="en"/>
              <a:t> as a service to end-users.</a:t>
            </a:r>
            <a:endParaRPr/>
          </a:p>
          <a:p>
            <a:pPr indent="0" lvl="0" marL="0" rtl="0" algn="l">
              <a:spcBef>
                <a:spcPts val="1200"/>
              </a:spcBef>
              <a:spcAft>
                <a:spcPts val="1200"/>
              </a:spcAft>
              <a:buNone/>
            </a:pPr>
            <a:r>
              <a:rPr lang="en"/>
              <a:t>	Example:BigCommerce,Google Apps,DropBox,Salesforce.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Pros of Computing Models.</a:t>
            </a:r>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b="1" lang="en"/>
              <a:t>Invest as you use:</a:t>
            </a:r>
            <a:r>
              <a:rPr lang="en"/>
              <a:t>Instead of investing in buying data centers,servers and expertise,use cloud services and pay for the services those you have used.</a:t>
            </a:r>
            <a:endParaRPr/>
          </a:p>
          <a:p>
            <a:pPr indent="-334327" lvl="0" marL="457200" rtl="0" algn="l">
              <a:lnSpc>
                <a:spcPct val="150000"/>
              </a:lnSpc>
              <a:spcBef>
                <a:spcPts val="0"/>
              </a:spcBef>
              <a:spcAft>
                <a:spcPts val="0"/>
              </a:spcAft>
              <a:buSzPct val="100000"/>
              <a:buChar char="●"/>
            </a:pPr>
            <a:r>
              <a:rPr b="1" lang="en"/>
              <a:t>Unlimited,instant scalability:</a:t>
            </a:r>
            <a:r>
              <a:rPr lang="en"/>
              <a:t>cloud provides scalability feature.like,as your business grows,you can demand for additional resources and use them as per your need.</a:t>
            </a:r>
            <a:endParaRPr/>
          </a:p>
          <a:p>
            <a:pPr indent="-334327" lvl="0" marL="457200" rtl="0" algn="l">
              <a:lnSpc>
                <a:spcPct val="150000"/>
              </a:lnSpc>
              <a:spcBef>
                <a:spcPts val="0"/>
              </a:spcBef>
              <a:spcAft>
                <a:spcPts val="0"/>
              </a:spcAft>
              <a:buSzPct val="100000"/>
              <a:buChar char="●"/>
            </a:pPr>
            <a:r>
              <a:rPr b="1" lang="en"/>
              <a:t>Save money:</a:t>
            </a:r>
            <a:r>
              <a:rPr lang="en"/>
              <a:t>companies spending money on buying data centres and use them efficiently.its very tedious task.Instead of it,companies should use cloud services who manages this things by themselves and companies </a:t>
            </a:r>
            <a:r>
              <a:rPr lang="en"/>
              <a:t>should</a:t>
            </a:r>
            <a:r>
              <a:rPr lang="en"/>
              <a:t> focus on their clients.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a:t>
            </a:r>
            <a:r>
              <a:rPr lang="en"/>
              <a:t>s of Computing Models.</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150000"/>
              </a:lnSpc>
              <a:spcBef>
                <a:spcPts val="0"/>
              </a:spcBef>
              <a:spcAft>
                <a:spcPts val="0"/>
              </a:spcAft>
              <a:buSzPct val="100000"/>
              <a:buChar char="●"/>
            </a:pPr>
            <a:r>
              <a:rPr b="1" lang="en"/>
              <a:t>Lack of </a:t>
            </a:r>
            <a:r>
              <a:rPr b="1" lang="en"/>
              <a:t>control:</a:t>
            </a:r>
            <a:r>
              <a:rPr lang="en"/>
              <a:t>As consumers can scale to their needs,they never actually have full control over those resources.some cloud providers include specific clauses that lock businesses into contracts.so,companies should be mindful before accessing any service.</a:t>
            </a:r>
            <a:endParaRPr/>
          </a:p>
          <a:p>
            <a:pPr indent="-334327" lvl="0" marL="457200" rtl="0" algn="l">
              <a:lnSpc>
                <a:spcPct val="150000"/>
              </a:lnSpc>
              <a:spcBef>
                <a:spcPts val="0"/>
              </a:spcBef>
              <a:spcAft>
                <a:spcPts val="0"/>
              </a:spcAft>
              <a:buSzPct val="100000"/>
              <a:buChar char="●"/>
            </a:pPr>
            <a:r>
              <a:rPr b="1" lang="en"/>
              <a:t>Vulnerability:</a:t>
            </a:r>
            <a:r>
              <a:rPr lang="en"/>
              <a:t>cloud is accessible to the person who uses internet.this opens it up for cybercrime and could lead to leak or loss of data from vendors or businesses.</a:t>
            </a:r>
            <a:endParaRPr/>
          </a:p>
          <a:p>
            <a:pPr indent="-334327" lvl="0" marL="457200" rtl="0" algn="l">
              <a:lnSpc>
                <a:spcPct val="150000"/>
              </a:lnSpc>
              <a:spcBef>
                <a:spcPts val="0"/>
              </a:spcBef>
              <a:spcAft>
                <a:spcPts val="0"/>
              </a:spcAft>
              <a:buSzPct val="100000"/>
              <a:buChar char="●"/>
            </a:pPr>
            <a:r>
              <a:rPr b="1" lang="en"/>
              <a:t>Cloud costs:</a:t>
            </a:r>
            <a:r>
              <a:rPr lang="en"/>
              <a:t>in medium level businesses,cloud can be cost effective.but in case of small and long term businesses,cloud services will be costly.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Regions and availability zones.</a:t>
            </a:r>
            <a:endParaRPr/>
          </a:p>
        </p:txBody>
      </p:sp>
      <p:sp>
        <p:nvSpPr>
          <p:cNvPr id="154" name="Google Shape;154;p28"/>
          <p:cNvSpPr txBox="1"/>
          <p:nvPr>
            <p:ph idx="1" type="body"/>
          </p:nvPr>
        </p:nvSpPr>
        <p:spPr>
          <a:xfrm>
            <a:off x="161175" y="1489825"/>
            <a:ext cx="89067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An availability zone is high-availability offering that protects your applications and data from fault-tolerance.Zones are unique physical locations with two or more data centres equipped with </a:t>
            </a:r>
            <a:r>
              <a:rPr lang="en"/>
              <a:t>independent</a:t>
            </a:r>
            <a:r>
              <a:rPr lang="en"/>
              <a:t> power,cooling and networking capabilities.</a:t>
            </a:r>
            <a:endParaRPr/>
          </a:p>
          <a:p>
            <a:pPr indent="-342900" lvl="0" marL="457200" rtl="0" algn="l">
              <a:lnSpc>
                <a:spcPct val="150000"/>
              </a:lnSpc>
              <a:spcBef>
                <a:spcPts val="0"/>
              </a:spcBef>
              <a:spcAft>
                <a:spcPts val="0"/>
              </a:spcAft>
              <a:buSzPts val="1800"/>
              <a:buChar char="●"/>
            </a:pPr>
            <a:r>
              <a:rPr lang="en"/>
              <a:t>Availability regions are the geographical locations of cloud data centers.different regions offer different service qualities in terms of latency,solutions portfolios and costs.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Private Cloud vs Public Cloud.</a:t>
            </a:r>
            <a:endParaRPr/>
          </a:p>
        </p:txBody>
      </p:sp>
      <p:graphicFrame>
        <p:nvGraphicFramePr>
          <p:cNvPr id="160" name="Google Shape;160;p29"/>
          <p:cNvGraphicFramePr/>
          <p:nvPr/>
        </p:nvGraphicFramePr>
        <p:xfrm>
          <a:off x="500500" y="1489605"/>
          <a:ext cx="3000000" cy="3000000"/>
        </p:xfrm>
        <a:graphic>
          <a:graphicData uri="http://schemas.openxmlformats.org/drawingml/2006/table">
            <a:tbl>
              <a:tblPr>
                <a:noFill/>
                <a:tableStyleId>{2AC372AE-AAE7-45E2-9932-472F8F41FC6E}</a:tableStyleId>
              </a:tblPr>
              <a:tblGrid>
                <a:gridCol w="3943600"/>
                <a:gridCol w="3747400"/>
              </a:tblGrid>
              <a:tr h="273750">
                <a:tc>
                  <a:txBody>
                    <a:bodyPr/>
                    <a:lstStyle/>
                    <a:p>
                      <a:pPr indent="0" lvl="0" marL="0" rtl="0" algn="l">
                        <a:spcBef>
                          <a:spcPts val="0"/>
                        </a:spcBef>
                        <a:spcAft>
                          <a:spcPts val="0"/>
                        </a:spcAft>
                        <a:buNone/>
                      </a:pPr>
                      <a:r>
                        <a:rPr lang="en"/>
                        <a:t>                    </a:t>
                      </a:r>
                      <a:r>
                        <a:rPr lang="en" sz="1700">
                          <a:solidFill>
                            <a:schemeClr val="dk1"/>
                          </a:solidFill>
                        </a:rPr>
                        <a:t>Private Cloud</a:t>
                      </a:r>
                      <a:endParaRPr sz="1700">
                        <a:solidFill>
                          <a:schemeClr val="dk1"/>
                        </a:solidFill>
                      </a:endParaRPr>
                    </a:p>
                  </a:txBody>
                  <a:tcPr marT="91425" marB="91425" marR="91425" marL="91425"/>
                </a:tc>
                <a:tc>
                  <a:txBody>
                    <a:bodyPr/>
                    <a:lstStyle/>
                    <a:p>
                      <a:pPr indent="0" lvl="0" marL="0" rtl="0" algn="l">
                        <a:spcBef>
                          <a:spcPts val="0"/>
                        </a:spcBef>
                        <a:spcAft>
                          <a:spcPts val="0"/>
                        </a:spcAft>
                        <a:buNone/>
                      </a:pPr>
                      <a:r>
                        <a:rPr lang="en"/>
                        <a:t>                       </a:t>
                      </a:r>
                      <a:r>
                        <a:rPr lang="en" sz="1700">
                          <a:solidFill>
                            <a:schemeClr val="dk1"/>
                          </a:solidFill>
                        </a:rPr>
                        <a:t>Public Cloud</a:t>
                      </a:r>
                      <a:endParaRPr sz="1700">
                        <a:solidFill>
                          <a:schemeClr val="dk1"/>
                        </a:solidFill>
                      </a:endParaRPr>
                    </a:p>
                  </a:txBody>
                  <a:tcPr marT="91425" marB="91425" marR="91425" marL="91425"/>
                </a:tc>
              </a:tr>
              <a:tr h="898050">
                <a:tc>
                  <a:txBody>
                    <a:bodyPr/>
                    <a:lstStyle/>
                    <a:p>
                      <a:pPr indent="0" lvl="0" marL="0" rtl="0" algn="l">
                        <a:spcBef>
                          <a:spcPts val="0"/>
                        </a:spcBef>
                        <a:spcAft>
                          <a:spcPts val="0"/>
                        </a:spcAft>
                        <a:buNone/>
                      </a:pPr>
                      <a:r>
                        <a:rPr lang="en">
                          <a:solidFill>
                            <a:schemeClr val="dk1"/>
                          </a:solidFill>
                        </a:rPr>
                        <a:t>1.Cloud computing infrastructure is shared with private organization over the internet.it supports one </a:t>
                      </a:r>
                      <a:r>
                        <a:rPr lang="en">
                          <a:solidFill>
                            <a:schemeClr val="dk1"/>
                          </a:solidFill>
                        </a:rPr>
                        <a:t>enterprise</a:t>
                      </a:r>
                      <a:r>
                        <a:rPr lang="en">
                          <a:solidFill>
                            <a:schemeClr val="dk1"/>
                          </a:solidFill>
                        </a:rPr>
                        <a: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1.cloud computing infrastructure is shared with public consumers other the internet.it supports multiple consumers.</a:t>
                      </a:r>
                      <a:endParaRPr>
                        <a:solidFill>
                          <a:schemeClr val="dk1"/>
                        </a:solidFill>
                      </a:endParaRPr>
                    </a:p>
                  </a:txBody>
                  <a:tcPr marT="91425" marB="91425" marR="91425" marL="91425"/>
                </a:tc>
              </a:tr>
              <a:tr h="685225">
                <a:tc>
                  <a:txBody>
                    <a:bodyPr/>
                    <a:lstStyle/>
                    <a:p>
                      <a:pPr indent="0" lvl="0" marL="0" rtl="0" algn="l">
                        <a:spcBef>
                          <a:spcPts val="0"/>
                        </a:spcBef>
                        <a:spcAft>
                          <a:spcPts val="0"/>
                        </a:spcAft>
                        <a:buNone/>
                      </a:pPr>
                      <a:r>
                        <a:rPr lang="en">
                          <a:solidFill>
                            <a:schemeClr val="dk1"/>
                          </a:solidFill>
                        </a:rPr>
                        <a:t>2.data of single </a:t>
                      </a:r>
                      <a:r>
                        <a:rPr lang="en">
                          <a:solidFill>
                            <a:schemeClr val="dk1"/>
                          </a:solidFill>
                        </a:rPr>
                        <a:t>enterprise</a:t>
                      </a:r>
                      <a:r>
                        <a:rPr lang="en">
                          <a:solidFill>
                            <a:schemeClr val="dk1"/>
                          </a:solidFill>
                        </a:rPr>
                        <a:t> is stored.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2.data of multiple organizations is stored in shared environment but is isolated.</a:t>
                      </a:r>
                      <a:endParaRPr>
                        <a:solidFill>
                          <a:schemeClr val="dk1"/>
                        </a:solidFill>
                      </a:endParaRPr>
                    </a:p>
                  </a:txBody>
                  <a:tcPr marT="91425" marB="91425" marR="91425" marL="91425"/>
                </a:tc>
              </a:tr>
              <a:tr h="658925">
                <a:tc>
                  <a:txBody>
                    <a:bodyPr/>
                    <a:lstStyle/>
                    <a:p>
                      <a:pPr indent="0" lvl="0" marL="0" rtl="0" algn="l">
                        <a:spcBef>
                          <a:spcPts val="0"/>
                        </a:spcBef>
                        <a:spcAft>
                          <a:spcPts val="0"/>
                        </a:spcAft>
                        <a:buNone/>
                      </a:pPr>
                      <a:r>
                        <a:rPr lang="en">
                          <a:solidFill>
                            <a:schemeClr val="dk1"/>
                          </a:solidFill>
                        </a:rPr>
                        <a:t>3.scalability is moderate,but </a:t>
                      </a:r>
                      <a:r>
                        <a:rPr lang="en">
                          <a:solidFill>
                            <a:schemeClr val="dk1"/>
                          </a:solidFill>
                        </a:rPr>
                        <a:t>reliability</a:t>
                      </a:r>
                      <a:r>
                        <a:rPr lang="en">
                          <a:solidFill>
                            <a:schemeClr val="dk1"/>
                          </a:solidFill>
                        </a:rPr>
                        <a:t> is very high.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3.scalability is high,but reliability is moderate.</a:t>
                      </a:r>
                      <a:endParaRPr>
                        <a:solidFill>
                          <a:schemeClr val="dk1"/>
                        </a:solidFill>
                      </a:endParaRPr>
                    </a:p>
                  </a:txBody>
                  <a:tcPr marT="91425" marB="91425" marR="91425" marL="91425"/>
                </a:tc>
              </a:tr>
              <a:tr h="658925">
                <a:tc>
                  <a:txBody>
                    <a:bodyPr/>
                    <a:lstStyle/>
                    <a:p>
                      <a:pPr indent="0" lvl="0" marL="0" rtl="0" algn="l">
                        <a:spcBef>
                          <a:spcPts val="0"/>
                        </a:spcBef>
                        <a:spcAft>
                          <a:spcPts val="0"/>
                        </a:spcAft>
                        <a:buNone/>
                      </a:pPr>
                      <a:r>
                        <a:rPr lang="en">
                          <a:solidFill>
                            <a:schemeClr val="dk1"/>
                          </a:solidFill>
                        </a:rPr>
                        <a:t>4.it is costlier than public cloud.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4.it is cheaper than private cloud.</a:t>
                      </a:r>
                      <a:endParaRPr>
                        <a:solidFill>
                          <a:schemeClr val="dk1"/>
                        </a:solidFill>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Assignment No.3</a:t>
            </a:r>
            <a:endParaRPr/>
          </a:p>
        </p:txBody>
      </p:sp>
      <p:sp>
        <p:nvSpPr>
          <p:cNvPr id="70" name="Google Shape;70;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Date:13.09.2021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cloud computing?</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Cloud </a:t>
            </a:r>
            <a:r>
              <a:rPr lang="en"/>
              <a:t>computing</a:t>
            </a:r>
            <a:r>
              <a:rPr lang="en"/>
              <a:t> is the practice of using a network of remote servers hosted on internet to store,manage and process data </a:t>
            </a:r>
            <a:r>
              <a:rPr lang="en"/>
              <a:t>rather</a:t>
            </a:r>
            <a:r>
              <a:rPr lang="en"/>
              <a:t> than a local server or personal computer.</a:t>
            </a:r>
            <a:endParaRPr/>
          </a:p>
          <a:p>
            <a:pPr indent="-342900" lvl="0" marL="457200" rtl="0" algn="l">
              <a:lnSpc>
                <a:spcPct val="150000"/>
              </a:lnSpc>
              <a:spcBef>
                <a:spcPts val="0"/>
              </a:spcBef>
              <a:spcAft>
                <a:spcPts val="0"/>
              </a:spcAft>
              <a:buSzPts val="1800"/>
              <a:buChar char="●"/>
            </a:pPr>
            <a:r>
              <a:rPr lang="en"/>
              <a:t>Cloud</a:t>
            </a:r>
            <a:r>
              <a:rPr lang="en"/>
              <a:t> </a:t>
            </a:r>
            <a:r>
              <a:rPr lang="en"/>
              <a:t>computing</a:t>
            </a:r>
            <a:r>
              <a:rPr lang="en"/>
              <a:t> facilitates access of applications and data from any location worldwide and from any device with internet connection.</a:t>
            </a:r>
            <a:endParaRPr/>
          </a:p>
          <a:p>
            <a:pPr indent="-342900" lvl="0" marL="457200" rtl="0" algn="l">
              <a:lnSpc>
                <a:spcPct val="150000"/>
              </a:lnSpc>
              <a:spcBef>
                <a:spcPts val="0"/>
              </a:spcBef>
              <a:spcAft>
                <a:spcPts val="0"/>
              </a:spcAft>
              <a:buSzPts val="1800"/>
              <a:buChar char="●"/>
            </a:pPr>
            <a:r>
              <a:rPr lang="en"/>
              <a:t>Some</a:t>
            </a:r>
            <a:r>
              <a:rPr lang="en"/>
              <a:t> cloud computing platforms like AWS,Microsoft Azure,Google Cloud Platform provides cloud computing services.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cloud computing works?</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Cloud computing provides many services like storage,hosting,applications development etc.</a:t>
            </a:r>
            <a:endParaRPr/>
          </a:p>
          <a:p>
            <a:pPr indent="-342900" lvl="0" marL="457200" rtl="0" algn="l">
              <a:lnSpc>
                <a:spcPct val="150000"/>
              </a:lnSpc>
              <a:spcBef>
                <a:spcPts val="0"/>
              </a:spcBef>
              <a:spcAft>
                <a:spcPts val="0"/>
              </a:spcAft>
              <a:buSzPts val="1800"/>
              <a:buChar char="●"/>
            </a:pPr>
            <a:r>
              <a:rPr lang="en"/>
              <a:t>User have to use the service they want and pay for that service.</a:t>
            </a:r>
            <a:endParaRPr/>
          </a:p>
          <a:p>
            <a:pPr indent="-342900" lvl="0" marL="457200" rtl="0" algn="l">
              <a:lnSpc>
                <a:spcPct val="150000"/>
              </a:lnSpc>
              <a:spcBef>
                <a:spcPts val="0"/>
              </a:spcBef>
              <a:spcAft>
                <a:spcPts val="0"/>
              </a:spcAft>
              <a:buSzPts val="1800"/>
              <a:buChar char="●"/>
            </a:pPr>
            <a:r>
              <a:rPr lang="en"/>
              <a:t>In on-campus </a:t>
            </a:r>
            <a:r>
              <a:rPr lang="en"/>
              <a:t>architecture</a:t>
            </a:r>
            <a:r>
              <a:rPr lang="en"/>
              <a:t>,we have to buy hardware,hire people for </a:t>
            </a:r>
            <a:r>
              <a:rPr lang="en"/>
              <a:t>maintenance</a:t>
            </a:r>
            <a:r>
              <a:rPr lang="en"/>
              <a:t>.most of the time whole resources will not be utilized.so,it leads to loss of money.</a:t>
            </a:r>
            <a:endParaRPr/>
          </a:p>
          <a:p>
            <a:pPr indent="-342900" lvl="0" marL="457200" rtl="0" algn="l">
              <a:lnSpc>
                <a:spcPct val="150000"/>
              </a:lnSpc>
              <a:spcBef>
                <a:spcPts val="0"/>
              </a:spcBef>
              <a:spcAft>
                <a:spcPts val="0"/>
              </a:spcAft>
              <a:buSzPts val="1800"/>
              <a:buChar char="●"/>
            </a:pPr>
            <a:r>
              <a:rPr lang="en"/>
              <a:t>Cloud </a:t>
            </a:r>
            <a:r>
              <a:rPr lang="en"/>
              <a:t>computing </a:t>
            </a:r>
            <a:r>
              <a:rPr lang="en"/>
              <a:t>platforms</a:t>
            </a:r>
            <a:r>
              <a:rPr lang="en"/>
              <a:t> provide flexibility to pay for the service which you have consumed.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Cloud Deployment Models:</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Cloud deployment model identifies the specific type of cloud environment based on ownership,scale,access as well as cloud’s nature and purpose.</a:t>
            </a:r>
            <a:endParaRPr/>
          </a:p>
          <a:p>
            <a:pPr indent="-342900" lvl="0" marL="457200" rtl="0" algn="l">
              <a:lnSpc>
                <a:spcPct val="150000"/>
              </a:lnSpc>
              <a:spcBef>
                <a:spcPts val="0"/>
              </a:spcBef>
              <a:spcAft>
                <a:spcPts val="0"/>
              </a:spcAft>
              <a:buSzPts val="1800"/>
              <a:buChar char="●"/>
            </a:pPr>
            <a:r>
              <a:rPr lang="en"/>
              <a:t>Different types of of Cloud deployment models are:</a:t>
            </a:r>
            <a:endParaRPr/>
          </a:p>
          <a:p>
            <a:pPr indent="-342900" lvl="0" marL="457200" rtl="0" algn="l">
              <a:lnSpc>
                <a:spcPct val="150000"/>
              </a:lnSpc>
              <a:spcBef>
                <a:spcPts val="0"/>
              </a:spcBef>
              <a:spcAft>
                <a:spcPts val="0"/>
              </a:spcAft>
              <a:buSzPts val="1800"/>
              <a:buAutoNum type="arabicPeriod"/>
            </a:pPr>
            <a:r>
              <a:rPr lang="en"/>
              <a:t>Private Cloud.</a:t>
            </a:r>
            <a:endParaRPr/>
          </a:p>
          <a:p>
            <a:pPr indent="-342900" lvl="0" marL="457200" rtl="0" algn="l">
              <a:lnSpc>
                <a:spcPct val="150000"/>
              </a:lnSpc>
              <a:spcBef>
                <a:spcPts val="0"/>
              </a:spcBef>
              <a:spcAft>
                <a:spcPts val="0"/>
              </a:spcAft>
              <a:buSzPts val="1800"/>
              <a:buAutoNum type="arabicPeriod"/>
            </a:pPr>
            <a:r>
              <a:rPr lang="en"/>
              <a:t>Public Cloud.</a:t>
            </a:r>
            <a:endParaRPr/>
          </a:p>
          <a:p>
            <a:pPr indent="-342900" lvl="0" marL="457200" rtl="0" algn="l">
              <a:lnSpc>
                <a:spcPct val="150000"/>
              </a:lnSpc>
              <a:spcBef>
                <a:spcPts val="0"/>
              </a:spcBef>
              <a:spcAft>
                <a:spcPts val="0"/>
              </a:spcAft>
              <a:buSzPts val="1800"/>
              <a:buAutoNum type="arabicPeriod"/>
            </a:pPr>
            <a:r>
              <a:rPr lang="en"/>
              <a:t>Hybrid Cloud.</a:t>
            </a:r>
            <a:endParaRPr/>
          </a:p>
          <a:p>
            <a:pPr indent="-342900" lvl="0" marL="457200" rtl="0" algn="l">
              <a:lnSpc>
                <a:spcPct val="150000"/>
              </a:lnSpc>
              <a:spcBef>
                <a:spcPts val="0"/>
              </a:spcBef>
              <a:spcAft>
                <a:spcPts val="0"/>
              </a:spcAft>
              <a:buSzPts val="1800"/>
              <a:buAutoNum type="arabicPeriod"/>
            </a:pPr>
            <a:r>
              <a:rPr lang="en"/>
              <a:t>Community Cloud.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Private Cloud:</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Private cloud is one-on-one environment to single user.there is no need to share your hardware with someone else.</a:t>
            </a:r>
            <a:endParaRPr/>
          </a:p>
          <a:p>
            <a:pPr indent="-342900" lvl="0" marL="457200" rtl="0" algn="l">
              <a:lnSpc>
                <a:spcPct val="150000"/>
              </a:lnSpc>
              <a:spcBef>
                <a:spcPts val="0"/>
              </a:spcBef>
              <a:spcAft>
                <a:spcPts val="0"/>
              </a:spcAft>
              <a:buSzPts val="1800"/>
              <a:buChar char="●"/>
            </a:pPr>
            <a:r>
              <a:rPr lang="en"/>
              <a:t>Advantages:</a:t>
            </a:r>
            <a:endParaRPr/>
          </a:p>
          <a:p>
            <a:pPr indent="-342900" lvl="0" marL="457200" rtl="0" algn="l">
              <a:lnSpc>
                <a:spcPct val="150000"/>
              </a:lnSpc>
              <a:spcBef>
                <a:spcPts val="0"/>
              </a:spcBef>
              <a:spcAft>
                <a:spcPts val="0"/>
              </a:spcAft>
              <a:buSzPts val="1800"/>
              <a:buAutoNum type="arabicPeriod"/>
            </a:pPr>
            <a:r>
              <a:rPr lang="en"/>
              <a:t>Better Control.</a:t>
            </a:r>
            <a:endParaRPr/>
          </a:p>
          <a:p>
            <a:pPr indent="-342900" lvl="0" marL="457200" rtl="0" algn="l">
              <a:lnSpc>
                <a:spcPct val="150000"/>
              </a:lnSpc>
              <a:spcBef>
                <a:spcPts val="0"/>
              </a:spcBef>
              <a:spcAft>
                <a:spcPts val="0"/>
              </a:spcAft>
              <a:buSzPts val="1800"/>
              <a:buAutoNum type="arabicPeriod"/>
            </a:pPr>
            <a:r>
              <a:rPr lang="en"/>
              <a:t>Data security and privacy.</a:t>
            </a:r>
            <a:endParaRPr/>
          </a:p>
          <a:p>
            <a:pPr indent="-342900" lvl="0" marL="457200" rtl="0" algn="l">
              <a:lnSpc>
                <a:spcPct val="150000"/>
              </a:lnSpc>
              <a:spcBef>
                <a:spcPts val="0"/>
              </a:spcBef>
              <a:spcAft>
                <a:spcPts val="0"/>
              </a:spcAft>
              <a:buSzPts val="1800"/>
              <a:buAutoNum type="arabicPeriod"/>
            </a:pPr>
            <a:r>
              <a:rPr lang="en"/>
              <a:t>Customization.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Public Cloud:</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Public cloud makes it possible for anybody to access systems and services.public cloud is less secure as it is accessible to everyone.</a:t>
            </a:r>
            <a:endParaRPr/>
          </a:p>
          <a:p>
            <a:pPr indent="-342900" lvl="0" marL="457200" rtl="0" algn="l">
              <a:lnSpc>
                <a:spcPct val="150000"/>
              </a:lnSpc>
              <a:spcBef>
                <a:spcPts val="0"/>
              </a:spcBef>
              <a:spcAft>
                <a:spcPts val="0"/>
              </a:spcAft>
              <a:buSzPts val="1800"/>
              <a:buChar char="●"/>
            </a:pPr>
            <a:r>
              <a:rPr lang="en"/>
              <a:t>The </a:t>
            </a:r>
            <a:r>
              <a:rPr lang="en"/>
              <a:t>infrastructure</a:t>
            </a:r>
            <a:r>
              <a:rPr lang="en"/>
              <a:t> in this cloud model is owned by the entity that delivers the cloud services,not by consumer.</a:t>
            </a:r>
            <a:endParaRPr/>
          </a:p>
          <a:p>
            <a:pPr indent="-342900" lvl="0" marL="457200" rtl="0" algn="l">
              <a:lnSpc>
                <a:spcPct val="150000"/>
              </a:lnSpc>
              <a:spcBef>
                <a:spcPts val="0"/>
              </a:spcBef>
              <a:spcAft>
                <a:spcPts val="0"/>
              </a:spcAft>
              <a:buSzPts val="1800"/>
              <a:buChar char="●"/>
            </a:pPr>
            <a:r>
              <a:rPr lang="en"/>
              <a:t>Advantages of public cloud:</a:t>
            </a:r>
            <a:endParaRPr/>
          </a:p>
          <a:p>
            <a:pPr indent="-342900" lvl="0" marL="457200" rtl="0" algn="l">
              <a:lnSpc>
                <a:spcPct val="150000"/>
              </a:lnSpc>
              <a:spcBef>
                <a:spcPts val="0"/>
              </a:spcBef>
              <a:spcAft>
                <a:spcPts val="0"/>
              </a:spcAft>
              <a:buSzPts val="1800"/>
              <a:buAutoNum type="arabicPeriod"/>
            </a:pPr>
            <a:r>
              <a:rPr lang="en"/>
              <a:t>No setup cost.</a:t>
            </a:r>
            <a:endParaRPr/>
          </a:p>
          <a:p>
            <a:pPr indent="-342900" lvl="0" marL="457200" rtl="0" algn="l">
              <a:lnSpc>
                <a:spcPct val="150000"/>
              </a:lnSpc>
              <a:spcBef>
                <a:spcPts val="0"/>
              </a:spcBef>
              <a:spcAft>
                <a:spcPts val="0"/>
              </a:spcAft>
              <a:buSzPts val="1800"/>
              <a:buAutoNum type="arabicPeriod"/>
            </a:pPr>
            <a:r>
              <a:rPr lang="en"/>
              <a:t>No maintainance.</a:t>
            </a:r>
            <a:endParaRPr/>
          </a:p>
          <a:p>
            <a:pPr indent="-342900" lvl="0" marL="457200" rtl="0" algn="l">
              <a:lnSpc>
                <a:spcPct val="150000"/>
              </a:lnSpc>
              <a:spcBef>
                <a:spcPts val="0"/>
              </a:spcBef>
              <a:spcAft>
                <a:spcPts val="0"/>
              </a:spcAft>
              <a:buSzPts val="1800"/>
              <a:buAutoNum type="arabicPeriod"/>
            </a:pPr>
            <a:r>
              <a:rPr lang="en"/>
              <a:t>Dynamic scalability.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Hybrid Cloud:</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Hybrid cloud is a mixture of public and private cloud where critical activities are performed through private cloud and non-critical activities are performed through public cloud.</a:t>
            </a:r>
            <a:endParaRPr/>
          </a:p>
          <a:p>
            <a:pPr indent="-342900" lvl="0" marL="457200" rtl="0" algn="l">
              <a:lnSpc>
                <a:spcPct val="150000"/>
              </a:lnSpc>
              <a:spcBef>
                <a:spcPts val="0"/>
              </a:spcBef>
              <a:spcAft>
                <a:spcPts val="0"/>
              </a:spcAft>
              <a:buSzPts val="1800"/>
              <a:buChar char="●"/>
            </a:pPr>
            <a:r>
              <a:rPr lang="en"/>
              <a:t>Advantages are:</a:t>
            </a:r>
            <a:endParaRPr/>
          </a:p>
          <a:p>
            <a:pPr indent="-342900" lvl="0" marL="457200" rtl="0" algn="l">
              <a:lnSpc>
                <a:spcPct val="150000"/>
              </a:lnSpc>
              <a:spcBef>
                <a:spcPts val="0"/>
              </a:spcBef>
              <a:spcAft>
                <a:spcPts val="0"/>
              </a:spcAft>
              <a:buSzPts val="1800"/>
              <a:buAutoNum type="arabicPeriod"/>
            </a:pPr>
            <a:r>
              <a:rPr lang="en"/>
              <a:t>Cost efficient.</a:t>
            </a:r>
            <a:endParaRPr/>
          </a:p>
          <a:p>
            <a:pPr indent="-342900" lvl="0" marL="457200" rtl="0" algn="l">
              <a:lnSpc>
                <a:spcPct val="150000"/>
              </a:lnSpc>
              <a:spcBef>
                <a:spcPts val="0"/>
              </a:spcBef>
              <a:spcAft>
                <a:spcPts val="0"/>
              </a:spcAft>
              <a:buSzPts val="1800"/>
              <a:buAutoNum type="arabicPeriod"/>
            </a:pPr>
            <a:r>
              <a:rPr lang="en"/>
              <a:t>security.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Community Cloud:</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Community cloud allows systems and services to be accessible by a group of organizations.</a:t>
            </a:r>
            <a:endParaRPr/>
          </a:p>
          <a:p>
            <a:pPr indent="-342900" lvl="0" marL="457200" rtl="0" algn="l">
              <a:lnSpc>
                <a:spcPct val="150000"/>
              </a:lnSpc>
              <a:spcBef>
                <a:spcPts val="0"/>
              </a:spcBef>
              <a:spcAft>
                <a:spcPts val="0"/>
              </a:spcAft>
              <a:buSzPts val="1800"/>
              <a:buChar char="●"/>
            </a:pPr>
            <a:r>
              <a:rPr lang="en"/>
              <a:t>It is a distributed system which is created by integrating services of different cloud providers to address the need of an organization,business.</a:t>
            </a:r>
            <a:endParaRPr/>
          </a:p>
          <a:p>
            <a:pPr indent="-342900" lvl="0" marL="457200" rtl="0" algn="l">
              <a:lnSpc>
                <a:spcPct val="150000"/>
              </a:lnSpc>
              <a:spcBef>
                <a:spcPts val="0"/>
              </a:spcBef>
              <a:spcAft>
                <a:spcPts val="0"/>
              </a:spcAft>
              <a:buSzPts val="1800"/>
              <a:buChar char="●"/>
            </a:pPr>
            <a:r>
              <a:rPr lang="en"/>
              <a:t>Advantages are:</a:t>
            </a:r>
            <a:endParaRPr/>
          </a:p>
          <a:p>
            <a:pPr indent="-342900" lvl="0" marL="457200" rtl="0" algn="l">
              <a:lnSpc>
                <a:spcPct val="150000"/>
              </a:lnSpc>
              <a:spcBef>
                <a:spcPts val="0"/>
              </a:spcBef>
              <a:spcAft>
                <a:spcPts val="0"/>
              </a:spcAft>
              <a:buSzPts val="1800"/>
              <a:buAutoNum type="arabicPeriod"/>
            </a:pPr>
            <a:r>
              <a:rPr lang="en"/>
              <a:t>Cost effective.</a:t>
            </a:r>
            <a:endParaRPr/>
          </a:p>
          <a:p>
            <a:pPr indent="-342900" lvl="0" marL="457200" rtl="0" algn="l">
              <a:lnSpc>
                <a:spcPct val="150000"/>
              </a:lnSpc>
              <a:spcBef>
                <a:spcPts val="0"/>
              </a:spcBef>
              <a:spcAft>
                <a:spcPts val="0"/>
              </a:spcAft>
              <a:buSzPts val="1800"/>
              <a:buAutoNum type="arabicPeriod"/>
            </a:pPr>
            <a:r>
              <a:rPr lang="en"/>
              <a:t>Secure.</a:t>
            </a:r>
            <a:endParaRPr/>
          </a:p>
          <a:p>
            <a:pPr indent="-342900" lvl="0" marL="457200" rtl="0" algn="l">
              <a:lnSpc>
                <a:spcPct val="150000"/>
              </a:lnSpc>
              <a:spcBef>
                <a:spcPts val="0"/>
              </a:spcBef>
              <a:spcAft>
                <a:spcPts val="0"/>
              </a:spcAft>
              <a:buSzPts val="1800"/>
              <a:buAutoNum type="arabicPeriod"/>
            </a:pPr>
            <a:r>
              <a:rPr lang="en"/>
              <a:t>Resource sharing.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