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6858000" cx="12192000"/>
  <p:notesSz cx="6858000" cy="9144000"/>
  <p:embeddedFontLst>
    <p:embeddedFont>
      <p:font typeface="Carme"/>
      <p:regular r:id="rId26"/>
    </p:embeddedFont>
    <p:embeddedFont>
      <p:font typeface="Roboto Medium"/>
      <p:regular r:id="rId27"/>
      <p:bold r:id="rId28"/>
      <p:italic r:id="rId29"/>
      <p:boldItalic r:id="rId30"/>
    </p:embeddedFont>
    <p:embeddedFont>
      <p:font typeface="Roboto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3E960C3-2D22-40CE-B1B2-22416853B077}">
  <a:tblStyle styleId="{D3E960C3-2D22-40CE-B1B2-22416853B077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9EFF7"/>
          </a:solidFill>
        </a:fill>
      </a:tcStyle>
    </a:wholeTbl>
    <a:band1H>
      <a:tcTxStyle b="off" i="off"/>
      <a:tcStyle>
        <a:fill>
          <a:solidFill>
            <a:srgbClr val="D0DEEF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D0DEEF"/>
          </a:solidFill>
        </a:fill>
      </a:tcStyle>
    </a:band1V>
    <a:band2V>
      <a:tcTxStyle b="off" i="off"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Carme-regular.fntdata"/><Relationship Id="rId25" Type="http://schemas.openxmlformats.org/officeDocument/2006/relationships/slide" Target="slides/slide20.xml"/><Relationship Id="rId28" Type="http://schemas.openxmlformats.org/officeDocument/2006/relationships/font" Target="fonts/RobotoMedium-bold.fntdata"/><Relationship Id="rId27" Type="http://schemas.openxmlformats.org/officeDocument/2006/relationships/font" Target="fonts/RobotoMedium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Medium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-regular.fntdata"/><Relationship Id="rId30" Type="http://schemas.openxmlformats.org/officeDocument/2006/relationships/font" Target="fonts/RobotoMedium-boldItalic.fntdata"/><Relationship Id="rId11" Type="http://schemas.openxmlformats.org/officeDocument/2006/relationships/slide" Target="slides/slide6.xml"/><Relationship Id="rId33" Type="http://schemas.openxmlformats.org/officeDocument/2006/relationships/font" Target="fonts/Roboto-italic.fntdata"/><Relationship Id="rId10" Type="http://schemas.openxmlformats.org/officeDocument/2006/relationships/slide" Target="slides/slide5.xml"/><Relationship Id="rId32" Type="http://schemas.openxmlformats.org/officeDocument/2006/relationships/font" Target="fonts/Robo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Roboto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" name="Google Shape;139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f0c8ddd246_0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f0c8ddd246_0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gf0c8ddd246_0_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f0c8ddd246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9" name="Google Shape;209;gf0c8ddd246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gf0c8ddd246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f0c8ddd246_0_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f0c8ddd246_0_3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gf0c8ddd246_0_3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f0c8ddd246_0_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4" name="Google Shape;224;gf0c8ddd246_0_2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gf0c8ddd246_0_2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f0c8ddd246_0_4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f0c8ddd246_0_4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gf0c8ddd246_0_4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f0c8ddd246_0_5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f0c8ddd246_0_5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gf0c8ddd246_0_5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f0c8ddd246_0_6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f0c8ddd246_0_6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gf0c8ddd246_0_6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f0c8ddd246_0_7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f0c8ddd246_0_7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gf0c8ddd246_0_7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f0c8ddd246_0_8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f0c8ddd246_0_8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gf0c8ddd246_0_8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f0c8ddd246_0_9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f0c8ddd246_0_9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gf0c8ddd246_0_9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f09e90c152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" name="Google Shape;146;gf09e90c152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gf09e90c152_0_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8" name="Google Shape;278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f09e90c152_0_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f09e90c152_0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gf09e90c152_0_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f09e90c152_0_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f09e90c152_0_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gf09e90c152_0_1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f09e90c152_0_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7" name="Google Shape;167;gf09e90c152_0_2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gf09e90c152_0_2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f09e90c152_0_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f09e90c152_0_3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gf09e90c152_0_3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f09e90c152_0_4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f09e90c152_0_4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gf09e90c152_0_4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f09e90c152_0_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8" name="Google Shape;188;gf09e90c152_0_2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gf09e90c152_0_2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f0c8ddd246_0_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f0c8ddd246_0_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gf0c8ddd246_0_1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8.png"/><Relationship Id="rId4" Type="http://schemas.openxmlformats.org/officeDocument/2006/relationships/image" Target="../media/image2.png"/><Relationship Id="rId5" Type="http://schemas.openxmlformats.org/officeDocument/2006/relationships/image" Target="../media/image7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8.png"/><Relationship Id="rId4" Type="http://schemas.openxmlformats.org/officeDocument/2006/relationships/image" Target="../media/image2.png"/><Relationship Id="rId5" Type="http://schemas.openxmlformats.org/officeDocument/2006/relationships/image" Target="../media/image6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8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8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8.png"/><Relationship Id="rId4" Type="http://schemas.openxmlformats.org/officeDocument/2006/relationships/image" Target="../media/image2.png"/><Relationship Id="rId5" Type="http://schemas.openxmlformats.org/officeDocument/2006/relationships/image" Target="../media/image9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(1)" showMasterSp="0">
  <p:cSld name="Title (1)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11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1523" y="0"/>
            <a:ext cx="12188952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2"/>
          <p:cNvSpPr txBox="1"/>
          <p:nvPr>
            <p:ph type="title"/>
          </p:nvPr>
        </p:nvSpPr>
        <p:spPr>
          <a:xfrm>
            <a:off x="1079863" y="3080636"/>
            <a:ext cx="8646456" cy="220753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400"/>
              <a:buFont typeface="Arial"/>
              <a:buNone/>
              <a:defRPr b="1" i="0" sz="48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13" name="Google Shape;13;p2"/>
          <p:cNvCxnSpPr/>
          <p:nvPr/>
        </p:nvCxnSpPr>
        <p:spPr>
          <a:xfrm flipH="1" rot="10800000">
            <a:off x="-11959" y="5956462"/>
            <a:ext cx="4058779" cy="13447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14" name="Google Shape;14;p2"/>
          <p:cNvSpPr/>
          <p:nvPr/>
        </p:nvSpPr>
        <p:spPr>
          <a:xfrm>
            <a:off x="4055994" y="5620286"/>
            <a:ext cx="4089382" cy="67235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595959"/>
                </a:solidFill>
                <a:latin typeface="Carme"/>
                <a:ea typeface="Carme"/>
                <a:cs typeface="Carme"/>
                <a:sym typeface="Carme"/>
              </a:rPr>
              <a:t>CRAFTING </a:t>
            </a:r>
            <a:r>
              <a:rPr b="0" i="0" lang="en-US" sz="1800" u="sng" cap="none" strike="noStrike">
                <a:solidFill>
                  <a:srgbClr val="595959"/>
                </a:solidFill>
                <a:latin typeface="Carme"/>
                <a:ea typeface="Carme"/>
                <a:cs typeface="Carme"/>
                <a:sym typeface="Carme"/>
              </a:rPr>
              <a:t>SMART</a:t>
            </a:r>
            <a:r>
              <a:rPr b="0" i="0" lang="en-US" sz="1800" u="none" cap="none" strike="noStrike">
                <a:solidFill>
                  <a:srgbClr val="595959"/>
                </a:solidFill>
                <a:latin typeface="Carme"/>
                <a:ea typeface="Carme"/>
                <a:cs typeface="Carme"/>
                <a:sym typeface="Carme"/>
              </a:rPr>
              <a:t> SOFTWARE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" name="Google Shape;15;p2"/>
          <p:cNvCxnSpPr/>
          <p:nvPr/>
        </p:nvCxnSpPr>
        <p:spPr>
          <a:xfrm flipH="1" rot="10800000">
            <a:off x="8164625" y="5934441"/>
            <a:ext cx="4025471" cy="13447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"/>
            <a:headEnd len="sm" w="sm" type="none"/>
            <a:tailEnd len="sm" w="sm" type="none"/>
          </a:ln>
        </p:spPr>
      </p:cxnSp>
      <p:pic>
        <p:nvPicPr>
          <p:cNvPr id="16" name="Google Shape;16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95625" y="0"/>
            <a:ext cx="3294471" cy="13752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">
  <p:cSld name="Quote 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1523" y="0"/>
            <a:ext cx="12188952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04547" y="-221"/>
            <a:ext cx="2165781" cy="90411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1"/>
          <p:cNvSpPr/>
          <p:nvPr/>
        </p:nvSpPr>
        <p:spPr>
          <a:xfrm>
            <a:off x="4832" y="6667314"/>
            <a:ext cx="12192000" cy="180000"/>
          </a:xfrm>
          <a:prstGeom prst="rect">
            <a:avLst/>
          </a:prstGeom>
          <a:solidFill>
            <a:srgbClr val="75707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11"/>
          <p:cNvSpPr txBox="1"/>
          <p:nvPr/>
        </p:nvSpPr>
        <p:spPr>
          <a:xfrm>
            <a:off x="174171" y="6647438"/>
            <a:ext cx="3348000" cy="203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08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www.gslab.com</a:t>
            </a:r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6" name="Google Shape;116;p11"/>
          <p:cNvGrpSpPr/>
          <p:nvPr/>
        </p:nvGrpSpPr>
        <p:grpSpPr>
          <a:xfrm>
            <a:off x="-21672" y="66573"/>
            <a:ext cx="9670139" cy="709732"/>
            <a:chOff x="-21672" y="66573"/>
            <a:chExt cx="9670139" cy="709732"/>
          </a:xfrm>
        </p:grpSpPr>
        <p:pic>
          <p:nvPicPr>
            <p:cNvPr id="117" name="Google Shape;117;p1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-21672" y="80980"/>
              <a:ext cx="9655626" cy="6953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8" name="Google Shape;118;p11"/>
            <p:cNvSpPr/>
            <p:nvPr/>
          </p:nvSpPr>
          <p:spPr>
            <a:xfrm rot="10800000">
              <a:off x="9027885" y="66573"/>
              <a:ext cx="620582" cy="691012"/>
            </a:xfrm>
            <a:prstGeom prst="rtTriangl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9" name="Google Shape;119;p11"/>
          <p:cNvSpPr txBox="1"/>
          <p:nvPr>
            <p:ph type="title"/>
          </p:nvPr>
        </p:nvSpPr>
        <p:spPr>
          <a:xfrm>
            <a:off x="10889" y="89934"/>
            <a:ext cx="9652093" cy="66765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4E79"/>
              </a:buClr>
              <a:buSzPts val="1400"/>
              <a:buFont typeface="Arial"/>
              <a:buNone/>
              <a:defRPr b="1" i="0" sz="2800" u="none" cap="none" strike="noStrike">
                <a:solidFill>
                  <a:srgbClr val="1F4E7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0" name="Google Shape;120;p11"/>
          <p:cNvSpPr txBox="1"/>
          <p:nvPr/>
        </p:nvSpPr>
        <p:spPr>
          <a:xfrm>
            <a:off x="7260" y="6640810"/>
            <a:ext cx="3348000" cy="203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08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11"/>
          <p:cNvSpPr txBox="1"/>
          <p:nvPr/>
        </p:nvSpPr>
        <p:spPr>
          <a:xfrm>
            <a:off x="8822328" y="6640810"/>
            <a:ext cx="3348000" cy="203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91425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11"/>
          <p:cNvSpPr/>
          <p:nvPr/>
        </p:nvSpPr>
        <p:spPr>
          <a:xfrm>
            <a:off x="1136131" y="1179449"/>
            <a:ext cx="10028844" cy="4262430"/>
          </a:xfrm>
          <a:prstGeom prst="rect">
            <a:avLst/>
          </a:prstGeom>
          <a:solidFill>
            <a:schemeClr val="lt1">
              <a:alpha val="29411"/>
            </a:schemeClr>
          </a:solidFill>
          <a:ln cap="flat" cmpd="sng" w="12700">
            <a:solidFill>
              <a:srgbClr val="D8D8D8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11"/>
          <p:cNvSpPr/>
          <p:nvPr/>
        </p:nvSpPr>
        <p:spPr>
          <a:xfrm>
            <a:off x="1262210" y="1758749"/>
            <a:ext cx="9676059" cy="2562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1F4E79"/>
                </a:solidFill>
                <a:latin typeface="Arial"/>
                <a:ea typeface="Arial"/>
                <a:cs typeface="Arial"/>
                <a:sym typeface="Arial"/>
              </a:rPr>
              <a:t>“Quote slide has text that is right aligned and set in Gothic720 BT with a point size of 18 points. The maximum quotation length should not be more than five lines of text per quotation.”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3B383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11"/>
          <p:cNvSpPr/>
          <p:nvPr/>
        </p:nvSpPr>
        <p:spPr>
          <a:xfrm>
            <a:off x="1309230" y="4054542"/>
            <a:ext cx="9767330" cy="4032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1E4E79"/>
                </a:solidFill>
                <a:latin typeface="Arial"/>
                <a:ea typeface="Arial"/>
                <a:cs typeface="Arial"/>
                <a:sym typeface="Arial"/>
              </a:rPr>
              <a:t>-Quote Source, Company(Sansation Dark Blue 20pts) </a:t>
            </a:r>
            <a:endParaRPr b="1" i="0" sz="2000" u="none" cap="none" strike="noStrike">
              <a:solidFill>
                <a:srgbClr val="1E4E7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Style">
  <p:cSld name="Table Style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1523" y="0"/>
            <a:ext cx="12188952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04547" y="-221"/>
            <a:ext cx="2165781" cy="90411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2"/>
          <p:cNvSpPr/>
          <p:nvPr/>
        </p:nvSpPr>
        <p:spPr>
          <a:xfrm>
            <a:off x="4832" y="6667314"/>
            <a:ext cx="12192000" cy="180000"/>
          </a:xfrm>
          <a:prstGeom prst="rect">
            <a:avLst/>
          </a:prstGeom>
          <a:solidFill>
            <a:srgbClr val="75707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12"/>
          <p:cNvSpPr txBox="1"/>
          <p:nvPr/>
        </p:nvSpPr>
        <p:spPr>
          <a:xfrm>
            <a:off x="174171" y="6647438"/>
            <a:ext cx="3348000" cy="203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08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www.gslab.com</a:t>
            </a:r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0" name="Google Shape;130;p12"/>
          <p:cNvGrpSpPr/>
          <p:nvPr/>
        </p:nvGrpSpPr>
        <p:grpSpPr>
          <a:xfrm>
            <a:off x="-21672" y="66573"/>
            <a:ext cx="9670139" cy="709732"/>
            <a:chOff x="-21672" y="66573"/>
            <a:chExt cx="9670139" cy="709732"/>
          </a:xfrm>
        </p:grpSpPr>
        <p:pic>
          <p:nvPicPr>
            <p:cNvPr id="131" name="Google Shape;131;p1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-21672" y="80980"/>
              <a:ext cx="9655626" cy="6953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2" name="Google Shape;132;p12"/>
            <p:cNvSpPr/>
            <p:nvPr/>
          </p:nvSpPr>
          <p:spPr>
            <a:xfrm rot="10800000">
              <a:off x="9027885" y="66573"/>
              <a:ext cx="620582" cy="691012"/>
            </a:xfrm>
            <a:prstGeom prst="rtTriangl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3" name="Google Shape;133;p12"/>
          <p:cNvSpPr txBox="1"/>
          <p:nvPr>
            <p:ph type="title"/>
          </p:nvPr>
        </p:nvSpPr>
        <p:spPr>
          <a:xfrm>
            <a:off x="10889" y="89934"/>
            <a:ext cx="9652093" cy="66765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4E79"/>
              </a:buClr>
              <a:buSzPts val="1400"/>
              <a:buFont typeface="Arial"/>
              <a:buNone/>
              <a:defRPr b="1" i="0" sz="2800" u="none" cap="none" strike="noStrike">
                <a:solidFill>
                  <a:srgbClr val="1F4E7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4" name="Google Shape;134;p12"/>
          <p:cNvSpPr txBox="1"/>
          <p:nvPr/>
        </p:nvSpPr>
        <p:spPr>
          <a:xfrm>
            <a:off x="7260" y="6640810"/>
            <a:ext cx="3348000" cy="203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08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2"/>
          <p:cNvSpPr txBox="1"/>
          <p:nvPr/>
        </p:nvSpPr>
        <p:spPr>
          <a:xfrm>
            <a:off x="8822328" y="6640810"/>
            <a:ext cx="3348000" cy="203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91425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36" name="Google Shape;136;p12"/>
          <p:cNvGraphicFramePr/>
          <p:nvPr/>
        </p:nvGraphicFramePr>
        <p:xfrm>
          <a:off x="1681260" y="262437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{D3E960C3-2D22-40CE-B1B2-22416853B077}</a:tableStyleId>
              </a:tblPr>
              <a:tblGrid>
                <a:gridCol w="2032000"/>
                <a:gridCol w="2032000"/>
                <a:gridCol w="2032000"/>
                <a:gridCol w="2032000"/>
              </a:tblGrid>
              <a:tr h="317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Title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/>
                        <a:t>Title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/>
                        <a:t>Title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/>
                        <a:t>Title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1F4E79"/>
                          </a:solidFill>
                        </a:rPr>
                        <a:t>Text</a:t>
                      </a:r>
                      <a:endParaRPr sz="1800" u="none" cap="none" strike="noStrike">
                        <a:solidFill>
                          <a:srgbClr val="1F4E79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F4E79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>
                          <a:solidFill>
                            <a:srgbClr val="1F4E79"/>
                          </a:solidFill>
                        </a:rPr>
                        <a:t>Text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F4E79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>
                          <a:solidFill>
                            <a:srgbClr val="1F4E79"/>
                          </a:solidFill>
                        </a:rPr>
                        <a:t>Text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F4E79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>
                          <a:solidFill>
                            <a:srgbClr val="1F4E79"/>
                          </a:solidFill>
                        </a:rPr>
                        <a:t>Text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1F4E79"/>
                          </a:solidFill>
                        </a:rPr>
                        <a:t>Text</a:t>
                      </a:r>
                      <a:endParaRPr sz="1800" u="none" cap="none" strike="noStrike">
                        <a:solidFill>
                          <a:srgbClr val="1F4E79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F4E79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>
                          <a:solidFill>
                            <a:srgbClr val="1F4E79"/>
                          </a:solidFill>
                        </a:rPr>
                        <a:t>Text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F4E79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>
                          <a:solidFill>
                            <a:srgbClr val="1F4E79"/>
                          </a:solidFill>
                        </a:rPr>
                        <a:t>Text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F4E79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>
                          <a:solidFill>
                            <a:srgbClr val="1F4E79"/>
                          </a:solidFill>
                        </a:rPr>
                        <a:t>Text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1F4E79"/>
                          </a:solidFill>
                        </a:rPr>
                        <a:t>Text</a:t>
                      </a:r>
                      <a:endParaRPr sz="1800" u="none" cap="none" strike="noStrike">
                        <a:solidFill>
                          <a:srgbClr val="1F4E79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F4E79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>
                          <a:solidFill>
                            <a:srgbClr val="1F4E79"/>
                          </a:solidFill>
                        </a:rPr>
                        <a:t>Text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F4E79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>
                          <a:solidFill>
                            <a:srgbClr val="1F4E79"/>
                          </a:solidFill>
                        </a:rPr>
                        <a:t>Text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F4E79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>
                          <a:solidFill>
                            <a:srgbClr val="1F4E79"/>
                          </a:solidFill>
                        </a:rPr>
                        <a:t>Text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ody Content Layout">
  <p:cSld name="Body Content Layou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1523" y="0"/>
            <a:ext cx="12188952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" name="Google Shape;19;p3"/>
          <p:cNvGrpSpPr/>
          <p:nvPr/>
        </p:nvGrpSpPr>
        <p:grpSpPr>
          <a:xfrm>
            <a:off x="-21672" y="66573"/>
            <a:ext cx="9670139" cy="709732"/>
            <a:chOff x="-21672" y="66573"/>
            <a:chExt cx="9670139" cy="709732"/>
          </a:xfrm>
        </p:grpSpPr>
        <p:pic>
          <p:nvPicPr>
            <p:cNvPr id="20" name="Google Shape;20;p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-21672" y="80980"/>
              <a:ext cx="9655626" cy="6953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" name="Google Shape;21;p3"/>
            <p:cNvSpPr/>
            <p:nvPr/>
          </p:nvSpPr>
          <p:spPr>
            <a:xfrm rot="10800000">
              <a:off x="9027885" y="66573"/>
              <a:ext cx="620582" cy="691012"/>
            </a:xfrm>
            <a:prstGeom prst="rtTriangl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" name="Google Shape;22;p3"/>
          <p:cNvSpPr txBox="1"/>
          <p:nvPr>
            <p:ph type="title"/>
          </p:nvPr>
        </p:nvSpPr>
        <p:spPr>
          <a:xfrm>
            <a:off x="10889" y="89934"/>
            <a:ext cx="9652093" cy="66765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4E79"/>
              </a:buClr>
              <a:buSzPts val="1400"/>
              <a:buFont typeface="Arial"/>
              <a:buNone/>
              <a:defRPr b="1" i="0" sz="2800" u="none" cap="none" strike="noStrike">
                <a:solidFill>
                  <a:srgbClr val="1F4E7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391885" y="1248229"/>
            <a:ext cx="11364685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3"/>
          <p:cNvSpPr txBox="1"/>
          <p:nvPr/>
        </p:nvSpPr>
        <p:spPr>
          <a:xfrm>
            <a:off x="7260" y="6640810"/>
            <a:ext cx="3348000" cy="203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08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3"/>
          <p:cNvSpPr txBox="1"/>
          <p:nvPr/>
        </p:nvSpPr>
        <p:spPr>
          <a:xfrm>
            <a:off x="8822328" y="6640810"/>
            <a:ext cx="3348000" cy="203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91425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3"/>
          <p:cNvSpPr txBox="1"/>
          <p:nvPr/>
        </p:nvSpPr>
        <p:spPr>
          <a:xfrm>
            <a:off x="21771" y="6640810"/>
            <a:ext cx="3348000" cy="203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08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www.gslab.com</a:t>
            </a:r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" name="Google Shape;27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004547" y="-221"/>
            <a:ext cx="2165781" cy="904110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3"/>
          <p:cNvSpPr/>
          <p:nvPr/>
        </p:nvSpPr>
        <p:spPr>
          <a:xfrm>
            <a:off x="4832" y="6667314"/>
            <a:ext cx="12192000" cy="180000"/>
          </a:xfrm>
          <a:prstGeom prst="rect">
            <a:avLst/>
          </a:prstGeom>
          <a:solidFill>
            <a:srgbClr val="75707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29;p3"/>
          <p:cNvSpPr txBox="1"/>
          <p:nvPr/>
        </p:nvSpPr>
        <p:spPr>
          <a:xfrm>
            <a:off x="174171" y="6647438"/>
            <a:ext cx="3348000" cy="203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08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www.gslab.com</a:t>
            </a:r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3"/>
          <p:cNvSpPr txBox="1"/>
          <p:nvPr/>
        </p:nvSpPr>
        <p:spPr>
          <a:xfrm>
            <a:off x="8683184" y="6660690"/>
            <a:ext cx="3348000" cy="203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91425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lumn Layout - Text &amp; Image">
  <p:cSld name="Column Layout - Text &amp; Image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oogle Shape;32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1523" y="0"/>
            <a:ext cx="12188952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Google Shape;33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04547" y="-221"/>
            <a:ext cx="2165781" cy="904110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4"/>
          <p:cNvSpPr/>
          <p:nvPr/>
        </p:nvSpPr>
        <p:spPr>
          <a:xfrm>
            <a:off x="4832" y="6667314"/>
            <a:ext cx="12192000" cy="180000"/>
          </a:xfrm>
          <a:prstGeom prst="rect">
            <a:avLst/>
          </a:prstGeom>
          <a:solidFill>
            <a:srgbClr val="75707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5" name="Google Shape;35;p4"/>
          <p:cNvGrpSpPr/>
          <p:nvPr/>
        </p:nvGrpSpPr>
        <p:grpSpPr>
          <a:xfrm>
            <a:off x="-21672" y="66573"/>
            <a:ext cx="9670139" cy="709732"/>
            <a:chOff x="-21672" y="66573"/>
            <a:chExt cx="9670139" cy="709732"/>
          </a:xfrm>
        </p:grpSpPr>
        <p:pic>
          <p:nvPicPr>
            <p:cNvPr id="36" name="Google Shape;36;p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-21672" y="80980"/>
              <a:ext cx="9655626" cy="6953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7" name="Google Shape;37;p4"/>
            <p:cNvSpPr/>
            <p:nvPr/>
          </p:nvSpPr>
          <p:spPr>
            <a:xfrm rot="10800000">
              <a:off x="9027885" y="66573"/>
              <a:ext cx="620582" cy="691012"/>
            </a:xfrm>
            <a:prstGeom prst="rtTriangl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8" name="Google Shape;38;p4"/>
          <p:cNvSpPr txBox="1"/>
          <p:nvPr>
            <p:ph type="title"/>
          </p:nvPr>
        </p:nvSpPr>
        <p:spPr>
          <a:xfrm>
            <a:off x="10889" y="89934"/>
            <a:ext cx="9652093" cy="66765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4E79"/>
              </a:buClr>
              <a:buSzPts val="1400"/>
              <a:buFont typeface="Arial"/>
              <a:buNone/>
              <a:defRPr b="1" i="0" sz="2800" u="none" cap="none" strike="noStrike">
                <a:solidFill>
                  <a:srgbClr val="1F4E7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Google Shape;39;p4"/>
          <p:cNvSpPr txBox="1"/>
          <p:nvPr>
            <p:ph idx="1" type="body"/>
          </p:nvPr>
        </p:nvSpPr>
        <p:spPr>
          <a:xfrm>
            <a:off x="391885" y="1248229"/>
            <a:ext cx="5690863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4"/>
          <p:cNvSpPr txBox="1"/>
          <p:nvPr/>
        </p:nvSpPr>
        <p:spPr>
          <a:xfrm>
            <a:off x="7260" y="6640810"/>
            <a:ext cx="3348000" cy="203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08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4"/>
          <p:cNvSpPr txBox="1"/>
          <p:nvPr/>
        </p:nvSpPr>
        <p:spPr>
          <a:xfrm>
            <a:off x="8822328" y="6640810"/>
            <a:ext cx="3348000" cy="203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91425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4"/>
          <p:cNvSpPr txBox="1"/>
          <p:nvPr/>
        </p:nvSpPr>
        <p:spPr>
          <a:xfrm>
            <a:off x="21771" y="6640810"/>
            <a:ext cx="3348000" cy="203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08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www.gslab.com</a:t>
            </a:r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4"/>
          <p:cNvSpPr txBox="1"/>
          <p:nvPr>
            <p:ph idx="2" type="body"/>
          </p:nvPr>
        </p:nvSpPr>
        <p:spPr>
          <a:xfrm>
            <a:off x="6301631" y="1261481"/>
            <a:ext cx="4538647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hart Style-2">
  <p:cSld name="Chart Style-2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oogle Shape;45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1523" y="0"/>
            <a:ext cx="12188952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Google Shape;46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04547" y="-221"/>
            <a:ext cx="2165781" cy="904110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5"/>
          <p:cNvSpPr/>
          <p:nvPr/>
        </p:nvSpPr>
        <p:spPr>
          <a:xfrm>
            <a:off x="4832" y="6667314"/>
            <a:ext cx="12192000" cy="180000"/>
          </a:xfrm>
          <a:prstGeom prst="rect">
            <a:avLst/>
          </a:prstGeom>
          <a:solidFill>
            <a:srgbClr val="75707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48;p5"/>
          <p:cNvSpPr txBox="1"/>
          <p:nvPr/>
        </p:nvSpPr>
        <p:spPr>
          <a:xfrm>
            <a:off x="174171" y="6647438"/>
            <a:ext cx="3348000" cy="203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08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www.gslab.com</a:t>
            </a:r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9" name="Google Shape;49;p5"/>
          <p:cNvGrpSpPr/>
          <p:nvPr/>
        </p:nvGrpSpPr>
        <p:grpSpPr>
          <a:xfrm>
            <a:off x="-21672" y="66573"/>
            <a:ext cx="9670139" cy="709732"/>
            <a:chOff x="-21672" y="66573"/>
            <a:chExt cx="9670139" cy="709732"/>
          </a:xfrm>
        </p:grpSpPr>
        <p:pic>
          <p:nvPicPr>
            <p:cNvPr id="50" name="Google Shape;50;p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-21672" y="80980"/>
              <a:ext cx="9655626" cy="6953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1" name="Google Shape;51;p5"/>
            <p:cNvSpPr/>
            <p:nvPr/>
          </p:nvSpPr>
          <p:spPr>
            <a:xfrm rot="10800000">
              <a:off x="9027885" y="66573"/>
              <a:ext cx="620582" cy="691012"/>
            </a:xfrm>
            <a:prstGeom prst="rtTriangl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0889" y="89934"/>
            <a:ext cx="9652093" cy="66765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4E79"/>
              </a:buClr>
              <a:buSzPts val="1400"/>
              <a:buFont typeface="Arial"/>
              <a:buNone/>
              <a:defRPr b="1" i="0" sz="2800" u="none" cap="none" strike="noStrike">
                <a:solidFill>
                  <a:srgbClr val="1F4E7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5"/>
          <p:cNvSpPr txBox="1"/>
          <p:nvPr/>
        </p:nvSpPr>
        <p:spPr>
          <a:xfrm>
            <a:off x="7260" y="6640810"/>
            <a:ext cx="3348000" cy="203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08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5"/>
          <p:cNvSpPr txBox="1"/>
          <p:nvPr/>
        </p:nvSpPr>
        <p:spPr>
          <a:xfrm>
            <a:off x="8822328" y="6640810"/>
            <a:ext cx="3348000" cy="203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91425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" name="Google Shape;55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103206" y="1409372"/>
            <a:ext cx="5985588" cy="47259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hart Style-1">
  <p:cSld name="Chart Style-1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Google Shape;57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1523" y="0"/>
            <a:ext cx="12188952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04547" y="-221"/>
            <a:ext cx="2165781" cy="904110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6"/>
          <p:cNvSpPr/>
          <p:nvPr/>
        </p:nvSpPr>
        <p:spPr>
          <a:xfrm>
            <a:off x="4832" y="6667314"/>
            <a:ext cx="12192000" cy="180000"/>
          </a:xfrm>
          <a:prstGeom prst="rect">
            <a:avLst/>
          </a:prstGeom>
          <a:solidFill>
            <a:srgbClr val="75707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6"/>
          <p:cNvSpPr txBox="1"/>
          <p:nvPr/>
        </p:nvSpPr>
        <p:spPr>
          <a:xfrm>
            <a:off x="8683184" y="6660690"/>
            <a:ext cx="3348000" cy="203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91425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1" name="Google Shape;61;p6"/>
          <p:cNvGrpSpPr/>
          <p:nvPr/>
        </p:nvGrpSpPr>
        <p:grpSpPr>
          <a:xfrm>
            <a:off x="-21672" y="66573"/>
            <a:ext cx="9670139" cy="709732"/>
            <a:chOff x="-21672" y="66573"/>
            <a:chExt cx="9670139" cy="709732"/>
          </a:xfrm>
        </p:grpSpPr>
        <p:pic>
          <p:nvPicPr>
            <p:cNvPr id="62" name="Google Shape;62;p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-21672" y="80980"/>
              <a:ext cx="9655626" cy="6953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3" name="Google Shape;63;p6"/>
            <p:cNvSpPr/>
            <p:nvPr/>
          </p:nvSpPr>
          <p:spPr>
            <a:xfrm rot="10800000">
              <a:off x="9027885" y="66573"/>
              <a:ext cx="620582" cy="691012"/>
            </a:xfrm>
            <a:prstGeom prst="rtTriangl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4" name="Google Shape;64;p6"/>
          <p:cNvSpPr txBox="1"/>
          <p:nvPr>
            <p:ph type="title"/>
          </p:nvPr>
        </p:nvSpPr>
        <p:spPr>
          <a:xfrm>
            <a:off x="10889" y="89934"/>
            <a:ext cx="9652093" cy="66765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4E79"/>
              </a:buClr>
              <a:buSzPts val="1400"/>
              <a:buFont typeface="Arial"/>
              <a:buNone/>
              <a:defRPr b="1" i="0" sz="2800" u="none" cap="none" strike="noStrike">
                <a:solidFill>
                  <a:srgbClr val="1F4E7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Google Shape;65;p6"/>
          <p:cNvSpPr txBox="1"/>
          <p:nvPr/>
        </p:nvSpPr>
        <p:spPr>
          <a:xfrm>
            <a:off x="7260" y="6640810"/>
            <a:ext cx="3348000" cy="203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08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6"/>
          <p:cNvSpPr txBox="1"/>
          <p:nvPr/>
        </p:nvSpPr>
        <p:spPr>
          <a:xfrm>
            <a:off x="21771" y="6640810"/>
            <a:ext cx="3348000" cy="203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08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www.gslab.com</a:t>
            </a:r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7" name="Google Shape;67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107872" y="1786892"/>
            <a:ext cx="5976257" cy="39841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e Chart Style">
  <p:cSld name="Pie Chart Style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1523" y="0"/>
            <a:ext cx="12188952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04547" y="-221"/>
            <a:ext cx="2165781" cy="90411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7"/>
          <p:cNvSpPr/>
          <p:nvPr/>
        </p:nvSpPr>
        <p:spPr>
          <a:xfrm>
            <a:off x="4832" y="6667314"/>
            <a:ext cx="12192000" cy="180000"/>
          </a:xfrm>
          <a:prstGeom prst="rect">
            <a:avLst/>
          </a:prstGeom>
          <a:solidFill>
            <a:srgbClr val="75707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p7"/>
          <p:cNvSpPr txBox="1"/>
          <p:nvPr/>
        </p:nvSpPr>
        <p:spPr>
          <a:xfrm>
            <a:off x="174171" y="6647438"/>
            <a:ext cx="3348000" cy="203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08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www.gslab.com</a:t>
            </a:r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7"/>
          <p:cNvSpPr txBox="1"/>
          <p:nvPr/>
        </p:nvSpPr>
        <p:spPr>
          <a:xfrm>
            <a:off x="8683184" y="6660690"/>
            <a:ext cx="3348000" cy="203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91425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4" name="Google Shape;74;p7"/>
          <p:cNvGrpSpPr/>
          <p:nvPr/>
        </p:nvGrpSpPr>
        <p:grpSpPr>
          <a:xfrm>
            <a:off x="-21672" y="66573"/>
            <a:ext cx="9670139" cy="709732"/>
            <a:chOff x="-21672" y="66573"/>
            <a:chExt cx="9670139" cy="709732"/>
          </a:xfrm>
        </p:grpSpPr>
        <p:pic>
          <p:nvPicPr>
            <p:cNvPr id="75" name="Google Shape;75;p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-21672" y="80980"/>
              <a:ext cx="9655626" cy="6953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6" name="Google Shape;76;p7"/>
            <p:cNvSpPr/>
            <p:nvPr/>
          </p:nvSpPr>
          <p:spPr>
            <a:xfrm rot="10800000">
              <a:off x="9027885" y="66573"/>
              <a:ext cx="620582" cy="691012"/>
            </a:xfrm>
            <a:prstGeom prst="rtTriangl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7" name="Google Shape;77;p7"/>
          <p:cNvSpPr txBox="1"/>
          <p:nvPr>
            <p:ph type="title"/>
          </p:nvPr>
        </p:nvSpPr>
        <p:spPr>
          <a:xfrm>
            <a:off x="10889" y="89934"/>
            <a:ext cx="9652093" cy="66765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4E79"/>
              </a:buClr>
              <a:buSzPts val="1400"/>
              <a:buFont typeface="Arial"/>
              <a:buNone/>
              <a:defRPr b="1" i="0" sz="2800" u="none" cap="none" strike="noStrike">
                <a:solidFill>
                  <a:srgbClr val="1F4E7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Google Shape;78;p7"/>
          <p:cNvSpPr txBox="1"/>
          <p:nvPr/>
        </p:nvSpPr>
        <p:spPr>
          <a:xfrm>
            <a:off x="7260" y="6640810"/>
            <a:ext cx="3348000" cy="203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08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7"/>
          <p:cNvSpPr txBox="1"/>
          <p:nvPr/>
        </p:nvSpPr>
        <p:spPr>
          <a:xfrm>
            <a:off x="8822328" y="6640810"/>
            <a:ext cx="3348000" cy="203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91425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0" name="Google Shape;80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699659" y="1494870"/>
            <a:ext cx="6792683" cy="45284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Slide">
  <p:cSld name="Section Slide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1523" y="0"/>
            <a:ext cx="12188952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04547" y="-221"/>
            <a:ext cx="2165781" cy="90411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8"/>
          <p:cNvSpPr/>
          <p:nvPr/>
        </p:nvSpPr>
        <p:spPr>
          <a:xfrm>
            <a:off x="4832" y="6667314"/>
            <a:ext cx="12192000" cy="180000"/>
          </a:xfrm>
          <a:prstGeom prst="rect">
            <a:avLst/>
          </a:prstGeom>
          <a:solidFill>
            <a:srgbClr val="75707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8"/>
          <p:cNvSpPr txBox="1"/>
          <p:nvPr/>
        </p:nvSpPr>
        <p:spPr>
          <a:xfrm>
            <a:off x="174171" y="6647438"/>
            <a:ext cx="3348000" cy="203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08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www.gslab.com</a:t>
            </a:r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8"/>
          <p:cNvSpPr txBox="1"/>
          <p:nvPr/>
        </p:nvSpPr>
        <p:spPr>
          <a:xfrm>
            <a:off x="8683184" y="6660690"/>
            <a:ext cx="3348000" cy="203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91425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8"/>
          <p:cNvSpPr txBox="1"/>
          <p:nvPr>
            <p:ph type="title"/>
          </p:nvPr>
        </p:nvSpPr>
        <p:spPr>
          <a:xfrm>
            <a:off x="997226" y="261799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8" name="Google Shape;88;p8"/>
          <p:cNvSpPr txBox="1"/>
          <p:nvPr>
            <p:ph idx="1" type="body"/>
          </p:nvPr>
        </p:nvSpPr>
        <p:spPr>
          <a:xfrm>
            <a:off x="996950" y="4135438"/>
            <a:ext cx="10515600" cy="10461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 You Slide" showMasterSp="0">
  <p:cSld name="Thank You Slide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1523" y="0"/>
            <a:ext cx="12188952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25208" y="1214800"/>
            <a:ext cx="3741583" cy="1561932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9"/>
          <p:cNvSpPr/>
          <p:nvPr/>
        </p:nvSpPr>
        <p:spPr>
          <a:xfrm>
            <a:off x="4832" y="6667314"/>
            <a:ext cx="12192000" cy="180000"/>
          </a:xfrm>
          <a:prstGeom prst="rect">
            <a:avLst/>
          </a:prstGeom>
          <a:solidFill>
            <a:srgbClr val="75707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9"/>
          <p:cNvSpPr txBox="1"/>
          <p:nvPr/>
        </p:nvSpPr>
        <p:spPr>
          <a:xfrm>
            <a:off x="174171" y="6647438"/>
            <a:ext cx="3348000" cy="203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08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www.gslab.com</a:t>
            </a:r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9"/>
          <p:cNvSpPr txBox="1"/>
          <p:nvPr/>
        </p:nvSpPr>
        <p:spPr>
          <a:xfrm>
            <a:off x="8683184" y="6660690"/>
            <a:ext cx="3348000" cy="203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91425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9"/>
          <p:cNvSpPr txBox="1"/>
          <p:nvPr>
            <p:ph type="title"/>
          </p:nvPr>
        </p:nvSpPr>
        <p:spPr>
          <a:xfrm>
            <a:off x="1772772" y="2917799"/>
            <a:ext cx="8646456" cy="99948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400"/>
              <a:buFont typeface="Arial"/>
              <a:buNone/>
              <a:defRPr b="0" i="0" sz="40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96" name="Google Shape;96;p9"/>
          <p:cNvCxnSpPr/>
          <p:nvPr/>
        </p:nvCxnSpPr>
        <p:spPr>
          <a:xfrm flipH="1" rot="10800000">
            <a:off x="-11959" y="5956462"/>
            <a:ext cx="4058779" cy="13447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97" name="Google Shape;97;p9"/>
          <p:cNvSpPr/>
          <p:nvPr/>
        </p:nvSpPr>
        <p:spPr>
          <a:xfrm>
            <a:off x="4055994" y="5620286"/>
            <a:ext cx="4089382" cy="67235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595959"/>
                </a:solidFill>
                <a:latin typeface="Carme"/>
                <a:ea typeface="Carme"/>
                <a:cs typeface="Carme"/>
                <a:sym typeface="Carme"/>
              </a:rPr>
              <a:t>CRAFTING </a:t>
            </a:r>
            <a:r>
              <a:rPr b="0" i="0" lang="en-US" sz="1800" u="sng" cap="none" strike="noStrike">
                <a:solidFill>
                  <a:srgbClr val="595959"/>
                </a:solidFill>
                <a:latin typeface="Carme"/>
                <a:ea typeface="Carme"/>
                <a:cs typeface="Carme"/>
                <a:sym typeface="Carme"/>
              </a:rPr>
              <a:t>SMART</a:t>
            </a:r>
            <a:r>
              <a:rPr b="0" i="0" lang="en-US" sz="1800" u="none" cap="none" strike="noStrike">
                <a:solidFill>
                  <a:srgbClr val="595959"/>
                </a:solidFill>
                <a:latin typeface="Carme"/>
                <a:ea typeface="Carme"/>
                <a:cs typeface="Carme"/>
                <a:sym typeface="Carme"/>
              </a:rPr>
              <a:t> SOFTWARE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8" name="Google Shape;98;p9"/>
          <p:cNvCxnSpPr/>
          <p:nvPr/>
        </p:nvCxnSpPr>
        <p:spPr>
          <a:xfrm flipH="1" rot="10800000">
            <a:off x="8164625" y="5934441"/>
            <a:ext cx="4025471" cy="13447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hart Style">
  <p:cSld name="Chart Style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1523" y="0"/>
            <a:ext cx="12188952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04547" y="-221"/>
            <a:ext cx="2165781" cy="90411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0"/>
          <p:cNvSpPr/>
          <p:nvPr/>
        </p:nvSpPr>
        <p:spPr>
          <a:xfrm>
            <a:off x="4832" y="6667314"/>
            <a:ext cx="12192000" cy="180000"/>
          </a:xfrm>
          <a:prstGeom prst="rect">
            <a:avLst/>
          </a:prstGeom>
          <a:solidFill>
            <a:srgbClr val="75707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3" name="Google Shape;103;p10"/>
          <p:cNvGrpSpPr/>
          <p:nvPr/>
        </p:nvGrpSpPr>
        <p:grpSpPr>
          <a:xfrm>
            <a:off x="-21672" y="66573"/>
            <a:ext cx="9670139" cy="709732"/>
            <a:chOff x="-21672" y="66573"/>
            <a:chExt cx="9670139" cy="709732"/>
          </a:xfrm>
        </p:grpSpPr>
        <p:pic>
          <p:nvPicPr>
            <p:cNvPr id="104" name="Google Shape;104;p1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-21672" y="80980"/>
              <a:ext cx="9655626" cy="6953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5" name="Google Shape;105;p10"/>
            <p:cNvSpPr/>
            <p:nvPr/>
          </p:nvSpPr>
          <p:spPr>
            <a:xfrm rot="10800000">
              <a:off x="9027885" y="66573"/>
              <a:ext cx="620582" cy="691012"/>
            </a:xfrm>
            <a:prstGeom prst="rtTriangl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6" name="Google Shape;106;p10"/>
          <p:cNvSpPr txBox="1"/>
          <p:nvPr>
            <p:ph type="title"/>
          </p:nvPr>
        </p:nvSpPr>
        <p:spPr>
          <a:xfrm>
            <a:off x="10889" y="89934"/>
            <a:ext cx="9652093" cy="66765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4E79"/>
              </a:buClr>
              <a:buSzPts val="1400"/>
              <a:buFont typeface="Arial"/>
              <a:buNone/>
              <a:defRPr b="1" i="0" sz="2800" u="none" cap="none" strike="noStrike">
                <a:solidFill>
                  <a:srgbClr val="1F4E7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7" name="Google Shape;107;p10"/>
          <p:cNvSpPr txBox="1"/>
          <p:nvPr/>
        </p:nvSpPr>
        <p:spPr>
          <a:xfrm>
            <a:off x="7260" y="6640810"/>
            <a:ext cx="3348000" cy="203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08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0"/>
          <p:cNvSpPr txBox="1"/>
          <p:nvPr/>
        </p:nvSpPr>
        <p:spPr>
          <a:xfrm>
            <a:off x="8822328" y="6640810"/>
            <a:ext cx="3348000" cy="203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91425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0"/>
          <p:cNvSpPr txBox="1"/>
          <p:nvPr/>
        </p:nvSpPr>
        <p:spPr>
          <a:xfrm>
            <a:off x="21771" y="6640810"/>
            <a:ext cx="3348000" cy="203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08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www.gslab.com</a:t>
            </a:r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0" name="Google Shape;110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846615" y="1606093"/>
            <a:ext cx="6498771" cy="43325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Relationship Id="rId4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7.png"/><Relationship Id="rId4" Type="http://schemas.openxmlformats.org/officeDocument/2006/relationships/image" Target="../media/image2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7.png"/><Relationship Id="rId4" Type="http://schemas.openxmlformats.org/officeDocument/2006/relationships/image" Target="../media/image1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5.png"/><Relationship Id="rId4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3"/>
          <p:cNvSpPr/>
          <p:nvPr/>
        </p:nvSpPr>
        <p:spPr>
          <a:xfrm>
            <a:off x="1374374" y="2839653"/>
            <a:ext cx="9897687" cy="95794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4000"/>
              <a:buFont typeface="Arial"/>
              <a:buNone/>
            </a:pPr>
            <a:r>
              <a:rPr b="1" lang="en-US" sz="4000">
                <a:solidFill>
                  <a:srgbClr val="1E4E79"/>
                </a:solidFill>
              </a:rPr>
              <a:t>Assignment No.02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4000"/>
              <a:buFont typeface="Arial"/>
              <a:buNone/>
            </a:pPr>
            <a:r>
              <a:rPr b="1" lang="en-US" sz="4000">
                <a:solidFill>
                  <a:srgbClr val="1E4E79"/>
                </a:solidFill>
              </a:rPr>
              <a:t>Shell Scripting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13"/>
          <p:cNvSpPr/>
          <p:nvPr/>
        </p:nvSpPr>
        <p:spPr>
          <a:xfrm>
            <a:off x="3718559" y="4133773"/>
            <a:ext cx="9144000" cy="11502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A291C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rgbClr val="1E4E79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A291C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1E4E79"/>
                </a:solidFill>
                <a:latin typeface="Roboto Medium"/>
                <a:ea typeface="Roboto Medium"/>
                <a:cs typeface="Roboto Medium"/>
                <a:sym typeface="Roboto Medium"/>
              </a:rPr>
              <a:t>       Name:Naikade Rohit Anand.</a:t>
            </a:r>
            <a:endParaRPr b="0" i="0" sz="2400" u="none" cap="none" strike="noStrike">
              <a:solidFill>
                <a:srgbClr val="1E4E79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2"/>
          <p:cNvSpPr txBox="1"/>
          <p:nvPr>
            <p:ph type="title"/>
          </p:nvPr>
        </p:nvSpPr>
        <p:spPr>
          <a:xfrm>
            <a:off x="10889" y="89934"/>
            <a:ext cx="9652200" cy="66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6" name="Google Shape;20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8100" y="966209"/>
            <a:ext cx="7000875" cy="181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3"/>
          <p:cNvSpPr txBox="1"/>
          <p:nvPr>
            <p:ph type="title"/>
          </p:nvPr>
        </p:nvSpPr>
        <p:spPr>
          <a:xfrm>
            <a:off x="10889" y="89934"/>
            <a:ext cx="9652200" cy="66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1651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1400"/>
              <a:buFont typeface="Arial"/>
              <a:buNone/>
            </a:pPr>
            <a:r>
              <a:rPr lang="en-US"/>
              <a:t>Show free RAM space.</a:t>
            </a:r>
            <a:endParaRPr/>
          </a:p>
        </p:txBody>
      </p:sp>
      <p:sp>
        <p:nvSpPr>
          <p:cNvPr id="213" name="Google Shape;213;p23"/>
          <p:cNvSpPr/>
          <p:nvPr/>
        </p:nvSpPr>
        <p:spPr>
          <a:xfrm>
            <a:off x="838200" y="1253331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Roboto Medium"/>
              <a:buChar char="●"/>
            </a:pPr>
            <a:r>
              <a:rPr lang="en-US" sz="2400">
                <a:solidFill>
                  <a:srgbClr val="3F3F3F"/>
                </a:solidFill>
                <a:latin typeface="Roboto Medium"/>
                <a:ea typeface="Roboto Medium"/>
                <a:cs typeface="Roboto Medium"/>
                <a:sym typeface="Roboto Medium"/>
              </a:rPr>
              <a:t>to get free RAM memory space,free command is used.result of free command is piped to grep command</a:t>
            </a:r>
            <a:endParaRPr sz="2400">
              <a:solidFill>
                <a:srgbClr val="3F3F3F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Roboto Medium"/>
              <a:buChar char="●"/>
            </a:pPr>
            <a:r>
              <a:rPr lang="en-US" sz="2400">
                <a:solidFill>
                  <a:srgbClr val="3F3F3F"/>
                </a:solidFill>
                <a:latin typeface="Roboto Medium"/>
                <a:ea typeface="Roboto Medium"/>
                <a:cs typeface="Roboto Medium"/>
                <a:sym typeface="Roboto Medium"/>
              </a:rPr>
              <a:t>grep command is used to extract Memory related information and awk command prints the amount.</a:t>
            </a:r>
            <a:endParaRPr sz="2400">
              <a:solidFill>
                <a:srgbClr val="3F3F3F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Roboto Medium"/>
              <a:buChar char="●"/>
            </a:pPr>
            <a:r>
              <a:rPr lang="en-US" sz="2400">
                <a:solidFill>
                  <a:srgbClr val="3F3F3F"/>
                </a:solidFill>
                <a:latin typeface="Roboto Medium"/>
                <a:ea typeface="Roboto Medium"/>
                <a:cs typeface="Roboto Medium"/>
                <a:sym typeface="Roboto Medium"/>
              </a:rPr>
              <a:t>awk command extracts required data and add required parameters.</a:t>
            </a:r>
            <a:endParaRPr sz="2400">
              <a:solidFill>
                <a:srgbClr val="3F3F3F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3F3F3F"/>
                </a:solidFill>
                <a:latin typeface="Roboto Medium"/>
                <a:ea typeface="Roboto Medium"/>
                <a:cs typeface="Roboto Medium"/>
                <a:sym typeface="Roboto Medium"/>
              </a:rPr>
              <a:t>	Syntax: free -m | grep “Mem” | awk ‘{print $4+$6}’`</a:t>
            </a:r>
            <a:endParaRPr sz="2400">
              <a:solidFill>
                <a:srgbClr val="3F3F3F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F3F3F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4"/>
          <p:cNvSpPr txBox="1"/>
          <p:nvPr>
            <p:ph type="title"/>
          </p:nvPr>
        </p:nvSpPr>
        <p:spPr>
          <a:xfrm>
            <a:off x="10889" y="89934"/>
            <a:ext cx="9652200" cy="66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0" name="Google Shape;22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9200" y="1367959"/>
            <a:ext cx="7029450" cy="200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48250" y="4128109"/>
            <a:ext cx="7010400" cy="184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5"/>
          <p:cNvSpPr txBox="1"/>
          <p:nvPr>
            <p:ph type="title"/>
          </p:nvPr>
        </p:nvSpPr>
        <p:spPr>
          <a:xfrm>
            <a:off x="10889" y="89934"/>
            <a:ext cx="9652200" cy="66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1651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1400"/>
              <a:buFont typeface="Arial"/>
              <a:buNone/>
            </a:pPr>
            <a:r>
              <a:rPr lang="en-US"/>
              <a:t>Show disk usage.</a:t>
            </a:r>
            <a:endParaRPr/>
          </a:p>
        </p:txBody>
      </p:sp>
      <p:sp>
        <p:nvSpPr>
          <p:cNvPr id="228" name="Google Shape;228;p25"/>
          <p:cNvSpPr/>
          <p:nvPr/>
        </p:nvSpPr>
        <p:spPr>
          <a:xfrm>
            <a:off x="838200" y="1253331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Roboto Medium"/>
              <a:buChar char="●"/>
            </a:pPr>
            <a:r>
              <a:rPr lang="en-US" sz="2400">
                <a:solidFill>
                  <a:srgbClr val="3F3F3F"/>
                </a:solidFill>
                <a:latin typeface="Roboto Medium"/>
                <a:ea typeface="Roboto Medium"/>
                <a:cs typeface="Roboto Medium"/>
                <a:sym typeface="Roboto Medium"/>
              </a:rPr>
              <a:t>to get disk usage,df command is used.output of df command is passed to grep for extracting required data.</a:t>
            </a:r>
            <a:endParaRPr sz="2400">
              <a:solidFill>
                <a:srgbClr val="3F3F3F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Roboto Medium"/>
              <a:buChar char="●"/>
            </a:pPr>
            <a:r>
              <a:rPr lang="en-US" sz="2400">
                <a:solidFill>
                  <a:srgbClr val="3F3F3F"/>
                </a:solidFill>
                <a:latin typeface="Roboto Medium"/>
                <a:ea typeface="Roboto Medium"/>
                <a:cs typeface="Roboto Medium"/>
                <a:sym typeface="Roboto Medium"/>
              </a:rPr>
              <a:t>grep command is used to disk related information and awk command prints the amount.</a:t>
            </a:r>
            <a:endParaRPr sz="2400">
              <a:solidFill>
                <a:srgbClr val="3F3F3F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3F3F3F"/>
                </a:solidFill>
                <a:latin typeface="Roboto Medium"/>
                <a:ea typeface="Roboto Medium"/>
                <a:cs typeface="Roboto Medium"/>
                <a:sym typeface="Roboto Medium"/>
              </a:rPr>
              <a:t>	Syntax: df -P | grep /dev | grep -v -E ‘(tmp|boot)’ | awk ‘{print $5}’ | </a:t>
            </a:r>
            <a:endParaRPr sz="2400">
              <a:solidFill>
                <a:srgbClr val="3F3F3F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3F3F3F"/>
                </a:solidFill>
                <a:latin typeface="Roboto Medium"/>
                <a:ea typeface="Roboto Medium"/>
                <a:cs typeface="Roboto Medium"/>
                <a:sym typeface="Roboto Medium"/>
              </a:rPr>
              <a:t>                     cut -f 1 -d “%”</a:t>
            </a:r>
            <a:endParaRPr sz="2400">
              <a:solidFill>
                <a:srgbClr val="3F3F3F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F3F3F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6"/>
          <p:cNvSpPr txBox="1"/>
          <p:nvPr>
            <p:ph type="title"/>
          </p:nvPr>
        </p:nvSpPr>
        <p:spPr>
          <a:xfrm>
            <a:off x="10889" y="89934"/>
            <a:ext cx="9652200" cy="66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5" name="Google Shape;23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5825" y="1078334"/>
            <a:ext cx="7181850" cy="1952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91275" y="3501034"/>
            <a:ext cx="8543925" cy="235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7"/>
          <p:cNvSpPr txBox="1"/>
          <p:nvPr>
            <p:ph type="title"/>
          </p:nvPr>
        </p:nvSpPr>
        <p:spPr>
          <a:xfrm>
            <a:off x="10889" y="89934"/>
            <a:ext cx="9652200" cy="66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get existing users.</a:t>
            </a:r>
            <a:endParaRPr/>
          </a:p>
        </p:txBody>
      </p:sp>
      <p:sp>
        <p:nvSpPr>
          <p:cNvPr id="243" name="Google Shape;243;p27"/>
          <p:cNvSpPr txBox="1"/>
          <p:nvPr>
            <p:ph idx="1" type="body"/>
          </p:nvPr>
        </p:nvSpPr>
        <p:spPr>
          <a:xfrm>
            <a:off x="391885" y="1248229"/>
            <a:ext cx="11364600" cy="518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Roboto"/>
              <a:buChar char="●"/>
            </a:pPr>
            <a:r>
              <a:rPr lang="en-US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getent command is used to get all existing users in a system.</a:t>
            </a:r>
            <a:endParaRPr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Roboto"/>
              <a:buChar char="●"/>
            </a:pPr>
            <a:r>
              <a:rPr lang="en-US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awk command filters result and print first name of user.</a:t>
            </a:r>
            <a:endParaRPr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  example:getent passwd | grep -F: ‘{print $1}’</a:t>
            </a:r>
            <a:endParaRPr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44" name="Google Shape;24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5875" y="4029900"/>
            <a:ext cx="7429500" cy="223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8"/>
          <p:cNvSpPr txBox="1"/>
          <p:nvPr>
            <p:ph type="title"/>
          </p:nvPr>
        </p:nvSpPr>
        <p:spPr>
          <a:xfrm>
            <a:off x="10889" y="89934"/>
            <a:ext cx="9652200" cy="66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1" name="Google Shape;25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0825" y="1104909"/>
            <a:ext cx="9182100" cy="464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9"/>
          <p:cNvSpPr txBox="1"/>
          <p:nvPr>
            <p:ph type="title"/>
          </p:nvPr>
        </p:nvSpPr>
        <p:spPr>
          <a:xfrm>
            <a:off x="10889" y="89934"/>
            <a:ext cx="9652200" cy="66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parse xml file and create html table.</a:t>
            </a:r>
            <a:endParaRPr/>
          </a:p>
        </p:txBody>
      </p:sp>
      <p:sp>
        <p:nvSpPr>
          <p:cNvPr id="258" name="Google Shape;258;p29"/>
          <p:cNvSpPr txBox="1"/>
          <p:nvPr>
            <p:ph idx="1" type="body"/>
          </p:nvPr>
        </p:nvSpPr>
        <p:spPr>
          <a:xfrm>
            <a:off x="391885" y="1248229"/>
            <a:ext cx="11364600" cy="518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Roboto"/>
              <a:buChar char="●"/>
            </a:pPr>
            <a:r>
              <a:rPr lang="en-US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firstly,parse the xml file using grep command and store result in data.txt.</a:t>
            </a:r>
            <a:endParaRPr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Roboto"/>
              <a:buChar char="●"/>
            </a:pPr>
            <a:r>
              <a:rPr lang="en-US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write a script for html file fill table data by reading data.txt file.</a:t>
            </a:r>
            <a:endParaRPr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59" name="Google Shape;25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6750" y="2910413"/>
            <a:ext cx="8915400" cy="282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0"/>
          <p:cNvSpPr txBox="1"/>
          <p:nvPr>
            <p:ph type="title"/>
          </p:nvPr>
        </p:nvSpPr>
        <p:spPr>
          <a:xfrm>
            <a:off x="10889" y="89934"/>
            <a:ext cx="9652200" cy="66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6" name="Google Shape;26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4925" y="1077400"/>
            <a:ext cx="8258175" cy="2238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3468175"/>
            <a:ext cx="10010775" cy="277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1"/>
          <p:cNvSpPr txBox="1"/>
          <p:nvPr>
            <p:ph type="title"/>
          </p:nvPr>
        </p:nvSpPr>
        <p:spPr>
          <a:xfrm>
            <a:off x="10889" y="89934"/>
            <a:ext cx="9652200" cy="66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4" name="Google Shape;27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050" y="816709"/>
            <a:ext cx="4427903" cy="579546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56953" y="816709"/>
            <a:ext cx="3976333" cy="57954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4"/>
          <p:cNvSpPr txBox="1"/>
          <p:nvPr>
            <p:ph type="title"/>
          </p:nvPr>
        </p:nvSpPr>
        <p:spPr>
          <a:xfrm>
            <a:off x="10889" y="89934"/>
            <a:ext cx="9652200" cy="66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9525" lvl="0" marL="17462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1400"/>
              <a:buFont typeface="Arial"/>
              <a:buNone/>
            </a:pPr>
            <a:r>
              <a:rPr lang="en-US"/>
              <a:t>Fetch status of host up/down.</a:t>
            </a:r>
            <a:endParaRPr/>
          </a:p>
        </p:txBody>
      </p:sp>
      <p:sp>
        <p:nvSpPr>
          <p:cNvPr id="150" name="Google Shape;150;p14"/>
          <p:cNvSpPr/>
          <p:nvPr/>
        </p:nvSpPr>
        <p:spPr>
          <a:xfrm>
            <a:off x="838200" y="1253331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Roboto Medium"/>
              <a:buChar char="●"/>
            </a:pPr>
            <a:r>
              <a:rPr lang="en-US" sz="2400">
                <a:solidFill>
                  <a:srgbClr val="3F3F3F"/>
                </a:solidFill>
                <a:latin typeface="Roboto Medium"/>
                <a:ea typeface="Roboto Medium"/>
                <a:cs typeface="Roboto Medium"/>
                <a:sym typeface="Roboto Medium"/>
              </a:rPr>
              <a:t>Firstly,we can fetch all the connected hosts on network using hostname -I command.</a:t>
            </a:r>
            <a:endParaRPr sz="2400">
              <a:solidFill>
                <a:srgbClr val="3F3F3F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Roboto Medium"/>
              <a:buChar char="●"/>
            </a:pPr>
            <a:r>
              <a:rPr lang="en-US" sz="2400">
                <a:solidFill>
                  <a:srgbClr val="3F3F3F"/>
                </a:solidFill>
                <a:latin typeface="Roboto Medium"/>
                <a:ea typeface="Roboto Medium"/>
                <a:cs typeface="Roboto Medium"/>
                <a:sym typeface="Roboto Medium"/>
              </a:rPr>
              <a:t>-I does not depend on resolvability of hostname.</a:t>
            </a:r>
            <a:endParaRPr sz="2400">
              <a:solidFill>
                <a:srgbClr val="3F3F3F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Roboto Medium"/>
              <a:buChar char="●"/>
            </a:pPr>
            <a:r>
              <a:rPr lang="en-US" sz="2400">
                <a:solidFill>
                  <a:srgbClr val="3F3F3F"/>
                </a:solidFill>
                <a:latin typeface="Roboto Medium"/>
                <a:ea typeface="Roboto Medium"/>
                <a:cs typeface="Roboto Medium"/>
                <a:sym typeface="Roboto Medium"/>
              </a:rPr>
              <a:t>then,by using ping command,we can fetch status of ip address,whether its running or down.</a:t>
            </a:r>
            <a:endParaRPr sz="2400">
              <a:solidFill>
                <a:srgbClr val="3F3F3F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457200" lvl="0" marL="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3F3F3F"/>
                </a:solidFill>
                <a:latin typeface="Roboto Medium"/>
                <a:ea typeface="Roboto Medium"/>
                <a:cs typeface="Roboto Medium"/>
                <a:sym typeface="Roboto Medium"/>
              </a:rPr>
              <a:t>Syntax:ping -c -W1 ip_address</a:t>
            </a:r>
            <a:endParaRPr sz="2400">
              <a:solidFill>
                <a:srgbClr val="3F3F3F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2"/>
          <p:cNvSpPr txBox="1"/>
          <p:nvPr>
            <p:ph type="title"/>
          </p:nvPr>
        </p:nvSpPr>
        <p:spPr>
          <a:xfrm>
            <a:off x="1772772" y="2917799"/>
            <a:ext cx="8646456" cy="9994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400"/>
              <a:buFont typeface="Arial"/>
              <a:buNone/>
            </a:pPr>
            <a:r>
              <a:rPr b="0" i="0" lang="en-US" sz="40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b="0" i="0" sz="40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32"/>
          <p:cNvSpPr/>
          <p:nvPr/>
        </p:nvSpPr>
        <p:spPr>
          <a:xfrm>
            <a:off x="3714750" y="628650"/>
            <a:ext cx="5457825" cy="188595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2" name="Google Shape;282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52838" y="866063"/>
            <a:ext cx="4914900" cy="2051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5"/>
          <p:cNvSpPr txBox="1"/>
          <p:nvPr>
            <p:ph type="title"/>
          </p:nvPr>
        </p:nvSpPr>
        <p:spPr>
          <a:xfrm>
            <a:off x="10889" y="89934"/>
            <a:ext cx="9652200" cy="66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7" name="Google Shape;15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9175" y="816709"/>
            <a:ext cx="8515350" cy="549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6"/>
          <p:cNvSpPr txBox="1"/>
          <p:nvPr>
            <p:ph type="title"/>
          </p:nvPr>
        </p:nvSpPr>
        <p:spPr>
          <a:xfrm>
            <a:off x="10889" y="89934"/>
            <a:ext cx="9652200" cy="66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4" name="Google Shape;16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1800" y="844734"/>
            <a:ext cx="8524875" cy="546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7"/>
          <p:cNvSpPr txBox="1"/>
          <p:nvPr>
            <p:ph type="title"/>
          </p:nvPr>
        </p:nvSpPr>
        <p:spPr>
          <a:xfrm>
            <a:off x="10889" y="89934"/>
            <a:ext cx="9652200" cy="66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1651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1400"/>
              <a:buFont typeface="Arial"/>
              <a:buNone/>
            </a:pPr>
            <a:r>
              <a:rPr lang="en-US"/>
              <a:t>Get list of open ports of specified host.</a:t>
            </a:r>
            <a:endParaRPr/>
          </a:p>
        </p:txBody>
      </p:sp>
      <p:sp>
        <p:nvSpPr>
          <p:cNvPr id="171" name="Google Shape;171;p17"/>
          <p:cNvSpPr/>
          <p:nvPr/>
        </p:nvSpPr>
        <p:spPr>
          <a:xfrm>
            <a:off x="838200" y="1253331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Roboto Medium"/>
              <a:buChar char="●"/>
            </a:pPr>
            <a:r>
              <a:rPr lang="en-US" sz="2400">
                <a:solidFill>
                  <a:srgbClr val="3F3F3F"/>
                </a:solidFill>
                <a:latin typeface="Roboto Medium"/>
                <a:ea typeface="Roboto Medium"/>
                <a:cs typeface="Roboto Medium"/>
                <a:sym typeface="Roboto Medium"/>
              </a:rPr>
              <a:t>To get status of ports,we can use nc command.nc stands for netstat.</a:t>
            </a:r>
            <a:endParaRPr sz="2400">
              <a:solidFill>
                <a:srgbClr val="3F3F3F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Roboto Medium"/>
              <a:buChar char="●"/>
            </a:pPr>
            <a:r>
              <a:rPr lang="en-US" sz="2400">
                <a:solidFill>
                  <a:srgbClr val="3F3F3F"/>
                </a:solidFill>
                <a:latin typeface="Roboto Medium"/>
                <a:ea typeface="Roboto Medium"/>
                <a:cs typeface="Roboto Medium"/>
                <a:sym typeface="Roboto Medium"/>
              </a:rPr>
              <a:t>it performs tests on ports and determines whether port is open or closed.</a:t>
            </a:r>
            <a:endParaRPr sz="2400">
              <a:solidFill>
                <a:srgbClr val="3F3F3F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457200" lvl="0" marL="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3F3F3F"/>
                </a:solidFill>
                <a:latin typeface="Roboto Medium"/>
                <a:ea typeface="Roboto Medium"/>
                <a:cs typeface="Roboto Medium"/>
                <a:sym typeface="Roboto Medium"/>
              </a:rPr>
              <a:t>options:</a:t>
            </a:r>
            <a:endParaRPr sz="2400">
              <a:solidFill>
                <a:srgbClr val="3F3F3F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457200" lvl="0" marL="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3F3F3F"/>
                </a:solidFill>
                <a:latin typeface="Roboto Medium"/>
                <a:ea typeface="Roboto Medium"/>
                <a:cs typeface="Roboto Medium"/>
                <a:sym typeface="Roboto Medium"/>
              </a:rPr>
              <a:t>-v:run result in verbose mode.</a:t>
            </a:r>
            <a:endParaRPr sz="2400">
              <a:solidFill>
                <a:srgbClr val="3F3F3F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457200" lvl="0" marL="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3F3F3F"/>
                </a:solidFill>
                <a:latin typeface="Roboto Medium"/>
                <a:ea typeface="Roboto Medium"/>
                <a:cs typeface="Roboto Medium"/>
                <a:sym typeface="Roboto Medium"/>
              </a:rPr>
              <a:t>-z:scans open ports only,without transferring any data.</a:t>
            </a:r>
            <a:endParaRPr sz="2400">
              <a:solidFill>
                <a:srgbClr val="3F3F3F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457200" lvl="0" marL="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3F3F3F"/>
                </a:solidFill>
                <a:latin typeface="Roboto Medium"/>
                <a:ea typeface="Roboto Medium"/>
                <a:cs typeface="Roboto Medium"/>
                <a:sym typeface="Roboto Medium"/>
              </a:rPr>
              <a:t>Syntax:nc -z -v ip_address port_range | grep succeeded</a:t>
            </a:r>
            <a:endParaRPr sz="2400">
              <a:solidFill>
                <a:srgbClr val="3F3F3F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8"/>
          <p:cNvSpPr txBox="1"/>
          <p:nvPr>
            <p:ph type="title"/>
          </p:nvPr>
        </p:nvSpPr>
        <p:spPr>
          <a:xfrm>
            <a:off x="10889" y="89934"/>
            <a:ext cx="9652200" cy="66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8" name="Google Shape;17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10134"/>
            <a:ext cx="10134600" cy="547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9"/>
          <p:cNvSpPr txBox="1"/>
          <p:nvPr>
            <p:ph type="title"/>
          </p:nvPr>
        </p:nvSpPr>
        <p:spPr>
          <a:xfrm>
            <a:off x="10889" y="89934"/>
            <a:ext cx="9652200" cy="66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5" name="Google Shape;18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7775" y="919484"/>
            <a:ext cx="7515225" cy="548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0"/>
          <p:cNvSpPr txBox="1"/>
          <p:nvPr>
            <p:ph type="title"/>
          </p:nvPr>
        </p:nvSpPr>
        <p:spPr>
          <a:xfrm>
            <a:off x="10889" y="89934"/>
            <a:ext cx="9652200" cy="66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1651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1400"/>
              <a:buFont typeface="Arial"/>
              <a:buNone/>
            </a:pPr>
            <a:r>
              <a:rPr lang="en-US"/>
              <a:t>Show CPU utilization.</a:t>
            </a:r>
            <a:endParaRPr/>
          </a:p>
        </p:txBody>
      </p:sp>
      <p:sp>
        <p:nvSpPr>
          <p:cNvPr id="192" name="Google Shape;192;p20"/>
          <p:cNvSpPr/>
          <p:nvPr/>
        </p:nvSpPr>
        <p:spPr>
          <a:xfrm>
            <a:off x="838200" y="1253331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Roboto Medium"/>
              <a:buChar char="●"/>
            </a:pPr>
            <a:r>
              <a:rPr lang="en-US" sz="2400">
                <a:solidFill>
                  <a:srgbClr val="3F3F3F"/>
                </a:solidFill>
                <a:latin typeface="Roboto Medium"/>
                <a:ea typeface="Roboto Medium"/>
                <a:cs typeface="Roboto Medium"/>
                <a:sym typeface="Roboto Medium"/>
              </a:rPr>
              <a:t>to get CPU utilization,top command will be used.it shows the active linux processes.</a:t>
            </a:r>
            <a:endParaRPr sz="2400">
              <a:solidFill>
                <a:srgbClr val="3F3F3F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Roboto Medium"/>
              <a:buChar char="●"/>
            </a:pPr>
            <a:r>
              <a:rPr lang="en-US" sz="2400">
                <a:solidFill>
                  <a:srgbClr val="3F3F3F"/>
                </a:solidFill>
                <a:latin typeface="Roboto Medium"/>
                <a:ea typeface="Roboto Medium"/>
                <a:cs typeface="Roboto Medium"/>
                <a:sym typeface="Roboto Medium"/>
              </a:rPr>
              <a:t>grep command is used to extract CPU related information and awk command prints the amount.</a:t>
            </a:r>
            <a:endParaRPr sz="2400">
              <a:solidFill>
                <a:srgbClr val="3F3F3F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Roboto Medium"/>
              <a:buChar char="●"/>
            </a:pPr>
            <a:r>
              <a:rPr lang="en-US" sz="2400">
                <a:solidFill>
                  <a:srgbClr val="3F3F3F"/>
                </a:solidFill>
                <a:latin typeface="Roboto Medium"/>
                <a:ea typeface="Roboto Medium"/>
                <a:cs typeface="Roboto Medium"/>
                <a:sym typeface="Roboto Medium"/>
              </a:rPr>
              <a:t>awk command extracts required data and using cut command,convert it into decimal value.</a:t>
            </a:r>
            <a:endParaRPr sz="2400">
              <a:solidFill>
                <a:srgbClr val="3F3F3F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3F3F3F"/>
                </a:solidFill>
                <a:latin typeface="Roboto Medium"/>
                <a:ea typeface="Roboto Medium"/>
                <a:cs typeface="Roboto Medium"/>
                <a:sym typeface="Roboto Medium"/>
              </a:rPr>
              <a:t>	Syntax: top -b -n 1 | grep Cpu | awk ‘{print $8}’ | cut -f 1 -d “.”</a:t>
            </a:r>
            <a:endParaRPr sz="2400">
              <a:solidFill>
                <a:srgbClr val="3F3F3F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F3F3F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1"/>
          <p:cNvSpPr txBox="1"/>
          <p:nvPr>
            <p:ph type="title"/>
          </p:nvPr>
        </p:nvSpPr>
        <p:spPr>
          <a:xfrm>
            <a:off x="10889" y="89934"/>
            <a:ext cx="9652200" cy="66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9" name="Google Shape;19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2175" y="863409"/>
            <a:ext cx="6943725" cy="459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Custom Design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