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notesMasterIdLst>
    <p:notesMasterId r:id="rId14"/>
  </p:notesMasterIdLst>
  <p:sldIdLst>
    <p:sldId id="271" r:id="rId2"/>
    <p:sldId id="257" r:id="rId3"/>
    <p:sldId id="259" r:id="rId4"/>
    <p:sldId id="268" r:id="rId5"/>
    <p:sldId id="258" r:id="rId6"/>
    <p:sldId id="272" r:id="rId7"/>
    <p:sldId id="266" r:id="rId8"/>
    <p:sldId id="267" r:id="rId9"/>
    <p:sldId id="269" r:id="rId10"/>
    <p:sldId id="263" r:id="rId11"/>
    <p:sldId id="262"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9B18"/>
    <a:srgbClr val="CCC9C2"/>
    <a:srgbClr val="BF3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CCEE1E-DFAA-94AD-6E76-1BCB44FD3E17}" v="50" dt="2022-02-01T16:59:58.221"/>
    <p1510:client id="{34DF8E79-7EF9-4006-32D2-0AD78C4BE98E}" v="2" dt="2022-02-01T14:57:51.143"/>
    <p1510:client id="{43F80F90-BB71-4431-B625-16FC817B94EB}" v="75" dt="2022-02-01T18:39:27.959"/>
    <p1510:client id="{51DEB4EE-6B17-409B-9A67-17ABA762B7F9}" v="486" dt="2022-02-01T15:16:21.156"/>
    <p1510:client id="{8BF91D41-4A01-C116-BBDF-1D7736F6FB9B}" v="49" dt="2022-02-01T15:04:50.532"/>
    <p1510:client id="{A15F4DCD-2FCF-DE85-A626-5A3FB8E5E03E}" v="21" dt="2022-02-02T05:38:55.146"/>
    <p1510:client id="{A16C3D5B-E077-FB09-978C-D1090D6604E6}" v="232" dt="2022-02-01T15:27:56.135"/>
    <p1510:client id="{BBCB4710-ABB9-69EF-C05F-97DB40CDD065}" v="2" dt="2022-02-01T14:57:28.621"/>
    <p1510:client id="{D2402349-D9B1-2743-8F48-F189C5EDCA13}" v="10" dt="2022-02-01T16:08:49.488"/>
    <p1510:client id="{F20AD0A1-5F4F-F77B-86C3-0836C5575BC5}" v="180" dt="2022-02-01T17:52:04.059"/>
    <p1510:client id="{FBBD7E23-73D9-A935-4F28-3EC4C6A55D3E}" v="7" dt="2022-02-01T18:01:11.3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2" Type="http://schemas.openxmlformats.org/officeDocument/2006/relationships/hyperlink" Target="https://github.com/RohitNarayananM/ADMM_Project" TargetMode="External"/><Relationship Id="rId1" Type="http://schemas.openxmlformats.org/officeDocument/2006/relationships/hyperlink" Target="https://www.overleaf.com/project/618aa149eed6743306391a94"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2" Type="http://schemas.openxmlformats.org/officeDocument/2006/relationships/hyperlink" Target="https://github.com/RohitNarayananM/ADMM_Project" TargetMode="External"/><Relationship Id="rId1" Type="http://schemas.openxmlformats.org/officeDocument/2006/relationships/hyperlink" Target="https://www.overleaf.com/project/618aa149eed6743306391a94"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5C8506-7CBE-4ACD-987B-525D9E9124D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28B281-6B03-4988-A143-52B82DBE3027}">
      <dgm:prSet/>
      <dgm:spPr/>
      <dgm:t>
        <a:bodyPr/>
        <a:lstStyle/>
        <a:p>
          <a:pPr>
            <a:lnSpc>
              <a:spcPct val="100000"/>
            </a:lnSpc>
          </a:pPr>
          <a:r>
            <a:rPr lang="en-US" b="0"/>
            <a:t>Comparison of ordinary lasso and ridge regression implementation vs. ADMM implementation and finding out which is better in terms of performance, time and how the optimization will affect the result.</a:t>
          </a:r>
        </a:p>
      </dgm:t>
    </dgm:pt>
    <dgm:pt modelId="{C68BFE5F-4584-4D95-96C9-6662C1FBB0AB}" type="parTrans" cxnId="{A0C4347C-EF20-4F44-A9BB-681CB9D8AF83}">
      <dgm:prSet/>
      <dgm:spPr/>
      <dgm:t>
        <a:bodyPr/>
        <a:lstStyle/>
        <a:p>
          <a:endParaRPr lang="en-US"/>
        </a:p>
      </dgm:t>
    </dgm:pt>
    <dgm:pt modelId="{DA3D938F-2A35-4E1E-B8A1-0150306A376D}" type="sibTrans" cxnId="{A0C4347C-EF20-4F44-A9BB-681CB9D8AF83}">
      <dgm:prSet/>
      <dgm:spPr/>
      <dgm:t>
        <a:bodyPr/>
        <a:lstStyle/>
        <a:p>
          <a:endParaRPr lang="en-US"/>
        </a:p>
      </dgm:t>
    </dgm:pt>
    <dgm:pt modelId="{71871947-14EF-48B1-A8E5-01CA11FDBE9C}">
      <dgm:prSet/>
      <dgm:spPr/>
      <dgm:t>
        <a:bodyPr/>
        <a:lstStyle/>
        <a:p>
          <a:pPr>
            <a:lnSpc>
              <a:spcPct val="100000"/>
            </a:lnSpc>
          </a:pPr>
          <a:r>
            <a:rPr lang="en-US" b="0"/>
            <a:t>Regression analysis is used to estimate the relationship between a dependent variable and one or more independent variables. This technique is widely applied to predict the outputs, forecasting the data, analyzing the time series, and finding the causal effect dependencies between the variables.</a:t>
          </a:r>
        </a:p>
      </dgm:t>
    </dgm:pt>
    <dgm:pt modelId="{25C313EB-9213-4152-923C-A4B1A4682E36}" type="parTrans" cxnId="{34950E3D-08E2-4E94-8FE9-EA8DB5F7D1E7}">
      <dgm:prSet/>
      <dgm:spPr/>
      <dgm:t>
        <a:bodyPr/>
        <a:lstStyle/>
        <a:p>
          <a:endParaRPr lang="en-US"/>
        </a:p>
      </dgm:t>
    </dgm:pt>
    <dgm:pt modelId="{3FFB8B59-3ED8-4EAA-8844-E35F2566FC3D}" type="sibTrans" cxnId="{34950E3D-08E2-4E94-8FE9-EA8DB5F7D1E7}">
      <dgm:prSet/>
      <dgm:spPr/>
      <dgm:t>
        <a:bodyPr/>
        <a:lstStyle/>
        <a:p>
          <a:endParaRPr lang="en-US"/>
        </a:p>
      </dgm:t>
    </dgm:pt>
    <dgm:pt modelId="{8F2AB5FF-8305-4137-AF80-1CC1D992180B}" type="pres">
      <dgm:prSet presAssocID="{895C8506-7CBE-4ACD-987B-525D9E9124D5}" presName="root" presStyleCnt="0">
        <dgm:presLayoutVars>
          <dgm:dir/>
          <dgm:resizeHandles val="exact"/>
        </dgm:presLayoutVars>
      </dgm:prSet>
      <dgm:spPr/>
    </dgm:pt>
    <dgm:pt modelId="{3E22C967-86D5-419F-AF1C-CF3385C76D6F}" type="pres">
      <dgm:prSet presAssocID="{C928B281-6B03-4988-A143-52B82DBE3027}" presName="compNode" presStyleCnt="0"/>
      <dgm:spPr/>
    </dgm:pt>
    <dgm:pt modelId="{75F83B9A-8763-49CB-992B-F536866E29CA}" type="pres">
      <dgm:prSet presAssocID="{C928B281-6B03-4988-A143-52B82DBE3027}" presName="bgRect" presStyleLbl="bgShp" presStyleIdx="0" presStyleCnt="2"/>
      <dgm:spPr/>
    </dgm:pt>
    <dgm:pt modelId="{A7F96F0B-70FA-471B-ADB1-230D7D729827}" type="pres">
      <dgm:prSet presAssocID="{C928B281-6B03-4988-A143-52B82DBE302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E600CE08-2133-47A7-92A9-44B92F8C4FBD}" type="pres">
      <dgm:prSet presAssocID="{C928B281-6B03-4988-A143-52B82DBE3027}" presName="spaceRect" presStyleCnt="0"/>
      <dgm:spPr/>
    </dgm:pt>
    <dgm:pt modelId="{A6CDF7F6-E193-4C0B-95EE-9DCA3616F7C4}" type="pres">
      <dgm:prSet presAssocID="{C928B281-6B03-4988-A143-52B82DBE3027}" presName="parTx" presStyleLbl="revTx" presStyleIdx="0" presStyleCnt="2">
        <dgm:presLayoutVars>
          <dgm:chMax val="0"/>
          <dgm:chPref val="0"/>
        </dgm:presLayoutVars>
      </dgm:prSet>
      <dgm:spPr/>
    </dgm:pt>
    <dgm:pt modelId="{AB7AAE96-4954-4E1F-89AA-92180DB4251A}" type="pres">
      <dgm:prSet presAssocID="{DA3D938F-2A35-4E1E-B8A1-0150306A376D}" presName="sibTrans" presStyleCnt="0"/>
      <dgm:spPr/>
    </dgm:pt>
    <dgm:pt modelId="{3850BACD-C779-44A1-BE41-491815B0A9EF}" type="pres">
      <dgm:prSet presAssocID="{71871947-14EF-48B1-A8E5-01CA11FDBE9C}" presName="compNode" presStyleCnt="0"/>
      <dgm:spPr/>
    </dgm:pt>
    <dgm:pt modelId="{53654F42-2712-41C4-95B3-847D8A37B9C1}" type="pres">
      <dgm:prSet presAssocID="{71871947-14EF-48B1-A8E5-01CA11FDBE9C}" presName="bgRect" presStyleLbl="bgShp" presStyleIdx="1" presStyleCnt="2" custScaleY="125815"/>
      <dgm:spPr/>
    </dgm:pt>
    <dgm:pt modelId="{93FE7C3C-5CE5-4609-8B5C-3E3DD1A1B9F7}" type="pres">
      <dgm:prSet presAssocID="{71871947-14EF-48B1-A8E5-01CA11FDBE9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C7B4A54B-03BD-4A06-AC9B-F592081C364A}" type="pres">
      <dgm:prSet presAssocID="{71871947-14EF-48B1-A8E5-01CA11FDBE9C}" presName="spaceRect" presStyleCnt="0"/>
      <dgm:spPr/>
    </dgm:pt>
    <dgm:pt modelId="{2D0A0A64-CCC9-4EA2-8018-0051DE591E61}" type="pres">
      <dgm:prSet presAssocID="{71871947-14EF-48B1-A8E5-01CA11FDBE9C}" presName="parTx" presStyleLbl="revTx" presStyleIdx="1" presStyleCnt="2">
        <dgm:presLayoutVars>
          <dgm:chMax val="0"/>
          <dgm:chPref val="0"/>
        </dgm:presLayoutVars>
      </dgm:prSet>
      <dgm:spPr/>
    </dgm:pt>
  </dgm:ptLst>
  <dgm:cxnLst>
    <dgm:cxn modelId="{7E45D515-938B-407C-BEBC-2F0EDD43EE7F}" type="presOf" srcId="{C928B281-6B03-4988-A143-52B82DBE3027}" destId="{A6CDF7F6-E193-4C0B-95EE-9DCA3616F7C4}" srcOrd="0" destOrd="0" presId="urn:microsoft.com/office/officeart/2018/2/layout/IconVerticalSolidList"/>
    <dgm:cxn modelId="{34950E3D-08E2-4E94-8FE9-EA8DB5F7D1E7}" srcId="{895C8506-7CBE-4ACD-987B-525D9E9124D5}" destId="{71871947-14EF-48B1-A8E5-01CA11FDBE9C}" srcOrd="1" destOrd="0" parTransId="{25C313EB-9213-4152-923C-A4B1A4682E36}" sibTransId="{3FFB8B59-3ED8-4EAA-8844-E35F2566FC3D}"/>
    <dgm:cxn modelId="{2E260B67-8461-4E87-A238-9D6EA2ECC3D1}" type="presOf" srcId="{71871947-14EF-48B1-A8E5-01CA11FDBE9C}" destId="{2D0A0A64-CCC9-4EA2-8018-0051DE591E61}" srcOrd="0" destOrd="0" presId="urn:microsoft.com/office/officeart/2018/2/layout/IconVerticalSolidList"/>
    <dgm:cxn modelId="{A0C4347C-EF20-4F44-A9BB-681CB9D8AF83}" srcId="{895C8506-7CBE-4ACD-987B-525D9E9124D5}" destId="{C928B281-6B03-4988-A143-52B82DBE3027}" srcOrd="0" destOrd="0" parTransId="{C68BFE5F-4584-4D95-96C9-6662C1FBB0AB}" sibTransId="{DA3D938F-2A35-4E1E-B8A1-0150306A376D}"/>
    <dgm:cxn modelId="{B03158CA-2FC7-43BB-BF2B-181BAFCB1B36}" type="presOf" srcId="{895C8506-7CBE-4ACD-987B-525D9E9124D5}" destId="{8F2AB5FF-8305-4137-AF80-1CC1D992180B}" srcOrd="0" destOrd="0" presId="urn:microsoft.com/office/officeart/2018/2/layout/IconVerticalSolidList"/>
    <dgm:cxn modelId="{710EB634-FBE0-4336-A563-0144082374CD}" type="presParOf" srcId="{8F2AB5FF-8305-4137-AF80-1CC1D992180B}" destId="{3E22C967-86D5-419F-AF1C-CF3385C76D6F}" srcOrd="0" destOrd="0" presId="urn:microsoft.com/office/officeart/2018/2/layout/IconVerticalSolidList"/>
    <dgm:cxn modelId="{86225F5A-F180-418E-B390-990CB4AAEBF0}" type="presParOf" srcId="{3E22C967-86D5-419F-AF1C-CF3385C76D6F}" destId="{75F83B9A-8763-49CB-992B-F536866E29CA}" srcOrd="0" destOrd="0" presId="urn:microsoft.com/office/officeart/2018/2/layout/IconVerticalSolidList"/>
    <dgm:cxn modelId="{57634E61-A16D-4AEA-B050-5530746F44AA}" type="presParOf" srcId="{3E22C967-86D5-419F-AF1C-CF3385C76D6F}" destId="{A7F96F0B-70FA-471B-ADB1-230D7D729827}" srcOrd="1" destOrd="0" presId="urn:microsoft.com/office/officeart/2018/2/layout/IconVerticalSolidList"/>
    <dgm:cxn modelId="{755AB7A8-2C42-406D-B41F-5FDD7D86F8DD}" type="presParOf" srcId="{3E22C967-86D5-419F-AF1C-CF3385C76D6F}" destId="{E600CE08-2133-47A7-92A9-44B92F8C4FBD}" srcOrd="2" destOrd="0" presId="urn:microsoft.com/office/officeart/2018/2/layout/IconVerticalSolidList"/>
    <dgm:cxn modelId="{22AF3F10-22E5-4ADD-8EF0-950DBF9438BA}" type="presParOf" srcId="{3E22C967-86D5-419F-AF1C-CF3385C76D6F}" destId="{A6CDF7F6-E193-4C0B-95EE-9DCA3616F7C4}" srcOrd="3" destOrd="0" presId="urn:microsoft.com/office/officeart/2018/2/layout/IconVerticalSolidList"/>
    <dgm:cxn modelId="{1F5671E3-3302-4089-A6AC-23A1B55FD6DA}" type="presParOf" srcId="{8F2AB5FF-8305-4137-AF80-1CC1D992180B}" destId="{AB7AAE96-4954-4E1F-89AA-92180DB4251A}" srcOrd="1" destOrd="0" presId="urn:microsoft.com/office/officeart/2018/2/layout/IconVerticalSolidList"/>
    <dgm:cxn modelId="{F3A4F99A-675C-406B-9C08-A3EB920708F7}" type="presParOf" srcId="{8F2AB5FF-8305-4137-AF80-1CC1D992180B}" destId="{3850BACD-C779-44A1-BE41-491815B0A9EF}" srcOrd="2" destOrd="0" presId="urn:microsoft.com/office/officeart/2018/2/layout/IconVerticalSolidList"/>
    <dgm:cxn modelId="{2F1E1BB2-BDC0-4762-84A3-D5C4E4C0E046}" type="presParOf" srcId="{3850BACD-C779-44A1-BE41-491815B0A9EF}" destId="{53654F42-2712-41C4-95B3-847D8A37B9C1}" srcOrd="0" destOrd="0" presId="urn:microsoft.com/office/officeart/2018/2/layout/IconVerticalSolidList"/>
    <dgm:cxn modelId="{7A6D4B27-20D4-4370-8A7A-230BD8BAD699}" type="presParOf" srcId="{3850BACD-C779-44A1-BE41-491815B0A9EF}" destId="{93FE7C3C-5CE5-4609-8B5C-3E3DD1A1B9F7}" srcOrd="1" destOrd="0" presId="urn:microsoft.com/office/officeart/2018/2/layout/IconVerticalSolidList"/>
    <dgm:cxn modelId="{DBAA8DCF-0B55-4997-88E6-52BA96EA5BC7}" type="presParOf" srcId="{3850BACD-C779-44A1-BE41-491815B0A9EF}" destId="{C7B4A54B-03BD-4A06-AC9B-F592081C364A}" srcOrd="2" destOrd="0" presId="urn:microsoft.com/office/officeart/2018/2/layout/IconVerticalSolidList"/>
    <dgm:cxn modelId="{B0B9702A-9466-4A38-AC88-C01D5866D4B2}" type="presParOf" srcId="{3850BACD-C779-44A1-BE41-491815B0A9EF}" destId="{2D0A0A64-CCC9-4EA2-8018-0051DE591E6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1E5917-DD67-45D3-90D8-2A9C48FCF6E8}"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US"/>
        </a:p>
      </dgm:t>
    </dgm:pt>
    <dgm:pt modelId="{C5502E4B-5B03-4100-9FB4-B5CA645C8829}">
      <dgm:prSet/>
      <dgm:spPr/>
      <dgm:t>
        <a:bodyPr/>
        <a:lstStyle/>
        <a:p>
          <a:r>
            <a:rPr lang="en-IN" b="0" i="0"/>
            <a:t>[1] </a:t>
          </a:r>
          <a:r>
            <a:rPr lang="en-IN" b="0" i="0" err="1"/>
            <a:t>Zaikarina</a:t>
          </a:r>
          <a:r>
            <a:rPr lang="en-IN" b="0" i="0"/>
            <a:t>, Hilda, </a:t>
          </a:r>
          <a:r>
            <a:rPr lang="en-IN" b="0" i="0" err="1"/>
            <a:t>Anik</a:t>
          </a:r>
          <a:r>
            <a:rPr lang="en-IN" b="0" i="0"/>
            <a:t> </a:t>
          </a:r>
          <a:r>
            <a:rPr lang="en-IN" b="0" i="0" err="1"/>
            <a:t>Djuraidah</a:t>
          </a:r>
          <a:r>
            <a:rPr lang="en-IN" b="0" i="0"/>
            <a:t>, and Aji </a:t>
          </a:r>
          <a:r>
            <a:rPr lang="en-IN" b="0" i="0" err="1"/>
            <a:t>Hamim</a:t>
          </a:r>
          <a:r>
            <a:rPr lang="en-IN" b="0" i="0"/>
            <a:t> </a:t>
          </a:r>
          <a:r>
            <a:rPr lang="en-IN" b="0" i="0" err="1"/>
            <a:t>Wigena</a:t>
          </a:r>
          <a:r>
            <a:rPr lang="en-IN" b="0" i="0"/>
            <a:t>. ”Lasso </a:t>
          </a:r>
          <a:r>
            <a:rPr lang="en-IN" b="0" i="0" err="1"/>
            <a:t>andridge</a:t>
          </a:r>
          <a:r>
            <a:rPr lang="en-IN" b="0" i="0"/>
            <a:t> quantile regression using cross validation to estimate </a:t>
          </a:r>
          <a:r>
            <a:rPr lang="en-IN" b="0" i="0" err="1"/>
            <a:t>extremerainfall</a:t>
          </a:r>
          <a:r>
            <a:rPr lang="en-IN" b="0" i="0"/>
            <a:t>.” Global Journal of Pure and Applied Mathematics 12.3 (2016):3305-3314.</a:t>
          </a:r>
          <a:endParaRPr lang="en-US"/>
        </a:p>
      </dgm:t>
    </dgm:pt>
    <dgm:pt modelId="{A6832A37-BBC6-4A4C-87B1-809600FE26B1}" type="parTrans" cxnId="{B579F95B-6E17-4636-A0CD-B902DBEF8CA9}">
      <dgm:prSet/>
      <dgm:spPr/>
      <dgm:t>
        <a:bodyPr/>
        <a:lstStyle/>
        <a:p>
          <a:endParaRPr lang="en-US"/>
        </a:p>
      </dgm:t>
    </dgm:pt>
    <dgm:pt modelId="{8EE21971-6F33-4643-AC79-901854E237C4}" type="sibTrans" cxnId="{B579F95B-6E17-4636-A0CD-B902DBEF8CA9}">
      <dgm:prSet/>
      <dgm:spPr/>
      <dgm:t>
        <a:bodyPr/>
        <a:lstStyle/>
        <a:p>
          <a:endParaRPr lang="en-US"/>
        </a:p>
      </dgm:t>
    </dgm:pt>
    <dgm:pt modelId="{DD97CDE6-6BB4-45AF-8691-DD55F611A901}">
      <dgm:prSet/>
      <dgm:spPr/>
      <dgm:t>
        <a:bodyPr/>
        <a:lstStyle/>
        <a:p>
          <a:r>
            <a:rPr lang="en-IN" b="0" i="0"/>
            <a:t>[2] Freund, Rudolf J., William J. Wilson, and Ping Sa. Regression analysis.Elsevier, 2006.</a:t>
          </a:r>
          <a:endParaRPr lang="en-US"/>
        </a:p>
      </dgm:t>
    </dgm:pt>
    <dgm:pt modelId="{D8644EAD-BA86-4ECD-A6A0-D25D0B23A4E3}" type="parTrans" cxnId="{5F851216-EABA-4745-8C54-E357044286A6}">
      <dgm:prSet/>
      <dgm:spPr/>
      <dgm:t>
        <a:bodyPr/>
        <a:lstStyle/>
        <a:p>
          <a:endParaRPr lang="en-US"/>
        </a:p>
      </dgm:t>
    </dgm:pt>
    <dgm:pt modelId="{A4AA7300-6A12-462F-981E-DDCF95F9F7AF}" type="sibTrans" cxnId="{5F851216-EABA-4745-8C54-E357044286A6}">
      <dgm:prSet/>
      <dgm:spPr/>
      <dgm:t>
        <a:bodyPr/>
        <a:lstStyle/>
        <a:p>
          <a:endParaRPr lang="en-US"/>
        </a:p>
      </dgm:t>
    </dgm:pt>
    <dgm:pt modelId="{04FA0926-3B95-43DF-8153-FADA23B2DC09}">
      <dgm:prSet/>
      <dgm:spPr/>
      <dgm:t>
        <a:bodyPr/>
        <a:lstStyle/>
        <a:p>
          <a:r>
            <a:rPr lang="en-IN" b="0" i="0"/>
            <a:t>[3] Chatterjee, Samprit, and Ali S. Hadi. Regression analysis by example.John Wiley Sons, 2013.</a:t>
          </a:r>
          <a:endParaRPr lang="en-US"/>
        </a:p>
      </dgm:t>
    </dgm:pt>
    <dgm:pt modelId="{78B10FC2-EA38-4D21-8373-257E631E52AE}" type="parTrans" cxnId="{C724C28C-85C9-4D4B-8E12-3D6FA44A9606}">
      <dgm:prSet/>
      <dgm:spPr/>
      <dgm:t>
        <a:bodyPr/>
        <a:lstStyle/>
        <a:p>
          <a:endParaRPr lang="en-US"/>
        </a:p>
      </dgm:t>
    </dgm:pt>
    <dgm:pt modelId="{76B64012-E7C2-4B54-ACDB-2730C7189561}" type="sibTrans" cxnId="{C724C28C-85C9-4D4B-8E12-3D6FA44A9606}">
      <dgm:prSet/>
      <dgm:spPr/>
      <dgm:t>
        <a:bodyPr/>
        <a:lstStyle/>
        <a:p>
          <a:endParaRPr lang="en-US"/>
        </a:p>
      </dgm:t>
    </dgm:pt>
    <dgm:pt modelId="{EF8C0E30-3543-443D-82FD-525A2B4FB28E}">
      <dgm:prSet/>
      <dgm:spPr/>
      <dgm:t>
        <a:bodyPr/>
        <a:lstStyle/>
        <a:p>
          <a:r>
            <a:rPr lang="en-IN" b="0" i="0"/>
            <a:t>[4] Garc ́ıa-Nieto, Paulino Jos ́e, Esperanza Garc ́ıa-Gonzalo, and Jos ́e PabloParedes-S ́anchez. ”Prediction of the critical temperature of a supercon-ductor by using the WOA/MARS, Ridge, Lasso and Elastic-net machinelearning techniques.” Neural Computing and Applications 33.24 (2021):17131-17145.</a:t>
          </a:r>
          <a:endParaRPr lang="en-US"/>
        </a:p>
      </dgm:t>
    </dgm:pt>
    <dgm:pt modelId="{D4C63F8B-44FE-420A-90D7-7AD5BFFB94BE}" type="parTrans" cxnId="{0F080066-5F22-4368-B9D6-D0AD40B5CAF1}">
      <dgm:prSet/>
      <dgm:spPr/>
      <dgm:t>
        <a:bodyPr/>
        <a:lstStyle/>
        <a:p>
          <a:endParaRPr lang="en-US"/>
        </a:p>
      </dgm:t>
    </dgm:pt>
    <dgm:pt modelId="{7A15C303-EDAD-4F73-B736-617F531A85A1}" type="sibTrans" cxnId="{0F080066-5F22-4368-B9D6-D0AD40B5CAF1}">
      <dgm:prSet/>
      <dgm:spPr/>
      <dgm:t>
        <a:bodyPr/>
        <a:lstStyle/>
        <a:p>
          <a:endParaRPr lang="en-US"/>
        </a:p>
      </dgm:t>
    </dgm:pt>
    <dgm:pt modelId="{44D7ECD0-CE2A-42E7-81FD-4CE8D0927E70}">
      <dgm:prSet/>
      <dgm:spPr/>
      <dgm:t>
        <a:bodyPr/>
        <a:lstStyle/>
        <a:p>
          <a:r>
            <a:rPr lang="en-IN" b="0" i="0"/>
            <a:t>[5] Muthukrishnan, R., and R. Rohini. ”LASSO: A feature selection tech-nique in predictive modeling for machine learning.” 2016 IEEE interna-tional conference on advances in computer applications (ICACA). IEEE,2016.</a:t>
          </a:r>
          <a:endParaRPr lang="en-US"/>
        </a:p>
      </dgm:t>
    </dgm:pt>
    <dgm:pt modelId="{633F6178-97EF-423B-BF30-698C0B965FB4}" type="parTrans" cxnId="{6C091AC9-72B2-447B-9B1B-DECCBC3393AB}">
      <dgm:prSet/>
      <dgm:spPr/>
      <dgm:t>
        <a:bodyPr/>
        <a:lstStyle/>
        <a:p>
          <a:endParaRPr lang="en-US"/>
        </a:p>
      </dgm:t>
    </dgm:pt>
    <dgm:pt modelId="{4FEB18B1-E273-41C3-B918-9B33AF32410F}" type="sibTrans" cxnId="{6C091AC9-72B2-447B-9B1B-DECCBC3393AB}">
      <dgm:prSet/>
      <dgm:spPr/>
      <dgm:t>
        <a:bodyPr/>
        <a:lstStyle/>
        <a:p>
          <a:endParaRPr lang="en-US"/>
        </a:p>
      </dgm:t>
    </dgm:pt>
    <dgm:pt modelId="{E52B7236-3F86-464F-8E15-DA9001355100}">
      <dgm:prSet/>
      <dgm:spPr/>
      <dgm:t>
        <a:bodyPr/>
        <a:lstStyle/>
        <a:p>
          <a:r>
            <a:rPr lang="en-IN" b="0" i="0"/>
            <a:t>[6] Xin, Seng Jia. ”Modelling house price by using ridge regression and lassoregression.” (2018).</a:t>
          </a:r>
          <a:endParaRPr lang="en-US"/>
        </a:p>
      </dgm:t>
    </dgm:pt>
    <dgm:pt modelId="{A89EDBB4-B391-4D45-AD41-E3DA91311AFB}" type="parTrans" cxnId="{BBF1CAA0-A58F-4C0B-B64D-1D03628C253D}">
      <dgm:prSet/>
      <dgm:spPr/>
      <dgm:t>
        <a:bodyPr/>
        <a:lstStyle/>
        <a:p>
          <a:endParaRPr lang="en-US"/>
        </a:p>
      </dgm:t>
    </dgm:pt>
    <dgm:pt modelId="{C18C93C1-C361-431F-AF27-B33BD4EBD379}" type="sibTrans" cxnId="{BBF1CAA0-A58F-4C0B-B64D-1D03628C253D}">
      <dgm:prSet/>
      <dgm:spPr/>
      <dgm:t>
        <a:bodyPr/>
        <a:lstStyle/>
        <a:p>
          <a:endParaRPr lang="en-US"/>
        </a:p>
      </dgm:t>
    </dgm:pt>
    <dgm:pt modelId="{2B10C661-732D-4184-89C5-FDD39DF9857E}" type="pres">
      <dgm:prSet presAssocID="{2C1E5917-DD67-45D3-90D8-2A9C48FCF6E8}" presName="linear" presStyleCnt="0">
        <dgm:presLayoutVars>
          <dgm:animLvl val="lvl"/>
          <dgm:resizeHandles val="exact"/>
        </dgm:presLayoutVars>
      </dgm:prSet>
      <dgm:spPr/>
    </dgm:pt>
    <dgm:pt modelId="{FB93B2CB-F1D1-4DB7-AE1E-4128E15A0858}" type="pres">
      <dgm:prSet presAssocID="{C5502E4B-5B03-4100-9FB4-B5CA645C8829}" presName="parentText" presStyleLbl="node1" presStyleIdx="0" presStyleCnt="6" custLinFactNeighborX="28">
        <dgm:presLayoutVars>
          <dgm:chMax val="0"/>
          <dgm:bulletEnabled val="1"/>
        </dgm:presLayoutVars>
      </dgm:prSet>
      <dgm:spPr/>
    </dgm:pt>
    <dgm:pt modelId="{29DCDD91-E470-4A2E-B29D-B9EC9DBBB2FC}" type="pres">
      <dgm:prSet presAssocID="{8EE21971-6F33-4643-AC79-901854E237C4}" presName="spacer" presStyleCnt="0"/>
      <dgm:spPr/>
    </dgm:pt>
    <dgm:pt modelId="{8C5FC9B9-A974-4792-9A65-00258134C028}" type="pres">
      <dgm:prSet presAssocID="{DD97CDE6-6BB4-45AF-8691-DD55F611A901}" presName="parentText" presStyleLbl="node1" presStyleIdx="1" presStyleCnt="6">
        <dgm:presLayoutVars>
          <dgm:chMax val="0"/>
          <dgm:bulletEnabled val="1"/>
        </dgm:presLayoutVars>
      </dgm:prSet>
      <dgm:spPr/>
    </dgm:pt>
    <dgm:pt modelId="{BFE6BD57-5993-4244-BDD9-D3EB4DB9FBCB}" type="pres">
      <dgm:prSet presAssocID="{A4AA7300-6A12-462F-981E-DDCF95F9F7AF}" presName="spacer" presStyleCnt="0"/>
      <dgm:spPr/>
    </dgm:pt>
    <dgm:pt modelId="{CEEE8CD6-035D-4CAC-973D-3DC16C250415}" type="pres">
      <dgm:prSet presAssocID="{04FA0926-3B95-43DF-8153-FADA23B2DC09}" presName="parentText" presStyleLbl="node1" presStyleIdx="2" presStyleCnt="6">
        <dgm:presLayoutVars>
          <dgm:chMax val="0"/>
          <dgm:bulletEnabled val="1"/>
        </dgm:presLayoutVars>
      </dgm:prSet>
      <dgm:spPr/>
    </dgm:pt>
    <dgm:pt modelId="{F5CD10AA-EC0F-4FD4-B9E1-5632B84CC129}" type="pres">
      <dgm:prSet presAssocID="{76B64012-E7C2-4B54-ACDB-2730C7189561}" presName="spacer" presStyleCnt="0"/>
      <dgm:spPr/>
    </dgm:pt>
    <dgm:pt modelId="{CFBF23F0-E788-4568-B4C5-9BC1726A3184}" type="pres">
      <dgm:prSet presAssocID="{EF8C0E30-3543-443D-82FD-525A2B4FB28E}" presName="parentText" presStyleLbl="node1" presStyleIdx="3" presStyleCnt="6">
        <dgm:presLayoutVars>
          <dgm:chMax val="0"/>
          <dgm:bulletEnabled val="1"/>
        </dgm:presLayoutVars>
      </dgm:prSet>
      <dgm:spPr/>
    </dgm:pt>
    <dgm:pt modelId="{C41D8112-36C4-4CA2-8874-14724CE755A8}" type="pres">
      <dgm:prSet presAssocID="{7A15C303-EDAD-4F73-B736-617F531A85A1}" presName="spacer" presStyleCnt="0"/>
      <dgm:spPr/>
    </dgm:pt>
    <dgm:pt modelId="{E8254B1E-725A-45E2-8A28-5492CEDBB42B}" type="pres">
      <dgm:prSet presAssocID="{44D7ECD0-CE2A-42E7-81FD-4CE8D0927E70}" presName="parentText" presStyleLbl="node1" presStyleIdx="4" presStyleCnt="6">
        <dgm:presLayoutVars>
          <dgm:chMax val="0"/>
          <dgm:bulletEnabled val="1"/>
        </dgm:presLayoutVars>
      </dgm:prSet>
      <dgm:spPr/>
    </dgm:pt>
    <dgm:pt modelId="{212DC06A-BE80-4601-A638-F876687BBB56}" type="pres">
      <dgm:prSet presAssocID="{4FEB18B1-E273-41C3-B918-9B33AF32410F}" presName="spacer" presStyleCnt="0"/>
      <dgm:spPr/>
    </dgm:pt>
    <dgm:pt modelId="{2A1F6F30-1F8F-4CAB-B914-C5A5DCD81B64}" type="pres">
      <dgm:prSet presAssocID="{E52B7236-3F86-464F-8E15-DA9001355100}" presName="parentText" presStyleLbl="node1" presStyleIdx="5" presStyleCnt="6">
        <dgm:presLayoutVars>
          <dgm:chMax val="0"/>
          <dgm:bulletEnabled val="1"/>
        </dgm:presLayoutVars>
      </dgm:prSet>
      <dgm:spPr/>
    </dgm:pt>
  </dgm:ptLst>
  <dgm:cxnLst>
    <dgm:cxn modelId="{AC882906-DE99-48AD-B677-713356E11E3B}" type="presOf" srcId="{2C1E5917-DD67-45D3-90D8-2A9C48FCF6E8}" destId="{2B10C661-732D-4184-89C5-FDD39DF9857E}" srcOrd="0" destOrd="0" presId="urn:microsoft.com/office/officeart/2005/8/layout/vList2"/>
    <dgm:cxn modelId="{5F851216-EABA-4745-8C54-E357044286A6}" srcId="{2C1E5917-DD67-45D3-90D8-2A9C48FCF6E8}" destId="{DD97CDE6-6BB4-45AF-8691-DD55F611A901}" srcOrd="1" destOrd="0" parTransId="{D8644EAD-BA86-4ECD-A6A0-D25D0B23A4E3}" sibTransId="{A4AA7300-6A12-462F-981E-DDCF95F9F7AF}"/>
    <dgm:cxn modelId="{B579F95B-6E17-4636-A0CD-B902DBEF8CA9}" srcId="{2C1E5917-DD67-45D3-90D8-2A9C48FCF6E8}" destId="{C5502E4B-5B03-4100-9FB4-B5CA645C8829}" srcOrd="0" destOrd="0" parTransId="{A6832A37-BBC6-4A4C-87B1-809600FE26B1}" sibTransId="{8EE21971-6F33-4643-AC79-901854E237C4}"/>
    <dgm:cxn modelId="{C9C28E43-F17A-47B1-A711-2BA1376D49C1}" type="presOf" srcId="{C5502E4B-5B03-4100-9FB4-B5CA645C8829}" destId="{FB93B2CB-F1D1-4DB7-AE1E-4128E15A0858}" srcOrd="0" destOrd="0" presId="urn:microsoft.com/office/officeart/2005/8/layout/vList2"/>
    <dgm:cxn modelId="{0F080066-5F22-4368-B9D6-D0AD40B5CAF1}" srcId="{2C1E5917-DD67-45D3-90D8-2A9C48FCF6E8}" destId="{EF8C0E30-3543-443D-82FD-525A2B4FB28E}" srcOrd="3" destOrd="0" parTransId="{D4C63F8B-44FE-420A-90D7-7AD5BFFB94BE}" sibTransId="{7A15C303-EDAD-4F73-B736-617F531A85A1}"/>
    <dgm:cxn modelId="{85AC1D4B-0337-438A-A695-4C2449E050D9}" type="presOf" srcId="{04FA0926-3B95-43DF-8153-FADA23B2DC09}" destId="{CEEE8CD6-035D-4CAC-973D-3DC16C250415}" srcOrd="0" destOrd="0" presId="urn:microsoft.com/office/officeart/2005/8/layout/vList2"/>
    <dgm:cxn modelId="{1B8CD54C-9613-4DD6-81F7-F7EEB96F1B0C}" type="presOf" srcId="{DD97CDE6-6BB4-45AF-8691-DD55F611A901}" destId="{8C5FC9B9-A974-4792-9A65-00258134C028}" srcOrd="0" destOrd="0" presId="urn:microsoft.com/office/officeart/2005/8/layout/vList2"/>
    <dgm:cxn modelId="{F22CFB55-D2D6-4408-A629-7B02490CF3DC}" type="presOf" srcId="{EF8C0E30-3543-443D-82FD-525A2B4FB28E}" destId="{CFBF23F0-E788-4568-B4C5-9BC1726A3184}" srcOrd="0" destOrd="0" presId="urn:microsoft.com/office/officeart/2005/8/layout/vList2"/>
    <dgm:cxn modelId="{C724C28C-85C9-4D4B-8E12-3D6FA44A9606}" srcId="{2C1E5917-DD67-45D3-90D8-2A9C48FCF6E8}" destId="{04FA0926-3B95-43DF-8153-FADA23B2DC09}" srcOrd="2" destOrd="0" parTransId="{78B10FC2-EA38-4D21-8373-257E631E52AE}" sibTransId="{76B64012-E7C2-4B54-ACDB-2730C7189561}"/>
    <dgm:cxn modelId="{BBF1CAA0-A58F-4C0B-B64D-1D03628C253D}" srcId="{2C1E5917-DD67-45D3-90D8-2A9C48FCF6E8}" destId="{E52B7236-3F86-464F-8E15-DA9001355100}" srcOrd="5" destOrd="0" parTransId="{A89EDBB4-B391-4D45-AD41-E3DA91311AFB}" sibTransId="{C18C93C1-C361-431F-AF27-B33BD4EBD379}"/>
    <dgm:cxn modelId="{96B43DA1-A109-4E51-8FCC-8445AA473623}" type="presOf" srcId="{E52B7236-3F86-464F-8E15-DA9001355100}" destId="{2A1F6F30-1F8F-4CAB-B914-C5A5DCD81B64}" srcOrd="0" destOrd="0" presId="urn:microsoft.com/office/officeart/2005/8/layout/vList2"/>
    <dgm:cxn modelId="{6C6F3FA4-354F-4A15-BEAF-60573CF8394B}" type="presOf" srcId="{44D7ECD0-CE2A-42E7-81FD-4CE8D0927E70}" destId="{E8254B1E-725A-45E2-8A28-5492CEDBB42B}" srcOrd="0" destOrd="0" presId="urn:microsoft.com/office/officeart/2005/8/layout/vList2"/>
    <dgm:cxn modelId="{6C091AC9-72B2-447B-9B1B-DECCBC3393AB}" srcId="{2C1E5917-DD67-45D3-90D8-2A9C48FCF6E8}" destId="{44D7ECD0-CE2A-42E7-81FD-4CE8D0927E70}" srcOrd="4" destOrd="0" parTransId="{633F6178-97EF-423B-BF30-698C0B965FB4}" sibTransId="{4FEB18B1-E273-41C3-B918-9B33AF32410F}"/>
    <dgm:cxn modelId="{8011ACDE-29E0-4482-A4AF-471FAFEC273A}" type="presParOf" srcId="{2B10C661-732D-4184-89C5-FDD39DF9857E}" destId="{FB93B2CB-F1D1-4DB7-AE1E-4128E15A0858}" srcOrd="0" destOrd="0" presId="urn:microsoft.com/office/officeart/2005/8/layout/vList2"/>
    <dgm:cxn modelId="{83E71468-082F-4677-830A-9580AE9F949D}" type="presParOf" srcId="{2B10C661-732D-4184-89C5-FDD39DF9857E}" destId="{29DCDD91-E470-4A2E-B29D-B9EC9DBBB2FC}" srcOrd="1" destOrd="0" presId="urn:microsoft.com/office/officeart/2005/8/layout/vList2"/>
    <dgm:cxn modelId="{FA1FA94E-625E-44F2-9C6D-2409B5D4E541}" type="presParOf" srcId="{2B10C661-732D-4184-89C5-FDD39DF9857E}" destId="{8C5FC9B9-A974-4792-9A65-00258134C028}" srcOrd="2" destOrd="0" presId="urn:microsoft.com/office/officeart/2005/8/layout/vList2"/>
    <dgm:cxn modelId="{17A6B680-51EE-49BC-892F-713AD4C98944}" type="presParOf" srcId="{2B10C661-732D-4184-89C5-FDD39DF9857E}" destId="{BFE6BD57-5993-4244-BDD9-D3EB4DB9FBCB}" srcOrd="3" destOrd="0" presId="urn:microsoft.com/office/officeart/2005/8/layout/vList2"/>
    <dgm:cxn modelId="{223F0A27-1136-4CF3-B072-4BC454EB75C4}" type="presParOf" srcId="{2B10C661-732D-4184-89C5-FDD39DF9857E}" destId="{CEEE8CD6-035D-4CAC-973D-3DC16C250415}" srcOrd="4" destOrd="0" presId="urn:microsoft.com/office/officeart/2005/8/layout/vList2"/>
    <dgm:cxn modelId="{4069BDA6-5932-4C8B-BD79-70994A93533B}" type="presParOf" srcId="{2B10C661-732D-4184-89C5-FDD39DF9857E}" destId="{F5CD10AA-EC0F-4FD4-B9E1-5632B84CC129}" srcOrd="5" destOrd="0" presId="urn:microsoft.com/office/officeart/2005/8/layout/vList2"/>
    <dgm:cxn modelId="{FE86A70B-7143-4392-B111-EB8520844A10}" type="presParOf" srcId="{2B10C661-732D-4184-89C5-FDD39DF9857E}" destId="{CFBF23F0-E788-4568-B4C5-9BC1726A3184}" srcOrd="6" destOrd="0" presId="urn:microsoft.com/office/officeart/2005/8/layout/vList2"/>
    <dgm:cxn modelId="{54A31B78-9D07-4D58-BBB3-7A24BDEF4C98}" type="presParOf" srcId="{2B10C661-732D-4184-89C5-FDD39DF9857E}" destId="{C41D8112-36C4-4CA2-8874-14724CE755A8}" srcOrd="7" destOrd="0" presId="urn:microsoft.com/office/officeart/2005/8/layout/vList2"/>
    <dgm:cxn modelId="{AC50BD0D-72FE-42B4-B5DC-F54CC46923EE}" type="presParOf" srcId="{2B10C661-732D-4184-89C5-FDD39DF9857E}" destId="{E8254B1E-725A-45E2-8A28-5492CEDBB42B}" srcOrd="8" destOrd="0" presId="urn:microsoft.com/office/officeart/2005/8/layout/vList2"/>
    <dgm:cxn modelId="{7184EAAB-5C10-46F4-8F84-579D7DFBB0F6}" type="presParOf" srcId="{2B10C661-732D-4184-89C5-FDD39DF9857E}" destId="{212DC06A-BE80-4601-A638-F876687BBB56}" srcOrd="9" destOrd="0" presId="urn:microsoft.com/office/officeart/2005/8/layout/vList2"/>
    <dgm:cxn modelId="{4D78AB89-B57F-4485-BE41-1D8D54E68620}" type="presParOf" srcId="{2B10C661-732D-4184-89C5-FDD39DF9857E}" destId="{2A1F6F30-1F8F-4CAB-B914-C5A5DCD81B6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E047A6-C480-484E-BE1D-9AAEB6E8BDE5}"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871DDEE1-FDCB-47C5-99DF-074B678E0B82}">
      <dgm:prSet/>
      <dgm:spPr/>
      <dgm:t>
        <a:bodyPr/>
        <a:lstStyle/>
        <a:p>
          <a:r>
            <a:rPr lang="en-US" b="1">
              <a:latin typeface="Times New Roman" panose="02020603050405020304" pitchFamily="18" charset="0"/>
              <a:cs typeface="Times New Roman" panose="02020603050405020304" pitchFamily="18" charset="0"/>
            </a:rPr>
            <a:t>Paper</a:t>
          </a:r>
          <a:r>
            <a:rPr lang="en-US">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hlinkClick xmlns:r="http://schemas.openxmlformats.org/officeDocument/2006/relationships" r:id="rId1">
                <a:extLst>
                  <a:ext uri="{A12FA001-AC4F-418D-AE19-62706E023703}">
                    <ahyp:hlinkClr xmlns:ahyp="http://schemas.microsoft.com/office/drawing/2018/hyperlinkcolor" val="tx"/>
                  </a:ext>
                </a:extLst>
              </a:hlinkClick>
            </a:rPr>
            <a:t>https://www.overleaf.com/project/618aa149eed6743306391a94</a:t>
          </a:r>
          <a:endParaRPr lang="en-US">
            <a:solidFill>
              <a:schemeClr val="tx1"/>
            </a:solidFill>
            <a:latin typeface="Times New Roman" panose="02020603050405020304" pitchFamily="18" charset="0"/>
            <a:cs typeface="Times New Roman" panose="02020603050405020304" pitchFamily="18" charset="0"/>
          </a:endParaRPr>
        </a:p>
      </dgm:t>
    </dgm:pt>
    <dgm:pt modelId="{21206A57-AB9D-43C0-A91C-7868845C2FBE}" type="parTrans" cxnId="{6BFAAD3B-A5A2-4CF1-81A9-6E9BA20B8EDF}">
      <dgm:prSet/>
      <dgm:spPr/>
      <dgm:t>
        <a:bodyPr/>
        <a:lstStyle/>
        <a:p>
          <a:endParaRPr lang="en-US"/>
        </a:p>
      </dgm:t>
    </dgm:pt>
    <dgm:pt modelId="{65B8F647-DB95-46FF-A98C-5B628AF0E633}" type="sibTrans" cxnId="{6BFAAD3B-A5A2-4CF1-81A9-6E9BA20B8EDF}">
      <dgm:prSet/>
      <dgm:spPr/>
      <dgm:t>
        <a:bodyPr/>
        <a:lstStyle/>
        <a:p>
          <a:endParaRPr lang="en-US"/>
        </a:p>
      </dgm:t>
    </dgm:pt>
    <dgm:pt modelId="{5D76542B-8BA2-4DE2-9C3D-86161044EDFE}">
      <dgm:prSet/>
      <dgm:spPr/>
      <dgm:t>
        <a:bodyPr/>
        <a:lstStyle/>
        <a:p>
          <a:r>
            <a:rPr lang="en-US" b="1">
              <a:latin typeface="Times New Roman" panose="02020603050405020304" pitchFamily="18" charset="0"/>
              <a:cs typeface="Times New Roman" panose="02020603050405020304" pitchFamily="18" charset="0"/>
            </a:rPr>
            <a:t>Code</a:t>
          </a:r>
          <a:r>
            <a:rPr lang="en-US">
              <a:latin typeface="Times New Roman" panose="02020603050405020304" pitchFamily="18" charset="0"/>
              <a:cs typeface="Times New Roman" panose="02020603050405020304" pitchFamily="18" charset="0"/>
            </a:rPr>
            <a:t>  : </a:t>
          </a:r>
          <a:r>
            <a:rPr lang="en-US">
              <a:solidFill>
                <a:schemeClr val="tx1"/>
              </a:solidFill>
              <a:latin typeface="Times New Roman" panose="02020603050405020304" pitchFamily="18" charset="0"/>
              <a:cs typeface="Times New Roman" panose="02020603050405020304" pitchFamily="18" charset="0"/>
              <a:hlinkClick xmlns:r="http://schemas.openxmlformats.org/officeDocument/2006/relationships" r:id="rId2">
                <a:extLst>
                  <a:ext uri="{A12FA001-AC4F-418D-AE19-62706E023703}">
                    <ahyp:hlinkClr xmlns:ahyp="http://schemas.microsoft.com/office/drawing/2018/hyperlinkcolor" val="tx"/>
                  </a:ext>
                </a:extLst>
              </a:hlinkClick>
            </a:rPr>
            <a:t>GitHub - </a:t>
          </a:r>
          <a:r>
            <a:rPr lang="en-US" err="1">
              <a:solidFill>
                <a:schemeClr val="tx1"/>
              </a:solidFill>
              <a:latin typeface="Times New Roman" panose="02020603050405020304" pitchFamily="18" charset="0"/>
              <a:cs typeface="Times New Roman" panose="02020603050405020304" pitchFamily="18" charset="0"/>
              <a:hlinkClick xmlns:r="http://schemas.openxmlformats.org/officeDocument/2006/relationships" r:id="rId2">
                <a:extLst>
                  <a:ext uri="{A12FA001-AC4F-418D-AE19-62706E023703}">
                    <ahyp:hlinkClr xmlns:ahyp="http://schemas.microsoft.com/office/drawing/2018/hyperlinkcolor" val="tx"/>
                  </a:ext>
                </a:extLst>
              </a:hlinkClick>
            </a:rPr>
            <a:t>RohitNarayananM</a:t>
          </a:r>
          <a:r>
            <a:rPr lang="en-US">
              <a:solidFill>
                <a:schemeClr val="tx1"/>
              </a:solidFill>
              <a:latin typeface="Times New Roman" panose="02020603050405020304" pitchFamily="18" charset="0"/>
              <a:cs typeface="Times New Roman" panose="02020603050405020304" pitchFamily="18" charset="0"/>
              <a:hlinkClick xmlns:r="http://schemas.openxmlformats.org/officeDocument/2006/relationships" r:id="rId2">
                <a:extLst>
                  <a:ext uri="{A12FA001-AC4F-418D-AE19-62706E023703}">
                    <ahyp:hlinkClr xmlns:ahyp="http://schemas.microsoft.com/office/drawing/2018/hyperlinkcolor" val="tx"/>
                  </a:ext>
                </a:extLst>
              </a:hlinkClick>
            </a:rPr>
            <a:t>/</a:t>
          </a:r>
          <a:r>
            <a:rPr lang="en-US" err="1">
              <a:solidFill>
                <a:schemeClr val="tx1"/>
              </a:solidFill>
              <a:latin typeface="Times New Roman" panose="02020603050405020304" pitchFamily="18" charset="0"/>
              <a:cs typeface="Times New Roman" panose="02020603050405020304" pitchFamily="18" charset="0"/>
              <a:hlinkClick xmlns:r="http://schemas.openxmlformats.org/officeDocument/2006/relationships" r:id="rId2">
                <a:extLst>
                  <a:ext uri="{A12FA001-AC4F-418D-AE19-62706E023703}">
                    <ahyp:hlinkClr xmlns:ahyp="http://schemas.microsoft.com/office/drawing/2018/hyperlinkcolor" val="tx"/>
                  </a:ext>
                </a:extLst>
              </a:hlinkClick>
            </a:rPr>
            <a:t>ADMM_Project</a:t>
          </a:r>
          <a:endParaRPr lang="en-US">
            <a:solidFill>
              <a:schemeClr val="tx1"/>
            </a:solidFill>
            <a:latin typeface="Times New Roman" panose="02020603050405020304" pitchFamily="18" charset="0"/>
            <a:cs typeface="Times New Roman" panose="02020603050405020304" pitchFamily="18" charset="0"/>
          </a:endParaRPr>
        </a:p>
      </dgm:t>
    </dgm:pt>
    <dgm:pt modelId="{691DB66A-79A2-41AF-8545-CBD157741057}" type="parTrans" cxnId="{A739DFED-30E6-4EFE-91AF-CBA8CB4DD407}">
      <dgm:prSet/>
      <dgm:spPr/>
      <dgm:t>
        <a:bodyPr/>
        <a:lstStyle/>
        <a:p>
          <a:endParaRPr lang="en-US"/>
        </a:p>
      </dgm:t>
    </dgm:pt>
    <dgm:pt modelId="{B6D3C276-C275-45E2-8ABD-317314624E8B}" type="sibTrans" cxnId="{A739DFED-30E6-4EFE-91AF-CBA8CB4DD407}">
      <dgm:prSet/>
      <dgm:spPr/>
      <dgm:t>
        <a:bodyPr/>
        <a:lstStyle/>
        <a:p>
          <a:endParaRPr lang="en-US"/>
        </a:p>
      </dgm:t>
    </dgm:pt>
    <dgm:pt modelId="{3EE4E6C6-07F3-4FDD-AC29-07F403440F6D}" type="pres">
      <dgm:prSet presAssocID="{E0E047A6-C480-484E-BE1D-9AAEB6E8BDE5}" presName="outerComposite" presStyleCnt="0">
        <dgm:presLayoutVars>
          <dgm:chMax val="5"/>
          <dgm:dir/>
          <dgm:resizeHandles val="exact"/>
        </dgm:presLayoutVars>
      </dgm:prSet>
      <dgm:spPr/>
    </dgm:pt>
    <dgm:pt modelId="{30D95836-F13C-4CDD-ABDB-47CFA6FEA836}" type="pres">
      <dgm:prSet presAssocID="{E0E047A6-C480-484E-BE1D-9AAEB6E8BDE5}" presName="dummyMaxCanvas" presStyleCnt="0">
        <dgm:presLayoutVars/>
      </dgm:prSet>
      <dgm:spPr/>
    </dgm:pt>
    <dgm:pt modelId="{7199BD1D-FBA2-43DD-84FB-7A9C130A0DB2}" type="pres">
      <dgm:prSet presAssocID="{E0E047A6-C480-484E-BE1D-9AAEB6E8BDE5}" presName="TwoNodes_1" presStyleLbl="node1" presStyleIdx="0" presStyleCnt="2">
        <dgm:presLayoutVars>
          <dgm:bulletEnabled val="1"/>
        </dgm:presLayoutVars>
      </dgm:prSet>
      <dgm:spPr/>
    </dgm:pt>
    <dgm:pt modelId="{18FEA3ED-3656-4D0B-9E7B-C55AB1D25167}" type="pres">
      <dgm:prSet presAssocID="{E0E047A6-C480-484E-BE1D-9AAEB6E8BDE5}" presName="TwoNodes_2" presStyleLbl="node1" presStyleIdx="1" presStyleCnt="2">
        <dgm:presLayoutVars>
          <dgm:bulletEnabled val="1"/>
        </dgm:presLayoutVars>
      </dgm:prSet>
      <dgm:spPr/>
    </dgm:pt>
    <dgm:pt modelId="{63DDFA8A-4AC1-4E20-86A9-75FB266EFE3F}" type="pres">
      <dgm:prSet presAssocID="{E0E047A6-C480-484E-BE1D-9AAEB6E8BDE5}" presName="TwoConn_1-2" presStyleLbl="fgAccFollowNode1" presStyleIdx="0" presStyleCnt="1">
        <dgm:presLayoutVars>
          <dgm:bulletEnabled val="1"/>
        </dgm:presLayoutVars>
      </dgm:prSet>
      <dgm:spPr/>
    </dgm:pt>
    <dgm:pt modelId="{6DEB9FDB-48BA-4394-8925-1EB4F80DA8E8}" type="pres">
      <dgm:prSet presAssocID="{E0E047A6-C480-484E-BE1D-9AAEB6E8BDE5}" presName="TwoNodes_1_text" presStyleLbl="node1" presStyleIdx="1" presStyleCnt="2">
        <dgm:presLayoutVars>
          <dgm:bulletEnabled val="1"/>
        </dgm:presLayoutVars>
      </dgm:prSet>
      <dgm:spPr/>
    </dgm:pt>
    <dgm:pt modelId="{D56974F1-E31D-4AF2-869C-88FCFDEAB9D3}" type="pres">
      <dgm:prSet presAssocID="{E0E047A6-C480-484E-BE1D-9AAEB6E8BDE5}" presName="TwoNodes_2_text" presStyleLbl="node1" presStyleIdx="1" presStyleCnt="2">
        <dgm:presLayoutVars>
          <dgm:bulletEnabled val="1"/>
        </dgm:presLayoutVars>
      </dgm:prSet>
      <dgm:spPr/>
    </dgm:pt>
  </dgm:ptLst>
  <dgm:cxnLst>
    <dgm:cxn modelId="{4B8B1E13-C22F-4E92-A67F-D36587CAB431}" type="presOf" srcId="{E0E047A6-C480-484E-BE1D-9AAEB6E8BDE5}" destId="{3EE4E6C6-07F3-4FDD-AC29-07F403440F6D}" srcOrd="0" destOrd="0" presId="urn:microsoft.com/office/officeart/2005/8/layout/vProcess5"/>
    <dgm:cxn modelId="{BC271029-C5B8-4391-8865-5EE57849494F}" type="presOf" srcId="{65B8F647-DB95-46FF-A98C-5B628AF0E633}" destId="{63DDFA8A-4AC1-4E20-86A9-75FB266EFE3F}" srcOrd="0" destOrd="0" presId="urn:microsoft.com/office/officeart/2005/8/layout/vProcess5"/>
    <dgm:cxn modelId="{D0E9CB33-BE0E-4BDD-942E-5B0639387CD8}" type="presOf" srcId="{871DDEE1-FDCB-47C5-99DF-074B678E0B82}" destId="{7199BD1D-FBA2-43DD-84FB-7A9C130A0DB2}" srcOrd="0" destOrd="0" presId="urn:microsoft.com/office/officeart/2005/8/layout/vProcess5"/>
    <dgm:cxn modelId="{6BFAAD3B-A5A2-4CF1-81A9-6E9BA20B8EDF}" srcId="{E0E047A6-C480-484E-BE1D-9AAEB6E8BDE5}" destId="{871DDEE1-FDCB-47C5-99DF-074B678E0B82}" srcOrd="0" destOrd="0" parTransId="{21206A57-AB9D-43C0-A91C-7868845C2FBE}" sibTransId="{65B8F647-DB95-46FF-A98C-5B628AF0E633}"/>
    <dgm:cxn modelId="{E5D0CE4C-9A50-480E-B221-3079532FB806}" type="presOf" srcId="{5D76542B-8BA2-4DE2-9C3D-86161044EDFE}" destId="{18FEA3ED-3656-4D0B-9E7B-C55AB1D25167}" srcOrd="0" destOrd="0" presId="urn:microsoft.com/office/officeart/2005/8/layout/vProcess5"/>
    <dgm:cxn modelId="{DEEC3F7C-E47F-46C9-A049-484398D82C75}" type="presOf" srcId="{5D76542B-8BA2-4DE2-9C3D-86161044EDFE}" destId="{D56974F1-E31D-4AF2-869C-88FCFDEAB9D3}" srcOrd="1" destOrd="0" presId="urn:microsoft.com/office/officeart/2005/8/layout/vProcess5"/>
    <dgm:cxn modelId="{E34E05C7-CB85-420A-B0EC-57C4625CAA16}" type="presOf" srcId="{871DDEE1-FDCB-47C5-99DF-074B678E0B82}" destId="{6DEB9FDB-48BA-4394-8925-1EB4F80DA8E8}" srcOrd="1" destOrd="0" presId="urn:microsoft.com/office/officeart/2005/8/layout/vProcess5"/>
    <dgm:cxn modelId="{A739DFED-30E6-4EFE-91AF-CBA8CB4DD407}" srcId="{E0E047A6-C480-484E-BE1D-9AAEB6E8BDE5}" destId="{5D76542B-8BA2-4DE2-9C3D-86161044EDFE}" srcOrd="1" destOrd="0" parTransId="{691DB66A-79A2-41AF-8545-CBD157741057}" sibTransId="{B6D3C276-C275-45E2-8ABD-317314624E8B}"/>
    <dgm:cxn modelId="{33C4566D-414C-4409-9A3B-4CCA39FDB89C}" type="presParOf" srcId="{3EE4E6C6-07F3-4FDD-AC29-07F403440F6D}" destId="{30D95836-F13C-4CDD-ABDB-47CFA6FEA836}" srcOrd="0" destOrd="0" presId="urn:microsoft.com/office/officeart/2005/8/layout/vProcess5"/>
    <dgm:cxn modelId="{52A527ED-DEE7-4C4A-B35C-57FF4789FA67}" type="presParOf" srcId="{3EE4E6C6-07F3-4FDD-AC29-07F403440F6D}" destId="{7199BD1D-FBA2-43DD-84FB-7A9C130A0DB2}" srcOrd="1" destOrd="0" presId="urn:microsoft.com/office/officeart/2005/8/layout/vProcess5"/>
    <dgm:cxn modelId="{A819294F-B6E2-4332-9239-A25D03546CAA}" type="presParOf" srcId="{3EE4E6C6-07F3-4FDD-AC29-07F403440F6D}" destId="{18FEA3ED-3656-4D0B-9E7B-C55AB1D25167}" srcOrd="2" destOrd="0" presId="urn:microsoft.com/office/officeart/2005/8/layout/vProcess5"/>
    <dgm:cxn modelId="{026AAFE2-A18C-49AB-873D-98A2A0412138}" type="presParOf" srcId="{3EE4E6C6-07F3-4FDD-AC29-07F403440F6D}" destId="{63DDFA8A-4AC1-4E20-86A9-75FB266EFE3F}" srcOrd="3" destOrd="0" presId="urn:microsoft.com/office/officeart/2005/8/layout/vProcess5"/>
    <dgm:cxn modelId="{90EBE00E-C8A4-404B-A7DA-51E70B1398C4}" type="presParOf" srcId="{3EE4E6C6-07F3-4FDD-AC29-07F403440F6D}" destId="{6DEB9FDB-48BA-4394-8925-1EB4F80DA8E8}" srcOrd="4" destOrd="0" presId="urn:microsoft.com/office/officeart/2005/8/layout/vProcess5"/>
    <dgm:cxn modelId="{DE1BE781-9FF2-4EE0-BD58-D1FCA0BD3859}" type="presParOf" srcId="{3EE4E6C6-07F3-4FDD-AC29-07F403440F6D}" destId="{D56974F1-E31D-4AF2-869C-88FCFDEAB9D3}"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83B9A-8763-49CB-992B-F536866E29CA}">
      <dsp:nvSpPr>
        <dsp:cNvPr id="0" name=""/>
        <dsp:cNvSpPr/>
      </dsp:nvSpPr>
      <dsp:spPr>
        <a:xfrm>
          <a:off x="0" y="699832"/>
          <a:ext cx="7063047" cy="1696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F96F0B-70FA-471B-ADB1-230D7D729827}">
      <dsp:nvSpPr>
        <dsp:cNvPr id="0" name=""/>
        <dsp:cNvSpPr/>
      </dsp:nvSpPr>
      <dsp:spPr>
        <a:xfrm>
          <a:off x="513096" y="1081474"/>
          <a:ext cx="932903" cy="9329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CDF7F6-E193-4C0B-95EE-9DCA3616F7C4}">
      <dsp:nvSpPr>
        <dsp:cNvPr id="0" name=""/>
        <dsp:cNvSpPr/>
      </dsp:nvSpPr>
      <dsp:spPr>
        <a:xfrm>
          <a:off x="1959096" y="699832"/>
          <a:ext cx="5103950" cy="1696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513" tIns="179513" rIns="179513" bIns="179513" numCol="1" spcCol="1270" anchor="ctr" anchorCtr="0">
          <a:noAutofit/>
        </a:bodyPr>
        <a:lstStyle/>
        <a:p>
          <a:pPr marL="0" lvl="0" indent="0" algn="l" defTabSz="622300">
            <a:lnSpc>
              <a:spcPct val="100000"/>
            </a:lnSpc>
            <a:spcBef>
              <a:spcPct val="0"/>
            </a:spcBef>
            <a:spcAft>
              <a:spcPct val="35000"/>
            </a:spcAft>
            <a:buNone/>
          </a:pPr>
          <a:r>
            <a:rPr lang="en-US" sz="1400" b="0" kern="1200"/>
            <a:t>Comparison of ordinary lasso and ridge regression implementation vs. ADMM implementation and finding out which is better in terms of performance, time and how the optimization will affect the result.</a:t>
          </a:r>
        </a:p>
      </dsp:txBody>
      <dsp:txXfrm>
        <a:off x="1959096" y="699832"/>
        <a:ext cx="5103950" cy="1696187"/>
      </dsp:txXfrm>
    </dsp:sp>
    <dsp:sp modelId="{53654F42-2712-41C4-95B3-847D8A37B9C1}">
      <dsp:nvSpPr>
        <dsp:cNvPr id="0" name=""/>
        <dsp:cNvSpPr/>
      </dsp:nvSpPr>
      <dsp:spPr>
        <a:xfrm>
          <a:off x="0" y="2820067"/>
          <a:ext cx="7063047" cy="2134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FE7C3C-5CE5-4609-8B5C-3E3DD1A1B9F7}">
      <dsp:nvSpPr>
        <dsp:cNvPr id="0" name=""/>
        <dsp:cNvSpPr/>
      </dsp:nvSpPr>
      <dsp:spPr>
        <a:xfrm>
          <a:off x="513096" y="3420644"/>
          <a:ext cx="932903" cy="9329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0A0A64-CCC9-4EA2-8018-0051DE591E61}">
      <dsp:nvSpPr>
        <dsp:cNvPr id="0" name=""/>
        <dsp:cNvSpPr/>
      </dsp:nvSpPr>
      <dsp:spPr>
        <a:xfrm>
          <a:off x="1959096" y="3039002"/>
          <a:ext cx="5103950" cy="1696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513" tIns="179513" rIns="179513" bIns="179513" numCol="1" spcCol="1270" anchor="ctr" anchorCtr="0">
          <a:noAutofit/>
        </a:bodyPr>
        <a:lstStyle/>
        <a:p>
          <a:pPr marL="0" lvl="0" indent="0" algn="l" defTabSz="622300">
            <a:lnSpc>
              <a:spcPct val="100000"/>
            </a:lnSpc>
            <a:spcBef>
              <a:spcPct val="0"/>
            </a:spcBef>
            <a:spcAft>
              <a:spcPct val="35000"/>
            </a:spcAft>
            <a:buNone/>
          </a:pPr>
          <a:r>
            <a:rPr lang="en-US" sz="1400" b="0" kern="1200"/>
            <a:t>Regression analysis is used to estimate the relationship between a dependent variable and one or more independent variables. This technique is widely applied to predict the outputs, forecasting the data, analyzing the time series, and finding the causal effect dependencies between the variables.</a:t>
          </a:r>
        </a:p>
      </dsp:txBody>
      <dsp:txXfrm>
        <a:off x="1959096" y="3039002"/>
        <a:ext cx="5103950" cy="16961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3B2CB-F1D1-4DB7-AE1E-4128E15A0858}">
      <dsp:nvSpPr>
        <dsp:cNvPr id="0" name=""/>
        <dsp:cNvSpPr/>
      </dsp:nvSpPr>
      <dsp:spPr>
        <a:xfrm>
          <a:off x="0" y="45219"/>
          <a:ext cx="9194028" cy="727228"/>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[1] </a:t>
          </a:r>
          <a:r>
            <a:rPr lang="en-IN" sz="1300" b="0" i="0" kern="1200" err="1"/>
            <a:t>Zaikarina</a:t>
          </a:r>
          <a:r>
            <a:rPr lang="en-IN" sz="1300" b="0" i="0" kern="1200"/>
            <a:t>, Hilda, </a:t>
          </a:r>
          <a:r>
            <a:rPr lang="en-IN" sz="1300" b="0" i="0" kern="1200" err="1"/>
            <a:t>Anik</a:t>
          </a:r>
          <a:r>
            <a:rPr lang="en-IN" sz="1300" b="0" i="0" kern="1200"/>
            <a:t> </a:t>
          </a:r>
          <a:r>
            <a:rPr lang="en-IN" sz="1300" b="0" i="0" kern="1200" err="1"/>
            <a:t>Djuraidah</a:t>
          </a:r>
          <a:r>
            <a:rPr lang="en-IN" sz="1300" b="0" i="0" kern="1200"/>
            <a:t>, and Aji </a:t>
          </a:r>
          <a:r>
            <a:rPr lang="en-IN" sz="1300" b="0" i="0" kern="1200" err="1"/>
            <a:t>Hamim</a:t>
          </a:r>
          <a:r>
            <a:rPr lang="en-IN" sz="1300" b="0" i="0" kern="1200"/>
            <a:t> </a:t>
          </a:r>
          <a:r>
            <a:rPr lang="en-IN" sz="1300" b="0" i="0" kern="1200" err="1"/>
            <a:t>Wigena</a:t>
          </a:r>
          <a:r>
            <a:rPr lang="en-IN" sz="1300" b="0" i="0" kern="1200"/>
            <a:t>. ”Lasso </a:t>
          </a:r>
          <a:r>
            <a:rPr lang="en-IN" sz="1300" b="0" i="0" kern="1200" err="1"/>
            <a:t>andridge</a:t>
          </a:r>
          <a:r>
            <a:rPr lang="en-IN" sz="1300" b="0" i="0" kern="1200"/>
            <a:t> quantile regression using cross validation to estimate </a:t>
          </a:r>
          <a:r>
            <a:rPr lang="en-IN" sz="1300" b="0" i="0" kern="1200" err="1"/>
            <a:t>extremerainfall</a:t>
          </a:r>
          <a:r>
            <a:rPr lang="en-IN" sz="1300" b="0" i="0" kern="1200"/>
            <a:t>.” Global Journal of Pure and Applied Mathematics 12.3 (2016):3305-3314.</a:t>
          </a:r>
          <a:endParaRPr lang="en-US" sz="1300" kern="1200"/>
        </a:p>
      </dsp:txBody>
      <dsp:txXfrm>
        <a:off x="35500" y="80719"/>
        <a:ext cx="9123028" cy="656228"/>
      </dsp:txXfrm>
    </dsp:sp>
    <dsp:sp modelId="{8C5FC9B9-A974-4792-9A65-00258134C028}">
      <dsp:nvSpPr>
        <dsp:cNvPr id="0" name=""/>
        <dsp:cNvSpPr/>
      </dsp:nvSpPr>
      <dsp:spPr>
        <a:xfrm>
          <a:off x="0" y="809887"/>
          <a:ext cx="9194028" cy="727228"/>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[2] Freund, Rudolf J., William J. Wilson, and Ping Sa. Regression analysis.Elsevier, 2006.</a:t>
          </a:r>
          <a:endParaRPr lang="en-US" sz="1300" kern="1200"/>
        </a:p>
      </dsp:txBody>
      <dsp:txXfrm>
        <a:off x="35500" y="845387"/>
        <a:ext cx="9123028" cy="656228"/>
      </dsp:txXfrm>
    </dsp:sp>
    <dsp:sp modelId="{CEEE8CD6-035D-4CAC-973D-3DC16C250415}">
      <dsp:nvSpPr>
        <dsp:cNvPr id="0" name=""/>
        <dsp:cNvSpPr/>
      </dsp:nvSpPr>
      <dsp:spPr>
        <a:xfrm>
          <a:off x="0" y="1574555"/>
          <a:ext cx="9194028" cy="727228"/>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[3] Chatterjee, Samprit, and Ali S. Hadi. Regression analysis by example.John Wiley Sons, 2013.</a:t>
          </a:r>
          <a:endParaRPr lang="en-US" sz="1300" kern="1200"/>
        </a:p>
      </dsp:txBody>
      <dsp:txXfrm>
        <a:off x="35500" y="1610055"/>
        <a:ext cx="9123028" cy="656228"/>
      </dsp:txXfrm>
    </dsp:sp>
    <dsp:sp modelId="{CFBF23F0-E788-4568-B4C5-9BC1726A3184}">
      <dsp:nvSpPr>
        <dsp:cNvPr id="0" name=""/>
        <dsp:cNvSpPr/>
      </dsp:nvSpPr>
      <dsp:spPr>
        <a:xfrm>
          <a:off x="0" y="2339223"/>
          <a:ext cx="9194028" cy="727228"/>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[4] Garc ́ıa-Nieto, Paulino Jos ́e, Esperanza Garc ́ıa-Gonzalo, and Jos ́e PabloParedes-S ́anchez. ”Prediction of the critical temperature of a supercon-ductor by using the WOA/MARS, Ridge, Lasso and Elastic-net machinelearning techniques.” Neural Computing and Applications 33.24 (2021):17131-17145.</a:t>
          </a:r>
          <a:endParaRPr lang="en-US" sz="1300" kern="1200"/>
        </a:p>
      </dsp:txBody>
      <dsp:txXfrm>
        <a:off x="35500" y="2374723"/>
        <a:ext cx="9123028" cy="656228"/>
      </dsp:txXfrm>
    </dsp:sp>
    <dsp:sp modelId="{E8254B1E-725A-45E2-8A28-5492CEDBB42B}">
      <dsp:nvSpPr>
        <dsp:cNvPr id="0" name=""/>
        <dsp:cNvSpPr/>
      </dsp:nvSpPr>
      <dsp:spPr>
        <a:xfrm>
          <a:off x="0" y="3103892"/>
          <a:ext cx="9194028" cy="727228"/>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[5] Muthukrishnan, R., and R. Rohini. ”LASSO: A feature selection tech-nique in predictive modeling for machine learning.” 2016 IEEE interna-tional conference on advances in computer applications (ICACA). IEEE,2016.</a:t>
          </a:r>
          <a:endParaRPr lang="en-US" sz="1300" kern="1200"/>
        </a:p>
      </dsp:txBody>
      <dsp:txXfrm>
        <a:off x="35500" y="3139392"/>
        <a:ext cx="9123028" cy="656228"/>
      </dsp:txXfrm>
    </dsp:sp>
    <dsp:sp modelId="{2A1F6F30-1F8F-4CAB-B914-C5A5DCD81B64}">
      <dsp:nvSpPr>
        <dsp:cNvPr id="0" name=""/>
        <dsp:cNvSpPr/>
      </dsp:nvSpPr>
      <dsp:spPr>
        <a:xfrm>
          <a:off x="0" y="3868560"/>
          <a:ext cx="9194028" cy="727228"/>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[6] Xin, Seng Jia. ”Modelling house price by using ridge regression and lassoregression.” (2018).</a:t>
          </a:r>
          <a:endParaRPr lang="en-US" sz="1300" kern="1200"/>
        </a:p>
      </dsp:txBody>
      <dsp:txXfrm>
        <a:off x="35500" y="3904060"/>
        <a:ext cx="9123028" cy="6562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9BD1D-FBA2-43DD-84FB-7A9C130A0DB2}">
      <dsp:nvSpPr>
        <dsp:cNvPr id="0" name=""/>
        <dsp:cNvSpPr/>
      </dsp:nvSpPr>
      <dsp:spPr>
        <a:xfrm>
          <a:off x="0" y="0"/>
          <a:ext cx="8776335" cy="1616201"/>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latin typeface="Times New Roman" panose="02020603050405020304" pitchFamily="18" charset="0"/>
              <a:cs typeface="Times New Roman" panose="02020603050405020304" pitchFamily="18" charset="0"/>
            </a:rPr>
            <a:t>Paper</a:t>
          </a:r>
          <a:r>
            <a:rPr lang="en-US" sz="1900" kern="1200">
              <a:latin typeface="Times New Roman" panose="02020603050405020304" pitchFamily="18" charset="0"/>
              <a:cs typeface="Times New Roman" panose="02020603050405020304" pitchFamily="18" charset="0"/>
            </a:rPr>
            <a:t>: </a:t>
          </a:r>
          <a:r>
            <a:rPr lang="en-US" sz="1900" kern="1200">
              <a:solidFill>
                <a:schemeClr val="tx1"/>
              </a:solidFill>
              <a:latin typeface="Times New Roman" panose="02020603050405020304" pitchFamily="18" charset="0"/>
              <a:cs typeface="Times New Roman" panose="02020603050405020304" pitchFamily="18" charset="0"/>
              <a:hlinkClick xmlns:r="http://schemas.openxmlformats.org/officeDocument/2006/relationships" r:id="rId1">
                <a:extLst>
                  <a:ext uri="{A12FA001-AC4F-418D-AE19-62706E023703}">
                    <ahyp:hlinkClr xmlns:ahyp="http://schemas.microsoft.com/office/drawing/2018/hyperlinkcolor" val="tx"/>
                  </a:ext>
                </a:extLst>
              </a:hlinkClick>
            </a:rPr>
            <a:t>https://www.overleaf.com/project/618aa149eed6743306391a94</a:t>
          </a:r>
          <a:endParaRPr lang="en-US" sz="1900" kern="1200">
            <a:solidFill>
              <a:schemeClr val="tx1"/>
            </a:solidFill>
            <a:latin typeface="Times New Roman" panose="02020603050405020304" pitchFamily="18" charset="0"/>
            <a:cs typeface="Times New Roman" panose="02020603050405020304" pitchFamily="18" charset="0"/>
          </a:endParaRPr>
        </a:p>
      </dsp:txBody>
      <dsp:txXfrm>
        <a:off x="47337" y="47337"/>
        <a:ext cx="7105864" cy="1521527"/>
      </dsp:txXfrm>
    </dsp:sp>
    <dsp:sp modelId="{18FEA3ED-3656-4D0B-9E7B-C55AB1D25167}">
      <dsp:nvSpPr>
        <dsp:cNvPr id="0" name=""/>
        <dsp:cNvSpPr/>
      </dsp:nvSpPr>
      <dsp:spPr>
        <a:xfrm>
          <a:off x="1548764" y="1975357"/>
          <a:ext cx="8776335" cy="1616201"/>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latin typeface="Times New Roman" panose="02020603050405020304" pitchFamily="18" charset="0"/>
              <a:cs typeface="Times New Roman" panose="02020603050405020304" pitchFamily="18" charset="0"/>
            </a:rPr>
            <a:t>Code</a:t>
          </a:r>
          <a:r>
            <a:rPr lang="en-US" sz="1900" kern="1200">
              <a:latin typeface="Times New Roman" panose="02020603050405020304" pitchFamily="18" charset="0"/>
              <a:cs typeface="Times New Roman" panose="02020603050405020304" pitchFamily="18" charset="0"/>
            </a:rPr>
            <a:t>  : </a:t>
          </a:r>
          <a:r>
            <a:rPr lang="en-US" sz="1900" kern="1200">
              <a:solidFill>
                <a:schemeClr val="tx1"/>
              </a:solidFill>
              <a:latin typeface="Times New Roman" panose="02020603050405020304" pitchFamily="18" charset="0"/>
              <a:cs typeface="Times New Roman" panose="02020603050405020304" pitchFamily="18" charset="0"/>
              <a:hlinkClick xmlns:r="http://schemas.openxmlformats.org/officeDocument/2006/relationships" r:id="rId2">
                <a:extLst>
                  <a:ext uri="{A12FA001-AC4F-418D-AE19-62706E023703}">
                    <ahyp:hlinkClr xmlns:ahyp="http://schemas.microsoft.com/office/drawing/2018/hyperlinkcolor" val="tx"/>
                  </a:ext>
                </a:extLst>
              </a:hlinkClick>
            </a:rPr>
            <a:t>GitHub - </a:t>
          </a:r>
          <a:r>
            <a:rPr lang="en-US" sz="1900" kern="1200" err="1">
              <a:solidFill>
                <a:schemeClr val="tx1"/>
              </a:solidFill>
              <a:latin typeface="Times New Roman" panose="02020603050405020304" pitchFamily="18" charset="0"/>
              <a:cs typeface="Times New Roman" panose="02020603050405020304" pitchFamily="18" charset="0"/>
              <a:hlinkClick xmlns:r="http://schemas.openxmlformats.org/officeDocument/2006/relationships" r:id="rId2">
                <a:extLst>
                  <a:ext uri="{A12FA001-AC4F-418D-AE19-62706E023703}">
                    <ahyp:hlinkClr xmlns:ahyp="http://schemas.microsoft.com/office/drawing/2018/hyperlinkcolor" val="tx"/>
                  </a:ext>
                </a:extLst>
              </a:hlinkClick>
            </a:rPr>
            <a:t>RohitNarayananM</a:t>
          </a:r>
          <a:r>
            <a:rPr lang="en-US" sz="1900" kern="1200">
              <a:solidFill>
                <a:schemeClr val="tx1"/>
              </a:solidFill>
              <a:latin typeface="Times New Roman" panose="02020603050405020304" pitchFamily="18" charset="0"/>
              <a:cs typeface="Times New Roman" panose="02020603050405020304" pitchFamily="18" charset="0"/>
              <a:hlinkClick xmlns:r="http://schemas.openxmlformats.org/officeDocument/2006/relationships" r:id="rId2">
                <a:extLst>
                  <a:ext uri="{A12FA001-AC4F-418D-AE19-62706E023703}">
                    <ahyp:hlinkClr xmlns:ahyp="http://schemas.microsoft.com/office/drawing/2018/hyperlinkcolor" val="tx"/>
                  </a:ext>
                </a:extLst>
              </a:hlinkClick>
            </a:rPr>
            <a:t>/</a:t>
          </a:r>
          <a:r>
            <a:rPr lang="en-US" sz="1900" kern="1200" err="1">
              <a:solidFill>
                <a:schemeClr val="tx1"/>
              </a:solidFill>
              <a:latin typeface="Times New Roman" panose="02020603050405020304" pitchFamily="18" charset="0"/>
              <a:cs typeface="Times New Roman" panose="02020603050405020304" pitchFamily="18" charset="0"/>
              <a:hlinkClick xmlns:r="http://schemas.openxmlformats.org/officeDocument/2006/relationships" r:id="rId2">
                <a:extLst>
                  <a:ext uri="{A12FA001-AC4F-418D-AE19-62706E023703}">
                    <ahyp:hlinkClr xmlns:ahyp="http://schemas.microsoft.com/office/drawing/2018/hyperlinkcolor" val="tx"/>
                  </a:ext>
                </a:extLst>
              </a:hlinkClick>
            </a:rPr>
            <a:t>ADMM_Project</a:t>
          </a:r>
          <a:endParaRPr lang="en-US" sz="1900" kern="1200">
            <a:solidFill>
              <a:schemeClr val="tx1"/>
            </a:solidFill>
            <a:latin typeface="Times New Roman" panose="02020603050405020304" pitchFamily="18" charset="0"/>
            <a:cs typeface="Times New Roman" panose="02020603050405020304" pitchFamily="18" charset="0"/>
          </a:endParaRPr>
        </a:p>
      </dsp:txBody>
      <dsp:txXfrm>
        <a:off x="1596101" y="2022694"/>
        <a:ext cx="6082364" cy="1521527"/>
      </dsp:txXfrm>
    </dsp:sp>
    <dsp:sp modelId="{63DDFA8A-4AC1-4E20-86A9-75FB266EFE3F}">
      <dsp:nvSpPr>
        <dsp:cNvPr id="0" name=""/>
        <dsp:cNvSpPr/>
      </dsp:nvSpPr>
      <dsp:spPr>
        <a:xfrm>
          <a:off x="7725803" y="1270513"/>
          <a:ext cx="1050531" cy="1050531"/>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62172" y="1270513"/>
        <a:ext cx="577793" cy="7905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394CE-A0B4-4AFF-B5A1-B1DE6222EB89}" type="datetimeFigureOut">
              <a:rPr lang="en-US"/>
              <a:t>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AB950-55EC-4729-B127-14EA49521EBF}" type="slidenum">
              <a:rPr lang="en-US"/>
              <a:t>‹#›</a:t>
            </a:fld>
            <a:endParaRPr lang="en-US"/>
          </a:p>
        </p:txBody>
      </p:sp>
    </p:spTree>
    <p:extLst>
      <p:ext uri="{BB962C8B-B14F-4D97-AF65-F5344CB8AC3E}">
        <p14:creationId xmlns:p14="http://schemas.microsoft.com/office/powerpoint/2010/main" val="2675189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first paper </a:t>
            </a:r>
            <a:endParaRPr lang="en-US"/>
          </a:p>
        </p:txBody>
      </p:sp>
      <p:sp>
        <p:nvSpPr>
          <p:cNvPr id="4" name="Slide Number Placeholder 3"/>
          <p:cNvSpPr>
            <a:spLocks noGrp="1"/>
          </p:cNvSpPr>
          <p:nvPr>
            <p:ph type="sldNum" sz="quarter" idx="5"/>
          </p:nvPr>
        </p:nvSpPr>
        <p:spPr/>
        <p:txBody>
          <a:bodyPr/>
          <a:lstStyle/>
          <a:p>
            <a:fld id="{178AB950-55EC-4729-B127-14EA49521EBF}" type="slidenum">
              <a:rPr lang="en-US"/>
              <a:t>3</a:t>
            </a:fld>
            <a:endParaRPr lang="en-US"/>
          </a:p>
        </p:txBody>
      </p:sp>
    </p:spTree>
    <p:extLst>
      <p:ext uri="{BB962C8B-B14F-4D97-AF65-F5344CB8AC3E}">
        <p14:creationId xmlns:p14="http://schemas.microsoft.com/office/powerpoint/2010/main" val="2453771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326951E3-958F-4611-B170-D081BA0250F9}"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39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6951E3-958F-4611-B170-D081BA0250F9}"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485222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6951E3-958F-4611-B170-D081BA0250F9}"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680499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6951E3-958F-4611-B170-D081BA0250F9}"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958734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2041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6951E3-958F-4611-B170-D081BA0250F9}"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426890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6951E3-958F-4611-B170-D081BA0250F9}" type="datetimeFigureOut">
              <a:rPr lang="en-US" smtClean="0"/>
              <a:t>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82437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6951E3-958F-4611-B170-D081BA0250F9}" type="datetimeFigureOut">
              <a:rPr lang="en-US" smtClean="0"/>
              <a:t>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014031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6951E3-958F-4611-B170-D081BA0250F9}" type="datetimeFigureOut">
              <a:rPr lang="en-US" smtClean="0"/>
              <a:t>2/1/2022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962703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6951E3-958F-4611-B170-D081BA0250F9}" type="datetimeFigureOut">
              <a:rPr lang="en-US" smtClean="0"/>
              <a:t>2/1/2022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871EFB-7B9E-4E86-A89E-697E8EBB06F2}" type="slidenum">
              <a:rPr lang="en-US" smtClean="0"/>
              <a:t>‹#›</a:t>
            </a:fld>
            <a:endParaRPr lang="en-US"/>
          </a:p>
        </p:txBody>
      </p:sp>
    </p:spTree>
    <p:extLst>
      <p:ext uri="{BB962C8B-B14F-4D97-AF65-F5344CB8AC3E}">
        <p14:creationId xmlns:p14="http://schemas.microsoft.com/office/powerpoint/2010/main" val="409235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217377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26951E3-958F-4611-B170-D081BA0250F9}" type="datetimeFigureOut">
              <a:rPr lang="en-US" smtClean="0"/>
              <a:pPr/>
              <a:t>2/1/2022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7871EFB-7B9E-4E86-A89E-697E8EBB06F2}"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555390"/>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spscientist/students-performance-in-exams" TargetMode="External"/><Relationship Id="rId2" Type="http://schemas.openxmlformats.org/officeDocument/2006/relationships/hyperlink" Target="https://www.kaggle.com/ronitf/heart-disease-uc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8247643-37AB-47DE-B7BD-7A64FEB13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AEBC3119-F8E7-4266-91B8-7A1E808B4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57D15890-6502-4FAA-AB03-AFAC88EE29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50AA13A6-F3E6-4B08-BCCF-CB5F5708A4FF}"/>
              </a:ext>
            </a:extLst>
          </p:cNvPr>
          <p:cNvSpPr txBox="1"/>
          <p:nvPr/>
        </p:nvSpPr>
        <p:spPr>
          <a:xfrm>
            <a:off x="-56717" y="740953"/>
            <a:ext cx="4171813" cy="248487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gn="ctr" defTabSz="914400">
              <a:lnSpc>
                <a:spcPct val="85000"/>
              </a:lnSpc>
              <a:spcBef>
                <a:spcPct val="0"/>
              </a:spcBef>
              <a:spcAft>
                <a:spcPts val="600"/>
              </a:spcAft>
              <a:buClr>
                <a:schemeClr val="accent1"/>
              </a:buClr>
            </a:pPr>
            <a:r>
              <a:rPr lang="en-US" sz="3600" b="1" spc="-50">
                <a:solidFill>
                  <a:srgbClr val="FFFFFF"/>
                </a:solidFill>
                <a:latin typeface="Times New Roman"/>
                <a:ea typeface="+mj-ea"/>
                <a:cs typeface="Times New Roman"/>
              </a:rPr>
              <a:t>STUDY OF LASSO AND RIDGE REGRESSION </a:t>
            </a:r>
            <a:endParaRPr lang="en-US" sz="3600" b="1">
              <a:ea typeface="+mj-ea"/>
              <a:cs typeface="Calibri"/>
            </a:endParaRPr>
          </a:p>
          <a:p>
            <a:pPr algn="ctr" defTabSz="914400">
              <a:lnSpc>
                <a:spcPct val="85000"/>
              </a:lnSpc>
              <a:spcBef>
                <a:spcPct val="0"/>
              </a:spcBef>
              <a:spcAft>
                <a:spcPts val="600"/>
              </a:spcAft>
            </a:pPr>
            <a:r>
              <a:rPr lang="en-US" sz="3600" b="1" spc="-50">
                <a:solidFill>
                  <a:srgbClr val="FFFFFF"/>
                </a:solidFill>
                <a:latin typeface="Times New Roman"/>
                <a:ea typeface="+mj-ea"/>
                <a:cs typeface="Times New Roman"/>
              </a:rPr>
              <a:t>USING </a:t>
            </a:r>
          </a:p>
          <a:p>
            <a:pPr algn="ctr" defTabSz="914400">
              <a:lnSpc>
                <a:spcPct val="85000"/>
              </a:lnSpc>
              <a:spcBef>
                <a:spcPct val="0"/>
              </a:spcBef>
              <a:spcAft>
                <a:spcPts val="600"/>
              </a:spcAft>
            </a:pPr>
            <a:r>
              <a:rPr lang="en-US" sz="3600" b="1" spc="-50">
                <a:solidFill>
                  <a:srgbClr val="FFFFFF"/>
                </a:solidFill>
                <a:latin typeface="Times New Roman"/>
                <a:ea typeface="+mj-ea"/>
                <a:cs typeface="Times New Roman"/>
              </a:rPr>
              <a:t>ADMM</a:t>
            </a:r>
          </a:p>
          <a:p>
            <a:pPr defTabSz="914400">
              <a:lnSpc>
                <a:spcPct val="85000"/>
              </a:lnSpc>
              <a:spcBef>
                <a:spcPct val="0"/>
              </a:spcBef>
              <a:spcAft>
                <a:spcPts val="600"/>
              </a:spcAft>
              <a:buClr>
                <a:schemeClr val="accent1"/>
              </a:buClr>
            </a:pPr>
            <a:endParaRPr lang="en-US" b="1" spc="-50">
              <a:solidFill>
                <a:srgbClr val="FFFFFF"/>
              </a:solidFill>
              <a:latin typeface="+mj-lt"/>
              <a:ea typeface="+mj-ea"/>
              <a:cs typeface="Calibri Light"/>
            </a:endParaRPr>
          </a:p>
        </p:txBody>
      </p:sp>
      <p:sp>
        <p:nvSpPr>
          <p:cNvPr id="5" name="TextBox 4">
            <a:extLst>
              <a:ext uri="{FF2B5EF4-FFF2-40B4-BE49-F238E27FC236}">
                <a16:creationId xmlns:a16="http://schemas.microsoft.com/office/drawing/2014/main" id="{BB1270B8-154F-493F-8B8F-3B3C21CB1B84}"/>
              </a:ext>
            </a:extLst>
          </p:cNvPr>
          <p:cNvSpPr txBox="1"/>
          <p:nvPr/>
        </p:nvSpPr>
        <p:spPr>
          <a:xfrm>
            <a:off x="122578" y="3964889"/>
            <a:ext cx="4384725" cy="3469989"/>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Autofit/>
          </a:bodyPr>
          <a:lstStyle/>
          <a:p>
            <a:pPr defTabSz="914400">
              <a:lnSpc>
                <a:spcPct val="90000"/>
              </a:lnSpc>
              <a:spcAft>
                <a:spcPts val="600"/>
              </a:spcAft>
              <a:buFont typeface="Calibri" panose="020F0502020204030204" pitchFamily="34" charset="0"/>
            </a:pPr>
            <a:r>
              <a:rPr lang="en-US" sz="1700">
                <a:solidFill>
                  <a:srgbClr val="FFFFFF"/>
                </a:solidFill>
                <a:latin typeface="Calibri Light"/>
                <a:cs typeface="Calibri"/>
              </a:rPr>
              <a:t>E ANNAPOORNA :​  AM.EN.U4AIE20123​</a:t>
            </a:r>
            <a:endParaRPr lang="en-US" sz="1700">
              <a:solidFill>
                <a:srgbClr val="000000"/>
              </a:solidFill>
              <a:latin typeface="Calibri Light"/>
              <a:cs typeface="Calibri"/>
            </a:endParaRPr>
          </a:p>
          <a:p>
            <a:pPr defTabSz="914400">
              <a:lnSpc>
                <a:spcPct val="90000"/>
              </a:lnSpc>
              <a:spcAft>
                <a:spcPts val="600"/>
              </a:spcAft>
              <a:buFont typeface="Calibri" panose="020F0502020204030204" pitchFamily="34" charset="0"/>
            </a:pPr>
            <a:r>
              <a:rPr lang="en-US" sz="1700">
                <a:solidFill>
                  <a:srgbClr val="FFFFFF"/>
                </a:solidFill>
                <a:latin typeface="Calibri Light"/>
                <a:cs typeface="Calibri"/>
              </a:rPr>
              <a:t>ROHIT NARAYANAN M :​  AM.EN.U4AIE20160​</a:t>
            </a:r>
            <a:endParaRPr lang="en-US" sz="1700">
              <a:solidFill>
                <a:srgbClr val="000000"/>
              </a:solidFill>
              <a:latin typeface="Calibri Light"/>
              <a:cs typeface="Calibri"/>
            </a:endParaRPr>
          </a:p>
          <a:p>
            <a:pPr defTabSz="914400">
              <a:lnSpc>
                <a:spcPct val="90000"/>
              </a:lnSpc>
              <a:spcAft>
                <a:spcPts val="600"/>
              </a:spcAft>
              <a:buFont typeface="Calibri" panose="020F0502020204030204" pitchFamily="34" charset="0"/>
            </a:pPr>
            <a:r>
              <a:rPr lang="en-US" sz="1700">
                <a:solidFill>
                  <a:srgbClr val="FFFFFF"/>
                </a:solidFill>
                <a:latin typeface="Calibri Light"/>
                <a:cs typeface="Calibri"/>
              </a:rPr>
              <a:t>SREEPRIYA S :​ AM.EN.U4AIE20166​</a:t>
            </a:r>
            <a:endParaRPr lang="en-US" sz="1700">
              <a:solidFill>
                <a:srgbClr val="000000"/>
              </a:solidFill>
              <a:latin typeface="Calibri Light"/>
              <a:cs typeface="Calibri"/>
            </a:endParaRPr>
          </a:p>
          <a:p>
            <a:pPr defTabSz="914400">
              <a:lnSpc>
                <a:spcPct val="90000"/>
              </a:lnSpc>
              <a:spcAft>
                <a:spcPts val="600"/>
              </a:spcAft>
              <a:buFont typeface="Calibri" panose="020F0502020204030204" pitchFamily="34" charset="0"/>
            </a:pPr>
            <a:r>
              <a:rPr lang="en-US" sz="1700">
                <a:solidFill>
                  <a:srgbClr val="FFFFFF"/>
                </a:solidFill>
                <a:latin typeface="Calibri Light"/>
                <a:cs typeface="Calibri"/>
              </a:rPr>
              <a:t>SREYA V SUJIL :​ AM.EN.U4AIE20167​</a:t>
            </a:r>
            <a:endParaRPr lang="en-US" sz="1700">
              <a:solidFill>
                <a:srgbClr val="000000"/>
              </a:solidFill>
              <a:latin typeface="Calibri Light"/>
              <a:cs typeface="Calibri"/>
            </a:endParaRPr>
          </a:p>
          <a:p>
            <a:pPr defTabSz="914400">
              <a:lnSpc>
                <a:spcPct val="90000"/>
              </a:lnSpc>
              <a:spcAft>
                <a:spcPts val="600"/>
              </a:spcAft>
              <a:buFont typeface="Calibri" panose="020F0502020204030204" pitchFamily="34" charset="0"/>
            </a:pPr>
            <a:r>
              <a:rPr lang="en-US" sz="1700">
                <a:solidFill>
                  <a:srgbClr val="FFFFFF"/>
                </a:solidFill>
                <a:latin typeface="Calibri Light"/>
                <a:cs typeface="Calibri"/>
              </a:rPr>
              <a:t>SUDHIN S :​ AM.EN.U4AIE20168​</a:t>
            </a:r>
            <a:endParaRPr lang="en-US" sz="1700">
              <a:solidFill>
                <a:srgbClr val="000000"/>
              </a:solidFill>
              <a:latin typeface="Calibri Light"/>
              <a:cs typeface="Calibri"/>
            </a:endParaRPr>
          </a:p>
        </p:txBody>
      </p:sp>
      <p:pic>
        <p:nvPicPr>
          <p:cNvPr id="2" name="Picture 2" descr="A picture containing icon&#10;&#10;Description automatically generated">
            <a:extLst>
              <a:ext uri="{FF2B5EF4-FFF2-40B4-BE49-F238E27FC236}">
                <a16:creationId xmlns:a16="http://schemas.microsoft.com/office/drawing/2014/main" id="{04DD09F5-A865-46A9-9BA6-999488E175C4}"/>
              </a:ext>
            </a:extLst>
          </p:cNvPr>
          <p:cNvPicPr>
            <a:picLocks noChangeAspect="1"/>
          </p:cNvPicPr>
          <p:nvPr/>
        </p:nvPicPr>
        <p:blipFill rotWithShape="1">
          <a:blip r:embed="rId2"/>
          <a:srcRect l="16735" r="16736"/>
          <a:stretch/>
        </p:blipFill>
        <p:spPr>
          <a:xfrm>
            <a:off x="4097454" y="10"/>
            <a:ext cx="8088861" cy="6857990"/>
          </a:xfrm>
          <a:prstGeom prst="rect">
            <a:avLst/>
          </a:prstGeom>
        </p:spPr>
      </p:pic>
      <p:sp>
        <p:nvSpPr>
          <p:cNvPr id="37" name="Rectangle 36">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3295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3570-274D-4173-B88E-CF174CAAD98A}"/>
              </a:ext>
            </a:extLst>
          </p:cNvPr>
          <p:cNvSpPr>
            <a:spLocks noGrp="1"/>
          </p:cNvSpPr>
          <p:nvPr>
            <p:ph type="title"/>
          </p:nvPr>
        </p:nvSpPr>
        <p:spPr>
          <a:xfrm>
            <a:off x="3846652" y="145648"/>
            <a:ext cx="7345891" cy="1413933"/>
          </a:xfrm>
        </p:spPr>
        <p:txBody>
          <a:bodyPr>
            <a:normAutofit/>
          </a:bodyPr>
          <a:lstStyle/>
          <a:p>
            <a:r>
              <a:rPr lang="en-US" cap="all">
                <a:ea typeface="+mj-lt"/>
                <a:cs typeface="+mj-lt"/>
              </a:rPr>
              <a:t>References</a:t>
            </a:r>
            <a:endParaRPr lang="en-US"/>
          </a:p>
        </p:txBody>
      </p:sp>
      <p:sp>
        <p:nvSpPr>
          <p:cNvPr id="3" name="Content Placeholder 2">
            <a:extLst>
              <a:ext uri="{FF2B5EF4-FFF2-40B4-BE49-F238E27FC236}">
                <a16:creationId xmlns:a16="http://schemas.microsoft.com/office/drawing/2014/main" id="{F204A8E7-446D-40BE-A10D-716FFE41E447}"/>
              </a:ext>
            </a:extLst>
          </p:cNvPr>
          <p:cNvSpPr>
            <a:spLocks noGrp="1"/>
          </p:cNvSpPr>
          <p:nvPr>
            <p:ph idx="1"/>
          </p:nvPr>
        </p:nvSpPr>
        <p:spPr>
          <a:xfrm>
            <a:off x="3843867" y="2048933"/>
            <a:ext cx="7659156" cy="3742267"/>
          </a:xfrm>
        </p:spPr>
        <p:txBody>
          <a:bodyPr vert="horz" lIns="91440" tIns="45720" rIns="91440" bIns="45720" rtlCol="0">
            <a:normAutofit/>
          </a:bodyPr>
          <a:lstStyle/>
          <a:p>
            <a:endParaRPr lang="en-US"/>
          </a:p>
          <a:p>
            <a:endParaRPr lang="en-US"/>
          </a:p>
        </p:txBody>
      </p:sp>
      <p:graphicFrame>
        <p:nvGraphicFramePr>
          <p:cNvPr id="24" name="TextBox 21">
            <a:extLst>
              <a:ext uri="{FF2B5EF4-FFF2-40B4-BE49-F238E27FC236}">
                <a16:creationId xmlns:a16="http://schemas.microsoft.com/office/drawing/2014/main" id="{12BC3D66-4F44-43DB-81A6-19D2531B6A5D}"/>
              </a:ext>
            </a:extLst>
          </p:cNvPr>
          <p:cNvGraphicFramePr/>
          <p:nvPr>
            <p:extLst>
              <p:ext uri="{D42A27DB-BD31-4B8C-83A1-F6EECF244321}">
                <p14:modId xmlns:p14="http://schemas.microsoft.com/office/powerpoint/2010/main" val="2382531664"/>
              </p:ext>
            </p:extLst>
          </p:nvPr>
        </p:nvGraphicFramePr>
        <p:xfrm>
          <a:off x="1496401" y="1713263"/>
          <a:ext cx="9194028" cy="4641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2162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5059-DCD6-41A6-86EE-B6A1DFAFF5D7}"/>
              </a:ext>
            </a:extLst>
          </p:cNvPr>
          <p:cNvSpPr>
            <a:spLocks noGrp="1"/>
          </p:cNvSpPr>
          <p:nvPr>
            <p:ph type="title"/>
          </p:nvPr>
        </p:nvSpPr>
        <p:spPr/>
        <p:txBody>
          <a:bodyPr vert="horz" lIns="91440" tIns="45720" rIns="91440" bIns="45720" rtlCol="0">
            <a:normAutofit/>
          </a:bodyPr>
          <a:lstStyle/>
          <a:p>
            <a:r>
              <a:rPr lang="en-US" b="1" kern="1200">
                <a:latin typeface="+mj-lt"/>
                <a:ea typeface="+mj-ea"/>
                <a:cs typeface="+mj-cs"/>
              </a:rPr>
              <a:t>PAPER/CODE</a:t>
            </a:r>
          </a:p>
        </p:txBody>
      </p:sp>
      <p:graphicFrame>
        <p:nvGraphicFramePr>
          <p:cNvPr id="37" name="TextBox 4">
            <a:extLst>
              <a:ext uri="{FF2B5EF4-FFF2-40B4-BE49-F238E27FC236}">
                <a16:creationId xmlns:a16="http://schemas.microsoft.com/office/drawing/2014/main" id="{82D5D6D8-0E82-4F80-B55D-583F0E4F8C45}"/>
              </a:ext>
            </a:extLst>
          </p:cNvPr>
          <p:cNvGraphicFramePr/>
          <p:nvPr>
            <p:extLst>
              <p:ext uri="{D42A27DB-BD31-4B8C-83A1-F6EECF244321}">
                <p14:modId xmlns:p14="http://schemas.microsoft.com/office/powerpoint/2010/main" val="3818436317"/>
              </p:ext>
            </p:extLst>
          </p:nvPr>
        </p:nvGraphicFramePr>
        <p:xfrm>
          <a:off x="952500" y="2536723"/>
          <a:ext cx="10325100" cy="3591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2759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4" name="Picture 4" descr="Background pattern&#10;&#10;Description automatically generated">
            <a:extLst>
              <a:ext uri="{FF2B5EF4-FFF2-40B4-BE49-F238E27FC236}">
                <a16:creationId xmlns:a16="http://schemas.microsoft.com/office/drawing/2014/main" id="{8C65C018-300F-407F-B4DC-D6E2E64BF823}"/>
              </a:ext>
            </a:extLst>
          </p:cNvPr>
          <p:cNvPicPr>
            <a:picLocks noGrp="1" noChangeAspect="1"/>
          </p:cNvPicPr>
          <p:nvPr>
            <p:ph idx="1"/>
          </p:nvPr>
        </p:nvPicPr>
        <p:blipFill rotWithShape="1">
          <a:blip r:embed="rId2"/>
          <a:srcRect t="12633" b="17055"/>
          <a:stretch/>
        </p:blipFill>
        <p:spPr>
          <a:xfrm>
            <a:off x="0" y="10"/>
            <a:ext cx="12192000" cy="6857990"/>
          </a:xfrm>
          <a:prstGeom prst="rect">
            <a:avLst/>
          </a:prstGeom>
        </p:spPr>
      </p:pic>
      <p:sp>
        <p:nvSpPr>
          <p:cNvPr id="5" name="TextBox 4">
            <a:extLst>
              <a:ext uri="{FF2B5EF4-FFF2-40B4-BE49-F238E27FC236}">
                <a16:creationId xmlns:a16="http://schemas.microsoft.com/office/drawing/2014/main" id="{1FD7D989-EAA1-45B9-86D8-B31F9EBEDE74}"/>
              </a:ext>
            </a:extLst>
          </p:cNvPr>
          <p:cNvSpPr txBox="1"/>
          <p:nvPr/>
        </p:nvSpPr>
        <p:spPr>
          <a:xfrm>
            <a:off x="4098099" y="3200400"/>
            <a:ext cx="3562411" cy="369332"/>
          </a:xfrm>
          <a:prstGeom prst="rect">
            <a:avLst/>
          </a:prstGeom>
          <a:solidFill>
            <a:schemeClr val="accent4">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THAN</a:t>
            </a:r>
            <a:r>
              <a:rPr lang="en-US">
                <a:solidFill>
                  <a:schemeClr val="bg1"/>
                </a:solidFill>
              </a:rPr>
              <a:t>K YOU ...</a:t>
            </a:r>
          </a:p>
        </p:txBody>
      </p:sp>
    </p:spTree>
    <p:extLst>
      <p:ext uri="{BB962C8B-B14F-4D97-AF65-F5344CB8AC3E}">
        <p14:creationId xmlns:p14="http://schemas.microsoft.com/office/powerpoint/2010/main" val="3367325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E81CBDC-29F3-477D-B74D-474359B7B12F}"/>
              </a:ext>
            </a:extLst>
          </p:cNvPr>
          <p:cNvSpPr txBox="1"/>
          <p:nvPr/>
        </p:nvSpPr>
        <p:spPr>
          <a:xfrm>
            <a:off x="1267087" y="3954780"/>
            <a:ext cx="2824682" cy="66585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25000" lnSpcReduction="20000"/>
          </a:bodyPr>
          <a:lstStyle/>
          <a:p>
            <a:pPr algn="r" defTabSz="914400">
              <a:lnSpc>
                <a:spcPct val="90000"/>
              </a:lnSpc>
              <a:spcBef>
                <a:spcPct val="0"/>
              </a:spcBef>
              <a:spcAft>
                <a:spcPts val="600"/>
              </a:spcAft>
            </a:pPr>
            <a:endParaRPr lang="en-US" sz="4000" kern="1200">
              <a:solidFill>
                <a:schemeClr val="tx2"/>
              </a:solidFill>
              <a:latin typeface="Times New Roman" panose="02020603050405020304" pitchFamily="18" charset="0"/>
              <a:ea typeface="+mj-ea"/>
              <a:cs typeface="Times New Roman" panose="02020603050405020304" pitchFamily="18" charset="0"/>
            </a:endParaRPr>
          </a:p>
          <a:p>
            <a:pPr algn="r" defTabSz="914400">
              <a:lnSpc>
                <a:spcPct val="90000"/>
              </a:lnSpc>
              <a:spcBef>
                <a:spcPct val="0"/>
              </a:spcBef>
              <a:spcAft>
                <a:spcPts val="600"/>
              </a:spcAft>
            </a:pPr>
            <a:r>
              <a:rPr lang="en-US" sz="17600" kern="1200">
                <a:latin typeface="Times New Roman"/>
                <a:ea typeface="+mj-ea"/>
                <a:cs typeface="Times New Roman"/>
              </a:rPr>
              <a:t>Application</a:t>
            </a:r>
          </a:p>
          <a:p>
            <a:pPr algn="r" defTabSz="914400">
              <a:lnSpc>
                <a:spcPct val="90000"/>
              </a:lnSpc>
              <a:spcBef>
                <a:spcPct val="0"/>
              </a:spcBef>
              <a:spcAft>
                <a:spcPts val="600"/>
              </a:spcAft>
            </a:pPr>
            <a:endParaRPr lang="en-US" sz="2400" kern="1200">
              <a:solidFill>
                <a:schemeClr val="tx2"/>
              </a:solidFill>
              <a:latin typeface="+mj-lt"/>
              <a:ea typeface="+mj-ea"/>
              <a:cs typeface="+mj-cs"/>
            </a:endParaRPr>
          </a:p>
        </p:txBody>
      </p:sp>
      <p:graphicFrame>
        <p:nvGraphicFramePr>
          <p:cNvPr id="18" name="Content Placeholder 3">
            <a:extLst>
              <a:ext uri="{FF2B5EF4-FFF2-40B4-BE49-F238E27FC236}">
                <a16:creationId xmlns:a16="http://schemas.microsoft.com/office/drawing/2014/main" id="{B9DFA7E8-2502-4EBF-9194-0866047C9DA4}"/>
              </a:ext>
            </a:extLst>
          </p:cNvPr>
          <p:cNvGraphicFramePr>
            <a:graphicFrameLocks noGrp="1"/>
          </p:cNvGraphicFramePr>
          <p:nvPr>
            <p:ph idx="4294967295"/>
            <p:extLst>
              <p:ext uri="{D42A27DB-BD31-4B8C-83A1-F6EECF244321}">
                <p14:modId xmlns:p14="http://schemas.microsoft.com/office/powerpoint/2010/main" val="3240844125"/>
              </p:ext>
            </p:extLst>
          </p:nvPr>
        </p:nvGraphicFramePr>
        <p:xfrm>
          <a:off x="4732554" y="300534"/>
          <a:ext cx="7063047" cy="5653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114F8E1C-31F4-4085-ACB9-D6AF00E81EA0}"/>
              </a:ext>
            </a:extLst>
          </p:cNvPr>
          <p:cNvSpPr txBox="1"/>
          <p:nvPr/>
        </p:nvSpPr>
        <p:spPr>
          <a:xfrm>
            <a:off x="1307727" y="1500696"/>
            <a:ext cx="3570503" cy="769441"/>
          </a:xfrm>
          <a:prstGeom prst="rect">
            <a:avLst/>
          </a:prstGeom>
          <a:noFill/>
        </p:spPr>
        <p:txBody>
          <a:bodyPr wrap="square" lIns="91440" tIns="45720" rIns="91440" bIns="45720" anchor="t">
            <a:spAutoFit/>
          </a:bodyPr>
          <a:lstStyle/>
          <a:p>
            <a:r>
              <a:rPr lang="en-US" sz="4400">
                <a:latin typeface="Times New Roman"/>
                <a:ea typeface="+mj-ea"/>
                <a:cs typeface="Times New Roman"/>
              </a:rPr>
              <a:t>Objective</a:t>
            </a:r>
            <a:endParaRPr lang="en-IN" sz="4400"/>
          </a:p>
        </p:txBody>
      </p:sp>
    </p:spTree>
    <p:extLst>
      <p:ext uri="{BB962C8B-B14F-4D97-AF65-F5344CB8AC3E}">
        <p14:creationId xmlns:p14="http://schemas.microsoft.com/office/powerpoint/2010/main" val="305260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0">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6FDE0-A16D-EF49-AFBF-9AE23A42130F}"/>
              </a:ext>
            </a:extLst>
          </p:cNvPr>
          <p:cNvSpPr>
            <a:spLocks noGrp="1"/>
          </p:cNvSpPr>
          <p:nvPr>
            <p:ph type="title"/>
          </p:nvPr>
        </p:nvSpPr>
        <p:spPr>
          <a:xfrm>
            <a:off x="5181601" y="265152"/>
            <a:ext cx="6368142" cy="1450757"/>
          </a:xfrm>
        </p:spPr>
        <p:txBody>
          <a:bodyPr>
            <a:normAutofit/>
          </a:bodyPr>
          <a:lstStyle/>
          <a:p>
            <a:r>
              <a:rPr lang="en-US" cap="all"/>
              <a:t>Important terms</a:t>
            </a:r>
          </a:p>
        </p:txBody>
      </p:sp>
      <p:pic>
        <p:nvPicPr>
          <p:cNvPr id="6" name="Picture 6" descr="A picture containing text, green, curtain, fabric&#10;&#10;Description automatically generated">
            <a:extLst>
              <a:ext uri="{FF2B5EF4-FFF2-40B4-BE49-F238E27FC236}">
                <a16:creationId xmlns:a16="http://schemas.microsoft.com/office/drawing/2014/main" id="{D02AB8AD-7010-4008-8A61-1D20A497CE6C}"/>
              </a:ext>
            </a:extLst>
          </p:cNvPr>
          <p:cNvPicPr>
            <a:picLocks noChangeAspect="1"/>
          </p:cNvPicPr>
          <p:nvPr/>
        </p:nvPicPr>
        <p:blipFill rotWithShape="1">
          <a:blip r:embed="rId3"/>
          <a:srcRect l="26506" r="22683" b="-2"/>
          <a:stretch/>
        </p:blipFill>
        <p:spPr>
          <a:xfrm>
            <a:off x="20" y="-923"/>
            <a:ext cx="2955465" cy="6858922"/>
          </a:xfrm>
          <a:prstGeom prst="rect">
            <a:avLst/>
          </a:prstGeom>
        </p:spPr>
      </p:pic>
      <p:cxnSp>
        <p:nvCxnSpPr>
          <p:cNvPr id="14" name="Straight Connector 1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8733990-D918-C544-9167-1D70C7D45CB6}"/>
              </a:ext>
            </a:extLst>
          </p:cNvPr>
          <p:cNvSpPr>
            <a:spLocks noGrp="1"/>
          </p:cNvSpPr>
          <p:nvPr>
            <p:ph idx="1"/>
          </p:nvPr>
        </p:nvSpPr>
        <p:spPr>
          <a:xfrm>
            <a:off x="3287808" y="2243737"/>
            <a:ext cx="8407611" cy="4947650"/>
          </a:xfrm>
        </p:spPr>
        <p:txBody>
          <a:bodyPr vert="horz" lIns="91440" tIns="45720" rIns="91440" bIns="45720" rtlCol="0" anchor="t">
            <a:noAutofit/>
          </a:bodyPr>
          <a:lstStyle/>
          <a:p>
            <a:pPr>
              <a:buFont typeface="Wingdings" panose="020F0502020204030204" pitchFamily="34" charset="0"/>
              <a:buChar char="Ø"/>
            </a:pPr>
            <a:r>
              <a:rPr lang="en-IN" b="1" i="0">
                <a:effectLst/>
                <a:latin typeface="Calibri"/>
                <a:cs typeface="Times New Roman"/>
              </a:rPr>
              <a:t>Regression </a:t>
            </a:r>
            <a:r>
              <a:rPr lang="en-IN" b="0" i="0">
                <a:effectLst/>
                <a:latin typeface="Calibri Light"/>
                <a:cs typeface="Times New Roman"/>
              </a:rPr>
              <a:t>- </a:t>
            </a:r>
            <a:r>
              <a:rPr lang="en-IN" b="0" i="0">
                <a:effectLst/>
                <a:latin typeface="Calibri"/>
                <a:cs typeface="Times New Roman"/>
              </a:rPr>
              <a:t>Regression analysis is a statistical approach in which one or more independent variables are used to model the relationship between the dependent variable and the independent variable</a:t>
            </a:r>
            <a:r>
              <a:rPr lang="en-IN">
                <a:latin typeface="Calibri"/>
                <a:cs typeface="Times New Roman"/>
              </a:rPr>
              <a:t>.</a:t>
            </a:r>
            <a:endParaRPr lang="en-US">
              <a:latin typeface="Calibri"/>
              <a:cs typeface="Times New Roman"/>
            </a:endParaRPr>
          </a:p>
          <a:p>
            <a:pPr>
              <a:buFont typeface="Wingdings,Sans-Serif" panose="020F0502020204030204" pitchFamily="34" charset="0"/>
              <a:buChar char="Ø"/>
            </a:pPr>
            <a:r>
              <a:rPr lang="en-IN" b="1">
                <a:latin typeface="Calibri"/>
                <a:ea typeface="+mn-lt"/>
                <a:cs typeface="Times New Roman"/>
              </a:rPr>
              <a:t>Multicollinearity</a:t>
            </a:r>
            <a:r>
              <a:rPr lang="en-IN">
                <a:latin typeface="Calibri"/>
                <a:ea typeface="+mn-lt"/>
                <a:cs typeface="Times New Roman"/>
              </a:rPr>
              <a:t> </a:t>
            </a:r>
            <a:r>
              <a:rPr lang="en-IN">
                <a:latin typeface="Calibri Light"/>
                <a:ea typeface="+mn-lt"/>
                <a:cs typeface="Times New Roman"/>
              </a:rPr>
              <a:t>- </a:t>
            </a:r>
            <a:r>
              <a:rPr lang="en-IN">
                <a:latin typeface="Calibri"/>
                <a:ea typeface="+mn-lt"/>
                <a:cs typeface="Times New Roman"/>
              </a:rPr>
              <a:t>Multicollinearity is a statistical condition that occurs when the two or more independent variables are significantly correlated with one another.</a:t>
            </a:r>
          </a:p>
          <a:p>
            <a:pPr>
              <a:buFont typeface="Wingdings,Sans-Serif" panose="020F0502020204030204" pitchFamily="34" charset="0"/>
              <a:buChar char="Ø"/>
            </a:pPr>
            <a:r>
              <a:rPr lang="en-IN" b="1">
                <a:latin typeface="Calibri"/>
                <a:ea typeface="+mn-lt"/>
                <a:cs typeface="Times New Roman"/>
              </a:rPr>
              <a:t>Regularization </a:t>
            </a:r>
            <a:r>
              <a:rPr lang="en-IN">
                <a:latin typeface="Calibri Light"/>
                <a:ea typeface="+mn-lt"/>
                <a:cs typeface="Times New Roman"/>
              </a:rPr>
              <a:t>- </a:t>
            </a:r>
            <a:r>
              <a:rPr lang="en-IN">
                <a:latin typeface="Calibri"/>
                <a:ea typeface="+mn-lt"/>
                <a:cs typeface="Times New Roman"/>
              </a:rPr>
              <a:t>Regularization technique is used to avoid overfitting of data.</a:t>
            </a:r>
            <a:endParaRPr lang="en-US">
              <a:latin typeface="Calibri"/>
              <a:ea typeface="+mn-lt"/>
              <a:cs typeface="+mn-lt"/>
            </a:endParaRPr>
          </a:p>
          <a:p>
            <a:pPr>
              <a:buFont typeface="Wingdings,Sans-Serif" panose="020F0502020204030204" pitchFamily="34" charset="0"/>
              <a:buChar char="Ø"/>
            </a:pPr>
            <a:r>
              <a:rPr lang="en-IN" b="1">
                <a:latin typeface="Calibri"/>
                <a:ea typeface="+mn-lt"/>
                <a:cs typeface="Times New Roman"/>
              </a:rPr>
              <a:t>Penalty term</a:t>
            </a:r>
            <a:r>
              <a:rPr lang="en-IN">
                <a:latin typeface="Calibri"/>
                <a:ea typeface="+mn-lt"/>
                <a:cs typeface="Times New Roman"/>
              </a:rPr>
              <a:t> </a:t>
            </a:r>
            <a:r>
              <a:rPr lang="en-IN">
                <a:latin typeface="Calibri Light"/>
                <a:ea typeface="+mn-lt"/>
                <a:cs typeface="Times New Roman"/>
              </a:rPr>
              <a:t>- </a:t>
            </a:r>
            <a:r>
              <a:rPr lang="en-IN">
                <a:latin typeface="Calibri"/>
                <a:ea typeface="+mn-lt"/>
                <a:cs typeface="Times New Roman"/>
              </a:rPr>
              <a:t>The amount of the penalty can be bettered using a constant called lambda (λ).</a:t>
            </a:r>
            <a:endParaRPr lang="en-US">
              <a:latin typeface="Calibri"/>
              <a:ea typeface="+mn-lt"/>
              <a:cs typeface="+mn-lt"/>
            </a:endParaRPr>
          </a:p>
          <a:p>
            <a:pPr>
              <a:buFont typeface="Wingdings,Sans-Serif" panose="020F0502020204030204" pitchFamily="34" charset="0"/>
              <a:buChar char="Ø"/>
            </a:pPr>
            <a:r>
              <a:rPr lang="en-IN" b="1">
                <a:latin typeface="Calibri"/>
                <a:ea typeface="+mn-lt"/>
                <a:cs typeface="Times New Roman"/>
              </a:rPr>
              <a:t>Cross validation </a:t>
            </a:r>
            <a:r>
              <a:rPr lang="en-IN">
                <a:latin typeface="Calibri Light"/>
                <a:ea typeface="+mn-lt"/>
                <a:cs typeface="Times New Roman"/>
              </a:rPr>
              <a:t>- </a:t>
            </a:r>
            <a:r>
              <a:rPr lang="en-IN">
                <a:latin typeface="Calibri"/>
                <a:ea typeface="+mn-lt"/>
                <a:cs typeface="Times New Roman"/>
              </a:rPr>
              <a:t>Cross validation is the procedure in regression analysis to examine the predictive validity of the regression equation.</a:t>
            </a:r>
            <a:endParaRPr lang="en-US">
              <a:latin typeface="Calibri"/>
              <a:ea typeface="+mn-lt"/>
              <a:cs typeface="+mn-lt"/>
            </a:endParaRPr>
          </a:p>
          <a:p>
            <a:pPr>
              <a:buFont typeface="Wingdings,Sans-Serif" panose="020F0502020204030204" pitchFamily="34" charset="0"/>
              <a:buChar char="Ø"/>
            </a:pPr>
            <a:endParaRPr lang="en-IN">
              <a:latin typeface="Calibri"/>
              <a:ea typeface="+mn-lt"/>
              <a:cs typeface="Times New Roman"/>
            </a:endParaRPr>
          </a:p>
          <a:p>
            <a:pPr>
              <a:buFont typeface="Wingdings" panose="020F0502020204030204" pitchFamily="34" charset="0"/>
              <a:buChar char="Ø"/>
            </a:pPr>
            <a:endParaRPr lang="en-IN" sz="1800">
              <a:latin typeface="Times New Roman"/>
              <a:ea typeface="+mn-lt"/>
              <a:cs typeface="Times New Roman"/>
            </a:endParaRPr>
          </a:p>
          <a:p>
            <a:pPr>
              <a:buFont typeface="Wingdings" panose="020F0502020204030204" pitchFamily="34" charset="0"/>
              <a:buChar char="Ø"/>
            </a:pPr>
            <a:endParaRPr lang="en-IN" sz="1800">
              <a:latin typeface="Times New Roman"/>
              <a:cs typeface="Times New Roman"/>
            </a:endParaRPr>
          </a:p>
          <a:p>
            <a:pPr marL="0" indent="0">
              <a:buNone/>
            </a:pPr>
            <a:endParaRPr lang="en-US" sz="1400"/>
          </a:p>
        </p:txBody>
      </p:sp>
    </p:spTree>
    <p:extLst>
      <p:ext uri="{BB962C8B-B14F-4D97-AF65-F5344CB8AC3E}">
        <p14:creationId xmlns:p14="http://schemas.microsoft.com/office/powerpoint/2010/main" val="1773302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364C1-98FC-44BE-9601-63D39857BFE4}"/>
              </a:ext>
            </a:extLst>
          </p:cNvPr>
          <p:cNvSpPr>
            <a:spLocks noGrp="1"/>
          </p:cNvSpPr>
          <p:nvPr>
            <p:ph type="title"/>
          </p:nvPr>
        </p:nvSpPr>
        <p:spPr>
          <a:xfrm>
            <a:off x="5013513" y="265152"/>
            <a:ext cx="6368142" cy="1450757"/>
          </a:xfrm>
        </p:spPr>
        <p:txBody>
          <a:bodyPr>
            <a:normAutofit/>
          </a:bodyPr>
          <a:lstStyle/>
          <a:p>
            <a:r>
              <a:rPr lang="en-US" cap="all"/>
              <a:t>Important terms</a:t>
            </a:r>
            <a:endParaRPr lang="en-IN"/>
          </a:p>
        </p:txBody>
      </p:sp>
      <p:pic>
        <p:nvPicPr>
          <p:cNvPr id="4" name="Picture 6" descr="A picture containing text, green, curtain, fabric&#10;&#10;Description automatically generated">
            <a:extLst>
              <a:ext uri="{FF2B5EF4-FFF2-40B4-BE49-F238E27FC236}">
                <a16:creationId xmlns:a16="http://schemas.microsoft.com/office/drawing/2014/main" id="{4F3D2D57-9D56-4B02-825C-C36A718946E1}"/>
              </a:ext>
            </a:extLst>
          </p:cNvPr>
          <p:cNvPicPr>
            <a:picLocks noChangeAspect="1"/>
          </p:cNvPicPr>
          <p:nvPr/>
        </p:nvPicPr>
        <p:blipFill rotWithShape="1">
          <a:blip r:embed="rId2"/>
          <a:srcRect l="26506" r="22683" b="-2"/>
          <a:stretch/>
        </p:blipFill>
        <p:spPr>
          <a:xfrm>
            <a:off x="20" y="-923"/>
            <a:ext cx="2936340" cy="6858922"/>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EE6926-B0CF-4661-9D66-0D8E08767732}"/>
              </a:ext>
            </a:extLst>
          </p:cNvPr>
          <p:cNvSpPr>
            <a:spLocks noGrp="1"/>
          </p:cNvSpPr>
          <p:nvPr>
            <p:ph idx="1"/>
          </p:nvPr>
        </p:nvSpPr>
        <p:spPr>
          <a:xfrm>
            <a:off x="3097308" y="2198914"/>
            <a:ext cx="8844640" cy="4465797"/>
          </a:xfrm>
        </p:spPr>
        <p:txBody>
          <a:bodyPr vert="horz" lIns="0" tIns="45720" rIns="0" bIns="45720" rtlCol="0" anchor="t">
            <a:normAutofit/>
          </a:bodyPr>
          <a:lstStyle/>
          <a:p>
            <a:pPr>
              <a:buFont typeface="Wingdings,Sans-Serif" panose="020F0502020204030204" pitchFamily="34" charset="0"/>
              <a:buChar char="Ø"/>
            </a:pPr>
            <a:r>
              <a:rPr lang="en-US" b="1">
                <a:latin typeface="Calibri"/>
                <a:cs typeface="Times New Roman"/>
              </a:rPr>
              <a:t>ADMM</a:t>
            </a:r>
            <a:r>
              <a:rPr lang="en-US">
                <a:latin typeface="Calibri"/>
                <a:cs typeface="Times New Roman"/>
              </a:rPr>
              <a:t>- The </a:t>
            </a:r>
            <a:r>
              <a:rPr lang="en-US" i="1">
                <a:latin typeface="Calibri"/>
                <a:cs typeface="Times New Roman"/>
              </a:rPr>
              <a:t>alternating direction method of multipliers</a:t>
            </a:r>
            <a:r>
              <a:rPr lang="en-US">
                <a:latin typeface="Calibri"/>
                <a:cs typeface="Times New Roman"/>
              </a:rPr>
              <a:t> is an algorithm that solves convex optimization problems by breaking them into smaller pieces, each of which are then easier to handle. </a:t>
            </a:r>
            <a:endParaRPr lang="en-US">
              <a:latin typeface="Calibri"/>
              <a:ea typeface="+mn-lt"/>
              <a:cs typeface="+mn-lt"/>
            </a:endParaRPr>
          </a:p>
          <a:p>
            <a:pPr>
              <a:buFont typeface="Wingdings,Sans-Serif" panose="020F0502020204030204" pitchFamily="34" charset="0"/>
              <a:buChar char="Ø"/>
            </a:pPr>
            <a:r>
              <a:rPr lang="en-IN" b="1">
                <a:latin typeface="Calibri"/>
                <a:cs typeface="Times New Roman"/>
              </a:rPr>
              <a:t>Lasso </a:t>
            </a:r>
            <a:r>
              <a:rPr lang="en-IN">
                <a:latin typeface="Calibri"/>
                <a:cs typeface="Times New Roman"/>
              </a:rPr>
              <a:t>- </a:t>
            </a:r>
            <a:r>
              <a:rPr lang="en-IN" err="1">
                <a:latin typeface="Calibri"/>
                <a:cs typeface="Times New Roman"/>
              </a:rPr>
              <a:t>Tibshirani</a:t>
            </a:r>
            <a:r>
              <a:rPr lang="en-IN">
                <a:latin typeface="Calibri"/>
                <a:cs typeface="Times New Roman"/>
              </a:rPr>
              <a:t> (1996) proposed the least absolute shrinkage and selection operator (LASSO) for simultaneous parameter estimation and variable selection in regression analysis. LASSO selects one and reduces the others to zero. It lowers the variability of the estimates by decreasing some of the coefficients to zero, resulting in models that are simple to understand.</a:t>
            </a:r>
            <a:endParaRPr lang="en-US">
              <a:latin typeface="Calibri"/>
              <a:ea typeface="+mn-lt"/>
              <a:cs typeface="+mn-lt"/>
            </a:endParaRPr>
          </a:p>
          <a:p>
            <a:pPr>
              <a:buFont typeface="Wingdings,Sans-Serif" panose="020F0502020204030204" pitchFamily="34" charset="0"/>
              <a:buChar char="Ø"/>
            </a:pPr>
            <a:r>
              <a:rPr lang="en-IN" b="1">
                <a:latin typeface="Calibri"/>
                <a:cs typeface="Times New Roman"/>
              </a:rPr>
              <a:t>Ridge</a:t>
            </a:r>
            <a:r>
              <a:rPr lang="en-IN">
                <a:latin typeface="Calibri"/>
                <a:cs typeface="Times New Roman"/>
              </a:rPr>
              <a:t> - The ridge regression is identical to the least-squares, except that the ridge coefficient is estimated by minimizing a slightly different amount. Ridge regression will not produce a readily interpretable sparse model when the number of predictors is big.</a:t>
            </a:r>
            <a:endParaRPr lang="en-IN">
              <a:latin typeface="Calibri"/>
            </a:endParaRPr>
          </a:p>
        </p:txBody>
      </p:sp>
    </p:spTree>
    <p:extLst>
      <p:ext uri="{BB962C8B-B14F-4D97-AF65-F5344CB8AC3E}">
        <p14:creationId xmlns:p14="http://schemas.microsoft.com/office/powerpoint/2010/main" val="1121330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C8718278-1EF1-4B6F-8AF2-349D45340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2">
                <a:alpha val="8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4D48D78-5C10-754A-92D2-779AB7C53CE5}"/>
              </a:ext>
            </a:extLst>
          </p:cNvPr>
          <p:cNvSpPr>
            <a:spLocks noGrp="1"/>
          </p:cNvSpPr>
          <p:nvPr>
            <p:ph type="title"/>
          </p:nvPr>
        </p:nvSpPr>
        <p:spPr>
          <a:xfrm>
            <a:off x="1097280" y="286603"/>
            <a:ext cx="10058400" cy="1450757"/>
          </a:xfrm>
        </p:spPr>
        <p:txBody>
          <a:bodyPr>
            <a:normAutofit/>
          </a:bodyPr>
          <a:lstStyle/>
          <a:p>
            <a:r>
              <a:rPr lang="en-US" cap="all">
                <a:ea typeface="+mj-lt"/>
                <a:cs typeface="+mj-lt"/>
              </a:rPr>
              <a:t>Dataset</a:t>
            </a:r>
            <a:endParaRPr lang="en-US"/>
          </a:p>
        </p:txBody>
      </p:sp>
      <p:sp>
        <p:nvSpPr>
          <p:cNvPr id="3" name="Content Placeholder 2">
            <a:extLst>
              <a:ext uri="{FF2B5EF4-FFF2-40B4-BE49-F238E27FC236}">
                <a16:creationId xmlns:a16="http://schemas.microsoft.com/office/drawing/2014/main" id="{5C938620-A3CB-A940-9137-8CE201C911C3}"/>
              </a:ext>
            </a:extLst>
          </p:cNvPr>
          <p:cNvSpPr>
            <a:spLocks noGrp="1"/>
          </p:cNvSpPr>
          <p:nvPr>
            <p:ph idx="1"/>
          </p:nvPr>
        </p:nvSpPr>
        <p:spPr>
          <a:xfrm>
            <a:off x="611245" y="1922382"/>
            <a:ext cx="11122957" cy="4023360"/>
          </a:xfrm>
        </p:spPr>
        <p:txBody>
          <a:bodyPr vert="horz" lIns="91440" tIns="45720" rIns="91440" bIns="45720" rtlCol="0" anchor="t">
            <a:normAutofit/>
          </a:bodyPr>
          <a:lstStyle/>
          <a:p>
            <a:r>
              <a:rPr lang="en-US" b="1">
                <a:latin typeface="Calibri Light"/>
                <a:ea typeface="+mn-lt"/>
                <a:cs typeface="Times New Roman"/>
              </a:rPr>
              <a:t>We are using multiple high dimensional datasets. </a:t>
            </a:r>
          </a:p>
          <a:p>
            <a:r>
              <a:rPr lang="en-IN" b="1" i="0">
                <a:effectLst/>
                <a:latin typeface="Calibri Light"/>
                <a:cs typeface="Times New Roman"/>
              </a:rPr>
              <a:t>This paper provides regression models for datasets using the Python programming language.</a:t>
            </a:r>
          </a:p>
          <a:p>
            <a:r>
              <a:rPr lang="en-US" b="1">
                <a:latin typeface="Calibri Light"/>
                <a:ea typeface="+mn-lt"/>
                <a:cs typeface="Times New Roman"/>
              </a:rPr>
              <a:t>It includes datasets related to student performance, heart disease.</a:t>
            </a:r>
          </a:p>
          <a:p>
            <a:r>
              <a:rPr lang="en-IN" b="1" i="0">
                <a:effectLst/>
                <a:latin typeface="Calibri Light"/>
                <a:cs typeface="Times New Roman"/>
              </a:rPr>
              <a:t>The program reads the pre-processed datasets in the form of csv file, splits it into testing and training datasets, in the ratio </a:t>
            </a:r>
            <a:r>
              <a:rPr lang="en-IN" b="1">
                <a:latin typeface="Calibri Light"/>
                <a:cs typeface="Times New Roman"/>
              </a:rPr>
              <a:t>3:1 (75</a:t>
            </a:r>
            <a:r>
              <a:rPr lang="en-IN" b="1" i="0">
                <a:effectLst/>
                <a:latin typeface="Calibri Light"/>
                <a:cs typeface="Times New Roman"/>
              </a:rPr>
              <a:t>%: 25%). Finally, regression model is created for the training dataset.</a:t>
            </a:r>
          </a:p>
          <a:p>
            <a:r>
              <a:rPr lang="en-IN" b="1" i="0">
                <a:effectLst/>
                <a:latin typeface="Calibri Light"/>
                <a:cs typeface="Times New Roman"/>
              </a:rPr>
              <a:t>The heart disease data set is used for checking the performance of the models on classification problems and the student performance in regression problems.</a:t>
            </a:r>
            <a:endParaRPr lang="en-US" b="1">
              <a:latin typeface="Calibri Light"/>
              <a:ea typeface="+mn-lt"/>
              <a:cs typeface="Times New Roman"/>
            </a:endParaRPr>
          </a:p>
          <a:p>
            <a:r>
              <a:rPr lang="en-US">
                <a:latin typeface="Times New Roman"/>
                <a:ea typeface="+mn-lt"/>
                <a:cs typeface="Times New Roman"/>
                <a:hlinkClick r:id="rId2">
                  <a:extLst>
                    <a:ext uri="{A12FA001-AC4F-418D-AE19-62706E023703}">
                      <ahyp:hlinkClr xmlns:ahyp="http://schemas.microsoft.com/office/drawing/2018/hyperlinkcolor" val="tx"/>
                    </a:ext>
                  </a:extLst>
                </a:hlinkClick>
              </a:rPr>
              <a:t>https://www.kaggle.com/ronitf/heart-disease-uci</a:t>
            </a:r>
            <a:endParaRPr lang="en-US">
              <a:latin typeface="Times New Roman"/>
              <a:ea typeface="+mn-lt"/>
              <a:cs typeface="Times New Roman"/>
            </a:endParaRPr>
          </a:p>
          <a:p>
            <a:r>
              <a:rPr lang="en-US">
                <a:latin typeface="Times New Roman"/>
                <a:ea typeface="+mn-lt"/>
                <a:cs typeface="Times New Roman"/>
                <a:hlinkClick r:id="rId3">
                  <a:extLst>
                    <a:ext uri="{A12FA001-AC4F-418D-AE19-62706E023703}">
                      <ahyp:hlinkClr xmlns:ahyp="http://schemas.microsoft.com/office/drawing/2018/hyperlinkcolor" val="tx"/>
                    </a:ext>
                  </a:extLst>
                </a:hlinkClick>
              </a:rPr>
              <a:t>https://www.kaggle.com/spscientist/students-performance-in-exams</a:t>
            </a:r>
            <a:endParaRPr lang="en-US">
              <a:latin typeface="Times New Roman"/>
              <a:cs typeface="Times New Roman"/>
            </a:endParaRPr>
          </a:p>
          <a:p>
            <a:endParaRPr lang="en-US">
              <a:cs typeface="Calibri"/>
            </a:endParaRPr>
          </a:p>
          <a:p>
            <a:endParaRPr lang="en-US"/>
          </a:p>
        </p:txBody>
      </p:sp>
      <p:sp>
        <p:nvSpPr>
          <p:cNvPr id="28" name="Rectangle 27">
            <a:extLst>
              <a:ext uri="{FF2B5EF4-FFF2-40B4-BE49-F238E27FC236}">
                <a16:creationId xmlns:a16="http://schemas.microsoft.com/office/drawing/2014/main" id="{A15EA98E-85BF-4FFF-997C-A191798B2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34FB023B-B8E5-4EFF-AC8E-79058F44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665637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A119-CF4B-421E-9676-D780068C1673}"/>
              </a:ext>
            </a:extLst>
          </p:cNvPr>
          <p:cNvSpPr>
            <a:spLocks noGrp="1"/>
          </p:cNvSpPr>
          <p:nvPr>
            <p:ph type="title"/>
          </p:nvPr>
        </p:nvSpPr>
        <p:spPr>
          <a:xfrm>
            <a:off x="1097280" y="286603"/>
            <a:ext cx="10058400" cy="1181816"/>
          </a:xfrm>
        </p:spPr>
        <p:txBody>
          <a:bodyPr/>
          <a:lstStyle/>
          <a:p>
            <a:r>
              <a:rPr lang="en-US">
                <a:cs typeface="Calibri Light"/>
              </a:rPr>
              <a:t>METHOD</a:t>
            </a:r>
            <a:endParaRPr lang="en-US"/>
          </a:p>
        </p:txBody>
      </p:sp>
      <p:sp>
        <p:nvSpPr>
          <p:cNvPr id="6" name="Content Placeholder 5">
            <a:extLst>
              <a:ext uri="{FF2B5EF4-FFF2-40B4-BE49-F238E27FC236}">
                <a16:creationId xmlns:a16="http://schemas.microsoft.com/office/drawing/2014/main" id="{98ECEF50-30AB-4434-8481-64C0909EDB27}"/>
              </a:ext>
            </a:extLst>
          </p:cNvPr>
          <p:cNvSpPr>
            <a:spLocks noGrp="1"/>
          </p:cNvSpPr>
          <p:nvPr>
            <p:ph idx="1"/>
          </p:nvPr>
        </p:nvSpPr>
        <p:spPr>
          <a:xfrm>
            <a:off x="416020" y="1845734"/>
            <a:ext cx="10913495" cy="4023360"/>
          </a:xfrm>
        </p:spPr>
        <p:txBody>
          <a:bodyPr vert="horz" lIns="0" tIns="45720" rIns="0" bIns="45720" rtlCol="0" anchor="t">
            <a:normAutofit/>
          </a:bodyPr>
          <a:lstStyle/>
          <a:p>
            <a:pPr algn="just">
              <a:lnSpc>
                <a:spcPct val="100000"/>
              </a:lnSpc>
              <a:spcBef>
                <a:spcPts val="0"/>
              </a:spcBef>
              <a:spcAft>
                <a:spcPts val="0"/>
              </a:spcAft>
              <a:buFont typeface="Wingdings" panose="020F0502020204030204" pitchFamily="34" charset="0"/>
              <a:buChar char="§"/>
            </a:pPr>
            <a:r>
              <a:rPr lang="en-US">
                <a:ea typeface="+mn-lt"/>
                <a:cs typeface="+mn-lt"/>
              </a:rPr>
              <a:t>We are using </a:t>
            </a:r>
            <a:r>
              <a:rPr lang="en-US">
                <a:cs typeface="Calibri"/>
              </a:rPr>
              <a:t>Alternating Direction Method of Multipliers (ADMM) to optimize data regression models LASSO and RIDGE </a:t>
            </a:r>
            <a:endParaRPr lang="en-US">
              <a:ea typeface="+mn-lt"/>
              <a:cs typeface="+mn-lt"/>
            </a:endParaRPr>
          </a:p>
          <a:p>
            <a:pPr algn="just">
              <a:lnSpc>
                <a:spcPct val="100000"/>
              </a:lnSpc>
              <a:spcBef>
                <a:spcPts val="0"/>
              </a:spcBef>
              <a:spcAft>
                <a:spcPts val="0"/>
              </a:spcAft>
              <a:buFont typeface="Wingdings" panose="020F0502020204030204" pitchFamily="34" charset="0"/>
              <a:buChar char="§"/>
            </a:pPr>
            <a:endParaRPr lang="en-US">
              <a:ea typeface="+mn-lt"/>
              <a:cs typeface="+mn-lt"/>
            </a:endParaRPr>
          </a:p>
          <a:p>
            <a:pPr algn="just">
              <a:lnSpc>
                <a:spcPct val="100000"/>
              </a:lnSpc>
              <a:spcBef>
                <a:spcPts val="0"/>
              </a:spcBef>
              <a:spcAft>
                <a:spcPts val="0"/>
              </a:spcAft>
              <a:buFont typeface="Wingdings" panose="020F0502020204030204" pitchFamily="34" charset="0"/>
              <a:buChar char="§"/>
            </a:pPr>
            <a:r>
              <a:rPr lang="en-US">
                <a:cs typeface="Calibri"/>
              </a:rPr>
              <a:t>Lasso regression transforms the coefficient values to 0 means it can be used as a feature selection method. The feature whose coefficient becomes equal to 0 is less important and hence it can be dropped. Lasso regression is a type of linear regression that uses shrinkage. Lasso regression is a modified linear regression objective function. It involves an L1 regularization term. </a:t>
            </a:r>
            <a:endParaRPr lang="en-US">
              <a:ea typeface="+mn-lt"/>
              <a:cs typeface="+mn-lt"/>
            </a:endParaRPr>
          </a:p>
          <a:p>
            <a:pPr marL="0" indent="0" algn="just">
              <a:lnSpc>
                <a:spcPct val="100000"/>
              </a:lnSpc>
              <a:spcBef>
                <a:spcPts val="0"/>
              </a:spcBef>
              <a:spcAft>
                <a:spcPts val="0"/>
              </a:spcAft>
              <a:buNone/>
            </a:pPr>
            <a:endParaRPr lang="en-US">
              <a:ea typeface="+mn-lt"/>
              <a:cs typeface="+mn-lt"/>
            </a:endParaRPr>
          </a:p>
          <a:p>
            <a:pPr algn="just">
              <a:lnSpc>
                <a:spcPct val="100000"/>
              </a:lnSpc>
              <a:spcBef>
                <a:spcPts val="0"/>
              </a:spcBef>
              <a:spcAft>
                <a:spcPts val="0"/>
              </a:spcAft>
              <a:buFont typeface="Wingdings" panose="020F0502020204030204" pitchFamily="34" charset="0"/>
              <a:buChar char="§"/>
            </a:pPr>
            <a:r>
              <a:rPr lang="en-US">
                <a:cs typeface="Calibri"/>
              </a:rPr>
              <a:t>Ridge regression transforms the coefficient values to close to 0 and not completely equal to 0. It is used to analyze any data that suffers from multicollinearity. </a:t>
            </a:r>
            <a:r>
              <a:rPr lang="en-US">
                <a:ea typeface="+mn-lt"/>
                <a:cs typeface="+mn-lt"/>
              </a:rPr>
              <a:t>The Ridge Regression objective is like the LASSO objective, but in this case, we use the L-2 norm squared instead of the L-1 norm as a regularization term with λ. </a:t>
            </a:r>
            <a:r>
              <a:rPr lang="en-US">
                <a:cs typeface="Calibri"/>
              </a:rPr>
              <a:t>                                    </a:t>
            </a:r>
          </a:p>
          <a:p>
            <a:pPr marL="0" indent="0" algn="just">
              <a:lnSpc>
                <a:spcPct val="100000"/>
              </a:lnSpc>
              <a:spcBef>
                <a:spcPts val="0"/>
              </a:spcBef>
              <a:spcAft>
                <a:spcPts val="0"/>
              </a:spcAft>
              <a:buNone/>
            </a:pPr>
            <a:endParaRPr lang="en-US">
              <a:ea typeface="+mn-lt"/>
              <a:cs typeface="+mn-lt"/>
            </a:endParaRPr>
          </a:p>
          <a:p>
            <a:pPr algn="just">
              <a:lnSpc>
                <a:spcPct val="100000"/>
              </a:lnSpc>
              <a:spcBef>
                <a:spcPts val="0"/>
              </a:spcBef>
              <a:spcAft>
                <a:spcPts val="0"/>
              </a:spcAft>
            </a:pPr>
            <a:endParaRPr lang="en-US">
              <a:cs typeface="Calibri"/>
            </a:endParaRPr>
          </a:p>
          <a:p>
            <a:endParaRPr lang="en-US">
              <a:cs typeface="Calibri"/>
            </a:endParaRPr>
          </a:p>
        </p:txBody>
      </p:sp>
    </p:spTree>
    <p:extLst>
      <p:ext uri="{BB962C8B-B14F-4D97-AF65-F5344CB8AC3E}">
        <p14:creationId xmlns:p14="http://schemas.microsoft.com/office/powerpoint/2010/main" val="3644783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E16C97-CDFC-4891-8AFB-A33BCBD8D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EFCD17-D165-427F-A700-85AE3F603D8C}"/>
              </a:ext>
            </a:extLst>
          </p:cNvPr>
          <p:cNvSpPr>
            <a:spLocks noGrp="1"/>
          </p:cNvSpPr>
          <p:nvPr>
            <p:ph type="title"/>
          </p:nvPr>
        </p:nvSpPr>
        <p:spPr>
          <a:xfrm>
            <a:off x="653462" y="250051"/>
            <a:ext cx="3417677" cy="688455"/>
          </a:xfrm>
        </p:spPr>
        <p:txBody>
          <a:bodyPr anchor="t">
            <a:normAutofit fontScale="90000"/>
          </a:bodyPr>
          <a:lstStyle/>
          <a:p>
            <a:r>
              <a:rPr lang="en-GB"/>
              <a:t>ADMM</a:t>
            </a:r>
            <a:endParaRPr lang="en-GB">
              <a:cs typeface="Calibri Light"/>
            </a:endParaRPr>
          </a:p>
        </p:txBody>
      </p:sp>
      <p:sp>
        <p:nvSpPr>
          <p:cNvPr id="3" name="Content Placeholder 2">
            <a:extLst>
              <a:ext uri="{FF2B5EF4-FFF2-40B4-BE49-F238E27FC236}">
                <a16:creationId xmlns:a16="http://schemas.microsoft.com/office/drawing/2014/main" id="{35FFC809-BA3A-4BC9-A5E9-96A395553043}"/>
              </a:ext>
            </a:extLst>
          </p:cNvPr>
          <p:cNvSpPr>
            <a:spLocks noGrp="1"/>
          </p:cNvSpPr>
          <p:nvPr>
            <p:ph idx="1"/>
          </p:nvPr>
        </p:nvSpPr>
        <p:spPr>
          <a:xfrm>
            <a:off x="242366" y="1146522"/>
            <a:ext cx="11273440" cy="4440731"/>
          </a:xfrm>
        </p:spPr>
        <p:txBody>
          <a:bodyPr vert="horz" lIns="91440" tIns="45720" rIns="91440" bIns="45720" rtlCol="0" anchor="t">
            <a:noAutofit/>
          </a:bodyPr>
          <a:lstStyle/>
          <a:p>
            <a:r>
              <a:rPr lang="en-US" sz="1900">
                <a:latin typeface="Calibri"/>
                <a:ea typeface="+mn-lt"/>
                <a:cs typeface="+mn-lt"/>
              </a:rPr>
              <a:t>For both regression models we apply ADMM technique in order to have a better performance where ADMM breaks down a convex optimization problem into smaller chunks.  </a:t>
            </a:r>
            <a:endParaRPr lang="en-GB" sz="1900">
              <a:latin typeface="Calibri"/>
              <a:ea typeface="+mn-lt"/>
              <a:cs typeface="+mn-lt"/>
            </a:endParaRPr>
          </a:p>
          <a:p>
            <a:r>
              <a:rPr lang="en-IN" sz="1900">
                <a:latin typeface="Calibri"/>
                <a:ea typeface="+mn-lt"/>
                <a:cs typeface="+mn-lt"/>
              </a:rPr>
              <a:t>Alternating Direction Method of Multiplier is framework for solving objecting function with divide-and-conquer approach.</a:t>
            </a:r>
            <a:endParaRPr lang="en-US" sz="1900">
              <a:latin typeface="Calibri"/>
              <a:ea typeface="+mn-lt"/>
              <a:cs typeface="+mn-lt"/>
            </a:endParaRPr>
          </a:p>
          <a:p>
            <a:r>
              <a:rPr lang="en-US" sz="1900">
                <a:latin typeface="Calibri"/>
                <a:ea typeface="+mn-lt"/>
                <a:cs typeface="+mn-lt"/>
              </a:rPr>
              <a:t>ADMM technique using both series and Parallel approaches is implemented .</a:t>
            </a:r>
          </a:p>
          <a:p>
            <a:pPr>
              <a:buClr>
                <a:srgbClr val="1287C3"/>
              </a:buClr>
            </a:pPr>
            <a:r>
              <a:rPr lang="en-US" sz="1900">
                <a:latin typeface="Calibri"/>
                <a:ea typeface="+mn-lt"/>
                <a:cs typeface="+mn-lt"/>
              </a:rPr>
              <a:t>It splits the optimization variable into two parts </a:t>
            </a:r>
            <a:r>
              <a:rPr lang="en-US" sz="1900">
                <a:latin typeface="Baguet Script"/>
                <a:ea typeface="+mn-lt"/>
                <a:cs typeface="+mn-lt"/>
              </a:rPr>
              <a:t>X </a:t>
            </a:r>
            <a:r>
              <a:rPr lang="en-US" sz="1900">
                <a:latin typeface="Calibri"/>
                <a:ea typeface="+mn-lt"/>
                <a:cs typeface="+mn-lt"/>
              </a:rPr>
              <a:t>and </a:t>
            </a:r>
            <a:r>
              <a:rPr lang="en-US" sz="1900">
                <a:latin typeface="Baguet Script"/>
                <a:ea typeface="+mn-lt"/>
                <a:cs typeface="+mn-lt"/>
              </a:rPr>
              <a:t>Z</a:t>
            </a:r>
            <a:r>
              <a:rPr lang="en-US" sz="1900">
                <a:latin typeface="Calibri"/>
                <a:ea typeface="+mn-lt"/>
                <a:cs typeface="+mn-lt"/>
              </a:rPr>
              <a:t> and solve program of form Ax + </a:t>
            </a:r>
            <a:r>
              <a:rPr lang="en-US" sz="1900" err="1">
                <a:latin typeface="Calibri"/>
                <a:ea typeface="+mn-lt"/>
                <a:cs typeface="+mn-lt"/>
              </a:rPr>
              <a:t>Bz</a:t>
            </a:r>
            <a:r>
              <a:rPr lang="en-US" sz="1900">
                <a:latin typeface="Calibri"/>
                <a:ea typeface="+mn-lt"/>
                <a:cs typeface="+mn-lt"/>
              </a:rPr>
              <a:t>=c.</a:t>
            </a:r>
          </a:p>
          <a:p>
            <a:pPr marL="0" indent="0">
              <a:buNone/>
            </a:pPr>
            <a:endParaRPr lang="en-IN">
              <a:ea typeface="+mn-lt"/>
              <a:cs typeface="+mn-lt"/>
            </a:endParaRPr>
          </a:p>
          <a:p>
            <a:pPr marL="0" indent="0">
              <a:buNone/>
            </a:pPr>
            <a:endParaRPr lang="en-IN">
              <a:ea typeface="+mn-lt"/>
              <a:cs typeface="+mn-lt"/>
            </a:endParaRPr>
          </a:p>
          <a:p>
            <a:pPr marL="0" indent="0">
              <a:buNone/>
            </a:pPr>
            <a:r>
              <a:rPr lang="en-IN" b="1">
                <a:latin typeface="Calibri"/>
                <a:ea typeface="+mn-lt"/>
                <a:cs typeface="+mn-lt"/>
              </a:rPr>
              <a:t>STEPS</a:t>
            </a:r>
            <a:endParaRPr lang="en-IN">
              <a:latin typeface="Corbel" panose="020B0503020204020204"/>
              <a:ea typeface="+mn-lt"/>
              <a:cs typeface="+mn-lt"/>
            </a:endParaRPr>
          </a:p>
          <a:p>
            <a:pPr marL="457200" indent="-457200">
              <a:buAutoNum type="arabicPeriod"/>
            </a:pPr>
            <a:r>
              <a:rPr lang="en-IN">
                <a:latin typeface="Calibri"/>
                <a:ea typeface="+mn-lt"/>
                <a:cs typeface="+mn-lt"/>
              </a:rPr>
              <a:t>Minimise the </a:t>
            </a:r>
            <a:r>
              <a:rPr lang="en-IN" err="1">
                <a:latin typeface="Calibri"/>
                <a:ea typeface="+mn-lt"/>
                <a:cs typeface="+mn-lt"/>
              </a:rPr>
              <a:t>Lagrangian</a:t>
            </a:r>
            <a:r>
              <a:rPr lang="en-IN">
                <a:latin typeface="Calibri"/>
                <a:ea typeface="+mn-lt"/>
                <a:cs typeface="+mn-lt"/>
              </a:rPr>
              <a:t> over</a:t>
            </a:r>
            <a:r>
              <a:rPr lang="en-IN">
                <a:latin typeface="Baguet Script"/>
                <a:ea typeface="+mn-lt"/>
                <a:cs typeface="+mn-lt"/>
              </a:rPr>
              <a:t> x</a:t>
            </a:r>
            <a:r>
              <a:rPr lang="en-IN">
                <a:latin typeface="Calibri"/>
                <a:ea typeface="+mn-lt"/>
                <a:cs typeface="+mn-lt"/>
              </a:rPr>
              <a:t> with </a:t>
            </a:r>
            <a:r>
              <a:rPr lang="en-IN">
                <a:latin typeface="Baguet Script"/>
                <a:ea typeface="+mn-lt"/>
                <a:cs typeface="+mn-lt"/>
              </a:rPr>
              <a:t>Z </a:t>
            </a:r>
            <a:r>
              <a:rPr lang="en-IN">
                <a:latin typeface="Calibri"/>
                <a:ea typeface="+mn-lt"/>
                <a:cs typeface="+mn-lt"/>
              </a:rPr>
              <a:t>and</a:t>
            </a:r>
            <a:r>
              <a:rPr lang="en-IN">
                <a:latin typeface="Baguet Script"/>
                <a:ea typeface="+mn-lt"/>
                <a:cs typeface="+mn-lt"/>
              </a:rPr>
              <a:t> v</a:t>
            </a:r>
            <a:r>
              <a:rPr lang="en-IN">
                <a:latin typeface="Calibri"/>
                <a:ea typeface="+mn-lt"/>
                <a:cs typeface="+mn-lt"/>
              </a:rPr>
              <a:t> fixed.</a:t>
            </a:r>
          </a:p>
          <a:p>
            <a:pPr marL="457200" indent="-457200">
              <a:buClr>
                <a:srgbClr val="1287C3"/>
              </a:buClr>
              <a:buAutoNum type="arabicPeriod"/>
            </a:pPr>
            <a:r>
              <a:rPr lang="en-IN">
                <a:latin typeface="Calibri"/>
                <a:cs typeface="Calibri"/>
              </a:rPr>
              <a:t>Minimise the </a:t>
            </a:r>
            <a:r>
              <a:rPr lang="en-IN" err="1">
                <a:latin typeface="Calibri"/>
                <a:cs typeface="Calibri"/>
              </a:rPr>
              <a:t>Lagrangian</a:t>
            </a:r>
            <a:r>
              <a:rPr lang="en-IN">
                <a:latin typeface="Calibri"/>
                <a:cs typeface="Calibri"/>
              </a:rPr>
              <a:t> over </a:t>
            </a:r>
            <a:r>
              <a:rPr lang="en-IN">
                <a:latin typeface="Baguet Script"/>
                <a:cs typeface="Calibri"/>
              </a:rPr>
              <a:t>Z </a:t>
            </a:r>
            <a:r>
              <a:rPr lang="en-IN">
                <a:latin typeface="Calibri"/>
                <a:cs typeface="Calibri"/>
              </a:rPr>
              <a:t>with </a:t>
            </a:r>
            <a:r>
              <a:rPr lang="en-IN">
                <a:latin typeface="Baguet Script"/>
                <a:cs typeface="Calibri"/>
              </a:rPr>
              <a:t>x </a:t>
            </a:r>
            <a:r>
              <a:rPr lang="en-IN">
                <a:latin typeface="Calibri"/>
                <a:cs typeface="Calibri"/>
              </a:rPr>
              <a:t>and </a:t>
            </a:r>
            <a:r>
              <a:rPr lang="en-IN">
                <a:latin typeface="Baguet Script"/>
                <a:cs typeface="Calibri"/>
              </a:rPr>
              <a:t>v</a:t>
            </a:r>
            <a:r>
              <a:rPr lang="en-IN">
                <a:latin typeface="Calibri"/>
                <a:cs typeface="Calibri"/>
              </a:rPr>
              <a:t> fixed.</a:t>
            </a:r>
            <a:endParaRPr lang="en-IN">
              <a:latin typeface="Calibri"/>
              <a:ea typeface="+mn-lt"/>
              <a:cs typeface="Calibri"/>
            </a:endParaRPr>
          </a:p>
          <a:p>
            <a:pPr marL="457200" indent="-457200">
              <a:buClr>
                <a:srgbClr val="1287C3"/>
              </a:buClr>
              <a:buAutoNum type="arabicPeriod"/>
            </a:pPr>
            <a:r>
              <a:rPr lang="en-IN">
                <a:latin typeface="Calibri"/>
                <a:cs typeface="Calibri"/>
              </a:rPr>
              <a:t>Update the Lagrange multiplier using gradient ascent.</a:t>
            </a:r>
          </a:p>
          <a:p>
            <a:pPr marL="457200" indent="-457200">
              <a:buClr>
                <a:srgbClr val="1287C3"/>
              </a:buClr>
              <a:buAutoNum type="arabicPeriod"/>
            </a:pPr>
            <a:endParaRPr lang="en-IN" sz="800"/>
          </a:p>
          <a:p>
            <a:pPr marL="0" indent="0">
              <a:buNone/>
            </a:pPr>
            <a:endParaRPr lang="en-IN" sz="800" b="1"/>
          </a:p>
          <a:p>
            <a:pPr marL="0" indent="0">
              <a:buNone/>
            </a:pPr>
            <a:endParaRPr lang="en-IN" sz="800" b="1"/>
          </a:p>
          <a:p>
            <a:pPr marL="0" indent="0">
              <a:buNone/>
            </a:pPr>
            <a:endParaRPr lang="en-GB" sz="800"/>
          </a:p>
        </p:txBody>
      </p:sp>
      <p:pic>
        <p:nvPicPr>
          <p:cNvPr id="5" name="Picture 5" descr="Text, letter&#10;&#10;Description automatically generated">
            <a:extLst>
              <a:ext uri="{FF2B5EF4-FFF2-40B4-BE49-F238E27FC236}">
                <a16:creationId xmlns:a16="http://schemas.microsoft.com/office/drawing/2014/main" id="{FDAE2A61-5DE8-4C48-AB1C-8CC0BF4B19ED}"/>
              </a:ext>
            </a:extLst>
          </p:cNvPr>
          <p:cNvPicPr>
            <a:picLocks noChangeAspect="1"/>
          </p:cNvPicPr>
          <p:nvPr/>
        </p:nvPicPr>
        <p:blipFill>
          <a:blip r:embed="rId2"/>
          <a:stretch>
            <a:fillRect/>
          </a:stretch>
        </p:blipFill>
        <p:spPr>
          <a:xfrm>
            <a:off x="3894302" y="3563609"/>
            <a:ext cx="3801479" cy="1024830"/>
          </a:xfrm>
          <a:prstGeom prst="rect">
            <a:avLst/>
          </a:prstGeom>
        </p:spPr>
      </p:pic>
      <p:sp>
        <p:nvSpPr>
          <p:cNvPr id="12" name="Rectangle 11">
            <a:extLst>
              <a:ext uri="{FF2B5EF4-FFF2-40B4-BE49-F238E27FC236}">
                <a16:creationId xmlns:a16="http://schemas.microsoft.com/office/drawing/2014/main" id="{E169826A-DEB6-46C3-BC87-8C15BA79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94AB835-3BB7-4792-96BB-F735CE7FA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3604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405AE199-F05E-4D8F-A9EE-A6D74FCF0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9BF1884-0671-4DDE-AFF3-221AEF7FE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2B68624-88BB-433F-8AC8-969F7236A987}"/>
              </a:ext>
            </a:extLst>
          </p:cNvPr>
          <p:cNvSpPr>
            <a:spLocks noGrp="1"/>
          </p:cNvSpPr>
          <p:nvPr>
            <p:ph type="title"/>
          </p:nvPr>
        </p:nvSpPr>
        <p:spPr>
          <a:xfrm>
            <a:off x="436133" y="-402047"/>
            <a:ext cx="5977937" cy="1666501"/>
          </a:xfrm>
        </p:spPr>
        <p:txBody>
          <a:bodyPr>
            <a:normAutofit/>
          </a:bodyPr>
          <a:lstStyle/>
          <a:p>
            <a:r>
              <a:rPr lang="en-US" sz="4000" b="1">
                <a:solidFill>
                  <a:srgbClr val="FFFFFF"/>
                </a:solidFill>
              </a:rPr>
              <a:t>RESULTS</a:t>
            </a:r>
          </a:p>
        </p:txBody>
      </p:sp>
      <p:sp>
        <p:nvSpPr>
          <p:cNvPr id="9" name="Content Placeholder 8">
            <a:extLst>
              <a:ext uri="{FF2B5EF4-FFF2-40B4-BE49-F238E27FC236}">
                <a16:creationId xmlns:a16="http://schemas.microsoft.com/office/drawing/2014/main" id="{AD18BC3A-4498-4A57-90E8-C3225E9A8654}"/>
              </a:ext>
            </a:extLst>
          </p:cNvPr>
          <p:cNvSpPr>
            <a:spLocks noGrp="1"/>
          </p:cNvSpPr>
          <p:nvPr>
            <p:ph idx="1"/>
          </p:nvPr>
        </p:nvSpPr>
        <p:spPr>
          <a:xfrm>
            <a:off x="61109" y="1501945"/>
            <a:ext cx="7475043" cy="4470696"/>
          </a:xfrm>
        </p:spPr>
        <p:txBody>
          <a:bodyPr vert="horz" lIns="91440" tIns="45720" rIns="91440" bIns="45720" rtlCol="0" anchor="t">
            <a:noAutofit/>
          </a:bodyPr>
          <a:lstStyle/>
          <a:p>
            <a:r>
              <a:rPr lang="en-US">
                <a:solidFill>
                  <a:srgbClr val="FFFFFF"/>
                </a:solidFill>
                <a:ea typeface="+mn-lt"/>
                <a:cs typeface="+mn-lt"/>
              </a:rPr>
              <a:t>Table I shows the time taken for each of the model to train using the given data. As the values indicate, the time taken by standard models is greater than those optimized with </a:t>
            </a:r>
            <a:r>
              <a:rPr lang="en-US" err="1">
                <a:solidFill>
                  <a:srgbClr val="FFFFFF"/>
                </a:solidFill>
                <a:ea typeface="+mn-lt"/>
                <a:cs typeface="+mn-lt"/>
              </a:rPr>
              <a:t>Admm</a:t>
            </a:r>
            <a:r>
              <a:rPr lang="en-US">
                <a:solidFill>
                  <a:srgbClr val="FFFFFF"/>
                </a:solidFill>
                <a:ea typeface="+mn-lt"/>
                <a:cs typeface="+mn-lt"/>
              </a:rPr>
              <a:t>. We can see that </a:t>
            </a:r>
            <a:r>
              <a:rPr lang="en-US" err="1">
                <a:solidFill>
                  <a:srgbClr val="FFFFFF"/>
                </a:solidFill>
                <a:ea typeface="+mn-lt"/>
                <a:cs typeface="+mn-lt"/>
              </a:rPr>
              <a:t>Admm</a:t>
            </a:r>
            <a:r>
              <a:rPr lang="en-US">
                <a:solidFill>
                  <a:srgbClr val="FFFFFF"/>
                </a:solidFill>
                <a:ea typeface="+mn-lt"/>
                <a:cs typeface="+mn-lt"/>
              </a:rPr>
              <a:t> significantly reduces the time required for lasso and ridge.</a:t>
            </a:r>
            <a:endParaRPr lang="en-US">
              <a:cs typeface="Calibri" panose="020F0502020204030204"/>
            </a:endParaRPr>
          </a:p>
          <a:p>
            <a:r>
              <a:rPr lang="en-US">
                <a:solidFill>
                  <a:srgbClr val="FFFFFF"/>
                </a:solidFill>
                <a:ea typeface="+mn-lt"/>
                <a:cs typeface="+mn-lt"/>
              </a:rPr>
              <a:t>Table II shows the accuracy and r2 score of the regression models. It is evident that as we optimize the model with </a:t>
            </a:r>
            <a:r>
              <a:rPr lang="en-US" err="1">
                <a:solidFill>
                  <a:srgbClr val="FFFFFF"/>
                </a:solidFill>
                <a:ea typeface="+mn-lt"/>
                <a:cs typeface="+mn-lt"/>
              </a:rPr>
              <a:t>Admm</a:t>
            </a:r>
            <a:r>
              <a:rPr lang="en-US">
                <a:solidFill>
                  <a:srgbClr val="FFFFFF"/>
                </a:solidFill>
                <a:ea typeface="+mn-lt"/>
                <a:cs typeface="+mn-lt"/>
              </a:rPr>
              <a:t>, the accuracy of the model improves. It can also be seen that when </a:t>
            </a:r>
            <a:r>
              <a:rPr lang="en-US" err="1">
                <a:solidFill>
                  <a:srgbClr val="FFFFFF"/>
                </a:solidFill>
                <a:ea typeface="+mn-lt"/>
                <a:cs typeface="+mn-lt"/>
              </a:rPr>
              <a:t>Admm</a:t>
            </a:r>
            <a:r>
              <a:rPr lang="en-US">
                <a:solidFill>
                  <a:srgbClr val="FFFFFF"/>
                </a:solidFill>
                <a:ea typeface="+mn-lt"/>
                <a:cs typeface="+mn-lt"/>
              </a:rPr>
              <a:t> is applied, the r2 score is higher.</a:t>
            </a:r>
          </a:p>
          <a:p>
            <a:r>
              <a:rPr lang="en-US">
                <a:solidFill>
                  <a:srgbClr val="FFFFFF"/>
                </a:solidFill>
                <a:ea typeface="+mn-lt"/>
                <a:cs typeface="+mn-lt"/>
              </a:rPr>
              <a:t>The Figure 1 shows the variation in time for each iteration for the optimized regression models. The graph depicts that the time for the first iteration is higher for all the models.</a:t>
            </a:r>
            <a:endParaRPr lang="en-US">
              <a:solidFill>
                <a:srgbClr val="FFFFFF"/>
              </a:solidFill>
              <a:cs typeface="Calibri"/>
            </a:endParaRPr>
          </a:p>
        </p:txBody>
      </p:sp>
      <p:sp>
        <p:nvSpPr>
          <p:cNvPr id="18" name="Rectangle 17">
            <a:extLst>
              <a:ext uri="{FF2B5EF4-FFF2-40B4-BE49-F238E27FC236}">
                <a16:creationId xmlns:a16="http://schemas.microsoft.com/office/drawing/2014/main" id="{2B7E2B88-7436-4EE0-81B8-73DAC6E99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5" descr="Table&#10;&#10;Description automatically generated">
            <a:extLst>
              <a:ext uri="{FF2B5EF4-FFF2-40B4-BE49-F238E27FC236}">
                <a16:creationId xmlns:a16="http://schemas.microsoft.com/office/drawing/2014/main" id="{57803B5E-49B7-4D1E-B463-79273E4458AA}"/>
              </a:ext>
            </a:extLst>
          </p:cNvPr>
          <p:cNvPicPr>
            <a:picLocks noChangeAspect="1"/>
          </p:cNvPicPr>
          <p:nvPr/>
        </p:nvPicPr>
        <p:blipFill>
          <a:blip r:embed="rId2"/>
          <a:stretch>
            <a:fillRect/>
          </a:stretch>
        </p:blipFill>
        <p:spPr>
          <a:xfrm>
            <a:off x="8396748" y="481769"/>
            <a:ext cx="2980085" cy="1751284"/>
          </a:xfrm>
          <a:prstGeom prst="rect">
            <a:avLst/>
          </a:prstGeom>
        </p:spPr>
      </p:pic>
      <p:sp>
        <p:nvSpPr>
          <p:cNvPr id="20" name="Rectangle 19">
            <a:extLst>
              <a:ext uri="{FF2B5EF4-FFF2-40B4-BE49-F238E27FC236}">
                <a16:creationId xmlns:a16="http://schemas.microsoft.com/office/drawing/2014/main" id="{CEBD78DE-2354-45E0-AAA8-CBBC18162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236191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D660EB88-C08A-4823-8EAB-588C3D365F1E}"/>
              </a:ext>
            </a:extLst>
          </p:cNvPr>
          <p:cNvPicPr>
            <a:picLocks noChangeAspect="1"/>
          </p:cNvPicPr>
          <p:nvPr/>
        </p:nvPicPr>
        <p:blipFill>
          <a:blip r:embed="rId3"/>
          <a:stretch>
            <a:fillRect/>
          </a:stretch>
        </p:blipFill>
        <p:spPr>
          <a:xfrm>
            <a:off x="8295077" y="2554787"/>
            <a:ext cx="3188298" cy="1748422"/>
          </a:xfrm>
          <a:prstGeom prst="rect">
            <a:avLst/>
          </a:prstGeom>
        </p:spPr>
      </p:pic>
      <p:sp>
        <p:nvSpPr>
          <p:cNvPr id="22" name="Rectangle 21">
            <a:extLst>
              <a:ext uri="{FF2B5EF4-FFF2-40B4-BE49-F238E27FC236}">
                <a16:creationId xmlns:a16="http://schemas.microsoft.com/office/drawing/2014/main" id="{93635534-A48C-4194-B454-E2ED2AFAE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4432072"/>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line chart&#10;&#10;Description automatically generated">
            <a:extLst>
              <a:ext uri="{FF2B5EF4-FFF2-40B4-BE49-F238E27FC236}">
                <a16:creationId xmlns:a16="http://schemas.microsoft.com/office/drawing/2014/main" id="{F8738CDB-D3A0-48C6-9BE8-C30F674946B8}"/>
              </a:ext>
            </a:extLst>
          </p:cNvPr>
          <p:cNvPicPr>
            <a:picLocks noChangeAspect="1"/>
          </p:cNvPicPr>
          <p:nvPr/>
        </p:nvPicPr>
        <p:blipFill>
          <a:blip r:embed="rId4"/>
          <a:stretch>
            <a:fillRect/>
          </a:stretch>
        </p:blipFill>
        <p:spPr>
          <a:xfrm>
            <a:off x="8220114" y="4492036"/>
            <a:ext cx="3683780" cy="2368655"/>
          </a:xfrm>
          <a:prstGeom prst="rect">
            <a:avLst/>
          </a:prstGeom>
        </p:spPr>
      </p:pic>
    </p:spTree>
    <p:extLst>
      <p:ext uri="{BB962C8B-B14F-4D97-AF65-F5344CB8AC3E}">
        <p14:creationId xmlns:p14="http://schemas.microsoft.com/office/powerpoint/2010/main" val="216849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01228-76EC-4130-9E21-F7E08A5A765D}"/>
              </a:ext>
            </a:extLst>
          </p:cNvPr>
          <p:cNvSpPr>
            <a:spLocks noGrp="1"/>
          </p:cNvSpPr>
          <p:nvPr>
            <p:ph type="title"/>
          </p:nvPr>
        </p:nvSpPr>
        <p:spPr>
          <a:xfrm>
            <a:off x="477078" y="516835"/>
            <a:ext cx="3100136" cy="2103875"/>
          </a:xfrm>
        </p:spPr>
        <p:txBody>
          <a:bodyPr>
            <a:normAutofit/>
          </a:bodyPr>
          <a:lstStyle/>
          <a:p>
            <a:r>
              <a:rPr lang="en-US" sz="3600" b="1"/>
              <a:t>CONCLUSION</a:t>
            </a:r>
            <a:endParaRPr lang="en-IN" sz="3600" b="1"/>
          </a:p>
        </p:txBody>
      </p:sp>
      <p:cxnSp>
        <p:nvCxnSpPr>
          <p:cNvPr id="16" name="Straight Connector 19">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7432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9FEF308-2037-492D-9B16-6652D3AF25FC}"/>
              </a:ext>
            </a:extLst>
          </p:cNvPr>
          <p:cNvSpPr>
            <a:spLocks noGrp="1"/>
          </p:cNvSpPr>
          <p:nvPr>
            <p:ph idx="1"/>
          </p:nvPr>
        </p:nvSpPr>
        <p:spPr>
          <a:xfrm>
            <a:off x="156196" y="2736574"/>
            <a:ext cx="3701166" cy="3366047"/>
          </a:xfrm>
        </p:spPr>
        <p:txBody>
          <a:bodyPr vert="horz" lIns="0" tIns="45720" rIns="0" bIns="45720" rtlCol="0" anchor="t">
            <a:noAutofit/>
          </a:bodyPr>
          <a:lstStyle/>
          <a:p>
            <a:r>
              <a:rPr lang="en-IN">
                <a:ea typeface="+mn-lt"/>
                <a:cs typeface="+mn-lt"/>
              </a:rPr>
              <a:t>The results demonstrate that the time taken by the regression models optimised with ADMM is lower than the time taken by the standard regression models. Since two datasets were used to test the model as classification and regression problems, the accuracy and r2 score of the optimised regression models is higher than the standard models.</a:t>
            </a:r>
          </a:p>
        </p:txBody>
      </p:sp>
      <p:pic>
        <p:nvPicPr>
          <p:cNvPr id="5" name="Picture 4" descr="Yellow paper folded as graph">
            <a:extLst>
              <a:ext uri="{FF2B5EF4-FFF2-40B4-BE49-F238E27FC236}">
                <a16:creationId xmlns:a16="http://schemas.microsoft.com/office/drawing/2014/main" id="{67D30D37-81BC-4210-8F7D-4F1041733CB9}"/>
              </a:ext>
            </a:extLst>
          </p:cNvPr>
          <p:cNvPicPr>
            <a:picLocks noChangeAspect="1"/>
          </p:cNvPicPr>
          <p:nvPr/>
        </p:nvPicPr>
        <p:blipFill rotWithShape="1">
          <a:blip r:embed="rId2"/>
          <a:srcRect l="11386" r="9665" b="-1"/>
          <a:stretch/>
        </p:blipFill>
        <p:spPr>
          <a:xfrm>
            <a:off x="4075043" y="10"/>
            <a:ext cx="8111272" cy="6857990"/>
          </a:xfrm>
          <a:prstGeom prst="rect">
            <a:avLst/>
          </a:prstGeom>
        </p:spPr>
      </p:pic>
    </p:spTree>
    <p:extLst>
      <p:ext uri="{BB962C8B-B14F-4D97-AF65-F5344CB8AC3E}">
        <p14:creationId xmlns:p14="http://schemas.microsoft.com/office/powerpoint/2010/main" val="285095800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Retrospect</vt:lpstr>
      <vt:lpstr>PowerPoint Presentation</vt:lpstr>
      <vt:lpstr>PowerPoint Presentation</vt:lpstr>
      <vt:lpstr>Important terms</vt:lpstr>
      <vt:lpstr>Important terms</vt:lpstr>
      <vt:lpstr>Dataset</vt:lpstr>
      <vt:lpstr>METHOD</vt:lpstr>
      <vt:lpstr>ADMM</vt:lpstr>
      <vt:lpstr>RESULTS</vt:lpstr>
      <vt:lpstr>CONCLUSION</vt:lpstr>
      <vt:lpstr>References</vt:lpstr>
      <vt:lpstr>PAPER/CODE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maths</dc:title>
  <dc:creator>Sudhin S- AM.EN.U4AIE20168</dc:creator>
  <cp:revision>2</cp:revision>
  <dcterms:created xsi:type="dcterms:W3CDTF">2021-11-09T13:57:27Z</dcterms:created>
  <dcterms:modified xsi:type="dcterms:W3CDTF">2022-02-02T07:00:37Z</dcterms:modified>
</cp:coreProperties>
</file>