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4" r:id="rId4"/>
    <p:sldId id="257"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AB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7D91B-9182-415D-B356-E5CA0BE703A2}" v="116" dt="2021-06-18T16:11:18.624"/>
    <p1510:client id="{3438001F-A9BE-4477-9A12-C103799674BC}" v="13" dt="2021-07-23T18:45:04.448"/>
    <p1510:client id="{3AE0FDB1-7458-4536-8240-ABE882F6BF29}" v="241" dt="2021-06-18T20:10:26.908"/>
    <p1510:client id="{69F1B511-785E-40C9-A1DF-FF673FA69E30}" v="1042" dt="2021-06-18T20:11:06.818"/>
    <p1510:client id="{8907CB36-C473-B72B-E575-86C7CFAC47E7}" v="240" dt="2021-07-23T19:16:36.241"/>
    <p1510:client id="{90753B45-E411-4D30-9603-CBD1D994D37F}" v="460" dt="2021-06-18T20:12:39.783"/>
    <p1510:client id="{9D26DF83-2BFD-FE46-66B2-A612D9603C41}" v="20" dt="2021-07-24T03:03:56.396"/>
    <p1510:client id="{AC3A1710-E399-4E43-845A-CCBD9E55DCA6}" v="19" dt="2021-06-18T16:18:15.745"/>
    <p1510:client id="{AC592024-4D10-5B44-7864-6FA5018EF491}" v="3" dt="2021-07-23T18:52:16.490"/>
    <p1510:client id="{AD6BCDA7-918E-4956-BC5D-EC44ACC9285E}" v="2" dt="2021-06-18T15:13:42.074"/>
    <p1510:client id="{BB200A8D-535A-48DF-B3C1-710FC285AB0F}" v="56" vWet="57" dt="2021-06-18T15:10:50.584"/>
    <p1510:client id="{CA59E85E-9F99-4F11-B988-DFE04FA0CF0B}" v="252" dt="2021-06-18T15:57:58.740"/>
    <p1510:client id="{EB4C0952-737E-7A06-6640-2967F908E01F}" v="494" dt="2021-07-23T19:19:08.470"/>
    <p1510:client id="{FEEB846F-6C62-45F1-AE69-F316663C3D05}" v="195" dt="2021-06-18T17:49:08.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4BF69F3-ADD6-4664-BB6A-7D3977B3A3ED}" type="datetimeFigureOut">
              <a:rPr lang="en-IN" smtClean="0"/>
              <a:t>24-07-2021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F5E91AE-A6F1-47C6-A77E-39EF96A89279}" type="slidenum">
              <a:rPr lang="en-IN" smtClean="0"/>
              <a:t>‹#›</a:t>
            </a:fld>
            <a:endParaRPr lang="en-IN"/>
          </a:p>
        </p:txBody>
      </p:sp>
    </p:spTree>
    <p:extLst>
      <p:ext uri="{BB962C8B-B14F-4D97-AF65-F5344CB8AC3E}">
        <p14:creationId xmlns:p14="http://schemas.microsoft.com/office/powerpoint/2010/main" val="238948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BF69F3-ADD6-4664-BB6A-7D3977B3A3ED}"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5E91AE-A6F1-47C6-A77E-39EF96A89279}" type="slidenum">
              <a:rPr lang="en-IN" smtClean="0"/>
              <a:t>‹#›</a:t>
            </a:fld>
            <a:endParaRPr lang="en-IN"/>
          </a:p>
        </p:txBody>
      </p:sp>
    </p:spTree>
    <p:extLst>
      <p:ext uri="{BB962C8B-B14F-4D97-AF65-F5344CB8AC3E}">
        <p14:creationId xmlns:p14="http://schemas.microsoft.com/office/powerpoint/2010/main" val="257955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4BF69F3-ADD6-4664-BB6A-7D3977B3A3ED}" type="datetimeFigureOut">
              <a:rPr lang="en-IN" smtClean="0"/>
              <a:t>24-07-2021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F5E91AE-A6F1-47C6-A77E-39EF96A89279}" type="slidenum">
              <a:rPr lang="en-IN" smtClean="0"/>
              <a:t>‹#›</a:t>
            </a:fld>
            <a:endParaRPr lang="en-IN"/>
          </a:p>
        </p:txBody>
      </p:sp>
    </p:spTree>
    <p:extLst>
      <p:ext uri="{BB962C8B-B14F-4D97-AF65-F5344CB8AC3E}">
        <p14:creationId xmlns:p14="http://schemas.microsoft.com/office/powerpoint/2010/main" val="330728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BF69F3-ADD6-4664-BB6A-7D3977B3A3ED}"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CF5E91AE-A6F1-47C6-A77E-39EF96A89279}" type="slidenum">
              <a:rPr lang="en-IN" smtClean="0"/>
              <a:t>‹#›</a:t>
            </a:fld>
            <a:endParaRPr lang="en-IN"/>
          </a:p>
        </p:txBody>
      </p:sp>
    </p:spTree>
    <p:extLst>
      <p:ext uri="{BB962C8B-B14F-4D97-AF65-F5344CB8AC3E}">
        <p14:creationId xmlns:p14="http://schemas.microsoft.com/office/powerpoint/2010/main" val="116613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4BF69F3-ADD6-4664-BB6A-7D3977B3A3ED}" type="datetimeFigureOut">
              <a:rPr lang="en-IN" smtClean="0"/>
              <a:t>24-07-2021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F5E91AE-A6F1-47C6-A77E-39EF96A89279}" type="slidenum">
              <a:rPr lang="en-IN" smtClean="0"/>
              <a:t>‹#›</a:t>
            </a:fld>
            <a:endParaRPr lang="en-IN"/>
          </a:p>
        </p:txBody>
      </p:sp>
    </p:spTree>
    <p:extLst>
      <p:ext uri="{BB962C8B-B14F-4D97-AF65-F5344CB8AC3E}">
        <p14:creationId xmlns:p14="http://schemas.microsoft.com/office/powerpoint/2010/main" val="400057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BF69F3-ADD6-4664-BB6A-7D3977B3A3ED}"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5E91AE-A6F1-47C6-A77E-39EF96A89279}" type="slidenum">
              <a:rPr lang="en-IN" smtClean="0"/>
              <a:t>‹#›</a:t>
            </a:fld>
            <a:endParaRPr lang="en-IN"/>
          </a:p>
        </p:txBody>
      </p:sp>
    </p:spTree>
    <p:extLst>
      <p:ext uri="{BB962C8B-B14F-4D97-AF65-F5344CB8AC3E}">
        <p14:creationId xmlns:p14="http://schemas.microsoft.com/office/powerpoint/2010/main" val="360865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BF69F3-ADD6-4664-BB6A-7D3977B3A3ED}" type="datetimeFigureOut">
              <a:rPr lang="en-IN" smtClean="0"/>
              <a:t>24-07-2021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5E91AE-A6F1-47C6-A77E-39EF96A89279}" type="slidenum">
              <a:rPr lang="en-IN" smtClean="0"/>
              <a:t>‹#›</a:t>
            </a:fld>
            <a:endParaRPr lang="en-IN"/>
          </a:p>
        </p:txBody>
      </p:sp>
    </p:spTree>
    <p:extLst>
      <p:ext uri="{BB962C8B-B14F-4D97-AF65-F5344CB8AC3E}">
        <p14:creationId xmlns:p14="http://schemas.microsoft.com/office/powerpoint/2010/main" val="309046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BF69F3-ADD6-4664-BB6A-7D3977B3A3ED}" type="datetimeFigureOut">
              <a:rPr lang="en-IN" smtClean="0"/>
              <a:t>24-07-2021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5E91AE-A6F1-47C6-A77E-39EF96A89279}"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308639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F69F3-ADD6-4664-BB6A-7D3977B3A3ED}" type="datetimeFigureOut">
              <a:rPr lang="en-IN" smtClean="0"/>
              <a:t>24-07-2021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5E91AE-A6F1-47C6-A77E-39EF96A89279}" type="slidenum">
              <a:rPr lang="en-IN" smtClean="0"/>
              <a:t>‹#›</a:t>
            </a:fld>
            <a:endParaRPr lang="en-IN"/>
          </a:p>
        </p:txBody>
      </p:sp>
    </p:spTree>
    <p:extLst>
      <p:ext uri="{BB962C8B-B14F-4D97-AF65-F5344CB8AC3E}">
        <p14:creationId xmlns:p14="http://schemas.microsoft.com/office/powerpoint/2010/main" val="273817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4BF69F3-ADD6-4664-BB6A-7D3977B3A3ED}" type="datetimeFigureOut">
              <a:rPr lang="en-IN" smtClean="0"/>
              <a:t>24-07-2021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F5E91AE-A6F1-47C6-A77E-39EF96A89279}" type="slidenum">
              <a:rPr lang="en-IN" smtClean="0"/>
              <a:t>‹#›</a:t>
            </a:fld>
            <a:endParaRPr lang="en-IN"/>
          </a:p>
        </p:txBody>
      </p:sp>
    </p:spTree>
    <p:extLst>
      <p:ext uri="{BB962C8B-B14F-4D97-AF65-F5344CB8AC3E}">
        <p14:creationId xmlns:p14="http://schemas.microsoft.com/office/powerpoint/2010/main" val="3649279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BF69F3-ADD6-4664-BB6A-7D3977B3A3ED}"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5E91AE-A6F1-47C6-A77E-39EF96A89279}" type="slidenum">
              <a:rPr lang="en-IN" smtClean="0"/>
              <a:t>‹#›</a:t>
            </a:fld>
            <a:endParaRPr lang="en-IN"/>
          </a:p>
        </p:txBody>
      </p:sp>
    </p:spTree>
    <p:extLst>
      <p:ext uri="{BB962C8B-B14F-4D97-AF65-F5344CB8AC3E}">
        <p14:creationId xmlns:p14="http://schemas.microsoft.com/office/powerpoint/2010/main" val="117767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4BF69F3-ADD6-4664-BB6A-7D3977B3A3ED}" type="datetimeFigureOut">
              <a:rPr lang="en-IN" smtClean="0"/>
              <a:t>24-07-2021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F5E91AE-A6F1-47C6-A77E-39EF96A89279}"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69201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abhinavralhan/titanic"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researchgate.net/publication/324870033_Recent_Developments_in_Data_Science_Comparing_Linear_Ridge_and_Lasso_Regressions_Techniques_Using_Wine_Data" TargetMode="External"/><Relationship Id="rId3" Type="http://schemas.microsoft.com/office/2007/relationships/hdphoto" Target="../media/hdphoto1.wdp"/><Relationship Id="rId7" Type="http://schemas.openxmlformats.org/officeDocument/2006/relationships/hyperlink" Target="https://towardsdatascience.com/ways-to-evaluate-regression-models-77a3ff45ba70"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youtube.com/watch?v=NGf0voTMlcs" TargetMode="External"/><Relationship Id="rId5" Type="http://schemas.openxmlformats.org/officeDocument/2006/relationships/hyperlink" Target="https://www.youtube.com/watch?v=Q81RR3yKn30" TargetMode="External"/><Relationship Id="rId4" Type="http://schemas.openxmlformats.org/officeDocument/2006/relationships/hyperlink" Target="https://www.pluralsight.com/guides/linear-lasso-ridge-regression-scikit-learn" TargetMode="External"/><Relationship Id="rId9" Type="http://schemas.openxmlformats.org/officeDocument/2006/relationships/hyperlink" Target="https://www.sciencedirect.com/science/article/pii/S187770581734147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66">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68">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2" name="Rectangle 70">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72">
            <a:extLst>
              <a:ext uri="{FF2B5EF4-FFF2-40B4-BE49-F238E27FC236}">
                <a16:creationId xmlns:a16="http://schemas.microsoft.com/office/drawing/2014/main" id="{A8D10092-A860-4EFB-963F-A14DA3648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94" name="Rectangle 74">
            <a:extLst>
              <a:ext uri="{FF2B5EF4-FFF2-40B4-BE49-F238E27FC236}">
                <a16:creationId xmlns:a16="http://schemas.microsoft.com/office/drawing/2014/main" id="{EE15E636-2C9E-42CB-B482-436AA81BF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614" t="9091" r="15153" b="-1"/>
          <a:stretch/>
        </p:blipFill>
        <p:spPr>
          <a:xfrm>
            <a:off x="20" y="-68085"/>
            <a:ext cx="12191980" cy="7013633"/>
          </a:xfrm>
          <a:prstGeom prst="rect">
            <a:avLst/>
          </a:prstGeom>
        </p:spPr>
      </p:pic>
      <p:grpSp>
        <p:nvGrpSpPr>
          <p:cNvPr id="95" name="Group 76">
            <a:extLst>
              <a:ext uri="{FF2B5EF4-FFF2-40B4-BE49-F238E27FC236}">
                <a16:creationId xmlns:a16="http://schemas.microsoft.com/office/drawing/2014/main" id="{01D4AEDF-0CF9-4271-ABB7-3D3489BB42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78" name="Rectangle 77">
              <a:extLst>
                <a:ext uri="{FF2B5EF4-FFF2-40B4-BE49-F238E27FC236}">
                  <a16:creationId xmlns:a16="http://schemas.microsoft.com/office/drawing/2014/main" id="{55CA534D-375A-405E-B686-06B63E663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AA2342F7-EF54-4210-9029-E977C9D5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EBAEA62-74D1-449A-BE89-D431784957B8}"/>
              </a:ext>
            </a:extLst>
          </p:cNvPr>
          <p:cNvSpPr>
            <a:spLocks noGrp="1"/>
          </p:cNvSpPr>
          <p:nvPr>
            <p:ph type="ctrTitle"/>
          </p:nvPr>
        </p:nvSpPr>
        <p:spPr>
          <a:xfrm>
            <a:off x="584200" y="1006956"/>
            <a:ext cx="3412067" cy="1372177"/>
          </a:xfrm>
        </p:spPr>
        <p:txBody>
          <a:bodyPr vert="horz" lIns="91440" tIns="45720" rIns="91440" bIns="45720" rtlCol="0" anchor="ctr">
            <a:normAutofit/>
          </a:bodyPr>
          <a:lstStyle/>
          <a:p>
            <a:pPr>
              <a:lnSpc>
                <a:spcPct val="90000"/>
              </a:lnSpc>
            </a:pPr>
            <a:r>
              <a:rPr lang="en-US" sz="2200">
                <a:solidFill>
                  <a:schemeClr val="bg1"/>
                </a:solidFill>
              </a:rPr>
              <a:t>Lasso and Ridge Regression on A High Dimensional Dataset</a:t>
            </a:r>
          </a:p>
        </p:txBody>
      </p:sp>
      <p:sp>
        <p:nvSpPr>
          <p:cNvPr id="3" name="Subtitle 2">
            <a:extLst>
              <a:ext uri="{FF2B5EF4-FFF2-40B4-BE49-F238E27FC236}">
                <a16:creationId xmlns:a16="http://schemas.microsoft.com/office/drawing/2014/main" id="{2227A09E-9A74-46EE-8B2B-3399D6508AF7}"/>
              </a:ext>
            </a:extLst>
          </p:cNvPr>
          <p:cNvSpPr>
            <a:spLocks noGrp="1"/>
          </p:cNvSpPr>
          <p:nvPr>
            <p:ph type="subTitle" idx="1"/>
          </p:nvPr>
        </p:nvSpPr>
        <p:spPr>
          <a:xfrm>
            <a:off x="361868" y="2438399"/>
            <a:ext cx="4216382" cy="3564467"/>
          </a:xfrm>
        </p:spPr>
        <p:txBody>
          <a:bodyPr vert="horz" lIns="91440" tIns="45720" rIns="91440" bIns="45720" rtlCol="0" anchor="ctr">
            <a:normAutofit/>
          </a:bodyPr>
          <a:lstStyle/>
          <a:p>
            <a:pPr lvl="3" algn="l"/>
            <a:r>
              <a:rPr lang="en-US" b="1" u="sng">
                <a:solidFill>
                  <a:schemeClr val="bg1"/>
                </a:solidFill>
              </a:rPr>
              <a:t>Group Members</a:t>
            </a:r>
            <a:r>
              <a:rPr lang="en-US">
                <a:solidFill>
                  <a:schemeClr val="bg1"/>
                </a:solidFill>
              </a:rPr>
              <a:t> </a:t>
            </a:r>
          </a:p>
          <a:p>
            <a:pPr>
              <a:buFont typeface="Wingdings 2" panose="05020102010507070707" pitchFamily="18" charset="2"/>
              <a:buChar char=""/>
            </a:pPr>
            <a:r>
              <a:rPr lang="en-US" sz="1500">
                <a:solidFill>
                  <a:schemeClr val="bg1"/>
                </a:solidFill>
              </a:rPr>
              <a:t>AM.EN.U4AIE20123 - E Annapoorna</a:t>
            </a:r>
          </a:p>
          <a:p>
            <a:pPr>
              <a:buFont typeface="Wingdings 2" panose="05020102010507070707" pitchFamily="18" charset="2"/>
              <a:buChar char=""/>
            </a:pPr>
            <a:r>
              <a:rPr lang="en-US" sz="1500">
                <a:solidFill>
                  <a:schemeClr val="bg1"/>
                </a:solidFill>
              </a:rPr>
              <a:t>AM.EN.U4AIE20160 - Rohit Narayanan M</a:t>
            </a:r>
          </a:p>
          <a:p>
            <a:pPr>
              <a:buFont typeface="Wingdings 2" panose="05020102010507070707" pitchFamily="18" charset="2"/>
              <a:buChar char=""/>
            </a:pPr>
            <a:r>
              <a:rPr lang="en-US" sz="1500">
                <a:solidFill>
                  <a:schemeClr val="bg1"/>
                </a:solidFill>
              </a:rPr>
              <a:t>AM.EN.U4AIE20166 - Sreepriya S</a:t>
            </a:r>
          </a:p>
          <a:p>
            <a:pPr>
              <a:buFont typeface="Wingdings 2" panose="05020102010507070707" pitchFamily="18" charset="2"/>
              <a:buChar char=""/>
            </a:pPr>
            <a:r>
              <a:rPr lang="en-US" sz="1500">
                <a:solidFill>
                  <a:schemeClr val="bg1"/>
                </a:solidFill>
              </a:rPr>
              <a:t>AM.EN.U4AIE20167 - Sreya V  Sujil</a:t>
            </a:r>
          </a:p>
          <a:p>
            <a:pPr>
              <a:buFont typeface="Wingdings 2" panose="05020102010507070707" pitchFamily="18" charset="2"/>
              <a:buChar char=""/>
            </a:pPr>
            <a:r>
              <a:rPr lang="en-US" sz="1500">
                <a:solidFill>
                  <a:schemeClr val="bg1"/>
                </a:solidFill>
              </a:rPr>
              <a:t>AM.EN.U4AIE20168 - Sudhin S</a:t>
            </a:r>
          </a:p>
          <a:p>
            <a:pPr>
              <a:buFont typeface="Wingdings 2" panose="05020102010507070707" pitchFamily="18" charset="2"/>
              <a:buChar char=""/>
            </a:pPr>
            <a:endParaRPr lang="en-US">
              <a:solidFill>
                <a:schemeClr val="bg1"/>
              </a:solidFill>
            </a:endParaRPr>
          </a:p>
        </p:txBody>
      </p:sp>
    </p:spTree>
    <p:extLst>
      <p:ext uri="{BB962C8B-B14F-4D97-AF65-F5344CB8AC3E}">
        <p14:creationId xmlns:p14="http://schemas.microsoft.com/office/powerpoint/2010/main" val="134571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25B3B-A8E9-4DC5-9402-1A0037524EE3}"/>
              </a:ext>
            </a:extLst>
          </p:cNvPr>
          <p:cNvSpPr>
            <a:spLocks noGrp="1"/>
          </p:cNvSpPr>
          <p:nvPr>
            <p:ph type="title"/>
          </p:nvPr>
        </p:nvSpPr>
        <p:spPr/>
        <p:txBody>
          <a:bodyPr/>
          <a:lstStyle/>
          <a:p>
            <a:r>
              <a:rPr lang="en-US"/>
              <a:t>Problem Definition/Project Description/Motivation/Application</a:t>
            </a:r>
            <a:endParaRPr lang="en-IN"/>
          </a:p>
        </p:txBody>
      </p:sp>
      <p:sp>
        <p:nvSpPr>
          <p:cNvPr id="3" name="Content Placeholder 2">
            <a:extLst>
              <a:ext uri="{FF2B5EF4-FFF2-40B4-BE49-F238E27FC236}">
                <a16:creationId xmlns:a16="http://schemas.microsoft.com/office/drawing/2014/main" id="{AA2C0AE7-B0A2-4101-91A2-8258A2E7B3CF}"/>
              </a:ext>
            </a:extLst>
          </p:cNvPr>
          <p:cNvSpPr>
            <a:spLocks noGrp="1"/>
          </p:cNvSpPr>
          <p:nvPr>
            <p:ph idx="1"/>
          </p:nvPr>
        </p:nvSpPr>
        <p:spPr>
          <a:xfrm>
            <a:off x="581192" y="2040738"/>
            <a:ext cx="11029615" cy="4563127"/>
          </a:xfr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Autofit/>
          </a:bodyPr>
          <a:lstStyle/>
          <a:p>
            <a:pPr marL="285750" indent="-285750"/>
            <a:r>
              <a:rPr lang="en-IN" sz="2000">
                <a:solidFill>
                  <a:schemeClr val="bg1">
                    <a:lumMod val="95000"/>
                  </a:schemeClr>
                </a:solidFill>
                <a:cs typeface="Calibri"/>
              </a:rPr>
              <a:t>Applying and analysing of lasso and ridge regression on a high dimensional dataset on the basis of existing regression principles.</a:t>
            </a:r>
            <a:endParaRPr lang="en-US" sz="2000">
              <a:solidFill>
                <a:schemeClr val="bg1">
                  <a:lumMod val="95000"/>
                </a:schemeClr>
              </a:solidFill>
            </a:endParaRPr>
          </a:p>
          <a:p>
            <a:pPr marL="305435" indent="-305435"/>
            <a:r>
              <a:rPr lang="en-US" sz="2000">
                <a:solidFill>
                  <a:schemeClr val="bg1"/>
                </a:solidFill>
                <a:cs typeface="Calibri"/>
              </a:rPr>
              <a:t>The model predicts what sort of people are most likely to survive by finding the relationship between different parameters in the dataset.</a:t>
            </a:r>
          </a:p>
          <a:p>
            <a:pPr marL="305435" indent="-305435"/>
            <a:r>
              <a:rPr lang="en-US" sz="2000">
                <a:solidFill>
                  <a:schemeClr val="bg1"/>
                </a:solidFill>
                <a:cs typeface="Calibri"/>
              </a:rPr>
              <a:t>Dataset- </a:t>
            </a:r>
            <a:r>
              <a:rPr lang="en-US" sz="2000">
                <a:ea typeface="+mn-lt"/>
                <a:cs typeface="+mn-lt"/>
              </a:rPr>
              <a:t>For the dataset of this project, we have chosen the Titanic dataset.</a:t>
            </a:r>
            <a:endParaRPr lang="en-US" sz="2000">
              <a:solidFill>
                <a:schemeClr val="bg1"/>
              </a:solidFill>
              <a:cs typeface="Calibri"/>
            </a:endParaRPr>
          </a:p>
          <a:p>
            <a:pPr marL="305435" indent="-305435"/>
            <a:r>
              <a:rPr lang="en-IN" sz="2000" u="sng">
                <a:solidFill>
                  <a:schemeClr val="tx1">
                    <a:lumMod val="95000"/>
                    <a:lumOff val="5000"/>
                  </a:schemeClr>
                </a:solidFill>
                <a:cs typeface="Calibri"/>
                <a:hlinkClick r:id="rId3">
                  <a:extLst>
                    <a:ext uri="{A12FA001-AC4F-418D-AE19-62706E023703}">
                      <ahyp:hlinkClr xmlns:ahyp="http://schemas.microsoft.com/office/drawing/2018/hyperlinkcolor" val="tx"/>
                    </a:ext>
                  </a:extLst>
                </a:hlinkClick>
              </a:rPr>
              <a:t>Titanic Dataset link</a:t>
            </a:r>
          </a:p>
          <a:p>
            <a:pPr marL="305435" indent="-305435"/>
            <a:r>
              <a:rPr lang="en-US" sz="2000">
                <a:solidFill>
                  <a:schemeClr val="bg1"/>
                </a:solidFill>
                <a:ea typeface="+mn-lt"/>
                <a:cs typeface="+mn-lt"/>
              </a:rPr>
              <a:t>APPLICATION : </a:t>
            </a:r>
            <a:r>
              <a:rPr lang="en-US" sz="2000">
                <a:solidFill>
                  <a:schemeClr val="bg1"/>
                </a:solidFill>
                <a:cs typeface="Calibri"/>
              </a:rPr>
              <a:t>Regression analysis is used to estimate the relationship between a dependent variable and one or more independent variables. This technique is widely applied to predict the outputs, forecasting the data, analyzing the time series, and finding the causal effect dependencies between the variables.</a:t>
            </a:r>
            <a:endParaRPr lang="en-IN" sz="2000">
              <a:solidFill>
                <a:schemeClr val="bg1"/>
              </a:solidFill>
              <a:ea typeface="+mn-lt"/>
              <a:cs typeface="+mn-lt"/>
            </a:endParaRPr>
          </a:p>
          <a:p>
            <a:pPr marL="0" indent="0">
              <a:buNone/>
            </a:pPr>
            <a:endParaRPr lang="en-IN" sz="2000" u="sng">
              <a:solidFill>
                <a:schemeClr val="tx1">
                  <a:lumMod val="95000"/>
                  <a:lumOff val="5000"/>
                </a:schemeClr>
              </a:solidFill>
              <a:cs typeface="Calibri"/>
            </a:endParaRPr>
          </a:p>
        </p:txBody>
      </p:sp>
    </p:spTree>
    <p:extLst>
      <p:ext uri="{BB962C8B-B14F-4D97-AF65-F5344CB8AC3E}">
        <p14:creationId xmlns:p14="http://schemas.microsoft.com/office/powerpoint/2010/main" val="97003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800B-CD4E-45A9-8EBF-8E5E4B49D80C}"/>
              </a:ext>
            </a:extLst>
          </p:cNvPr>
          <p:cNvSpPr>
            <a:spLocks noGrp="1"/>
          </p:cNvSpPr>
          <p:nvPr>
            <p:ph type="title"/>
          </p:nvPr>
        </p:nvSpPr>
        <p:spPr/>
        <p:txBody>
          <a:bodyPr/>
          <a:lstStyle/>
          <a:p>
            <a:r>
              <a:rPr lang="en-US"/>
              <a:t>Method &amp; Evaluation Metrics</a:t>
            </a:r>
            <a:endParaRPr lang="en-IN"/>
          </a:p>
        </p:txBody>
      </p:sp>
      <p:sp>
        <p:nvSpPr>
          <p:cNvPr id="3" name="Content Placeholder 2">
            <a:extLst>
              <a:ext uri="{FF2B5EF4-FFF2-40B4-BE49-F238E27FC236}">
                <a16:creationId xmlns:a16="http://schemas.microsoft.com/office/drawing/2014/main" id="{A4666157-CA2C-4FAF-B345-96630D940877}"/>
              </a:ext>
            </a:extLst>
          </p:cNvPr>
          <p:cNvSpPr>
            <a:spLocks noGrp="1"/>
          </p:cNvSpPr>
          <p:nvPr>
            <p:ph idx="1"/>
          </p:nvPr>
        </p:nvSpPr>
        <p:spPr>
          <a:xfrm>
            <a:off x="141622" y="1875812"/>
            <a:ext cx="11958627" cy="4709611"/>
          </a:xfr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marL="285750" indent="-285750" algn="just"/>
            <a:r>
              <a:rPr lang="en-IN" sz="2000">
                <a:ea typeface="+mn-lt"/>
                <a:cs typeface="+mn-lt"/>
              </a:rPr>
              <a:t>The program reads the csv file.</a:t>
            </a:r>
          </a:p>
          <a:p>
            <a:pPr marL="285750" indent="-285750" algn="just"/>
            <a:r>
              <a:rPr lang="en-IN" sz="2000">
                <a:ea typeface="+mn-lt"/>
                <a:cs typeface="+mn-lt"/>
              </a:rPr>
              <a:t>Splits it into testing and training datasets, in the ratio 3:1(75% : 25%).</a:t>
            </a:r>
          </a:p>
          <a:p>
            <a:pPr marL="285750" indent="-285750" algn="just"/>
            <a:r>
              <a:rPr lang="en-IN" sz="2000">
                <a:ea typeface="+mn-lt"/>
                <a:cs typeface="+mn-lt"/>
              </a:rPr>
              <a:t>Fit a model on the training set and evaluate it on the test set.</a:t>
            </a:r>
          </a:p>
          <a:p>
            <a:pPr marL="285750" indent="-285750" algn="just"/>
            <a:r>
              <a:rPr lang="en-IN" sz="2000">
                <a:ea typeface="+mn-lt"/>
                <a:cs typeface="+mn-lt"/>
              </a:rPr>
              <a:t> Score the model using evaluation matrices.</a:t>
            </a:r>
            <a:endParaRPr lang="en-IN" sz="2000"/>
          </a:p>
          <a:p>
            <a:pPr marL="305435" indent="-305435" algn="just">
              <a:buFont typeface="Wingdings 2"/>
              <a:buChar char=""/>
            </a:pPr>
            <a:r>
              <a:rPr lang="en-IN" sz="2000">
                <a:ea typeface="+mn-lt"/>
                <a:cs typeface="+mn-lt"/>
              </a:rPr>
              <a:t>Summarize the skill of the model using the sample of model evaluation scores</a:t>
            </a:r>
            <a:endParaRPr lang="en-IN" sz="2000"/>
          </a:p>
          <a:p>
            <a:pPr marL="305435" indent="-305435" algn="just">
              <a:buFont typeface="Wingdings 2"/>
              <a:buChar char=""/>
            </a:pPr>
            <a:r>
              <a:rPr lang="en-IN" sz="2000">
                <a:solidFill>
                  <a:schemeClr val="bg1"/>
                </a:solidFill>
                <a:ea typeface="+mn-lt"/>
                <a:cs typeface="+mn-lt"/>
              </a:rPr>
              <a:t>We are using two evaluation metrics, MSE &amp; MAE to evaluate our model performance. Where, mean absolute error (MAE) is a measure of errors between paired observations expressing the same phenomenon. Mean Squared Error (MSE) or Mean Squared Deviation (MSD) of an estimator  measures the average of the squares of the errors — that is, the average squared difference between the estimated values and the actual value.</a:t>
            </a:r>
            <a:endParaRPr lang="en-IN" sz="2000">
              <a:solidFill>
                <a:schemeClr val="bg1"/>
              </a:solidFill>
            </a:endParaRPr>
          </a:p>
          <a:p>
            <a:pPr marL="305435" indent="-305435" algn="just"/>
            <a:r>
              <a:rPr lang="en-IN" sz="2000">
                <a:solidFill>
                  <a:schemeClr val="bg1"/>
                </a:solidFill>
                <a:ea typeface="+mn-lt"/>
                <a:cs typeface="+mn-lt"/>
              </a:rPr>
              <a:t>This shows how good the build regression model was. In the same way to identify how good the build classification model we are having various EVALUATION  METRICES.</a:t>
            </a:r>
            <a:endParaRPr lang="en-IN" sz="2000">
              <a:solidFill>
                <a:schemeClr val="bg1"/>
              </a:solidFill>
            </a:endParaRPr>
          </a:p>
          <a:p>
            <a:pPr marL="305435" indent="-305435"/>
            <a:endParaRPr lang="en-IN">
              <a:solidFill>
                <a:srgbClr val="3D3D3D"/>
              </a:solidFill>
            </a:endParaRPr>
          </a:p>
        </p:txBody>
      </p:sp>
    </p:spTree>
    <p:extLst>
      <p:ext uri="{BB962C8B-B14F-4D97-AF65-F5344CB8AC3E}">
        <p14:creationId xmlns:p14="http://schemas.microsoft.com/office/powerpoint/2010/main" val="62126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6000" b="-1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0C09-ED8B-455C-A672-F4DCFA3ED800}"/>
              </a:ext>
            </a:extLst>
          </p:cNvPr>
          <p:cNvSpPr>
            <a:spLocks noGrp="1"/>
          </p:cNvSpPr>
          <p:nvPr>
            <p:ph type="title"/>
          </p:nvPr>
        </p:nvSpPr>
        <p:spPr/>
        <p:txBody>
          <a:bodyPr/>
          <a:lstStyle/>
          <a:p>
            <a:r>
              <a:rPr lang="en-US" b="1"/>
              <a:t>Result AND CONCLUSION</a:t>
            </a:r>
          </a:p>
        </p:txBody>
      </p:sp>
      <p:sp>
        <p:nvSpPr>
          <p:cNvPr id="7" name="TextBox 6">
            <a:extLst>
              <a:ext uri="{FF2B5EF4-FFF2-40B4-BE49-F238E27FC236}">
                <a16:creationId xmlns:a16="http://schemas.microsoft.com/office/drawing/2014/main" id="{BF12A791-283B-480C-B2B0-5DC39831B7F7}"/>
              </a:ext>
            </a:extLst>
          </p:cNvPr>
          <p:cNvSpPr txBox="1"/>
          <p:nvPr/>
        </p:nvSpPr>
        <p:spPr>
          <a:xfrm>
            <a:off x="4049486" y="4321628"/>
            <a:ext cx="3657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000000"/>
              </a:solidFill>
              <a:latin typeface="WordVisi_MSFontService"/>
            </a:endParaRPr>
          </a:p>
        </p:txBody>
      </p:sp>
      <p:graphicFrame>
        <p:nvGraphicFramePr>
          <p:cNvPr id="13" name="Content Placeholder 12">
            <a:extLst>
              <a:ext uri="{FF2B5EF4-FFF2-40B4-BE49-F238E27FC236}">
                <a16:creationId xmlns:a16="http://schemas.microsoft.com/office/drawing/2014/main" id="{165A61BF-A097-458F-92B7-FD8AF178BE36}"/>
              </a:ext>
            </a:extLst>
          </p:cNvPr>
          <p:cNvGraphicFramePr>
            <a:graphicFrameLocks noGrp="1"/>
          </p:cNvGraphicFramePr>
          <p:nvPr>
            <p:ph idx="1"/>
            <p:extLst>
              <p:ext uri="{D42A27DB-BD31-4B8C-83A1-F6EECF244321}">
                <p14:modId xmlns:p14="http://schemas.microsoft.com/office/powerpoint/2010/main" val="2168474999"/>
              </p:ext>
            </p:extLst>
          </p:nvPr>
        </p:nvGraphicFramePr>
        <p:xfrm>
          <a:off x="438410" y="1920657"/>
          <a:ext cx="11349993" cy="1878688"/>
        </p:xfrm>
        <a:graphic>
          <a:graphicData uri="http://schemas.openxmlformats.org/drawingml/2006/table">
            <a:tbl>
              <a:tblPr firstRow="1" firstCol="1" bandRow="1">
                <a:tableStyleId>{5C22544A-7EE6-4342-B048-85BDC9FD1C3A}</a:tableStyleId>
              </a:tblPr>
              <a:tblGrid>
                <a:gridCol w="2836770">
                  <a:extLst>
                    <a:ext uri="{9D8B030D-6E8A-4147-A177-3AD203B41FA5}">
                      <a16:colId xmlns:a16="http://schemas.microsoft.com/office/drawing/2014/main" val="1674170975"/>
                    </a:ext>
                  </a:extLst>
                </a:gridCol>
                <a:gridCol w="2836770">
                  <a:extLst>
                    <a:ext uri="{9D8B030D-6E8A-4147-A177-3AD203B41FA5}">
                      <a16:colId xmlns:a16="http://schemas.microsoft.com/office/drawing/2014/main" val="3557068691"/>
                    </a:ext>
                  </a:extLst>
                </a:gridCol>
                <a:gridCol w="2836770">
                  <a:extLst>
                    <a:ext uri="{9D8B030D-6E8A-4147-A177-3AD203B41FA5}">
                      <a16:colId xmlns:a16="http://schemas.microsoft.com/office/drawing/2014/main" val="1634312265"/>
                    </a:ext>
                  </a:extLst>
                </a:gridCol>
                <a:gridCol w="2839683">
                  <a:extLst>
                    <a:ext uri="{9D8B030D-6E8A-4147-A177-3AD203B41FA5}">
                      <a16:colId xmlns:a16="http://schemas.microsoft.com/office/drawing/2014/main" val="1395959595"/>
                    </a:ext>
                  </a:extLst>
                </a:gridCol>
              </a:tblGrid>
              <a:tr h="634207">
                <a:tc>
                  <a:txBody>
                    <a:bodyPr/>
                    <a:lstStyle/>
                    <a:p>
                      <a:pPr algn="ctr"/>
                      <a:r>
                        <a:rPr lang="en-US" sz="2000">
                          <a:effectLst/>
                        </a:rPr>
                        <a:t>Regression</a:t>
                      </a:r>
                    </a:p>
                  </a:txBody>
                  <a:tcPr marL="68580" marR="68580" marT="0" marB="0"/>
                </a:tc>
                <a:tc>
                  <a:txBody>
                    <a:bodyPr/>
                    <a:lstStyle/>
                    <a:p>
                      <a:pPr algn="ctr"/>
                      <a:r>
                        <a:rPr lang="en-US" sz="2000">
                          <a:effectLst/>
                        </a:rPr>
                        <a:t>MSE</a:t>
                      </a:r>
                    </a:p>
                  </a:txBody>
                  <a:tcPr marL="68580" marR="68580" marT="0" marB="0"/>
                </a:tc>
                <a:tc>
                  <a:txBody>
                    <a:bodyPr/>
                    <a:lstStyle/>
                    <a:p>
                      <a:pPr algn="ctr"/>
                      <a:r>
                        <a:rPr lang="en-US" sz="2000">
                          <a:effectLst/>
                        </a:rPr>
                        <a:t>MAE</a:t>
                      </a:r>
                    </a:p>
                  </a:txBody>
                  <a:tcPr marL="68580" marR="68580" marT="0" marB="0"/>
                </a:tc>
                <a:tc>
                  <a:txBody>
                    <a:bodyPr/>
                    <a:lstStyle/>
                    <a:p>
                      <a:pPr algn="ctr"/>
                      <a:r>
                        <a:rPr lang="en-US" sz="2000">
                          <a:effectLst/>
                        </a:rPr>
                        <a:t>accuracy</a:t>
                      </a:r>
                    </a:p>
                  </a:txBody>
                  <a:tcPr marL="68580" marR="68580" marT="0" marB="0"/>
                </a:tc>
                <a:extLst>
                  <a:ext uri="{0D108BD9-81ED-4DB2-BD59-A6C34878D82A}">
                    <a16:rowId xmlns:a16="http://schemas.microsoft.com/office/drawing/2014/main" val="1042698184"/>
                  </a:ext>
                </a:extLst>
              </a:tr>
              <a:tr h="634207">
                <a:tc>
                  <a:txBody>
                    <a:bodyPr/>
                    <a:lstStyle/>
                    <a:p>
                      <a:pPr algn="ctr"/>
                      <a:r>
                        <a:rPr lang="en-US" sz="2000">
                          <a:effectLst/>
                        </a:rPr>
                        <a:t>Lasso</a:t>
                      </a:r>
                    </a:p>
                  </a:txBody>
                  <a:tcPr marL="68580" marR="68580" marT="0" marB="0"/>
                </a:tc>
                <a:tc>
                  <a:txBody>
                    <a:bodyPr/>
                    <a:lstStyle/>
                    <a:p>
                      <a:pPr algn="ctr"/>
                      <a:r>
                        <a:rPr lang="en-US" sz="2000" b="1">
                          <a:effectLst/>
                        </a:rPr>
                        <a:t>0.263</a:t>
                      </a:r>
                    </a:p>
                  </a:txBody>
                  <a:tcPr marL="68580" marR="68580" marT="0" marB="0"/>
                </a:tc>
                <a:tc>
                  <a:txBody>
                    <a:bodyPr/>
                    <a:lstStyle/>
                    <a:p>
                      <a:pPr algn="ctr"/>
                      <a:r>
                        <a:rPr lang="en-US" sz="2000" b="1">
                          <a:effectLst/>
                        </a:rPr>
                        <a:t>0.265</a:t>
                      </a:r>
                    </a:p>
                  </a:txBody>
                  <a:tcPr marL="68580" marR="68580" marT="0" marB="0"/>
                </a:tc>
                <a:tc>
                  <a:txBody>
                    <a:bodyPr/>
                    <a:lstStyle/>
                    <a:p>
                      <a:pPr algn="ctr"/>
                      <a:r>
                        <a:rPr lang="en-US" sz="2000" b="1">
                          <a:effectLst/>
                        </a:rPr>
                        <a:t>74.4%</a:t>
                      </a:r>
                    </a:p>
                  </a:txBody>
                  <a:tcPr marL="68580" marR="68580" marT="0" marB="0"/>
                </a:tc>
                <a:extLst>
                  <a:ext uri="{0D108BD9-81ED-4DB2-BD59-A6C34878D82A}">
                    <a16:rowId xmlns:a16="http://schemas.microsoft.com/office/drawing/2014/main" val="666076703"/>
                  </a:ext>
                </a:extLst>
              </a:tr>
              <a:tr h="610274">
                <a:tc>
                  <a:txBody>
                    <a:bodyPr/>
                    <a:lstStyle/>
                    <a:p>
                      <a:pPr algn="ctr"/>
                      <a:r>
                        <a:rPr lang="en-US" sz="2000">
                          <a:effectLst/>
                        </a:rPr>
                        <a:t>Ridge</a:t>
                      </a:r>
                    </a:p>
                  </a:txBody>
                  <a:tcPr marL="68580" marR="68580" marT="0" marB="0"/>
                </a:tc>
                <a:tc>
                  <a:txBody>
                    <a:bodyPr/>
                    <a:lstStyle/>
                    <a:p>
                      <a:pPr algn="ctr"/>
                      <a:r>
                        <a:rPr lang="en-US" sz="2000" b="1">
                          <a:effectLst/>
                        </a:rPr>
                        <a:t>0.287</a:t>
                      </a:r>
                    </a:p>
                  </a:txBody>
                  <a:tcPr marL="68580" marR="68580" marT="0" marB="0"/>
                </a:tc>
                <a:tc>
                  <a:txBody>
                    <a:bodyPr/>
                    <a:lstStyle/>
                    <a:p>
                      <a:pPr algn="ctr"/>
                      <a:r>
                        <a:rPr lang="en-US" sz="2000" b="1">
                          <a:effectLst/>
                        </a:rPr>
                        <a:t>0.31</a:t>
                      </a:r>
                    </a:p>
                  </a:txBody>
                  <a:tcPr marL="68580" marR="68580" marT="0" marB="0"/>
                </a:tc>
                <a:tc>
                  <a:txBody>
                    <a:bodyPr/>
                    <a:lstStyle/>
                    <a:p>
                      <a:pPr algn="ctr"/>
                      <a:r>
                        <a:rPr lang="en-US" sz="2000" b="1">
                          <a:effectLst/>
                        </a:rPr>
                        <a:t>66.1%</a:t>
                      </a:r>
                    </a:p>
                  </a:txBody>
                  <a:tcPr marL="68580" marR="68580" marT="0" marB="0"/>
                </a:tc>
                <a:extLst>
                  <a:ext uri="{0D108BD9-81ED-4DB2-BD59-A6C34878D82A}">
                    <a16:rowId xmlns:a16="http://schemas.microsoft.com/office/drawing/2014/main" val="4106150681"/>
                  </a:ext>
                </a:extLst>
              </a:tr>
            </a:tbl>
          </a:graphicData>
        </a:graphic>
      </p:graphicFrame>
      <p:sp>
        <p:nvSpPr>
          <p:cNvPr id="14" name="TextBox 13">
            <a:extLst>
              <a:ext uri="{FF2B5EF4-FFF2-40B4-BE49-F238E27FC236}">
                <a16:creationId xmlns:a16="http://schemas.microsoft.com/office/drawing/2014/main" id="{1890DB87-9C79-4D41-9EEC-A95E6B1E7F4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15" name="Rectangle 14">
            <a:extLst>
              <a:ext uri="{FF2B5EF4-FFF2-40B4-BE49-F238E27FC236}">
                <a16:creationId xmlns:a16="http://schemas.microsoft.com/office/drawing/2014/main" id="{7D60A9BB-CF76-4BCB-A30C-A3934E6EE0F4}"/>
              </a:ext>
            </a:extLst>
          </p:cNvPr>
          <p:cNvSpPr/>
          <p:nvPr/>
        </p:nvSpPr>
        <p:spPr>
          <a:xfrm>
            <a:off x="231732" y="3890374"/>
            <a:ext cx="11795341" cy="2588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en-US" sz="2000">
              <a:ea typeface="+mn-lt"/>
              <a:cs typeface="+mn-lt"/>
            </a:endParaRPr>
          </a:p>
          <a:p>
            <a:pPr marL="342900" indent="-342900" algn="just">
              <a:buFont typeface="Arial"/>
              <a:buChar char="•"/>
            </a:pPr>
            <a:r>
              <a:rPr lang="en-US" sz="2000">
                <a:ea typeface="+mn-lt"/>
                <a:cs typeface="+mn-lt"/>
              </a:rPr>
              <a:t>The Ridge regression and the LASSO tend to “shrink” to zero coefficient estimates in the sense that they reduce the norm of the estimate vector as λ increases. The Ridge regression does not produce zero estimates even for large values of λ. The Lasso performs variable selection i.e. some of the coefficient estimates become exactly equal to zero, which makes the regression model easier to interpret. The lower the MAE and MSE, the more accurate the regression model.</a:t>
            </a:r>
            <a:endParaRPr lang="en-US"/>
          </a:p>
          <a:p>
            <a:pPr marL="342900" indent="-342900" algn="just">
              <a:buFont typeface="Arial"/>
              <a:buChar char="•"/>
            </a:pPr>
            <a:r>
              <a:rPr lang="en-US" sz="2000"/>
              <a:t>According to our observations, The MSE and MAE of the Lasso model is comparatively lower than that of Ridge model, and also the accuracy of prediction is more for Lasso, when compared to ridge making it the best fit.</a:t>
            </a:r>
          </a:p>
          <a:p>
            <a:endParaRPr lang="en-US"/>
          </a:p>
        </p:txBody>
      </p:sp>
    </p:spTree>
    <p:extLst>
      <p:ext uri="{BB962C8B-B14F-4D97-AF65-F5344CB8AC3E}">
        <p14:creationId xmlns:p14="http://schemas.microsoft.com/office/powerpoint/2010/main" val="250084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PaintBrush/>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49AF-37B2-4E3F-AE23-4D935A37F45C}"/>
              </a:ext>
            </a:extLst>
          </p:cNvPr>
          <p:cNvSpPr>
            <a:spLocks noGrp="1"/>
          </p:cNvSpPr>
          <p:nvPr>
            <p:ph type="title"/>
          </p:nvPr>
        </p:nvSpPr>
        <p:spPr/>
        <p:txBody>
          <a:bodyPr/>
          <a:lstStyle/>
          <a:p>
            <a:r>
              <a:rPr lang="en-US"/>
              <a:t>References</a:t>
            </a:r>
            <a:endParaRPr lang="en-IN"/>
          </a:p>
        </p:txBody>
      </p:sp>
      <p:sp>
        <p:nvSpPr>
          <p:cNvPr id="3" name="Content Placeholder 2">
            <a:extLst>
              <a:ext uri="{FF2B5EF4-FFF2-40B4-BE49-F238E27FC236}">
                <a16:creationId xmlns:a16="http://schemas.microsoft.com/office/drawing/2014/main" id="{4193EA64-88D1-4280-B1F9-0177D6E253F3}"/>
              </a:ext>
            </a:extLst>
          </p:cNvPr>
          <p:cNvSpPr>
            <a:spLocks noGrp="1"/>
          </p:cNvSpPr>
          <p:nvPr>
            <p:ph idx="1"/>
          </p:nvPr>
        </p:nvSpPr>
        <p:spPr>
          <a:xfrm>
            <a:off x="622018" y="2273745"/>
            <a:ext cx="11029615" cy="3678303"/>
          </a:xfrm>
          <a:solidFill>
            <a:schemeClr val="accent1">
              <a:alpha val="44000"/>
            </a:schemeClr>
          </a:solidFill>
        </p:spPr>
        <p:txBody>
          <a:bodyPr/>
          <a:lstStyle/>
          <a:p>
            <a:pPr marL="305435" indent="-305435">
              <a:buFont typeface="Wingdings" panose="05020102010507070707" pitchFamily="18" charset="2"/>
              <a:buChar char="v"/>
            </a:pPr>
            <a:r>
              <a:rPr lang="en-IN" b="1">
                <a:solidFill>
                  <a:schemeClr val="tx1">
                    <a:lumMod val="95000"/>
                    <a:lumOff val="5000"/>
                  </a:schemeClr>
                </a:solidFill>
                <a:ea typeface="+mn-lt"/>
                <a:cs typeface="+mn-lt"/>
                <a:hlinkClick r:id="rId4">
                  <a:extLst>
                    <a:ext uri="{A12FA001-AC4F-418D-AE19-62706E023703}">
                      <ahyp:hlinkClr xmlns:ahyp="http://schemas.microsoft.com/office/drawing/2018/hyperlinkcolor" val="tx"/>
                    </a:ext>
                  </a:extLst>
                </a:hlinkClick>
              </a:rPr>
              <a:t>https://www.pluralsight.com/guides/linear-lasso-ridge-regression-scikit-learn</a:t>
            </a:r>
            <a:r>
              <a:rPr lang="en-IN" b="1">
                <a:solidFill>
                  <a:schemeClr val="tx1">
                    <a:lumMod val="95000"/>
                    <a:lumOff val="5000"/>
                  </a:schemeClr>
                </a:solidFill>
                <a:ea typeface="+mn-lt"/>
                <a:cs typeface="+mn-lt"/>
              </a:rPr>
              <a:t> </a:t>
            </a:r>
          </a:p>
          <a:p>
            <a:pPr marL="305435" indent="-305435">
              <a:buFont typeface="Wingdings" panose="05020102010507070707" pitchFamily="18" charset="2"/>
              <a:buChar char="v"/>
            </a:pPr>
            <a:r>
              <a:rPr lang="en-IN" b="1">
                <a:solidFill>
                  <a:schemeClr val="tx1">
                    <a:lumMod val="95000"/>
                    <a:lumOff val="5000"/>
                  </a:schemeClr>
                </a:solidFill>
                <a:hlinkClick r:id="rId5">
                  <a:extLst>
                    <a:ext uri="{A12FA001-AC4F-418D-AE19-62706E023703}">
                      <ahyp:hlinkClr xmlns:ahyp="http://schemas.microsoft.com/office/drawing/2018/hyperlinkcolor" val="tx"/>
                    </a:ext>
                  </a:extLst>
                </a:hlinkClick>
              </a:rPr>
              <a:t>https://www.youtube.com/watch?v=Q81RR3yKn30</a:t>
            </a:r>
            <a:r>
              <a:rPr lang="en-IN" b="1">
                <a:solidFill>
                  <a:schemeClr val="tx1">
                    <a:lumMod val="95000"/>
                    <a:lumOff val="5000"/>
                  </a:schemeClr>
                </a:solidFill>
              </a:rPr>
              <a:t> </a:t>
            </a:r>
          </a:p>
          <a:p>
            <a:pPr marL="305435" indent="-305435">
              <a:buFont typeface="Wingdings" panose="05020102010507070707" pitchFamily="18" charset="2"/>
              <a:buChar char="v"/>
            </a:pPr>
            <a:r>
              <a:rPr lang="en-IN" b="1">
                <a:solidFill>
                  <a:schemeClr val="tx1">
                    <a:lumMod val="95000"/>
                    <a:lumOff val="5000"/>
                  </a:schemeClr>
                </a:solidFill>
                <a:hlinkClick r:id="rId6">
                  <a:extLst>
                    <a:ext uri="{A12FA001-AC4F-418D-AE19-62706E023703}">
                      <ahyp:hlinkClr xmlns:ahyp="http://schemas.microsoft.com/office/drawing/2018/hyperlinkcolor" val="tx"/>
                    </a:ext>
                  </a:extLst>
                </a:hlinkClick>
              </a:rPr>
              <a:t>https://www.youtube.com/watch?v=NGf0voTMlcs</a:t>
            </a:r>
            <a:r>
              <a:rPr lang="en-IN" b="1">
                <a:solidFill>
                  <a:schemeClr val="tx1">
                    <a:lumMod val="95000"/>
                    <a:lumOff val="5000"/>
                  </a:schemeClr>
                </a:solidFill>
              </a:rPr>
              <a:t> </a:t>
            </a:r>
          </a:p>
          <a:p>
            <a:pPr marL="305435" indent="-305435">
              <a:buFont typeface="Wingdings" panose="05020102010507070707" pitchFamily="18" charset="2"/>
              <a:buChar char="v"/>
            </a:pPr>
            <a:r>
              <a:rPr lang="en-IN" b="1">
                <a:solidFill>
                  <a:schemeClr val="tx1">
                    <a:lumMod val="95000"/>
                    <a:lumOff val="5000"/>
                  </a:schemeClr>
                </a:solidFill>
                <a:hlinkClick r:id="rId7">
                  <a:extLst>
                    <a:ext uri="{A12FA001-AC4F-418D-AE19-62706E023703}">
                      <ahyp:hlinkClr xmlns:ahyp="http://schemas.microsoft.com/office/drawing/2018/hyperlinkcolor" val="tx"/>
                    </a:ext>
                  </a:extLst>
                </a:hlinkClick>
              </a:rPr>
              <a:t>https://towardsdatascience.com/ways-to-evaluate-regression-models-77a3ff45ba70</a:t>
            </a:r>
            <a:endParaRPr lang="en-IN" b="1">
              <a:solidFill>
                <a:schemeClr val="tx1">
                  <a:lumMod val="95000"/>
                  <a:lumOff val="5000"/>
                </a:schemeClr>
              </a:solidFill>
            </a:endParaRPr>
          </a:p>
          <a:p>
            <a:pPr marL="305435" indent="-305435">
              <a:buFont typeface="Wingdings" panose="05020102010507070707" pitchFamily="18" charset="2"/>
              <a:buChar char="v"/>
            </a:pPr>
            <a:r>
              <a:rPr lang="en-IN" b="1" u="sng">
                <a:solidFill>
                  <a:schemeClr val="tx1">
                    <a:lumMod val="95000"/>
                    <a:lumOff val="5000"/>
                  </a:schemeClr>
                </a:solidFill>
                <a:ea typeface="+mn-lt"/>
                <a:cs typeface="+mn-lt"/>
                <a:hlinkClick r:id="rId8">
                  <a:extLst>
                    <a:ext uri="{A12FA001-AC4F-418D-AE19-62706E023703}">
                      <ahyp:hlinkClr xmlns:ahyp="http://schemas.microsoft.com/office/drawing/2018/hyperlinkcolor" val="tx"/>
                    </a:ext>
                  </a:extLst>
                </a:hlinkClick>
              </a:rPr>
              <a:t>https://www.researchgate.net/publication/324870033_Recent_Developments_in_Data_Science_Comparing_Linear_Ridge_and_Lasso_Regressions_Techniques_Using_Wine_Data</a:t>
            </a:r>
            <a:endParaRPr lang="en-IN" b="1" u="sng">
              <a:solidFill>
                <a:schemeClr val="tx1">
                  <a:lumMod val="95000"/>
                  <a:lumOff val="5000"/>
                </a:schemeClr>
              </a:solidFill>
            </a:endParaRPr>
          </a:p>
          <a:p>
            <a:pPr marL="305435" indent="-305435">
              <a:buFont typeface="Wingdings" panose="05020102010507070707" pitchFamily="18" charset="2"/>
              <a:buChar char="v"/>
            </a:pPr>
            <a:r>
              <a:rPr lang="en-IN" b="1">
                <a:solidFill>
                  <a:schemeClr val="tx1">
                    <a:lumMod val="95000"/>
                    <a:lumOff val="5000"/>
                  </a:schemeClr>
                </a:solidFill>
                <a:ea typeface="+mn-lt"/>
                <a:cs typeface="+mn-lt"/>
                <a:hlinkClick r:id="rId9">
                  <a:extLst>
                    <a:ext uri="{A12FA001-AC4F-418D-AE19-62706E023703}">
                      <ahyp:hlinkClr xmlns:ahyp="http://schemas.microsoft.com/office/drawing/2018/hyperlinkcolor" val="tx"/>
                    </a:ext>
                  </a:extLst>
                </a:hlinkClick>
              </a:rPr>
              <a:t>https://www.sciencedirect.com/science/article/pii/S1877705817341474</a:t>
            </a:r>
            <a:endParaRPr lang="en-IN" b="1" u="sng">
              <a:solidFill>
                <a:schemeClr val="tx1">
                  <a:lumMod val="95000"/>
                  <a:lumOff val="5000"/>
                </a:schemeClr>
              </a:solidFill>
            </a:endParaRPr>
          </a:p>
          <a:p>
            <a:pPr marL="305435" indent="-305435">
              <a:buFont typeface="Wingdings" panose="05020102010507070707" pitchFamily="18" charset="2"/>
              <a:buChar char="v"/>
            </a:pPr>
            <a:endParaRPr lang="en-IN" b="1">
              <a:solidFill>
                <a:schemeClr val="bg2">
                  <a:lumMod val="75000"/>
                </a:schemeClr>
              </a:solidFill>
            </a:endParaRPr>
          </a:p>
          <a:p>
            <a:pPr marL="305435" indent="-305435">
              <a:buFont typeface="Wingdings" panose="05020102010507070707" pitchFamily="18" charset="2"/>
              <a:buChar char="v"/>
            </a:pPr>
            <a:endParaRPr lang="en-IN" u="sng">
              <a:solidFill>
                <a:schemeClr val="bg2">
                  <a:lumMod val="75000"/>
                </a:schemeClr>
              </a:solidFill>
            </a:endParaRPr>
          </a:p>
        </p:txBody>
      </p:sp>
    </p:spTree>
    <p:extLst>
      <p:ext uri="{BB962C8B-B14F-4D97-AF65-F5344CB8AC3E}">
        <p14:creationId xmlns:p14="http://schemas.microsoft.com/office/powerpoint/2010/main" val="354664545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tf56390039_win32</Template>
  <TotalTime>0</TotalTime>
  <Words>595</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Gill Sans MT</vt:lpstr>
      <vt:lpstr>Wingdings</vt:lpstr>
      <vt:lpstr>Wingdings 2</vt:lpstr>
      <vt:lpstr>WordVisi_MSFontService</vt:lpstr>
      <vt:lpstr>Dividend</vt:lpstr>
      <vt:lpstr>Lasso and Ridge Regression on A High Dimensional Dataset</vt:lpstr>
      <vt:lpstr>Problem Definition/Project Description/Motivation/Application</vt:lpstr>
      <vt:lpstr>Method &amp; Evaluation Metrics</vt:lpstr>
      <vt:lpstr>Result AND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Nair, Divya G. (Nokia - IN/Bangalore)</dc:creator>
  <cp:lastModifiedBy>Sudhin S- AM.EN.U4AIE20168</cp:lastModifiedBy>
  <cp:revision>2</cp:revision>
  <dcterms:created xsi:type="dcterms:W3CDTF">2021-06-12T04:24:01Z</dcterms:created>
  <dcterms:modified xsi:type="dcterms:W3CDTF">2021-07-24T04:21:57Z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1802991</vt:lpwstr>
  </property>
  <property fmtid="{D5CDD505-2E9C-101B-9397-08002B2CF9AE}" pid="3" name="NXPowerLiteSettings">
    <vt:lpwstr>C7000400038000</vt:lpwstr>
  </property>
  <property fmtid="{D5CDD505-2E9C-101B-9397-08002B2CF9AE}" pid="4" name="NXPowerLiteVersion">
    <vt:lpwstr>S9.0.3</vt:lpwstr>
  </property>
</Properties>
</file>