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9" r:id="rId4"/>
    <p:sldId id="262" r:id="rId5"/>
    <p:sldId id="264" r:id="rId6"/>
    <p:sldId id="274" r:id="rId7"/>
    <p:sldId id="267" r:id="rId8"/>
    <p:sldId id="265" r:id="rId9"/>
    <p:sldId id="266" r:id="rId10"/>
    <p:sldId id="276" r:id="rId11"/>
    <p:sldId id="269" r:id="rId12"/>
    <p:sldId id="271" r:id="rId13"/>
    <p:sldId id="275" r:id="rId14"/>
    <p:sldId id="272" r:id="rId15"/>
    <p:sldId id="273" r:id="rId16"/>
    <p:sldId id="268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62F-5A25-E24D-A770-F36C37EB5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62F-5A25-E24D-A770-F36C37EB5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62F-5A25-E24D-A770-F36C37EB5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62F-5A25-E24D-A770-F36C37EB5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62F-5A25-E24D-A770-F36C37EB5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62F-5A25-E24D-A770-F36C37EB5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62F-5A25-E24D-A770-F36C37EB5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62F-5A25-E24D-A770-F36C37EB517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62F-5A25-E24D-A770-F36C37EB5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62F-5A25-E24D-A770-F36C37EB5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62F-5A25-E24D-A770-F36C37EB5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9A7EA9-5E88-D844-8A1C-783B36BFA5D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62962F-5A25-E24D-A770-F36C37EB5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ston.jpg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3" y="179918"/>
            <a:ext cx="6927273" cy="317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65512"/>
            <a:ext cx="8229600" cy="151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400" dirty="0" smtClean="0"/>
              <a:t>Boston City Power Consumption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9975" y="5347854"/>
            <a:ext cx="5884025" cy="1496291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Group 4  </a:t>
            </a:r>
          </a:p>
          <a:p>
            <a:pPr algn="r"/>
            <a:r>
              <a:rPr lang="en-US" dirty="0" err="1" smtClean="0"/>
              <a:t>Ananya</a:t>
            </a:r>
            <a:r>
              <a:rPr lang="en-US" dirty="0" smtClean="0"/>
              <a:t> Chakravarty</a:t>
            </a:r>
          </a:p>
          <a:p>
            <a:pPr algn="r"/>
            <a:r>
              <a:rPr lang="en-US" dirty="0" err="1" smtClean="0"/>
              <a:t>Rohit</a:t>
            </a:r>
            <a:r>
              <a:rPr lang="en-US" dirty="0" smtClean="0"/>
              <a:t> Nigam</a:t>
            </a:r>
          </a:p>
          <a:p>
            <a:pPr algn="r"/>
            <a:r>
              <a:rPr lang="en-US" dirty="0" err="1" smtClean="0"/>
              <a:t>Rohit</a:t>
            </a:r>
            <a:r>
              <a:rPr lang="en-US" dirty="0" smtClean="0"/>
              <a:t> </a:t>
            </a:r>
            <a:r>
              <a:rPr lang="en-US" dirty="0" err="1" smtClean="0"/>
              <a:t>Nikam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48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pic>
        <p:nvPicPr>
          <p:cNvPr id="4" name="Content Placeholder 3" descr="Screen Shot 2016-04-16 at 11.59.5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17420" r="59618" b="11418"/>
          <a:stretch/>
        </p:blipFill>
        <p:spPr>
          <a:xfrm>
            <a:off x="696981" y="2013642"/>
            <a:ext cx="7589345" cy="4467981"/>
          </a:xfrm>
        </p:spPr>
      </p:pic>
    </p:spTree>
    <p:extLst>
      <p:ext uri="{BB962C8B-B14F-4D97-AF65-F5344CB8AC3E}">
        <p14:creationId xmlns:p14="http://schemas.microsoft.com/office/powerpoint/2010/main" val="245518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6427"/>
            <a:ext cx="8913813" cy="914400"/>
          </a:xfrm>
        </p:spPr>
        <p:txBody>
          <a:bodyPr/>
          <a:lstStyle/>
          <a:p>
            <a:r>
              <a:rPr lang="en-US" sz="4000" dirty="0" smtClean="0"/>
              <a:t>kWh Prediction using R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5179" r="64739" b="8013"/>
          <a:stretch/>
        </p:blipFill>
        <p:spPr>
          <a:xfrm>
            <a:off x="6056578" y="4943689"/>
            <a:ext cx="3002757" cy="474977"/>
          </a:xfrm>
          <a:prstGeom prst="rect">
            <a:avLst/>
          </a:prstGeom>
        </p:spPr>
      </p:pic>
      <p:pic>
        <p:nvPicPr>
          <p:cNvPr id="4" name="Picture 3" descr="Screen Shot 2016-04-16 at 2.33.5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t="9999" r="46066" b="7408"/>
          <a:stretch/>
        </p:blipFill>
        <p:spPr>
          <a:xfrm>
            <a:off x="349250" y="1703916"/>
            <a:ext cx="5485077" cy="4914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4810" y="4116917"/>
            <a:ext cx="19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KWH: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811" t="3348" r="25570" b="77938"/>
          <a:stretch/>
        </p:blipFill>
        <p:spPr>
          <a:xfrm>
            <a:off x="455084" y="3275264"/>
            <a:ext cx="3714750" cy="9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9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060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kWh Prediction using </a:t>
            </a:r>
            <a:r>
              <a:rPr lang="en-US" sz="4400" dirty="0" err="1" smtClean="0"/>
              <a:t>WebApp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4" y="1917999"/>
            <a:ext cx="4103092" cy="2865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83" y="3090672"/>
            <a:ext cx="3933987" cy="3439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280" y="5854573"/>
            <a:ext cx="29622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2070"/>
            <a:ext cx="8913813" cy="914400"/>
          </a:xfrm>
        </p:spPr>
        <p:txBody>
          <a:bodyPr/>
          <a:lstStyle/>
          <a:p>
            <a:r>
              <a:rPr lang="en-US" dirty="0" smtClean="0"/>
              <a:t>Web Application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2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4248"/>
            <a:ext cx="8913813" cy="914400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Picture 3" descr="Screen Shot 2016-04-16 at 2.47.51 AM.pn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6" r="4167" b="5000"/>
          <a:stretch/>
        </p:blipFill>
        <p:spPr>
          <a:xfrm>
            <a:off x="0" y="1875566"/>
            <a:ext cx="9144000" cy="47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511"/>
            <a:ext cx="8913813" cy="914400"/>
          </a:xfrm>
        </p:spPr>
        <p:txBody>
          <a:bodyPr/>
          <a:lstStyle/>
          <a:p>
            <a:r>
              <a:rPr lang="en-US" dirty="0" smtClean="0"/>
              <a:t>PWD Power Prediction </a:t>
            </a:r>
            <a:endParaRPr lang="en-US" dirty="0"/>
          </a:p>
        </p:txBody>
      </p:sp>
      <p:pic>
        <p:nvPicPr>
          <p:cNvPr id="4" name="Content Placeholder 3" descr="Screen Shot 2016-04-16 at 9.48.4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3" r="2559" b="5433"/>
          <a:stretch/>
        </p:blipFill>
        <p:spPr>
          <a:xfrm>
            <a:off x="457754" y="1841500"/>
            <a:ext cx="8603030" cy="4739216"/>
          </a:xfrm>
        </p:spPr>
      </p:pic>
    </p:spTree>
    <p:extLst>
      <p:ext uri="{BB962C8B-B14F-4D97-AF65-F5344CB8AC3E}">
        <p14:creationId xmlns:p14="http://schemas.microsoft.com/office/powerpoint/2010/main" val="388427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8856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BFD Visualization</a:t>
            </a:r>
            <a:endParaRPr lang="en-US" dirty="0"/>
          </a:p>
        </p:txBody>
      </p:sp>
      <p:pic>
        <p:nvPicPr>
          <p:cNvPr id="4" name="Content Placeholder 3" descr="Screen Shot 2016-04-16 at 2.44.42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1" t="9138" r="16604" b="11418"/>
          <a:stretch/>
        </p:blipFill>
        <p:spPr>
          <a:xfrm>
            <a:off x="402167" y="1525094"/>
            <a:ext cx="8329083" cy="4951906"/>
          </a:xfrm>
        </p:spPr>
      </p:pic>
    </p:spTree>
    <p:extLst>
      <p:ext uri="{BB962C8B-B14F-4D97-AF65-F5344CB8AC3E}">
        <p14:creationId xmlns:p14="http://schemas.microsoft.com/office/powerpoint/2010/main" val="345413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222"/>
            <a:ext cx="76200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0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6833"/>
            <a:ext cx="8913813" cy="1113367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257" y="2172229"/>
            <a:ext cx="7610476" cy="367076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Given dataset included multiple csv files containing power consumption data belonging to 10 different departments in the city of Boston, MA.</a:t>
            </a:r>
          </a:p>
          <a:p>
            <a:r>
              <a:rPr lang="en-US" sz="1600" dirty="0" smtClean="0"/>
              <a:t>The dataset had the following attributes – Time, Day, Month, Year, kWh, </a:t>
            </a:r>
            <a:r>
              <a:rPr lang="en-US" sz="1600" dirty="0" err="1" smtClean="0"/>
              <a:t>kVARh</a:t>
            </a:r>
            <a:r>
              <a:rPr lang="en-US" sz="1600" dirty="0" smtClean="0"/>
              <a:t> and Power Factor.</a:t>
            </a:r>
          </a:p>
          <a:p>
            <a:r>
              <a:rPr lang="en-US" sz="1600" dirty="0" smtClean="0"/>
              <a:t>Each department had multiple accounts and channels. kWh gives the power consumption through each of the channel per account and department.</a:t>
            </a:r>
            <a:endParaRPr lang="en-US" sz="1600" dirty="0"/>
          </a:p>
          <a:p>
            <a:r>
              <a:rPr lang="en-US" sz="1600" dirty="0" smtClean="0"/>
              <a:t>kWh is calculated by multiplying </a:t>
            </a:r>
            <a:r>
              <a:rPr lang="en-US" sz="1600" dirty="0" err="1" smtClean="0"/>
              <a:t>kVARh</a:t>
            </a:r>
            <a:r>
              <a:rPr lang="en-US" sz="1600" dirty="0" smtClean="0"/>
              <a:t> with </a:t>
            </a:r>
            <a:r>
              <a:rPr lang="en-US" sz="1600" dirty="0" err="1" smtClean="0"/>
              <a:t>PowerFactor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25954"/>
            <a:ext cx="1554163" cy="15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1055"/>
            <a:ext cx="8657166" cy="847195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082" y="1738312"/>
            <a:ext cx="7610476" cy="3670767"/>
          </a:xfrm>
        </p:spPr>
        <p:txBody>
          <a:bodyPr>
            <a:norm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 </a:t>
            </a:r>
            <a:r>
              <a:rPr lang="en-US" sz="1600" dirty="0"/>
              <a:t>dashboard </a:t>
            </a:r>
            <a:r>
              <a:rPr lang="en-US" sz="1600" dirty="0" smtClean="0"/>
              <a:t>to enable easy online access and visualization of energy data for different departments in Boston.</a:t>
            </a:r>
            <a:endParaRPr lang="en-US" sz="1600" dirty="0"/>
          </a:p>
          <a:p>
            <a:r>
              <a:rPr lang="en-US" sz="1600" dirty="0" smtClean="0"/>
              <a:t>User can see the predicted power consumption value in kWh by selecting the time, day and month.</a:t>
            </a:r>
            <a:endParaRPr lang="en-US" sz="1600" dirty="0"/>
          </a:p>
          <a:p>
            <a:r>
              <a:rPr lang="en-US" sz="1600" dirty="0" smtClean="0"/>
              <a:t>User can choose between multiple departments, timeframe and unit to visualize the prediction data.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approa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17" y="4275668"/>
            <a:ext cx="2525889" cy="18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1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106"/>
            <a:ext cx="8913813" cy="914400"/>
          </a:xfrm>
        </p:spPr>
        <p:txBody>
          <a:bodyPr/>
          <a:lstStyle/>
          <a:p>
            <a:r>
              <a:rPr lang="en-US" dirty="0" smtClean="0"/>
              <a:t>Tools Involved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88645"/>
            <a:ext cx="7610476" cy="3670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</a:t>
            </a:r>
          </a:p>
          <a:p>
            <a:r>
              <a:rPr lang="en-US" dirty="0"/>
              <a:t>Microsoft Azure</a:t>
            </a:r>
          </a:p>
          <a:p>
            <a:r>
              <a:rPr lang="en-US" dirty="0"/>
              <a:t>Tableau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JSON</a:t>
            </a:r>
            <a:endParaRPr lang="en-US" dirty="0"/>
          </a:p>
          <a:p>
            <a:r>
              <a:rPr lang="en-US" dirty="0" smtClean="0"/>
              <a:t>Bootstrap</a:t>
            </a:r>
          </a:p>
          <a:p>
            <a:r>
              <a:rPr lang="en-US" dirty="0"/>
              <a:t>HTML/</a:t>
            </a:r>
            <a:r>
              <a:rPr lang="en-US" dirty="0" smtClean="0"/>
              <a:t>CSS</a:t>
            </a:r>
            <a:endParaRPr lang="en-US" dirty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development.desktop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70" y="3744384"/>
            <a:ext cx="2616730" cy="26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7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439"/>
            <a:ext cx="8913813" cy="914400"/>
          </a:xfrm>
        </p:spPr>
        <p:txBody>
          <a:bodyPr/>
          <a:lstStyle/>
          <a:p>
            <a:r>
              <a:rPr lang="en-US" dirty="0" smtClean="0"/>
              <a:t>Dataset Pre-processing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090" y="1897062"/>
            <a:ext cx="7610476" cy="3670767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dataset had incorrect values (outliers), missing and null values. Some of the data belonging to different channels were duplicates and some were inappropriate.</a:t>
            </a:r>
            <a:endParaRPr lang="en-US" sz="1600" dirty="0"/>
          </a:p>
          <a:p>
            <a:r>
              <a:rPr lang="en-US" sz="1600" dirty="0" smtClean="0"/>
              <a:t>We cleaned the dataset by doing the following in R: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1600" dirty="0" smtClean="0"/>
              <a:t>Split date to get daily and monthly predictions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1600" dirty="0" smtClean="0"/>
              <a:t>Transpose Time to get it as one of the attribute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1600" dirty="0" smtClean="0"/>
              <a:t>Transpose  Unit and Value to get kWh, </a:t>
            </a:r>
            <a:r>
              <a:rPr lang="en-US" sz="1600" dirty="0" err="1" smtClean="0"/>
              <a:t>kVARh</a:t>
            </a:r>
            <a:r>
              <a:rPr lang="en-US" sz="1600" dirty="0" smtClean="0"/>
              <a:t> and </a:t>
            </a:r>
            <a:r>
              <a:rPr lang="en-US" sz="1600" dirty="0" err="1" smtClean="0"/>
              <a:t>PowerFactor</a:t>
            </a:r>
            <a:r>
              <a:rPr lang="en-US" sz="1600" dirty="0" smtClean="0"/>
              <a:t>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1600" dirty="0" smtClean="0"/>
              <a:t>Convert the format of date(string) as a date time for visualization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1600" dirty="0" smtClean="0"/>
              <a:t>One file per department</a:t>
            </a:r>
            <a:endParaRPr lang="en-US" sz="1600" dirty="0"/>
          </a:p>
        </p:txBody>
      </p:sp>
      <p:pic>
        <p:nvPicPr>
          <p:cNvPr id="4" name="Picture 3" descr="p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34" y="4229006"/>
            <a:ext cx="2614083" cy="26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2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9939"/>
            <a:ext cx="8913813" cy="9144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Content Placeholder 3" descr="Screen Shot 2016-04-16 at 9.59.0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151" r="45113" b="7434"/>
          <a:stretch/>
        </p:blipFill>
        <p:spPr>
          <a:xfrm>
            <a:off x="931334" y="1968500"/>
            <a:ext cx="7450666" cy="4572000"/>
          </a:xfrm>
        </p:spPr>
      </p:pic>
    </p:spTree>
    <p:extLst>
      <p:ext uri="{BB962C8B-B14F-4D97-AF65-F5344CB8AC3E}">
        <p14:creationId xmlns:p14="http://schemas.microsoft.com/office/powerpoint/2010/main" val="176182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6739"/>
            <a:ext cx="8913813" cy="914400"/>
          </a:xfrm>
        </p:spPr>
        <p:txBody>
          <a:bodyPr/>
          <a:lstStyle/>
          <a:p>
            <a:r>
              <a:rPr lang="en-US" dirty="0"/>
              <a:t>Dataset Pre-processing in 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0883" r="-41098"/>
          <a:stretch/>
        </p:blipFill>
        <p:spPr>
          <a:xfrm>
            <a:off x="-846666" y="1611312"/>
            <a:ext cx="9683750" cy="4707934"/>
          </a:xfrm>
          <a:prstGeom prst="rect">
            <a:avLst/>
          </a:prstGeom>
        </p:spPr>
      </p:pic>
      <p:pic>
        <p:nvPicPr>
          <p:cNvPr id="3" name="Picture 2" descr="RStudio-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3" y="4530662"/>
            <a:ext cx="1291167" cy="12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0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z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7" y="4701646"/>
            <a:ext cx="2085430" cy="1606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8273"/>
            <a:ext cx="8913813" cy="914400"/>
          </a:xfrm>
        </p:spPr>
        <p:txBody>
          <a:bodyPr/>
          <a:lstStyle/>
          <a:p>
            <a:r>
              <a:rPr lang="en-US" dirty="0" smtClean="0"/>
              <a:t>Azure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091" y="1875895"/>
            <a:ext cx="7610476" cy="3670767"/>
          </a:xfrm>
        </p:spPr>
        <p:txBody>
          <a:bodyPr>
            <a:noAutofit/>
          </a:bodyPr>
          <a:lstStyle/>
          <a:p>
            <a:r>
              <a:rPr lang="en-US" sz="1600" dirty="0" smtClean="0"/>
              <a:t>Used Projected Column to filter out the columns which did not contribute to our prediction.</a:t>
            </a:r>
            <a:endParaRPr lang="en-US" sz="1600" dirty="0"/>
          </a:p>
          <a:p>
            <a:r>
              <a:rPr lang="en-US" sz="1600" dirty="0" smtClean="0"/>
              <a:t>Split the data as Train and Score (70% </a:t>
            </a:r>
            <a:r>
              <a:rPr lang="en-US" sz="1600" dirty="0" err="1" smtClean="0"/>
              <a:t>traning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 smtClean="0"/>
              <a:t>Used Boosted Decision Tree Regression to predict kWh values. This is a supervised learning method to create ensemble of regression trees</a:t>
            </a:r>
            <a:endParaRPr lang="en-US" sz="1600" dirty="0"/>
          </a:p>
          <a:p>
            <a:r>
              <a:rPr lang="en-US" sz="1600" dirty="0" smtClean="0"/>
              <a:t>We chose kWh as our output/predicted value</a:t>
            </a:r>
            <a:endParaRPr lang="en-US" sz="1600" dirty="0"/>
          </a:p>
          <a:p>
            <a:r>
              <a:rPr lang="en-US" sz="1600" dirty="0" smtClean="0"/>
              <a:t>We excluded Power factor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821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Azure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016" r="-19016"/>
          <a:stretch>
            <a:fillRect/>
          </a:stretch>
        </p:blipFill>
        <p:spPr>
          <a:xfrm>
            <a:off x="-338667" y="2076450"/>
            <a:ext cx="9969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6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893</TotalTime>
  <Words>347</Words>
  <Application>Microsoft Macintosh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Perception</vt:lpstr>
      <vt:lpstr>  Boston City Power Consumption  </vt:lpstr>
      <vt:lpstr>Dataset</vt:lpstr>
      <vt:lpstr>Approach</vt:lpstr>
      <vt:lpstr>Tools Involved : </vt:lpstr>
      <vt:lpstr>Dataset Pre-processing in R</vt:lpstr>
      <vt:lpstr>Dataset</vt:lpstr>
      <vt:lpstr>Dataset Pre-processing in R</vt:lpstr>
      <vt:lpstr>Azure Model</vt:lpstr>
      <vt:lpstr>Azure Model </vt:lpstr>
      <vt:lpstr>Model Evaluation</vt:lpstr>
      <vt:lpstr>kWh Prediction using R</vt:lpstr>
      <vt:lpstr>kWh Prediction using WebApp</vt:lpstr>
      <vt:lpstr>Web Application Demo</vt:lpstr>
      <vt:lpstr>Dashboard</vt:lpstr>
      <vt:lpstr>PWD Power Prediction </vt:lpstr>
      <vt:lpstr>BFD Visualization</vt:lpstr>
      <vt:lpstr>Thank You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Chakravarty</dc:creator>
  <cp:lastModifiedBy>Ananya Chakravarty</cp:lastModifiedBy>
  <cp:revision>61</cp:revision>
  <dcterms:created xsi:type="dcterms:W3CDTF">2016-04-09T14:09:43Z</dcterms:created>
  <dcterms:modified xsi:type="dcterms:W3CDTF">2016-04-16T16:03:14Z</dcterms:modified>
</cp:coreProperties>
</file>