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60"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1BD9A-EB30-42E4-A9B5-392A214DFE1A}" type="datetimeFigureOut">
              <a:rPr lang="en-US" smtClean="0"/>
              <a:t>4/30/16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784F-F36D-46AD-9514-CE2DAF220F92}" type="slidenum">
              <a:rPr lang="en-US" smtClean="0"/>
              <a:t>‹#›</a:t>
            </a:fld>
            <a:endParaRPr lang="en-US"/>
          </a:p>
        </p:txBody>
      </p:sp>
    </p:spTree>
    <p:extLst>
      <p:ext uri="{BB962C8B-B14F-4D97-AF65-F5344CB8AC3E}">
        <p14:creationId xmlns:p14="http://schemas.microsoft.com/office/powerpoint/2010/main" val="78314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0784F-F36D-46AD-9514-CE2DAF220F92}" type="slidenum">
              <a:rPr lang="en-US" smtClean="0"/>
              <a:t>14</a:t>
            </a:fld>
            <a:endParaRPr lang="en-US"/>
          </a:p>
        </p:txBody>
      </p:sp>
    </p:spTree>
    <p:extLst>
      <p:ext uri="{BB962C8B-B14F-4D97-AF65-F5344CB8AC3E}">
        <p14:creationId xmlns:p14="http://schemas.microsoft.com/office/powerpoint/2010/main" val="416639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649164" y="411480"/>
            <a:ext cx="10893672"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19200" y="1123950"/>
            <a:ext cx="9789584"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1219200" y="3429000"/>
            <a:ext cx="9789584"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764988" y="6122895"/>
            <a:ext cx="2844800" cy="259317"/>
          </a:xfrm>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a:xfrm>
            <a:off x="7518400" y="6122894"/>
            <a:ext cx="3860800" cy="257810"/>
          </a:xfrm>
        </p:spPr>
        <p:txBody>
          <a:bodyPr/>
          <a:lstStyle/>
          <a:p>
            <a:endParaRPr lang="en-US"/>
          </a:p>
        </p:txBody>
      </p:sp>
      <p:sp>
        <p:nvSpPr>
          <p:cNvPr id="6" name="Slide Number Placeholder 5"/>
          <p:cNvSpPr>
            <a:spLocks noGrp="1"/>
          </p:cNvSpPr>
          <p:nvPr>
            <p:ph type="sldNum" sz="quarter" idx="12"/>
          </p:nvPr>
        </p:nvSpPr>
        <p:spPr>
          <a:xfrm>
            <a:off x="5588000" y="6122895"/>
            <a:ext cx="1016000" cy="271463"/>
          </a:xfrm>
        </p:spPr>
        <p:txBody>
          <a:bodyPr/>
          <a:lstStyle/>
          <a:p>
            <a:fld id="{BD2503A6-634E-4552-8659-77FCD5A01C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243840" y="173699"/>
            <a:ext cx="1170432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6967" y="1694329"/>
            <a:ext cx="4011084"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5771092" y="609601"/>
            <a:ext cx="54864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06967" y="2672323"/>
            <a:ext cx="401108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B54F7-557B-40F0-9FE8-CD9F477BB638}" type="datetimeFigureOut">
              <a:rPr lang="en-US" smtClean="0"/>
              <a:t>4/30/16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503A6-634E-4552-8659-77FCD5A01C3B}" type="slidenum">
              <a:rPr lang="en-US" smtClean="0"/>
              <a:t>‹#›</a:t>
            </a:fld>
            <a:endParaRPr lang="en-US"/>
          </a:p>
        </p:txBody>
      </p:sp>
      <p:sp>
        <p:nvSpPr>
          <p:cNvPr id="17" name="Picture Placeholder 16"/>
          <p:cNvSpPr>
            <a:spLocks noGrp="1"/>
          </p:cNvSpPr>
          <p:nvPr>
            <p:ph type="pic" sz="quarter" idx="13"/>
          </p:nvPr>
        </p:nvSpPr>
        <p:spPr>
          <a:xfrm>
            <a:off x="470523" y="310123"/>
            <a:ext cx="4531783"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243840" y="173699"/>
            <a:ext cx="1170432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7136" y="1691640"/>
            <a:ext cx="4011168"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5784745" y="612775"/>
            <a:ext cx="54864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07136" y="2670048"/>
            <a:ext cx="4011168"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5EB54F7-557B-40F0-9FE8-CD9F477BB638}" type="datetimeFigureOut">
              <a:rPr lang="en-US" smtClean="0"/>
              <a:t>4/30/16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7136" y="4287820"/>
            <a:ext cx="10695969"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475129" y="331694"/>
            <a:ext cx="11228832"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07136" y="5271248"/>
            <a:ext cx="10695969"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5EB54F7-557B-40F0-9FE8-CD9F477BB638}" type="datetimeFigureOut">
              <a:rPr lang="en-US" smtClean="0"/>
              <a:t>4/30/16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243840" y="173699"/>
            <a:ext cx="1170432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9855199" y="609601"/>
            <a:ext cx="1888564"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770963" y="609601"/>
            <a:ext cx="8373036"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649164" y="411480"/>
            <a:ext cx="10893672"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1200151" y="3442448"/>
            <a:ext cx="9793816"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200151" y="5029200"/>
            <a:ext cx="9793816"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759012" y="6122895"/>
            <a:ext cx="2844800" cy="259317"/>
          </a:xfrm>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a:xfrm>
            <a:off x="7518400" y="6124401"/>
            <a:ext cx="3860800" cy="257810"/>
          </a:xfrm>
        </p:spPr>
        <p:txBody>
          <a:bodyPr/>
          <a:lstStyle/>
          <a:p>
            <a:endParaRPr lang="en-US"/>
          </a:p>
        </p:txBody>
      </p:sp>
      <p:sp>
        <p:nvSpPr>
          <p:cNvPr id="14" name="Picture Placeholder 13"/>
          <p:cNvSpPr>
            <a:spLocks noGrp="1"/>
          </p:cNvSpPr>
          <p:nvPr>
            <p:ph type="pic" sz="quarter" idx="12"/>
          </p:nvPr>
        </p:nvSpPr>
        <p:spPr>
          <a:xfrm>
            <a:off x="848657" y="533401"/>
            <a:ext cx="10448544"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1200151" y="1371600"/>
            <a:ext cx="9793816"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200151" y="3134567"/>
            <a:ext cx="9793816"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B54F7-557B-40F0-9FE8-CD9F477BB638}" type="datetimeFigureOut">
              <a:rPr lang="en-US" smtClean="0"/>
              <a:t>4/30/16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243840" y="173699"/>
            <a:ext cx="1170432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00148" y="2147889"/>
            <a:ext cx="475488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7599" y="2147889"/>
            <a:ext cx="475488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5EB54F7-557B-40F0-9FE8-CD9F477BB638}" type="datetimeFigureOut">
              <a:rPr lang="en-US" smtClean="0"/>
              <a:t>4/30/16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843068" y="1708991"/>
            <a:ext cx="475488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3068" y="2590801"/>
            <a:ext cx="475488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94052" y="1708991"/>
            <a:ext cx="475488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4052" y="2590801"/>
            <a:ext cx="475488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5EB54F7-557B-40F0-9FE8-CD9F477BB638}" type="datetimeFigureOut">
              <a:rPr lang="en-US" smtClean="0"/>
              <a:t>4/30/16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243840" y="173699"/>
            <a:ext cx="1170432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EB54F7-557B-40F0-9FE8-CD9F477BB638}" type="datetimeFigureOut">
              <a:rPr lang="en-US" smtClean="0"/>
              <a:t>4/30/16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35EB54F7-557B-40F0-9FE8-CD9F477BB638}" type="datetimeFigureOut">
              <a:rPr lang="en-US" smtClean="0"/>
              <a:t>4/30/16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243840" y="173699"/>
            <a:ext cx="1170432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6967" y="1169892"/>
            <a:ext cx="4011084"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5771092" y="609601"/>
            <a:ext cx="54864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06967" y="2147889"/>
            <a:ext cx="4011084"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5EB54F7-557B-40F0-9FE8-CD9F477BB638}" type="datetimeFigureOut">
              <a:rPr lang="en-US" smtClean="0"/>
              <a:t>4/30/16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503A6-634E-4552-8659-77FCD5A01C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0151" y="244158"/>
            <a:ext cx="9793816"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00150" y="2133601"/>
            <a:ext cx="9793817"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25120" y="6371592"/>
            <a:ext cx="28448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35EB54F7-557B-40F0-9FE8-CD9F477BB638}" type="datetimeFigureOut">
              <a:rPr lang="en-US" smtClean="0"/>
              <a:t>4/30/16</a:t>
            </a:fld>
            <a:endParaRPr lang="en-US"/>
          </a:p>
        </p:txBody>
      </p:sp>
      <p:sp>
        <p:nvSpPr>
          <p:cNvPr id="5" name="Footer Placeholder 4"/>
          <p:cNvSpPr>
            <a:spLocks noGrp="1"/>
          </p:cNvSpPr>
          <p:nvPr>
            <p:ph type="ftr" sz="quarter" idx="3"/>
          </p:nvPr>
        </p:nvSpPr>
        <p:spPr>
          <a:xfrm>
            <a:off x="7945120" y="6371591"/>
            <a:ext cx="38608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5588000" y="6356351"/>
            <a:ext cx="1016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BD2503A6-634E-4552-8659-77FCD5A01C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131" y="632566"/>
            <a:ext cx="8229600" cy="1514475"/>
          </a:xfrm>
        </p:spPr>
        <p:txBody>
          <a:bodyPr>
            <a:normAutofit fontScale="90000"/>
          </a:bodyPr>
          <a:lstStyle/>
          <a:p>
            <a:r>
              <a:rPr lang="en-US" sz="4800" dirty="0"/>
              <a:t/>
            </a:r>
            <a:br>
              <a:rPr lang="en-US" sz="4800" dirty="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a:t/>
            </a:r>
            <a:br>
              <a:rPr lang="en-US" sz="4800" dirty="0"/>
            </a:br>
            <a:r>
              <a:rPr lang="en-US" sz="4800" dirty="0"/>
              <a:t>Boston City UTILITY </a:t>
            </a:r>
            <a:r>
              <a:rPr lang="en-US" sz="4800" dirty="0" smtClean="0"/>
              <a:t>Consumption</a:t>
            </a:r>
            <a:endParaRPr lang="en-US" sz="4800" dirty="0"/>
          </a:p>
        </p:txBody>
      </p:sp>
      <p:sp>
        <p:nvSpPr>
          <p:cNvPr id="3" name="Subtitle 2"/>
          <p:cNvSpPr>
            <a:spLocks noGrp="1"/>
          </p:cNvSpPr>
          <p:nvPr>
            <p:ph type="subTitle" idx="1"/>
          </p:nvPr>
        </p:nvSpPr>
        <p:spPr>
          <a:xfrm>
            <a:off x="5313142" y="4353022"/>
            <a:ext cx="5884025" cy="1496291"/>
          </a:xfrm>
        </p:spPr>
        <p:txBody>
          <a:bodyPr>
            <a:normAutofit/>
          </a:bodyPr>
          <a:lstStyle/>
          <a:p>
            <a:pPr algn="r"/>
            <a:r>
              <a:rPr lang="en-US" dirty="0" smtClean="0"/>
              <a:t>Group 4  </a:t>
            </a:r>
          </a:p>
          <a:p>
            <a:pPr algn="r"/>
            <a:r>
              <a:rPr lang="en-US" dirty="0" err="1" smtClean="0"/>
              <a:t>Ananya</a:t>
            </a:r>
            <a:r>
              <a:rPr lang="en-US" dirty="0" smtClean="0"/>
              <a:t> Chakravarty</a:t>
            </a:r>
          </a:p>
          <a:p>
            <a:pPr algn="r"/>
            <a:r>
              <a:rPr lang="en-US" dirty="0" err="1" smtClean="0"/>
              <a:t>Rohit</a:t>
            </a:r>
            <a:r>
              <a:rPr lang="en-US" dirty="0" smtClean="0"/>
              <a:t> Nigam</a:t>
            </a:r>
          </a:p>
          <a:p>
            <a:pPr algn="r"/>
            <a:r>
              <a:rPr lang="en-US" dirty="0" err="1" smtClean="0"/>
              <a:t>Rohit</a:t>
            </a:r>
            <a:r>
              <a:rPr lang="en-US" dirty="0" smtClean="0"/>
              <a:t> </a:t>
            </a:r>
            <a:r>
              <a:rPr lang="en-US" dirty="0" err="1" smtClean="0"/>
              <a:t>Nikam</a:t>
            </a:r>
            <a:endParaRPr lang="en-US" dirty="0" smtClean="0"/>
          </a:p>
        </p:txBody>
      </p:sp>
      <p:pic>
        <p:nvPicPr>
          <p:cNvPr id="7" name="Picture 6"/>
          <p:cNvPicPr/>
          <p:nvPr/>
        </p:nvPicPr>
        <p:blipFill rotWithShape="1">
          <a:blip r:embed="rId2">
            <a:extLst>
              <a:ext uri="{28A0092B-C50C-407E-A947-70E740481C1C}">
                <a14:useLocalDpi xmlns:a14="http://schemas.microsoft.com/office/drawing/2010/main" val="0"/>
              </a:ext>
            </a:extLst>
          </a:blip>
          <a:srcRect l="22345" t="14651" r="23983" b="14427"/>
          <a:stretch/>
        </p:blipFill>
        <p:spPr bwMode="auto">
          <a:xfrm>
            <a:off x="1147234" y="3108325"/>
            <a:ext cx="3314700" cy="27368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63282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The </a:t>
            </a:r>
            <a:r>
              <a:rPr lang="en-US" dirty="0"/>
              <a:t>coefficient of Determination for the model is evaluated as </a:t>
            </a:r>
            <a:r>
              <a:rPr lang="en-US" dirty="0" smtClean="0"/>
              <a:t>0.93, </a:t>
            </a:r>
            <a:r>
              <a:rPr lang="en-US" dirty="0"/>
              <a:t>which shows that the dependent variable can be predicted from the independent variable with less error.</a:t>
            </a:r>
          </a:p>
          <a:p>
            <a:pPr marL="0" indent="0">
              <a:buNone/>
            </a:pP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8470" y="2975506"/>
            <a:ext cx="4982817" cy="2776901"/>
          </a:xfrm>
          <a:prstGeom prst="rect">
            <a:avLst/>
          </a:prstGeom>
          <a:noFill/>
          <a:ln>
            <a:noFill/>
          </a:ln>
        </p:spPr>
      </p:pic>
    </p:spTree>
    <p:extLst>
      <p:ext uri="{BB962C8B-B14F-4D97-AF65-F5344CB8AC3E}">
        <p14:creationId xmlns:p14="http://schemas.microsoft.com/office/powerpoint/2010/main" val="31769726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Why boosted decision tree regression?</a:t>
            </a:r>
            <a:endParaRPr lang="en-US" sz="4800" dirty="0"/>
          </a:p>
        </p:txBody>
      </p:sp>
      <p:sp>
        <p:nvSpPr>
          <p:cNvPr id="3" name="Content Placeholder 2"/>
          <p:cNvSpPr>
            <a:spLocks noGrp="1"/>
          </p:cNvSpPr>
          <p:nvPr>
            <p:ph idx="1"/>
          </p:nvPr>
        </p:nvSpPr>
        <p:spPr/>
        <p:txBody>
          <a:bodyPr>
            <a:normAutofit fontScale="92500" lnSpcReduction="10000"/>
          </a:bodyPr>
          <a:lstStyle/>
          <a:p>
            <a:r>
              <a:rPr lang="en-US" dirty="0"/>
              <a:t>The explanatory attributes in our dataset are mostly numeric and if they’re not numeric they’re categorical. We have converted all categorical data into numbers and decided to use a regression algorithm</a:t>
            </a:r>
            <a:r>
              <a:rPr lang="en-US" dirty="0" smtClean="0"/>
              <a:t>.</a:t>
            </a:r>
            <a:endParaRPr lang="en-US" dirty="0"/>
          </a:p>
          <a:p>
            <a:r>
              <a:rPr lang="en-US" dirty="0"/>
              <a:t>Boosting is one of several classic methods for creating ensemble models, along with bagging, random forests, and so forth. </a:t>
            </a:r>
            <a:endParaRPr lang="en-US" dirty="0" smtClean="0"/>
          </a:p>
          <a:p>
            <a:r>
              <a:rPr lang="en-US" dirty="0"/>
              <a:t>We compared 4 different regression algorithms Linear Regression, Neural Network Regression, Bayesian Linear Regression and Boosted Decision Tree Regression algorithms to figure out which one to use for our model and which one accurately predicts the Total Utility cost for each department. Below is the model that we created to compare the accuracy of the algorithm.</a:t>
            </a:r>
          </a:p>
          <a:p>
            <a:endParaRPr lang="en-US" dirty="0"/>
          </a:p>
        </p:txBody>
      </p:sp>
    </p:spTree>
    <p:extLst>
      <p:ext uri="{BB962C8B-B14F-4D97-AF65-F5344CB8AC3E}">
        <p14:creationId xmlns:p14="http://schemas.microsoft.com/office/powerpoint/2010/main" val="1292899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boosted decision tree regression?</a:t>
            </a: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3669" b="728"/>
          <a:stretch/>
        </p:blipFill>
        <p:spPr bwMode="auto">
          <a:xfrm>
            <a:off x="1841500" y="1735667"/>
            <a:ext cx="8741833" cy="4508500"/>
          </a:xfrm>
          <a:prstGeom prst="rect">
            <a:avLst/>
          </a:prstGeom>
          <a:noFill/>
          <a:ln>
            <a:noFill/>
          </a:ln>
        </p:spPr>
      </p:pic>
    </p:spTree>
    <p:extLst>
      <p:ext uri="{BB962C8B-B14F-4D97-AF65-F5344CB8AC3E}">
        <p14:creationId xmlns:p14="http://schemas.microsoft.com/office/powerpoint/2010/main" val="1806547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69848" y="2121407"/>
            <a:ext cx="10058400" cy="4628527"/>
          </a:xfrm>
        </p:spPr>
        <p:txBody>
          <a:bodyPr>
            <a:normAutofit/>
          </a:bodyPr>
          <a:lstStyle/>
          <a:p>
            <a:pPr marL="0" indent="0">
              <a:buNone/>
            </a:pPr>
            <a:r>
              <a:rPr lang="en-US" sz="2000" dirty="0" smtClean="0"/>
              <a:t>    </a:t>
            </a:r>
            <a:r>
              <a:rPr lang="en-US" sz="2000" dirty="0" smtClean="0"/>
              <a:t>Linear </a:t>
            </a:r>
            <a:r>
              <a:rPr lang="en-US" sz="2000" dirty="0"/>
              <a:t>Regression </a:t>
            </a:r>
            <a:r>
              <a:rPr lang="en-US" sz="2000" dirty="0" smtClean="0"/>
              <a:t>                                         </a:t>
            </a:r>
            <a:r>
              <a:rPr lang="en-US" sz="2000" dirty="0" smtClean="0"/>
              <a:t>Boosted </a:t>
            </a:r>
            <a:r>
              <a:rPr lang="en-US" sz="2000" dirty="0"/>
              <a:t>Decision Tree Regression</a:t>
            </a:r>
          </a:p>
          <a:p>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Neural </a:t>
            </a:r>
            <a:r>
              <a:rPr lang="en-US" sz="2000" dirty="0"/>
              <a:t>Network Regression </a:t>
            </a:r>
            <a:endParaRPr lang="en-US" sz="2000" dirty="0" smtClean="0"/>
          </a:p>
          <a:p>
            <a:pPr marL="0" indent="0">
              <a:buNone/>
            </a:pPr>
            <a:endParaRPr lang="en-US" sz="2000" dirty="0" smtClean="0"/>
          </a:p>
          <a:p>
            <a:pPr marL="0" indent="0">
              <a:buNone/>
            </a:pPr>
            <a:r>
              <a:rPr lang="en-US" sz="2000" dirty="0"/>
              <a:t>Bayesian Linear Regression   </a:t>
            </a:r>
          </a:p>
          <a:p>
            <a:endParaRPr lang="en-US" sz="2000"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1398356" y="2510409"/>
            <a:ext cx="2683193" cy="1662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6643255" y="2530244"/>
            <a:ext cx="2895600" cy="16427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5081962" y="4569691"/>
            <a:ext cx="5943600" cy="640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5071380" y="5408112"/>
            <a:ext cx="5943600" cy="561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9303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a:t>
            </a:r>
            <a:endParaRPr lang="en-US" dirty="0"/>
          </a:p>
        </p:txBody>
      </p:sp>
      <p:sp>
        <p:nvSpPr>
          <p:cNvPr id="3" name="Content Placeholder 2"/>
          <p:cNvSpPr>
            <a:spLocks noGrp="1"/>
          </p:cNvSpPr>
          <p:nvPr>
            <p:ph idx="1"/>
          </p:nvPr>
        </p:nvSpPr>
        <p:spPr/>
        <p:txBody>
          <a:bodyPr/>
          <a:lstStyle/>
          <a:p>
            <a:pPr marL="0" indent="0">
              <a:buNone/>
            </a:pPr>
            <a:r>
              <a:rPr lang="en-US" dirty="0" smtClean="0"/>
              <a:t>Predict </a:t>
            </a:r>
            <a:r>
              <a:rPr lang="en-US" dirty="0" smtClean="0"/>
              <a:t>Cost                </a:t>
            </a:r>
            <a:r>
              <a:rPr lang="en-US" dirty="0" smtClean="0"/>
              <a:t>     Weather </a:t>
            </a:r>
            <a:r>
              <a:rPr lang="en-US" dirty="0" smtClean="0"/>
              <a:t>Normalization                        CO2 Emissions</a:t>
            </a:r>
            <a:endParaRPr lang="en-US" dirty="0"/>
          </a:p>
        </p:txBody>
      </p:sp>
      <p:pic>
        <p:nvPicPr>
          <p:cNvPr id="5" name="Picture 4"/>
          <p:cNvPicPr>
            <a:picLocks noChangeAspect="1"/>
          </p:cNvPicPr>
          <p:nvPr/>
        </p:nvPicPr>
        <p:blipFill>
          <a:blip r:embed="rId3"/>
          <a:stretch>
            <a:fillRect/>
          </a:stretch>
        </p:blipFill>
        <p:spPr>
          <a:xfrm>
            <a:off x="4447309" y="2536161"/>
            <a:ext cx="3225337" cy="2709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5337865" y="5660084"/>
            <a:ext cx="1743075" cy="428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8354291" y="2536161"/>
            <a:ext cx="3250275" cy="2709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9193398" y="5712471"/>
            <a:ext cx="1685925" cy="32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7"/>
          <a:stretch>
            <a:fillRect/>
          </a:stretch>
        </p:blipFill>
        <p:spPr>
          <a:xfrm>
            <a:off x="593530" y="2536162"/>
            <a:ext cx="3357120" cy="2709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8"/>
          <a:stretch>
            <a:fillRect/>
          </a:stretch>
        </p:blipFill>
        <p:spPr>
          <a:xfrm>
            <a:off x="1460781" y="5721996"/>
            <a:ext cx="1743075" cy="31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40705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Tree>
    <p:extLst>
      <p:ext uri="{BB962C8B-B14F-4D97-AF65-F5344CB8AC3E}">
        <p14:creationId xmlns:p14="http://schemas.microsoft.com/office/powerpoint/2010/main" val="3263735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Boston Government has many departments which are placed at different geographical locations in the Greater Boston Area. </a:t>
            </a:r>
            <a:endParaRPr lang="en-US" dirty="0" smtClean="0"/>
          </a:p>
          <a:p>
            <a:r>
              <a:rPr lang="en-US" dirty="0" smtClean="0"/>
              <a:t>The </a:t>
            </a:r>
            <a:r>
              <a:rPr lang="en-US" dirty="0"/>
              <a:t>people belonging to these departments work in buildings constructed as per their needs. </a:t>
            </a:r>
            <a:endParaRPr lang="en-US" dirty="0" smtClean="0"/>
          </a:p>
          <a:p>
            <a:r>
              <a:rPr lang="en-US" dirty="0" smtClean="0"/>
              <a:t>Every </a:t>
            </a:r>
            <a:r>
              <a:rPr lang="en-US" dirty="0"/>
              <a:t>building needs utilities such as Water, Gas, Steam, Fuel, Electricity, Oil etc. </a:t>
            </a:r>
            <a:endParaRPr lang="en-US" dirty="0" smtClean="0"/>
          </a:p>
          <a:p>
            <a:r>
              <a:rPr lang="en-US" dirty="0" smtClean="0"/>
              <a:t>The </a:t>
            </a:r>
            <a:r>
              <a:rPr lang="en-US" dirty="0"/>
              <a:t>costs incurred on these utilities is massive and is taken into consideration during the planning phase of one such infrastructure construction. </a:t>
            </a:r>
          </a:p>
          <a:p>
            <a:endParaRPr lang="en-US" dirty="0"/>
          </a:p>
        </p:txBody>
      </p:sp>
    </p:spTree>
    <p:extLst>
      <p:ext uri="{BB962C8B-B14F-4D97-AF65-F5344CB8AC3E}">
        <p14:creationId xmlns:p14="http://schemas.microsoft.com/office/powerpoint/2010/main" val="22929899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a:t>Dataset1</a:t>
            </a:r>
            <a:r>
              <a:rPr lang="en-US" dirty="0"/>
              <a:t> - This dataset gave us the Total Cost incurred and the Total Usage of different utilities such as Gas, Water, Electricity, Steam and Fuel from multiple vendors (such as VEOLIA, HESS and EVERSOURCE for electricity). The data was collected on the basis of billing month which had Day, Month, Year of Utilization and also the Zip, Area of the infrastructure. </a:t>
            </a:r>
            <a:endParaRPr lang="en-US" dirty="0" smtClean="0"/>
          </a:p>
          <a:p>
            <a:endParaRPr lang="en-US" dirty="0"/>
          </a:p>
          <a:p>
            <a:r>
              <a:rPr lang="en-US" b="1" u="sng" dirty="0"/>
              <a:t>Dataset2</a:t>
            </a:r>
            <a:r>
              <a:rPr lang="en-US" dirty="0"/>
              <a:t> - We found another dataset which gave us the weather normalized data for different utilities on each day for various locations in and around Boston</a:t>
            </a:r>
            <a:r>
              <a:rPr lang="en-US" dirty="0" smtClean="0"/>
              <a:t>.</a:t>
            </a:r>
          </a:p>
          <a:p>
            <a:endParaRPr lang="en-US" dirty="0"/>
          </a:p>
          <a:p>
            <a:r>
              <a:rPr lang="en-US" b="1" u="sng" dirty="0"/>
              <a:t>Dataset3</a:t>
            </a:r>
            <a:r>
              <a:rPr lang="en-US" b="1" dirty="0"/>
              <a:t> </a:t>
            </a:r>
            <a:r>
              <a:rPr lang="en-US" dirty="0"/>
              <a:t>- The third dataset contained data about CO2 Emissions in all the departments in Boston based on the utility consumption.</a:t>
            </a:r>
          </a:p>
          <a:p>
            <a:endParaRPr lang="en-US" dirty="0"/>
          </a:p>
        </p:txBody>
      </p:sp>
    </p:spTree>
    <p:extLst>
      <p:ext uri="{BB962C8B-B14F-4D97-AF65-F5344CB8AC3E}">
        <p14:creationId xmlns:p14="http://schemas.microsoft.com/office/powerpoint/2010/main" val="21121981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USING R</a:t>
            </a:r>
            <a:endParaRPr lang="en-US" dirty="0"/>
          </a:p>
        </p:txBody>
      </p:sp>
      <p:sp>
        <p:nvSpPr>
          <p:cNvPr id="3" name="Content Placeholder 2"/>
          <p:cNvSpPr>
            <a:spLocks noGrp="1"/>
          </p:cNvSpPr>
          <p:nvPr>
            <p:ph idx="1"/>
          </p:nvPr>
        </p:nvSpPr>
        <p:spPr>
          <a:xfrm>
            <a:off x="836082" y="1655895"/>
            <a:ext cx="10292165" cy="2566970"/>
          </a:xfrm>
        </p:spPr>
        <p:txBody>
          <a:bodyPr>
            <a:noAutofit/>
          </a:bodyPr>
          <a:lstStyle/>
          <a:p>
            <a:r>
              <a:rPr lang="en-US" sz="1200" dirty="0"/>
              <a:t>Step1 – Remove nulls and NA</a:t>
            </a:r>
          </a:p>
          <a:p>
            <a:r>
              <a:rPr lang="en-US" sz="1200" dirty="0"/>
              <a:t>Step2 – Remove unnecessary attributes</a:t>
            </a:r>
          </a:p>
          <a:p>
            <a:r>
              <a:rPr lang="en-US" sz="1200" dirty="0"/>
              <a:t>Step3 – Merge datasets</a:t>
            </a:r>
          </a:p>
          <a:p>
            <a:r>
              <a:rPr lang="en-US" sz="1200" dirty="0"/>
              <a:t>Step4 – Split date column into day, month and year. </a:t>
            </a:r>
          </a:p>
          <a:p>
            <a:r>
              <a:rPr lang="en-US" sz="1200" dirty="0"/>
              <a:t>Step5 – Align location and address of the infrastructure as per ZIP</a:t>
            </a:r>
          </a:p>
          <a:p>
            <a:r>
              <a:rPr lang="en-US" sz="1200" dirty="0"/>
              <a:t>Step6 – Split location to get latitude </a:t>
            </a:r>
            <a:r>
              <a:rPr lang="en-US" sz="1200" dirty="0" smtClean="0"/>
              <a:t>and </a:t>
            </a:r>
            <a:r>
              <a:rPr lang="en-US" sz="1200" dirty="0"/>
              <a:t>longitude for exploratory analysis</a:t>
            </a:r>
          </a:p>
          <a:p>
            <a:r>
              <a:rPr lang="en-US" sz="1200" dirty="0"/>
              <a:t>Step7 – Remove Outliers</a:t>
            </a:r>
          </a:p>
          <a:p>
            <a:r>
              <a:rPr lang="en-US" sz="1200" dirty="0"/>
              <a:t>Step8 – Sort as per the month of usage and group by department</a:t>
            </a:r>
          </a:p>
          <a:p>
            <a:endParaRPr lang="en-US" sz="1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44166" y="1756833"/>
            <a:ext cx="5197263" cy="3471334"/>
          </a:xfrm>
          <a:prstGeom prst="rect">
            <a:avLst/>
          </a:prstGeom>
          <a:noFill/>
          <a:ln>
            <a:noFill/>
          </a:ln>
        </p:spPr>
      </p:pic>
    </p:spTree>
    <p:extLst>
      <p:ext uri="{BB962C8B-B14F-4D97-AF65-F5344CB8AC3E}">
        <p14:creationId xmlns:p14="http://schemas.microsoft.com/office/powerpoint/2010/main" val="29973348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Dataset</a:t>
            </a:r>
            <a:endParaRPr lang="en-US" dirty="0"/>
          </a:p>
        </p:txBody>
      </p:sp>
      <p:sp>
        <p:nvSpPr>
          <p:cNvPr id="3" name="Content Placeholder 2"/>
          <p:cNvSpPr>
            <a:spLocks noGrp="1"/>
          </p:cNvSpPr>
          <p:nvPr>
            <p:ph idx="1"/>
          </p:nvPr>
        </p:nvSpPr>
        <p:spPr>
          <a:xfrm>
            <a:off x="999067" y="1763184"/>
            <a:ext cx="9793817" cy="3380316"/>
          </a:xfrm>
        </p:spPr>
        <p:txBody>
          <a:bodyPr>
            <a:noAutofit/>
          </a:bodyPr>
          <a:lstStyle/>
          <a:p>
            <a:pPr lvl="0">
              <a:lnSpc>
                <a:spcPct val="80000"/>
              </a:lnSpc>
            </a:pPr>
            <a:r>
              <a:rPr lang="en-US" sz="1200" dirty="0" err="1" smtClean="0"/>
              <a:t>SiteName</a:t>
            </a:r>
            <a:endParaRPr lang="en-US" sz="1200" dirty="0"/>
          </a:p>
          <a:p>
            <a:pPr lvl="0">
              <a:lnSpc>
                <a:spcPct val="80000"/>
              </a:lnSpc>
            </a:pPr>
            <a:r>
              <a:rPr lang="en-US" sz="1200" dirty="0" smtClean="0"/>
              <a:t>Department</a:t>
            </a:r>
            <a:endParaRPr lang="en-US" sz="1200" dirty="0"/>
          </a:p>
          <a:p>
            <a:pPr lvl="0">
              <a:lnSpc>
                <a:spcPct val="80000"/>
              </a:lnSpc>
            </a:pPr>
            <a:r>
              <a:rPr lang="en-US" sz="1200" dirty="0" err="1"/>
              <a:t>SiteZip</a:t>
            </a:r>
            <a:endParaRPr lang="en-US" sz="1200" dirty="0"/>
          </a:p>
          <a:p>
            <a:pPr lvl="0">
              <a:lnSpc>
                <a:spcPct val="80000"/>
              </a:lnSpc>
            </a:pPr>
            <a:r>
              <a:rPr lang="en-US" sz="1200" dirty="0"/>
              <a:t>Month</a:t>
            </a:r>
          </a:p>
          <a:p>
            <a:pPr lvl="0">
              <a:lnSpc>
                <a:spcPct val="80000"/>
              </a:lnSpc>
            </a:pPr>
            <a:r>
              <a:rPr lang="en-US" sz="1200" dirty="0"/>
              <a:t>Year</a:t>
            </a:r>
          </a:p>
          <a:p>
            <a:pPr lvl="0">
              <a:lnSpc>
                <a:spcPct val="80000"/>
              </a:lnSpc>
            </a:pPr>
            <a:r>
              <a:rPr lang="en-US" sz="1200" dirty="0" err="1"/>
              <a:t>TotalArea</a:t>
            </a:r>
            <a:endParaRPr lang="en-US" sz="1200" dirty="0"/>
          </a:p>
          <a:p>
            <a:pPr lvl="0">
              <a:lnSpc>
                <a:spcPct val="80000"/>
              </a:lnSpc>
            </a:pPr>
            <a:r>
              <a:rPr lang="en-US" sz="1200" dirty="0" err="1"/>
              <a:t>UtilityType</a:t>
            </a:r>
            <a:endParaRPr lang="en-US" sz="1200" dirty="0"/>
          </a:p>
          <a:p>
            <a:pPr lvl="0">
              <a:lnSpc>
                <a:spcPct val="80000"/>
              </a:lnSpc>
            </a:pPr>
            <a:r>
              <a:rPr lang="en-US" sz="1200" dirty="0" err="1"/>
              <a:t>UtilityVendor</a:t>
            </a:r>
            <a:endParaRPr lang="en-US" sz="1200" dirty="0"/>
          </a:p>
          <a:p>
            <a:pPr lvl="0">
              <a:lnSpc>
                <a:spcPct val="80000"/>
              </a:lnSpc>
            </a:pPr>
            <a:r>
              <a:rPr lang="en-US" sz="1200" dirty="0" err="1"/>
              <a:t>TotalCost</a:t>
            </a:r>
            <a:endParaRPr lang="en-US" sz="1200" dirty="0"/>
          </a:p>
          <a:p>
            <a:pPr lvl="0">
              <a:lnSpc>
                <a:spcPct val="80000"/>
              </a:lnSpc>
            </a:pPr>
            <a:r>
              <a:rPr lang="en-US" sz="1200" dirty="0" err="1"/>
              <a:t>TotalUsage</a:t>
            </a:r>
            <a:endParaRPr lang="en-US" sz="1200" dirty="0"/>
          </a:p>
          <a:p>
            <a:pPr lvl="0">
              <a:lnSpc>
                <a:spcPct val="80000"/>
              </a:lnSpc>
            </a:pPr>
            <a:r>
              <a:rPr lang="en-US" sz="1200" dirty="0" err="1"/>
              <a:t>WeatherNormalization</a:t>
            </a:r>
            <a:endParaRPr lang="en-US" sz="1200" dirty="0"/>
          </a:p>
          <a:p>
            <a:pPr lvl="0">
              <a:lnSpc>
                <a:spcPct val="80000"/>
              </a:lnSpc>
            </a:pPr>
            <a:r>
              <a:rPr lang="en-US" sz="1200" dirty="0"/>
              <a:t>CO2Emissions</a:t>
            </a:r>
          </a:p>
          <a:p>
            <a:pPr>
              <a:lnSpc>
                <a:spcPct val="80000"/>
              </a:lnSpc>
            </a:pPr>
            <a:endParaRPr lang="en-US" sz="1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151169" y="2121408"/>
            <a:ext cx="7544838" cy="3838817"/>
          </a:xfrm>
          <a:prstGeom prst="rect">
            <a:avLst/>
          </a:prstGeom>
          <a:noFill/>
          <a:ln>
            <a:noFill/>
          </a:ln>
        </p:spPr>
      </p:pic>
    </p:spTree>
    <p:extLst>
      <p:ext uri="{BB962C8B-B14F-4D97-AF65-F5344CB8AC3E}">
        <p14:creationId xmlns:p14="http://schemas.microsoft.com/office/powerpoint/2010/main" val="37650514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Web-app Idea and features</a:t>
            </a:r>
            <a:endParaRPr lang="en-US" dirty="0"/>
          </a:p>
        </p:txBody>
      </p:sp>
      <p:sp>
        <p:nvSpPr>
          <p:cNvPr id="3" name="Content Placeholder 2"/>
          <p:cNvSpPr>
            <a:spLocks noGrp="1"/>
          </p:cNvSpPr>
          <p:nvPr>
            <p:ph idx="1"/>
          </p:nvPr>
        </p:nvSpPr>
        <p:spPr/>
        <p:txBody>
          <a:bodyPr>
            <a:normAutofit/>
          </a:bodyPr>
          <a:lstStyle/>
          <a:p>
            <a:pPr marL="0" indent="0">
              <a:buNone/>
            </a:pPr>
            <a:r>
              <a:rPr lang="en-US" sz="1200" b="1" u="sng" dirty="0"/>
              <a:t>IDEA</a:t>
            </a:r>
          </a:p>
          <a:p>
            <a:pPr marL="0" indent="0">
              <a:buNone/>
            </a:pPr>
            <a:r>
              <a:rPr lang="en-US" sz="1200" dirty="0" smtClean="0"/>
              <a:t>Our </a:t>
            </a:r>
            <a:r>
              <a:rPr lang="en-US" sz="1200" dirty="0"/>
              <a:t>approach towards analysis of Boston Utility Consumption is to categorize the data depending on various departments like Boston Police Department, Boston Fire Department, Boston Public Library, etc. and publish a website to predict the </a:t>
            </a:r>
            <a:r>
              <a:rPr lang="en-US" sz="1200" dirty="0" smtClean="0"/>
              <a:t>Total </a:t>
            </a:r>
            <a:r>
              <a:rPr lang="en-US" sz="1200" dirty="0"/>
              <a:t>Cost of each utility based on different departments located in different locations. </a:t>
            </a:r>
            <a:endParaRPr lang="en-US" sz="1200" dirty="0" smtClean="0"/>
          </a:p>
          <a:p>
            <a:pPr marL="0" indent="0">
              <a:buNone/>
            </a:pPr>
            <a:r>
              <a:rPr lang="en-US" sz="1200" b="1" u="sng" dirty="0" smtClean="0"/>
              <a:t>FEATURES:</a:t>
            </a:r>
            <a:endParaRPr lang="en-US" sz="1200" dirty="0"/>
          </a:p>
          <a:p>
            <a:pPr lvl="0"/>
            <a:r>
              <a:rPr lang="en-US" sz="1200" dirty="0"/>
              <a:t>Dashboard for easy online access and visualization of utility consumption cost for different departments in Boston</a:t>
            </a:r>
          </a:p>
          <a:p>
            <a:pPr lvl="0"/>
            <a:r>
              <a:rPr lang="en-US" sz="1200" dirty="0"/>
              <a:t>Enabling user to predict utility consumption value and cost by selecting the Month, Year, Zip, Area, Department and Type of Utility</a:t>
            </a:r>
          </a:p>
          <a:p>
            <a:pPr lvl="0"/>
            <a:r>
              <a:rPr lang="en-US" sz="1200" dirty="0"/>
              <a:t>Enabling user to choose between multiple departments, timeframe and unit to visualize the prediction data</a:t>
            </a:r>
          </a:p>
          <a:p>
            <a:endParaRPr lang="en-US" sz="1200" dirty="0"/>
          </a:p>
        </p:txBody>
      </p:sp>
    </p:spTree>
    <p:extLst>
      <p:ext uri="{BB962C8B-B14F-4D97-AF65-F5344CB8AC3E}">
        <p14:creationId xmlns:p14="http://schemas.microsoft.com/office/powerpoint/2010/main" val="36850311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lvl="0"/>
            <a:r>
              <a:rPr lang="en-US" sz="2000" dirty="0"/>
              <a:t>Data Preprocessing – </a:t>
            </a:r>
            <a:r>
              <a:rPr lang="en-US" sz="2000" dirty="0" smtClean="0"/>
              <a:t>R                  </a:t>
            </a:r>
          </a:p>
          <a:p>
            <a:r>
              <a:rPr lang="en-US" sz="2000" dirty="0"/>
              <a:t>Prediction – Azure Machine Learning </a:t>
            </a:r>
            <a:r>
              <a:rPr lang="en-US" sz="2000" dirty="0" smtClean="0"/>
              <a:t>Studio</a:t>
            </a:r>
            <a:endParaRPr lang="en-US" sz="2000" dirty="0"/>
          </a:p>
          <a:p>
            <a:r>
              <a:rPr lang="en-US" sz="2000" dirty="0"/>
              <a:t>Visualization – </a:t>
            </a:r>
            <a:r>
              <a:rPr lang="en-US" sz="2000" dirty="0" smtClean="0"/>
              <a:t>Tableau</a:t>
            </a:r>
            <a:endParaRPr lang="en-US" sz="2000" dirty="0" smtClean="0"/>
          </a:p>
          <a:p>
            <a:pPr lvl="0"/>
            <a:r>
              <a:rPr lang="en-US" sz="2000" dirty="0"/>
              <a:t>Front-End – HTML, CSS, Bootstrap, JavaScript</a:t>
            </a:r>
          </a:p>
          <a:p>
            <a:endParaRPr lang="en-US" sz="2000" dirty="0"/>
          </a:p>
          <a:p>
            <a:endParaRPr lang="en-US" sz="2000" dirty="0"/>
          </a:p>
        </p:txBody>
      </p:sp>
      <p:pic>
        <p:nvPicPr>
          <p:cNvPr id="14" name="Picture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781" y="2130433"/>
            <a:ext cx="1233805" cy="447675"/>
          </a:xfrm>
          <a:prstGeom prst="rect">
            <a:avLst/>
          </a:prstGeom>
          <a:noFill/>
          <a:ln>
            <a:noFill/>
          </a:ln>
        </p:spPr>
      </p:pic>
      <p:pic>
        <p:nvPicPr>
          <p:cNvPr id="15" name="Picture 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4283" y="3267461"/>
            <a:ext cx="1403350" cy="476250"/>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1736" y="4469005"/>
            <a:ext cx="1464945" cy="342900"/>
          </a:xfrm>
          <a:prstGeom prst="rect">
            <a:avLst/>
          </a:prstGeom>
          <a:noFill/>
          <a:ln>
            <a:noFill/>
          </a:ln>
        </p:spPr>
      </p:pic>
      <p:pic>
        <p:nvPicPr>
          <p:cNvPr id="1036"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8361" y="5396534"/>
            <a:ext cx="16002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54098" y="5369983"/>
            <a:ext cx="1133475" cy="5905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Cambria" panose="02040503050406030204" pitchFamily="18" charset="0"/>
                <a:ea typeface="MS Mincho"/>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4"/>
          <p:cNvSpPr>
            <a:spLocks noChangeArrowheads="1"/>
          </p:cNvSpPr>
          <p:nvPr/>
        </p:nvSpPr>
        <p:spPr bwMode="auto">
          <a:xfrm>
            <a:off x="0" y="1000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Cambria" panose="02040503050406030204" pitchFamily="18" charset="0"/>
                <a:ea typeface="MS Mincho"/>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9700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a:t>For predicting the utility consumption cost, we used </a:t>
            </a:r>
            <a:r>
              <a:rPr lang="en-US" b="1" dirty="0"/>
              <a:t>Boosted Decision Tree Regression model</a:t>
            </a:r>
            <a:r>
              <a:rPr lang="en-US" dirty="0"/>
              <a:t> in azure machine learning studio. It is a supervised learning method to create ensemble of regression trees. </a:t>
            </a:r>
          </a:p>
          <a:p>
            <a:pPr marL="0" indent="0">
              <a:buNone/>
            </a:pPr>
            <a:r>
              <a:rPr lang="en-US" b="1" dirty="0"/>
              <a:t>Properties:</a:t>
            </a:r>
          </a:p>
          <a:p>
            <a:pPr lvl="0"/>
            <a:r>
              <a:rPr lang="en-US" dirty="0"/>
              <a:t>Used Projected Column to filter out the columns, which did not contribute to our prediction.</a:t>
            </a:r>
          </a:p>
          <a:p>
            <a:pPr lvl="0"/>
            <a:r>
              <a:rPr lang="en-US" dirty="0"/>
              <a:t>Used Metadata editor to send the department and utility as categorical values.</a:t>
            </a:r>
          </a:p>
          <a:p>
            <a:pPr lvl="0"/>
            <a:r>
              <a:rPr lang="en-US" dirty="0"/>
              <a:t>Split the data as Train and Score (70% </a:t>
            </a:r>
            <a:r>
              <a:rPr lang="en-US" dirty="0" err="1"/>
              <a:t>traning</a:t>
            </a:r>
            <a:r>
              <a:rPr lang="en-US" dirty="0"/>
              <a:t>)</a:t>
            </a:r>
          </a:p>
          <a:p>
            <a:pPr lvl="0"/>
            <a:r>
              <a:rPr lang="en-US" dirty="0"/>
              <a:t>Used Boosted Decision Tree Regression to predict total cost values</a:t>
            </a:r>
          </a:p>
          <a:p>
            <a:pPr lvl="0"/>
            <a:r>
              <a:rPr lang="en-US" dirty="0"/>
              <a:t>Consider utility prediction as our output/predicted value</a:t>
            </a:r>
          </a:p>
          <a:p>
            <a:endParaRPr lang="en-US" dirty="0"/>
          </a:p>
        </p:txBody>
      </p:sp>
    </p:spTree>
    <p:extLst>
      <p:ext uri="{BB962C8B-B14F-4D97-AF65-F5344CB8AC3E}">
        <p14:creationId xmlns:p14="http://schemas.microsoft.com/office/powerpoint/2010/main" val="22402065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0774" y="2180590"/>
            <a:ext cx="3613116" cy="40513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00058" y="2212340"/>
            <a:ext cx="3675611" cy="4019550"/>
          </a:xfrm>
          <a:prstGeom prst="rect">
            <a:avLst/>
          </a:prstGeom>
          <a:noFill/>
          <a:ln>
            <a:noFill/>
          </a:ln>
        </p:spPr>
      </p:pic>
      <p:sp>
        <p:nvSpPr>
          <p:cNvPr id="6" name="TextBox 5"/>
          <p:cNvSpPr txBox="1"/>
          <p:nvPr/>
        </p:nvSpPr>
        <p:spPr>
          <a:xfrm>
            <a:off x="2302626" y="1762536"/>
            <a:ext cx="2957291" cy="369332"/>
          </a:xfrm>
          <a:prstGeom prst="rect">
            <a:avLst/>
          </a:prstGeom>
          <a:noFill/>
        </p:spPr>
        <p:txBody>
          <a:bodyPr wrap="square" rtlCol="0">
            <a:spAutoFit/>
          </a:bodyPr>
          <a:lstStyle/>
          <a:p>
            <a:r>
              <a:rPr lang="en-US" dirty="0" smtClean="0"/>
              <a:t>TRAINING MODEL</a:t>
            </a:r>
            <a:endParaRPr lang="en-US" dirty="0"/>
          </a:p>
        </p:txBody>
      </p:sp>
      <p:sp>
        <p:nvSpPr>
          <p:cNvPr id="7" name="TextBox 6"/>
          <p:cNvSpPr txBox="1"/>
          <p:nvPr/>
        </p:nvSpPr>
        <p:spPr>
          <a:xfrm>
            <a:off x="7288183" y="1724644"/>
            <a:ext cx="2977650" cy="369332"/>
          </a:xfrm>
          <a:prstGeom prst="rect">
            <a:avLst/>
          </a:prstGeom>
          <a:noFill/>
        </p:spPr>
        <p:txBody>
          <a:bodyPr wrap="square" rtlCol="0">
            <a:spAutoFit/>
          </a:bodyPr>
          <a:lstStyle/>
          <a:p>
            <a:r>
              <a:rPr lang="en-US" dirty="0" smtClean="0"/>
              <a:t>PREDICTIVE MODEL</a:t>
            </a:r>
            <a:endParaRPr lang="en-US" dirty="0"/>
          </a:p>
        </p:txBody>
      </p:sp>
    </p:spTree>
    <p:extLst>
      <p:ext uri="{BB962C8B-B14F-4D97-AF65-F5344CB8AC3E}">
        <p14:creationId xmlns:p14="http://schemas.microsoft.com/office/powerpoint/2010/main" val="308816801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Capital.thmx</Template>
  <TotalTime>59</TotalTime>
  <Words>723</Words>
  <Application>Microsoft Macintosh PowerPoint</Application>
  <PresentationFormat>Custom</PresentationFormat>
  <Paragraphs>83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Capital</vt:lpstr>
      <vt:lpstr>         Boston City UTILITY Consumption</vt:lpstr>
      <vt:lpstr>Introduction</vt:lpstr>
      <vt:lpstr>Dataset</vt:lpstr>
      <vt:lpstr>Preprocessing USING R</vt:lpstr>
      <vt:lpstr>Final Dataset</vt:lpstr>
      <vt:lpstr>Web-app Idea and features</vt:lpstr>
      <vt:lpstr>technologies</vt:lpstr>
      <vt:lpstr>Prediction model</vt:lpstr>
      <vt:lpstr>MODELS</vt:lpstr>
      <vt:lpstr>Accuracy</vt:lpstr>
      <vt:lpstr>Why boosted decision tree regression?</vt:lpstr>
      <vt:lpstr>Why boosted decision tree regression?</vt:lpstr>
      <vt:lpstr>comparison</vt:lpstr>
      <vt:lpstr>Prediction using r</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Boston City Power Consumption  </dc:title>
  <dc:creator>Rohit Nikam</dc:creator>
  <cp:lastModifiedBy>Ananya Chakravarty</cp:lastModifiedBy>
  <cp:revision>19</cp:revision>
  <dcterms:created xsi:type="dcterms:W3CDTF">2016-04-30T01:50:20Z</dcterms:created>
  <dcterms:modified xsi:type="dcterms:W3CDTF">2016-04-30T04:28:07Z</dcterms:modified>
</cp:coreProperties>
</file>