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6"/>
  </p:notesMasterIdLst>
  <p:handoutMasterIdLst>
    <p:handoutMasterId r:id="rId37"/>
  </p:handoutMasterIdLst>
  <p:sldIdLst>
    <p:sldId id="355" r:id="rId7"/>
    <p:sldId id="369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19" r:id="rId17"/>
    <p:sldId id="402" r:id="rId18"/>
    <p:sldId id="403" r:id="rId19"/>
    <p:sldId id="404" r:id="rId20"/>
    <p:sldId id="405" r:id="rId21"/>
    <p:sldId id="418" r:id="rId22"/>
    <p:sldId id="406" r:id="rId23"/>
    <p:sldId id="408" r:id="rId24"/>
    <p:sldId id="409" r:id="rId25"/>
    <p:sldId id="410" r:id="rId26"/>
    <p:sldId id="412" r:id="rId27"/>
    <p:sldId id="411" r:id="rId28"/>
    <p:sldId id="413" r:id="rId29"/>
    <p:sldId id="414" r:id="rId30"/>
    <p:sldId id="415" r:id="rId31"/>
    <p:sldId id="416" r:id="rId32"/>
    <p:sldId id="417" r:id="rId33"/>
    <p:sldId id="420" r:id="rId34"/>
    <p:sldId id="356" r:id="rId3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 autoAdjust="0"/>
    <p:restoredTop sz="75391" autoAdjust="0"/>
  </p:normalViewPr>
  <p:slideViewPr>
    <p:cSldViewPr snapToGrid="0">
      <p:cViewPr>
        <p:scale>
          <a:sx n="52" d="100"/>
          <a:sy n="52" d="100"/>
        </p:scale>
        <p:origin x="18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504" y="3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Informatics 10 - </a:t>
            </a:r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Rechnertechnik und Rechnerorganisation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25/01/2018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dirty="0"/>
              <a:t>Informatics 10 - </a:t>
            </a:r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Rechnertechnik und Rechnerorganisation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25/01/2018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Start </a:t>
            </a:r>
            <a:r>
              <a:rPr lang="de-DE" dirty="0" err="1"/>
              <a:t>gupta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Start panda: We do not consider cosine similarity and style features for the sake of simplicity.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815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is an obfuscated code, hiding actual implementation of ad-block detection. Downloads a script adsense.js, creates div elements and checks at random intervals.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778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i="1" dirty="0"/>
              <a:t>Placement</a:t>
            </a:r>
            <a:r>
              <a:rPr lang="en-IN" sz="2000" dirty="0"/>
              <a:t>: Ads must not disrupt the user’s natural reading flow. They must be placed on the top, side or below the Primary Content.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i="1" dirty="0"/>
              <a:t>Distinction</a:t>
            </a:r>
            <a:r>
              <a:rPr lang="en-IN" sz="2000" dirty="0"/>
              <a:t>: Ads should not be mixed with any other content so that it overlaps with the Primary Content.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i="1" dirty="0"/>
              <a:t>Size</a:t>
            </a:r>
            <a:r>
              <a:rPr lang="en-IN" sz="2000" dirty="0"/>
              <a:t>: A strict individual size requirement is placed for Acceptable Ads. 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Google </a:t>
            </a:r>
            <a:r>
              <a:rPr lang="en-IN" sz="2000" dirty="0" err="1"/>
              <a:t>Adsense</a:t>
            </a:r>
            <a:endParaRPr lang="en-IN" sz="20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039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Start Gupta: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756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/>
              <a:t>Pay journalists for their work on reporting.</a:t>
            </a:r>
          </a:p>
          <a:p>
            <a:pPr marL="171450" indent="-171450">
              <a:buFontTx/>
              <a:buChar char="-"/>
            </a:pPr>
            <a:r>
              <a:rPr lang="en-IN" dirty="0"/>
              <a:t>While users should pay for viewing original content, ads should not be so intrusive.</a:t>
            </a:r>
          </a:p>
          <a:p>
            <a:pPr marL="171450" indent="-171450">
              <a:buFontTx/>
              <a:buChar char="-"/>
            </a:pPr>
            <a:r>
              <a:rPr lang="en-IN" dirty="0"/>
              <a:t>On the other hand, if users choose to block ads, websites should not force them to disable ad-blockers.</a:t>
            </a:r>
          </a:p>
          <a:p>
            <a:r>
              <a:rPr lang="en-IN" dirty="0"/>
              <a:t>- Charges a small fee to display content with less advertisements.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14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After all who knows, maybe the judges also use ad-blockers.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20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While websites ads to generate revenues, users consider them to be annoying or potentially dangerous to their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system. However, such websites, question the integrity of such an unsaid agreement between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users and publishers by asking users to disable Ad-blockers. As such, the cat and mouse continues…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394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95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major revenue categories ranked by percentage shares are as follows: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Search Advertising with $3.44B - 48%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Banner Advertising with $1.46B - 20.5%</a:t>
            </a:r>
          </a:p>
          <a:p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Classifed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Advertising with $0.95B - 13%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Social Media advertising with $0.89B - 12.5%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Video Advertising with $0.40B - 6%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83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total number of devices that use Ad-block encompassed 615 million devices by 2016 end. Suburban and urban internet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users were 17% more likely to install Ad-blockers than those in rural areas. With the ever-increasing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number of Ad-block users the global cost of ad blocking surpassed the projected numbers of $40B in 2016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93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564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Start panda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052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 then feed the extracted features to machine learning classifiers such as…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We use WEKA data mining toolkit for these classifiers.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04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splitting criterion is the normalized information gain (difference in entropy). The attribute with the highest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normalized information gain is chosen to make the decision.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004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Start </a:t>
            </a:r>
            <a:r>
              <a:rPr lang="en-IN" dirty="0" err="1"/>
              <a:t>gupta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78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Germany News Sports and Business were the top 3 categories while in the reference research paper Blogs News and Entertainment were the top categories.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19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 dirty="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9034007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sldNum="0"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869567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851560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851560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ndesrecht-hamburg.de/jportal/portal/page/bsharprod.psml?showdoccase=1&amp;doc.id=JURE170021729&amp;st=en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2486720"/>
            <a:ext cx="8508999" cy="2412305"/>
          </a:xfrm>
        </p:spPr>
        <p:txBody>
          <a:bodyPr/>
          <a:lstStyle/>
          <a:p>
            <a:r>
              <a:rPr lang="de-DE" dirty="0"/>
              <a:t>Rohit Gupta &amp; Rohit Panda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Fakultät für Informatik</a:t>
            </a:r>
          </a:p>
          <a:p>
            <a:r>
              <a:rPr lang="de-DE" dirty="0"/>
              <a:t>München, 26.  Januar 2018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en-IN" sz="3200" dirty="0"/>
              <a:t>Blocking the Blocker – Studying the effects of Anti Ad-blocking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make use of Selenium Chrome </a:t>
            </a:r>
            <a:r>
              <a:rPr lang="en-IN" sz="2000" dirty="0" err="1"/>
              <a:t>Webdriver</a:t>
            </a:r>
            <a:r>
              <a:rPr lang="en-IN" sz="2000" dirty="0"/>
              <a:t> to launch two separate instances of Google Chrome.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Instance A is launched with </a:t>
            </a:r>
            <a:r>
              <a:rPr lang="en-IN" sz="2000" dirty="0" err="1"/>
              <a:t>Adblock</a:t>
            </a:r>
            <a:r>
              <a:rPr lang="en-IN" sz="2000" dirty="0"/>
              <a:t> Plus extension and instance B is without any extension.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Instances are compared w.r.t Node Features (div, h1, h2, h3, </a:t>
            </a:r>
            <a:r>
              <a:rPr lang="en-IN" sz="2000" dirty="0" err="1"/>
              <a:t>img</a:t>
            </a:r>
            <a:r>
              <a:rPr lang="en-IN" sz="2000" dirty="0"/>
              <a:t>, table, p, </a:t>
            </a:r>
            <a:r>
              <a:rPr lang="en-IN" sz="2000" dirty="0" err="1"/>
              <a:t>iframe</a:t>
            </a:r>
            <a:r>
              <a:rPr lang="en-IN" sz="2000" dirty="0"/>
              <a:t> and text nodes), Textual Features (#lines, #words, #text) and Structural Features (URL redirection).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These features are compared using a Python script and </a:t>
            </a:r>
            <a:r>
              <a:rPr lang="en-IN" sz="2000" dirty="0" err="1"/>
              <a:t>BeautifulSoup</a:t>
            </a:r>
            <a:r>
              <a:rPr lang="en-IN" sz="2000" dirty="0"/>
              <a:t> library is used for screen scraping.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These features are stored in a .csv file.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Detecting Anti Ad-blockers: Methodology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94577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Demo Video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Detecting Anti Ad-blockers: Demo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51524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use three Machine Learning classifiers: J48 Decision Tree, Random Forest and Naive Bayes to identify websites that employ anti Ad-blockers.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collected positive samples (websites that employ Anti Ad-blockers) and negative samples (website that do not employ Anti Ad-blockers) from sources such as anti-</a:t>
            </a:r>
            <a:r>
              <a:rPr lang="en-IN" sz="2000" dirty="0" err="1"/>
              <a:t>adblock</a:t>
            </a:r>
            <a:r>
              <a:rPr lang="en-IN" sz="2000" dirty="0"/>
              <a:t>-killer list and Alexa top-100 websites.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Information gain ratio is used for determining which features extracted are most important for learning and prediction.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Detecting Anti Ad-blockers: Model Training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978283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C4.5 Algorithm (J48 Decision Tree) uses a decision tree evaluation where each branch with the highest normalized information gain is chosen to make a decision.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Bayes Naive applies Bayes' theorem with strong (naive) independence assumptions between the features.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Random Forest Classifier is used for classification, regression and other tasks, that operate by constructing a multitude of decision trees at training time and outputting the class that is the mode of the classes (classification) or mean prediction (regression) of the individual trees.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Detecting Anti Ad-blockers: Classifier Evaluation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104653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Decision Tree visualization for Anti Ad-blockers: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Detecting Anti Ad-blockers: Classifier Evaluation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28" y="2173641"/>
            <a:ext cx="8044873" cy="446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0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Our test set consisted of top ranked German websites from sources such as Alexa, </a:t>
            </a:r>
            <a:r>
              <a:rPr lang="en-IN" sz="2000" dirty="0" err="1"/>
              <a:t>Similarweb</a:t>
            </a:r>
            <a:r>
              <a:rPr lang="en-IN" sz="2000" dirty="0"/>
              <a:t>, </a:t>
            </a:r>
            <a:r>
              <a:rPr lang="en-IN" sz="2000" dirty="0" err="1"/>
              <a:t>Quantcast</a:t>
            </a:r>
            <a:r>
              <a:rPr lang="en-IN" sz="2000" dirty="0"/>
              <a:t> and TLD “de” sites.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Close to 25 out of 1477 (1.7%) top visited German websites employ Ad-block detection.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Certain websites still show advertisements or are allowed under Acceptable Ads programme.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Datasets and Results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59" y="2572300"/>
            <a:ext cx="5562704" cy="14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3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994334"/>
            <a:ext cx="8206074" cy="410369"/>
          </a:xfrm>
          <a:prstGeom prst="rect">
            <a:avLst/>
          </a:prstGeom>
        </p:spPr>
        <p:txBody>
          <a:bodyPr/>
          <a:lstStyle/>
          <a:p>
            <a:r>
              <a:rPr lang="en-IN" sz="3000" dirty="0"/>
              <a:t>Ad-block Detection Responses: Types</a:t>
            </a:r>
            <a:endParaRPr lang="de-DE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28" y="1724332"/>
            <a:ext cx="3706380" cy="2475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938" y="1637581"/>
            <a:ext cx="3496443" cy="2561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01" y="4749088"/>
            <a:ext cx="7725781" cy="118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5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Our reference research paper focussed on Alexa top-100K websites that includes majority of U.S.A. and China websites.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They found 686 websites in Alexa top-100K deploy Ad-blocker detection.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Only Google Germany and Amazon Germany fall under the Alexa top-100 websites.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 our analysis we found that 25 out of our 1477 test websites (top German websites) employ some kind of Ad-blocker detection.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Datasets and Results: Geographical Comparison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676196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Some of the top categories of websites deploying Ad-blocker detection: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Datasets and Results: Categorization of Websites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12" y="2425339"/>
            <a:ext cx="7057169" cy="388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71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lack of information, including a limit of websites that Alexa provides by country for free, forced us to induce a bias by selecting TLD with “de”.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Our methodology focusses only on homepage of such websites.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remove any Anti Ad-block filters in </a:t>
            </a:r>
            <a:r>
              <a:rPr lang="en-IN" sz="2000" dirty="0" err="1"/>
              <a:t>EasyList</a:t>
            </a:r>
            <a:r>
              <a:rPr lang="en-IN" sz="2000" dirty="0"/>
              <a:t> for better detection. This may not be the default configuration used by users.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consider only HTML and textual changes to websites.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Our focus is on </a:t>
            </a:r>
            <a:r>
              <a:rPr lang="en-IN" sz="2000" dirty="0" err="1"/>
              <a:t>Adblock</a:t>
            </a:r>
            <a:r>
              <a:rPr lang="en-IN" sz="2000" dirty="0"/>
              <a:t> Plus due to its popularity.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Limitations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77662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Online advertisements drives the economy of the World Wide Web.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Promotional content (ads) have found their way into websites at different strategic locations on webpages.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Users are employing Ad-blockers citing user experience, privacy and protection against malware as the top reasons.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Publishers are employing Anti Ad-blockers, scripts and notifications that ask users to disable Ad-blocker tools.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Introduction</a:t>
            </a:r>
            <a:endParaRPr lang="de-DE" sz="3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First party scripts either add a timing delay for displaying ads or add an empty &lt;div&gt; class as shown below. This acts as a bait.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How Anti Ad-blocker scripts work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12" y="2975016"/>
            <a:ext cx="6775753" cy="27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0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Third party script detects various browser extensions such as </a:t>
            </a:r>
            <a:r>
              <a:rPr lang="en-IN" sz="2000" dirty="0" err="1"/>
              <a:t>adblock</a:t>
            </a:r>
            <a:r>
              <a:rPr lang="en-IN" sz="2000" dirty="0"/>
              <a:t>, </a:t>
            </a:r>
            <a:r>
              <a:rPr lang="en-IN" sz="2000" dirty="0" err="1"/>
              <a:t>adblock_plus</a:t>
            </a:r>
            <a:r>
              <a:rPr lang="en-IN" sz="2000" dirty="0"/>
              <a:t>, </a:t>
            </a:r>
            <a:r>
              <a:rPr lang="en-IN" sz="2000" dirty="0" err="1"/>
              <a:t>adblock_pro</a:t>
            </a:r>
            <a:r>
              <a:rPr lang="en-IN" sz="2000" dirty="0"/>
              <a:t>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Multiple baits and timeouts are used simultaneously.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How Anti Ad-blocker scripts work</a:t>
            </a:r>
            <a:endParaRPr lang="de-DE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63" y="3150333"/>
            <a:ext cx="6212514" cy="340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16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Acceptable ads programme is provided by </a:t>
            </a:r>
            <a:r>
              <a:rPr lang="en-IN" sz="2000" dirty="0" err="1"/>
              <a:t>Adblock</a:t>
            </a:r>
            <a:r>
              <a:rPr lang="en-IN" sz="2000" dirty="0"/>
              <a:t> Plus for providing ads that do not disrupt or distort web content for users.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i="1" dirty="0"/>
              <a:t>Placement</a:t>
            </a:r>
            <a:r>
              <a:rPr lang="en-IN" sz="2000" dirty="0"/>
              <a:t> 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i="1" dirty="0"/>
              <a:t>Distinction</a:t>
            </a:r>
            <a:endParaRPr lang="en-IN" sz="2000" dirty="0"/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i="1" dirty="0"/>
              <a:t>Size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Unacceptable ads include animated ads, </a:t>
            </a:r>
            <a:r>
              <a:rPr lang="en-IN" sz="2000" dirty="0" err="1"/>
              <a:t>autoplay</a:t>
            </a:r>
            <a:r>
              <a:rPr lang="en-IN" sz="2000" dirty="0"/>
              <a:t>, expanding ads, pop-ups and pop-</a:t>
            </a:r>
            <a:r>
              <a:rPr lang="en-IN" sz="2000" dirty="0" err="1"/>
              <a:t>unders</a:t>
            </a:r>
            <a:r>
              <a:rPr lang="en-IN" sz="2000" dirty="0"/>
              <a:t>, rich media ads.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Anti Ad-blocker alternatives: Acceptable Ads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262988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This is analogous to anti-viruses that allow certain </a:t>
            </a:r>
            <a:r>
              <a:rPr lang="en-IN" sz="2000" dirty="0" err="1"/>
              <a:t>softwares</a:t>
            </a:r>
            <a:r>
              <a:rPr lang="en-IN" sz="2000" dirty="0"/>
              <a:t> to run on the system.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Adblock</a:t>
            </a:r>
            <a:r>
              <a:rPr lang="en-IN" sz="2000" dirty="0"/>
              <a:t> Plus charges high generating revenue sources for adding their websites to their whitelists while they do not charge for others.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Some websites have started charging users for an ad-free version of their websites by asking users to subscribing to them.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Anti Ad-blocker alternatives: Whitelists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662875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Anti Ad-block killers tricks sites that use Anti Ad-blocker detection into thinking the user is not using an Ad-blocker.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Anti Ad-block killers such as AAK are composed of a user script </a:t>
            </a:r>
            <a:r>
              <a:rPr lang="en-IN" sz="2000" dirty="0" err="1"/>
              <a:t>AakScript</a:t>
            </a:r>
            <a:r>
              <a:rPr lang="en-IN" sz="2000" dirty="0"/>
              <a:t> written in JavaScript and a filter list </a:t>
            </a:r>
            <a:r>
              <a:rPr lang="en-IN" sz="2000" dirty="0" err="1"/>
              <a:t>AakList</a:t>
            </a:r>
            <a:r>
              <a:rPr lang="en-IN" sz="2000" dirty="0"/>
              <a:t> that use the same syntax as filter lists of </a:t>
            </a:r>
            <a:r>
              <a:rPr lang="en-IN" sz="2000" dirty="0" err="1"/>
              <a:t>AdBlock</a:t>
            </a:r>
            <a:r>
              <a:rPr lang="en-IN" sz="2000" dirty="0"/>
              <a:t> and </a:t>
            </a:r>
            <a:r>
              <a:rPr lang="en-IN" sz="2000" dirty="0" err="1"/>
              <a:t>AdBlock</a:t>
            </a:r>
            <a:r>
              <a:rPr lang="en-IN" sz="2000" dirty="0"/>
              <a:t> Plus.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Ad-blockers still continue to run as normal using script managers like </a:t>
            </a:r>
            <a:r>
              <a:rPr lang="en-IN" sz="2000" dirty="0" err="1"/>
              <a:t>Greasemonkey</a:t>
            </a:r>
            <a:r>
              <a:rPr lang="en-IN" sz="2000" dirty="0"/>
              <a:t> or </a:t>
            </a:r>
            <a:r>
              <a:rPr lang="en-IN" sz="2000" dirty="0" err="1"/>
              <a:t>Tampermonkey</a:t>
            </a:r>
            <a:r>
              <a:rPr lang="en-IN" sz="2000" dirty="0"/>
              <a:t>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YES! Anti Ad-blocker killers als</a:t>
            </a:r>
            <a:r>
              <a:rPr lang="en-IN" dirty="0"/>
              <a:t>o exists!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626069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Ads are the biggest sources of revenue for publishers on the world wide web.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Many websites have come up with a subscription model.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Some publishers, part of the Acceptable Ads programme, may not reveal all details regarding their deal with Ad-blocker companies.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Anti Ad-blockers: Ethical aspect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028753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There have been many legal battle fought till date, e.g., between </a:t>
            </a:r>
            <a:r>
              <a:rPr lang="en-IN" sz="2000" dirty="0" err="1"/>
              <a:t>Adblock</a:t>
            </a:r>
            <a:r>
              <a:rPr lang="en-IN" sz="2000" dirty="0"/>
              <a:t> Plus company </a:t>
            </a:r>
            <a:r>
              <a:rPr lang="en-IN" sz="2000" dirty="0" err="1"/>
              <a:t>Eyeo</a:t>
            </a:r>
            <a:r>
              <a:rPr lang="en-IN" sz="2000" dirty="0"/>
              <a:t> and </a:t>
            </a:r>
            <a:r>
              <a:rPr lang="de-DE" sz="2000" dirty="0" err="1"/>
              <a:t>Sueddeutsche</a:t>
            </a:r>
            <a:r>
              <a:rPr lang="de-DE" sz="2000" dirty="0"/>
              <a:t> Zeitung, Pro-Sieben-Sat.1, </a:t>
            </a:r>
            <a:r>
              <a:rPr lang="de-DE" sz="2000" dirty="0" err="1"/>
              <a:t>and</a:t>
            </a:r>
            <a:r>
              <a:rPr lang="de-DE" sz="2000" dirty="0"/>
              <a:t> IP Deutschland. </a:t>
            </a:r>
            <a:r>
              <a:rPr lang="de-DE" sz="2000" dirty="0" err="1"/>
              <a:t>However</a:t>
            </a:r>
            <a:r>
              <a:rPr lang="de-DE" sz="2000" dirty="0"/>
              <a:t>, German </a:t>
            </a:r>
            <a:r>
              <a:rPr lang="de-DE" sz="2000" dirty="0" err="1"/>
              <a:t>courts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always</a:t>
            </a:r>
            <a:r>
              <a:rPr lang="de-DE" sz="2000" dirty="0"/>
              <a:t> </a:t>
            </a:r>
            <a:r>
              <a:rPr lang="de-DE" sz="2000" dirty="0" err="1"/>
              <a:t>ruled</a:t>
            </a:r>
            <a:r>
              <a:rPr lang="de-DE" sz="2000" dirty="0"/>
              <a:t> in </a:t>
            </a:r>
            <a:r>
              <a:rPr lang="de-DE" sz="2000" dirty="0" err="1"/>
              <a:t>favour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Ad-blockers.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Munich higher regional court noted that the </a:t>
            </a:r>
            <a:r>
              <a:rPr lang="en-IN" sz="2000" dirty="0" err="1"/>
              <a:t>Adblock</a:t>
            </a:r>
            <a:r>
              <a:rPr lang="en-IN" sz="2000" dirty="0"/>
              <a:t> Plus did not violate any competition laws in Germany, with </a:t>
            </a:r>
            <a:r>
              <a:rPr lang="en-IN" sz="2000" dirty="0" err="1"/>
              <a:t>Eyeo's</a:t>
            </a:r>
            <a:r>
              <a:rPr lang="en-IN" sz="2000" dirty="0"/>
              <a:t> business model not qualifying as “forbidden aggressive advertising”.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It is legal!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Anti Ad-blockers: Legality in Germany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4096726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25 websites out of 1477 websites use Ad-block detection scripts.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Random Forest classifier generates the highest precision.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Major categories of websites in Germany that use ad-blocker detection are News, Sports, Business and Pornography.</a:t>
            </a:r>
          </a:p>
          <a:p>
            <a:pPr>
              <a:lnSpc>
                <a:spcPct val="150000"/>
              </a:lnSpc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German courts have ruled in favour of Ad-blocker tools till date.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Conclusion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267394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Haris</a:t>
            </a:r>
            <a:r>
              <a:rPr lang="en-IN" sz="2000" dirty="0"/>
              <a:t> et. al. Detecting Anti Ad-blockers in the wild. Proceedings on privacy enhancing technologies (2015)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Rishab</a:t>
            </a:r>
            <a:r>
              <a:rPr lang="en-IN" sz="2000" dirty="0"/>
              <a:t> et. al. Ad-blocking and counter blocking: A slice of the arms race (2016)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cost of ad blocking: </a:t>
            </a:r>
            <a:r>
              <a:rPr lang="en-IN" sz="2000" dirty="0" err="1"/>
              <a:t>PageFair</a:t>
            </a:r>
            <a:r>
              <a:rPr lang="en-IN" sz="2000" dirty="0"/>
              <a:t> and Adobe report (2015)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Urteil des Landgerichts Hamburg (Az. 315 O 293/15) (2016) </a:t>
            </a:r>
            <a:r>
              <a:rPr lang="de-DE" sz="1400" dirty="0">
                <a:hlinkClick r:id="rId3"/>
              </a:rPr>
              <a:t>http://www.landesrecht-hamburg.de/jportal/portal/page/bsharprod.psml?showdoccase=1&amp;doc.id=JURE170021729&amp;st=ent</a:t>
            </a:r>
            <a:r>
              <a:rPr lang="de-DE" sz="1400" dirty="0"/>
              <a:t> </a:t>
            </a: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References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244919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695945" y="3138444"/>
            <a:ext cx="8508999" cy="501650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 our paper, we study various aspects of Anti Ad-blockers including: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study the usage of Ad-blocker scripts and their mechanisms.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discuss the methodology used in detecting Anti Ad-blockers.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discuss on the findings of our results for the data set.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analyse Anti Ad-blocker scripts.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discuss the economic impact of Anti Ad-blockers.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discuss the legality and ethical aspects of using Anti Ad-blockers.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We discuss alternatives to Anti Ad-blocking.</a:t>
            </a:r>
          </a:p>
          <a:p>
            <a:pPr>
              <a:lnSpc>
                <a:spcPct val="150000"/>
              </a:lnSpc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Roadmap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426452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U.S. lead the market share with $58.13b revenue in 2017 followed by the U.K. with $11.72b and China with $10.81b.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Revenue Generation for Ads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244" y="2586073"/>
            <a:ext cx="5566519" cy="36130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3467" y="6199141"/>
            <a:ext cx="2152072" cy="2105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dirty="0">
                <a:latin typeface="+mn-lt"/>
              </a:rPr>
              <a:t>Source: www.statista.com</a:t>
            </a:r>
          </a:p>
        </p:txBody>
      </p:sp>
    </p:spTree>
    <p:extLst>
      <p:ext uri="{BB962C8B-B14F-4D97-AF65-F5344CB8AC3E}">
        <p14:creationId xmlns:p14="http://schemas.microsoft.com/office/powerpoint/2010/main" val="130008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PageFair</a:t>
            </a:r>
            <a:r>
              <a:rPr lang="en-IN" dirty="0"/>
              <a:t> </a:t>
            </a:r>
            <a:r>
              <a:rPr lang="en-IN" dirty="0" err="1"/>
              <a:t>Adblock</a:t>
            </a:r>
            <a:r>
              <a:rPr lang="en-IN" dirty="0"/>
              <a:t> penetration 	   vs 	    BVDW and OVK page impressions.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Ad-blocker popularity in Germany</a:t>
            </a:r>
            <a:endParaRPr lang="de-DE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3050340" y="6338424"/>
            <a:ext cx="3046497" cy="2105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200" dirty="0">
                <a:latin typeface="+mn-lt"/>
              </a:rPr>
              <a:t>Source: </a:t>
            </a:r>
            <a:r>
              <a:rPr lang="en-IN" sz="1200" dirty="0" err="1">
                <a:latin typeface="+mn-lt"/>
              </a:rPr>
              <a:t>PageFair</a:t>
            </a:r>
            <a:r>
              <a:rPr lang="en-IN" sz="1200" dirty="0">
                <a:latin typeface="+mn-lt"/>
              </a:rPr>
              <a:t> and www.eMarketer.com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34" y="2321126"/>
            <a:ext cx="2651793" cy="3567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195" y="2364619"/>
            <a:ext cx="3519126" cy="34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4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Code showing how Forbes implements ads on their website:</a:t>
            </a:r>
            <a:endParaRPr lang="en-IN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Ad-blocker scripts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09" y="2242888"/>
            <a:ext cx="5543835" cy="41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4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Code showing how Forbes implements ad-blocker detection on their website:</a:t>
            </a:r>
            <a:endParaRPr lang="en-IN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Ad-blocker scripts</a:t>
            </a:r>
            <a:endParaRPr lang="de-DE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3" y="2064541"/>
            <a:ext cx="5065710" cy="3274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088" y="4093556"/>
            <a:ext cx="4655128" cy="26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9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μ</a:t>
            </a:r>
            <a:r>
              <a:rPr lang="en-IN" sz="2000" dirty="0"/>
              <a:t>Block Origin for Chrome and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AdBlock</a:t>
            </a:r>
            <a:r>
              <a:rPr lang="en-IN" sz="2000" dirty="0"/>
              <a:t> for 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rgbClr val="00B050"/>
                </a:solidFill>
              </a:rPr>
              <a:t>Adblock</a:t>
            </a:r>
            <a:r>
              <a:rPr lang="en-IN" sz="2000" dirty="0">
                <a:solidFill>
                  <a:srgbClr val="00B050"/>
                </a:solidFill>
              </a:rPr>
              <a:t> Plus for Firefox, Chrome, Opera and Safari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AdBlock</a:t>
            </a:r>
            <a:r>
              <a:rPr lang="en-IN" sz="2000" dirty="0"/>
              <a:t> Pro for 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Adguard</a:t>
            </a:r>
            <a:r>
              <a:rPr lang="en-IN" sz="2000" dirty="0"/>
              <a:t> for Chrome and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AdRemover</a:t>
            </a:r>
            <a:r>
              <a:rPr lang="en-IN" sz="2000" dirty="0"/>
              <a:t> for 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Ghostery</a:t>
            </a:r>
            <a:r>
              <a:rPr lang="en-IN" sz="2000" dirty="0"/>
              <a:t> for Chrome, Firefox, Opera, Safari, Internet Explorer, Android and iPhone 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Simply Block Ads! for 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SuperBlock</a:t>
            </a:r>
            <a:r>
              <a:rPr lang="en-IN" sz="2000" dirty="0"/>
              <a:t> </a:t>
            </a:r>
            <a:r>
              <a:rPr lang="en-IN" sz="2000" dirty="0" err="1"/>
              <a:t>AdBlocker</a:t>
            </a:r>
            <a:r>
              <a:rPr lang="en-IN" sz="2000" dirty="0"/>
              <a:t> for Chrome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μ</a:t>
            </a:r>
            <a:r>
              <a:rPr lang="en-IN" sz="2000" dirty="0"/>
              <a:t> </a:t>
            </a:r>
            <a:r>
              <a:rPr lang="en-IN" sz="2000" dirty="0" err="1"/>
              <a:t>Adblock</a:t>
            </a:r>
            <a:r>
              <a:rPr lang="en-IN" sz="2000" dirty="0"/>
              <a:t> for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uMatrix</a:t>
            </a:r>
            <a:r>
              <a:rPr lang="en-IN" sz="2000" dirty="0"/>
              <a:t> for Firefox, Chrome and Opera</a:t>
            </a:r>
            <a:endParaRPr lang="en-IN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Ad-blocker extensions</a:t>
            </a:r>
            <a:endParaRPr lang="de-DE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77" y="5284863"/>
            <a:ext cx="660247" cy="6602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09" y="2755466"/>
            <a:ext cx="829584" cy="832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720" y="1678477"/>
            <a:ext cx="2413763" cy="6034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720" y="4342386"/>
            <a:ext cx="2396061" cy="7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8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43695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Anti Ad-blocker scripts change HTML content by: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adding extra HTML elements,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change in style of existing HTML elements,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changes in textual context.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These changes can be categorized into: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1" dirty="0"/>
              <a:t>Node Changes</a:t>
            </a:r>
            <a:r>
              <a:rPr lang="en-IN" sz="1800" dirty="0"/>
              <a:t>: Extra DOM elements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1" dirty="0"/>
              <a:t>Style Changes</a:t>
            </a:r>
            <a:r>
              <a:rPr lang="en-IN" sz="1800" dirty="0"/>
              <a:t>: Toggling of hidden div elements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1" dirty="0"/>
              <a:t>Textual Changes</a:t>
            </a:r>
            <a:r>
              <a:rPr lang="en-IN" sz="1800" dirty="0"/>
              <a:t>: Changes in textual content</a:t>
            </a:r>
          </a:p>
          <a:p>
            <a:pPr marL="5191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1" dirty="0"/>
              <a:t>Structural Changes</a:t>
            </a:r>
            <a:r>
              <a:rPr lang="en-IN" sz="1800" dirty="0"/>
              <a:t>: URL redirections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sz="3000" dirty="0"/>
              <a:t>Detecting Anti Ad-blockers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673916877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ACA-iPhone</Template>
  <TotalTime>2425</TotalTime>
  <Words>1939</Words>
  <Application>Microsoft Office PowerPoint</Application>
  <PresentationFormat>On-screen Show (4:3)</PresentationFormat>
  <Paragraphs>231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Blocking the Blocker – Studying the effects of Anti Ad-blocking</vt:lpstr>
      <vt:lpstr>Introduction</vt:lpstr>
      <vt:lpstr>Roadmap</vt:lpstr>
      <vt:lpstr>Revenue Generation for Ads</vt:lpstr>
      <vt:lpstr>Ad-blocker popularity in Germany</vt:lpstr>
      <vt:lpstr>Ad-blocker scripts</vt:lpstr>
      <vt:lpstr>Ad-blocker scripts</vt:lpstr>
      <vt:lpstr>Ad-blocker extensions</vt:lpstr>
      <vt:lpstr>Detecting Anti Ad-blockers</vt:lpstr>
      <vt:lpstr>Detecting Anti Ad-blockers: Methodology</vt:lpstr>
      <vt:lpstr>Detecting Anti Ad-blockers: Demo</vt:lpstr>
      <vt:lpstr>Detecting Anti Ad-blockers: Model Training</vt:lpstr>
      <vt:lpstr>Detecting Anti Ad-blockers: Classifier Evaluation</vt:lpstr>
      <vt:lpstr>Detecting Anti Ad-blockers: Classifier Evaluation</vt:lpstr>
      <vt:lpstr>Datasets and Results</vt:lpstr>
      <vt:lpstr>Ad-block Detection Responses: Types</vt:lpstr>
      <vt:lpstr>Datasets and Results: Geographical Comparison</vt:lpstr>
      <vt:lpstr>Datasets and Results: Categorization of Websites</vt:lpstr>
      <vt:lpstr>Limitations</vt:lpstr>
      <vt:lpstr>How Anti Ad-blocker scripts work</vt:lpstr>
      <vt:lpstr>How Anti Ad-blocker scripts work</vt:lpstr>
      <vt:lpstr>Anti Ad-blocker alternatives: Acceptable Ads</vt:lpstr>
      <vt:lpstr>Anti Ad-blocker alternatives: Whitelists</vt:lpstr>
      <vt:lpstr>YES! Anti Ad-blocker killers also exists!</vt:lpstr>
      <vt:lpstr>Anti Ad-blockers: Ethical aspect</vt:lpstr>
      <vt:lpstr>Anti Ad-blockers: Legality in Germany</vt:lpstr>
      <vt:lpstr>Conclusion</vt:lpstr>
      <vt:lpstr>References</vt:lpstr>
      <vt:lpstr>Thank you!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iPhone was possibly hacked</dc:title>
  <dc:creator>Rohit Gupta</dc:creator>
  <cp:lastModifiedBy>Rohit Gupta</cp:lastModifiedBy>
  <cp:revision>215</cp:revision>
  <cp:lastPrinted>2015-07-30T14:04:45Z</cp:lastPrinted>
  <dcterms:created xsi:type="dcterms:W3CDTF">2017-01-21T14:32:14Z</dcterms:created>
  <dcterms:modified xsi:type="dcterms:W3CDTF">2018-01-25T23:17:08Z</dcterms:modified>
</cp:coreProperties>
</file>