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35"/>
  </p:notesMasterIdLst>
  <p:handoutMasterIdLst>
    <p:handoutMasterId r:id="rId36"/>
  </p:handoutMasterIdLst>
  <p:sldIdLst>
    <p:sldId id="355" r:id="rId7"/>
    <p:sldId id="393" r:id="rId8"/>
    <p:sldId id="369" r:id="rId9"/>
    <p:sldId id="394" r:id="rId10"/>
    <p:sldId id="395" r:id="rId11"/>
    <p:sldId id="396" r:id="rId12"/>
    <p:sldId id="397" r:id="rId13"/>
    <p:sldId id="398" r:id="rId14"/>
    <p:sldId id="399" r:id="rId15"/>
    <p:sldId id="400" r:id="rId16"/>
    <p:sldId id="401" r:id="rId17"/>
    <p:sldId id="402" r:id="rId18"/>
    <p:sldId id="403" r:id="rId19"/>
    <p:sldId id="404" r:id="rId20"/>
    <p:sldId id="405" r:id="rId21"/>
    <p:sldId id="406" r:id="rId22"/>
    <p:sldId id="407" r:id="rId23"/>
    <p:sldId id="408" r:id="rId24"/>
    <p:sldId id="409" r:id="rId25"/>
    <p:sldId id="410" r:id="rId26"/>
    <p:sldId id="412" r:id="rId27"/>
    <p:sldId id="411" r:id="rId28"/>
    <p:sldId id="413" r:id="rId29"/>
    <p:sldId id="414" r:id="rId30"/>
    <p:sldId id="415" r:id="rId31"/>
    <p:sldId id="416" r:id="rId32"/>
    <p:sldId id="417" r:id="rId33"/>
    <p:sldId id="356" r:id="rId34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5" autoAdjust="0"/>
    <p:restoredTop sz="93490" autoAdjust="0"/>
  </p:normalViewPr>
  <p:slideViewPr>
    <p:cSldViewPr snapToGrid="0">
      <p:cViewPr varScale="1">
        <p:scale>
          <a:sx n="69" d="100"/>
          <a:sy n="69" d="100"/>
        </p:scale>
        <p:origin x="134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504" y="36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 dirty="0"/>
              <a:t>Informatics 10 - </a:t>
            </a:r>
            <a:r>
              <a:rPr lang="de-DE" dirty="0" err="1"/>
              <a:t>Chair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Rechnertechnik und Rechnerorganisation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25/01/2018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 dirty="0"/>
              <a:t>Informatics 10 - </a:t>
            </a:r>
            <a:r>
              <a:rPr lang="de-DE" dirty="0" err="1"/>
              <a:t>Chair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Rechnertechnik und Rechnerorganisation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24/01/2018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 dirty="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1" y="6473313"/>
            <a:ext cx="9034007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sldNum="0"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8695678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sldNum="0"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1" y="6473313"/>
            <a:ext cx="8515601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sldNum="0"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1" y="6473313"/>
            <a:ext cx="8515601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sldNum="0"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sldNum="0"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sldNum="0"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90" y="2486720"/>
            <a:ext cx="8508999" cy="2412305"/>
          </a:xfrm>
        </p:spPr>
        <p:txBody>
          <a:bodyPr/>
          <a:lstStyle/>
          <a:p>
            <a:r>
              <a:rPr lang="de-DE" dirty="0"/>
              <a:t>Rohit Gupta &amp; Rohit Panda</a:t>
            </a:r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Fakultät für Informatik</a:t>
            </a:r>
          </a:p>
          <a:p>
            <a:r>
              <a:rPr lang="de-DE" dirty="0"/>
              <a:t>München, 26.  Januar 2018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820738"/>
          </a:xfrm>
        </p:spPr>
        <p:txBody>
          <a:bodyPr/>
          <a:lstStyle/>
          <a:p>
            <a:r>
              <a:rPr lang="en-IN" sz="3200" dirty="0"/>
              <a:t>Blocking the Blocker – Studying the effects of Anti Ad-blocking</a:t>
            </a:r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436953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Anti Ad-blocker scripts change HTML content by:</a:t>
            </a:r>
          </a:p>
          <a:p>
            <a:pPr marL="5191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adding extra HTML elements,</a:t>
            </a:r>
          </a:p>
          <a:p>
            <a:pPr marL="5191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change in style of existing HTML elements,</a:t>
            </a:r>
          </a:p>
          <a:p>
            <a:pPr marL="5191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changes in textual context.</a:t>
            </a:r>
          </a:p>
          <a:p>
            <a:pPr marL="5191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These changes can be categorized into:</a:t>
            </a:r>
          </a:p>
          <a:p>
            <a:pPr marL="5191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i="1" dirty="0"/>
              <a:t>Node Changes</a:t>
            </a:r>
            <a:r>
              <a:rPr lang="en-IN" sz="1800" dirty="0"/>
              <a:t>: Extra DOM elements</a:t>
            </a:r>
          </a:p>
          <a:p>
            <a:pPr marL="5191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i="1" dirty="0"/>
              <a:t>Style Changes</a:t>
            </a:r>
            <a:r>
              <a:rPr lang="en-IN" sz="1800" dirty="0"/>
              <a:t>: Toggling of hidden div elements</a:t>
            </a:r>
          </a:p>
          <a:p>
            <a:pPr marL="5191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i="1" dirty="0"/>
              <a:t>Textual Changes</a:t>
            </a:r>
            <a:r>
              <a:rPr lang="en-IN" sz="1800" dirty="0"/>
              <a:t>: Changes in textual content</a:t>
            </a:r>
          </a:p>
          <a:p>
            <a:pPr marL="5191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i="1" dirty="0"/>
              <a:t>Structural Changes</a:t>
            </a:r>
            <a:r>
              <a:rPr lang="en-IN" sz="1800" dirty="0"/>
              <a:t>: URL redirections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sz="3000" dirty="0"/>
              <a:t>Detecting Anti Ad-blockers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1673916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436953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We make use of Selenium Chrome </a:t>
            </a:r>
            <a:r>
              <a:rPr lang="en-IN" sz="2000" dirty="0" err="1"/>
              <a:t>Webdriver</a:t>
            </a:r>
            <a:r>
              <a:rPr lang="en-IN" sz="2000" dirty="0"/>
              <a:t> to launch two separate instances of Google Chrome.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Instance A is launched with </a:t>
            </a:r>
            <a:r>
              <a:rPr lang="en-IN" sz="2000" dirty="0" err="1"/>
              <a:t>Adblock</a:t>
            </a:r>
            <a:r>
              <a:rPr lang="en-IN" sz="2000" dirty="0"/>
              <a:t> Plus extension and instance B is without any extension.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Instances are compared w.r.t Node Features (div, h1, h2, h3, </a:t>
            </a:r>
            <a:r>
              <a:rPr lang="en-IN" sz="2000" dirty="0" err="1"/>
              <a:t>img</a:t>
            </a:r>
            <a:r>
              <a:rPr lang="en-IN" sz="2000" dirty="0"/>
              <a:t>, table, p, </a:t>
            </a:r>
            <a:r>
              <a:rPr lang="en-IN" sz="2000" dirty="0" err="1"/>
              <a:t>iframe</a:t>
            </a:r>
            <a:r>
              <a:rPr lang="en-IN" sz="2000" dirty="0"/>
              <a:t> and text nodes), Textual Features (#lines, #words, #text) and Structural Features (URL redirection).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These features are compared using a Python script and </a:t>
            </a:r>
            <a:r>
              <a:rPr lang="en-IN" sz="2000" dirty="0" err="1"/>
              <a:t>BeautifulSoup</a:t>
            </a:r>
            <a:r>
              <a:rPr lang="en-IN" sz="2000" dirty="0"/>
              <a:t> library is used for screen scraping.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These features are stored in a .csv file.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sz="3000" dirty="0"/>
              <a:t>Detecting Anti Ad-blockers: Methodology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3945771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436953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We use three Machine Learning classifiers: J48 Decision Tree, Random Forest and Naive Bayes to identify websites that employ anti Ad-blockers.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We collected positive samples (websites that employ Anti Ad-blockers) and negative samples (website that do not employ Anti Ad-blockers) from sources such as anti-</a:t>
            </a:r>
            <a:r>
              <a:rPr lang="en-IN" sz="2000" dirty="0" err="1"/>
              <a:t>adblock</a:t>
            </a:r>
            <a:r>
              <a:rPr lang="en-IN" sz="2000" dirty="0"/>
              <a:t>-killer list and Alexa top-100 websites.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Information gain ratio is used for the features extracted for which learning and prediction needs to be done.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sz="3000" dirty="0"/>
              <a:t>Detecting Anti Ad-blockers: Model Training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1978283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436953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C4.5 Algorithm (J48 Decision Tree) uses a decision tree evaluation where each branch with the highest normalized information gain is chosen to make a decision.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Bayes Naive applies Bayes' theorem with strong (naive) independence assumptions between the features.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Random Forest Classifier is used for classification, regression and other tasks, that operate by constructing a multitude of decision trees at training time and outputting the class that is the mode of the classes (classification) or mean prediction (regression) of the individual trees.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sz="3000" dirty="0"/>
              <a:t>Detecting Anti Ad-blockers: Classifier Evaluation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2104653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436953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Decision Tree visualization for Anti Ad-blockers: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sz="3000" dirty="0"/>
              <a:t>Detecting Anti Ad-blockers: Classifier Evaluation</a:t>
            </a:r>
            <a:endParaRPr lang="de-DE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28" y="2173641"/>
            <a:ext cx="8044873" cy="446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201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436953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Which classifier is the best…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sz="3000" dirty="0"/>
              <a:t>Datasets and Results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2828838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436953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Germany vs US comparisons…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sz="3000" dirty="0"/>
              <a:t>Datasets and Results: Geographical Comparison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2676196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436953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Images of different types of anti ad-blockers… </a:t>
            </a:r>
            <a:r>
              <a:rPr lang="en-IN" sz="2000" dirty="0" err="1"/>
              <a:t>BildSmart</a:t>
            </a:r>
            <a:r>
              <a:rPr lang="en-IN" sz="2000" dirty="0"/>
              <a:t>, </a:t>
            </a:r>
            <a:r>
              <a:rPr lang="en-IN" sz="2000" dirty="0" err="1"/>
              <a:t>YouPorn</a:t>
            </a:r>
            <a:r>
              <a:rPr lang="en-IN" sz="2000" dirty="0"/>
              <a:t>, Sport1.de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sz="3000" dirty="0"/>
              <a:t>Datasets and Results: Types of Anti Ad-blockers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2137792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436953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Different categories….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sz="3000" dirty="0"/>
              <a:t>Datasets and Results: Categorization of Websites</a:t>
            </a:r>
            <a:endParaRPr lang="de-DE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359" y="2554648"/>
            <a:ext cx="6026460" cy="332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671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436953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What are the limitations of our paper…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sz="3000" dirty="0"/>
              <a:t>Limitations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3776625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To be filled…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480529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436953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First party script…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>
              <a:lnSpc>
                <a:spcPct val="100000"/>
              </a:lnSpc>
            </a:pPr>
            <a:endParaRPr lang="en-IN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sz="3000" dirty="0"/>
              <a:t>How Anti Ad-blocker scripts work</a:t>
            </a:r>
            <a:endParaRPr lang="de-DE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293" y="2382347"/>
            <a:ext cx="5609332" cy="23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20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436953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Third party script… Detection of extensions and multiple baits and timeouts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>
              <a:lnSpc>
                <a:spcPct val="100000"/>
              </a:lnSpc>
            </a:pPr>
            <a:endParaRPr lang="en-IN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sz="3000" dirty="0"/>
              <a:t>How Anti Ad-blocker scripts work</a:t>
            </a:r>
            <a:endParaRPr lang="de-DE" sz="3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981" y="3216180"/>
            <a:ext cx="5170948" cy="283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416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436953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Placement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Detection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Size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sz="3000" dirty="0"/>
              <a:t>Anti Ad-blocker alternatives: Acceptable Ads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3262988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436953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Whitelisting websites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sz="3000" dirty="0"/>
              <a:t>Anti Ad-blocker alternatives: Whitelists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1662875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436953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Anti Ad-block killers like AAK are composed of a user script </a:t>
            </a:r>
            <a:r>
              <a:rPr lang="en-IN" sz="2000" dirty="0" err="1"/>
              <a:t>AakScript</a:t>
            </a:r>
            <a:r>
              <a:rPr lang="en-IN" sz="2000" dirty="0"/>
              <a:t> written in JavaScript and a filter list </a:t>
            </a:r>
            <a:r>
              <a:rPr lang="en-IN" sz="2000" dirty="0" err="1"/>
              <a:t>AakList</a:t>
            </a:r>
            <a:r>
              <a:rPr lang="en-IN" sz="2000" dirty="0"/>
              <a:t> using the same syntax as filter lists of </a:t>
            </a:r>
            <a:r>
              <a:rPr lang="en-IN" sz="2000" dirty="0" err="1"/>
              <a:t>AdBlock</a:t>
            </a:r>
            <a:r>
              <a:rPr lang="en-IN" sz="2000" dirty="0"/>
              <a:t> and </a:t>
            </a:r>
            <a:r>
              <a:rPr lang="en-IN" sz="2000" dirty="0" err="1"/>
              <a:t>AdBlock</a:t>
            </a:r>
            <a:r>
              <a:rPr lang="en-IN" sz="2000" dirty="0"/>
              <a:t> Plus….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sz="3000" dirty="0"/>
              <a:t>Anti Ad-blocker killers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2626069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436953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Increasing transparency…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dirty="0"/>
              <a:t>Anti Ad-blockers: Ethical aspect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30287531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436953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The Munich higher regional court also noted that the software did not violate any competition laws in Germany, with </a:t>
            </a:r>
            <a:r>
              <a:rPr lang="en-IN" sz="2000" dirty="0" err="1"/>
              <a:t>Eyeo's</a:t>
            </a:r>
            <a:r>
              <a:rPr lang="en-IN" sz="2000" dirty="0"/>
              <a:t> business model not qualifying as "forbidden aggressive advertising“….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It is legal!!!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dirty="0"/>
              <a:t>Anti Ad-blockers: Legality in Germany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40967268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436953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Which classifier best?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Bias in selecting websites for Germany.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Trend of Ad-blocker software usage.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Legality in Germany.</a:t>
            </a:r>
          </a:p>
          <a:p>
            <a:pPr>
              <a:lnSpc>
                <a:spcPct val="100000"/>
              </a:lnSpc>
            </a:pPr>
            <a:endParaRPr lang="en-IN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dirty="0"/>
              <a:t>Conclusion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22673948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695945" y="3138444"/>
            <a:ext cx="8508999" cy="501650"/>
          </a:xfrm>
        </p:spPr>
        <p:txBody>
          <a:bodyPr/>
          <a:lstStyle/>
          <a:p>
            <a:r>
              <a:rPr lang="en-IN" dirty="0"/>
              <a:t>Thank you!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Online advertisements drives the economy of the World Wide Web.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Promotional content (ads) have found their way into websites at different strategic locations on webpages.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Users are employing Ad-blockers citing user experience, privacy and protection against malware as the top reasons.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Publishers are employing Anti Ad-blockers, scripts and notifications that ask users to disable Ad-blocker tools.</a:t>
            </a:r>
          </a:p>
          <a:p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sz="3000" dirty="0"/>
              <a:t>Introduction</a:t>
            </a:r>
            <a:endParaRPr lang="de-DE" sz="3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In our paper, we study various aspects of Anti Ad-blockers including:</a:t>
            </a:r>
          </a:p>
          <a:p>
            <a:pPr marL="5191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We study the usage of Ad-blocker scripts and their mechanisms.</a:t>
            </a:r>
          </a:p>
          <a:p>
            <a:pPr marL="5191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We discuss the methodology used in detecting Anti Ad-blockers.</a:t>
            </a:r>
          </a:p>
          <a:p>
            <a:pPr marL="5191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We discuss on the findings of our results for the data set.</a:t>
            </a:r>
          </a:p>
          <a:p>
            <a:pPr marL="5191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We analyse Anti Ad-blocker scripts .</a:t>
            </a:r>
          </a:p>
          <a:p>
            <a:pPr marL="5191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We discuss the economic impact of Anti Ad-blockers.</a:t>
            </a:r>
          </a:p>
          <a:p>
            <a:pPr marL="5191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We discuss the legality and ethical aspects of using Anti Ad-blockers.</a:t>
            </a:r>
          </a:p>
          <a:p>
            <a:pPr marL="5191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We discuss alternatives to Anti Ad-blocking.</a:t>
            </a:r>
          </a:p>
          <a:p>
            <a:pPr>
              <a:lnSpc>
                <a:spcPct val="150000"/>
              </a:lnSpc>
            </a:pPr>
            <a:endParaRPr lang="en-I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sz="3000" dirty="0"/>
              <a:t>Roadmap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4264529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43695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U.S. lead the market share with $58.13b revenue in 2017 followed by the U.K. with $11.72b and China with $10.81b.</a:t>
            </a:r>
          </a:p>
          <a:p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sz="3000" dirty="0"/>
              <a:t>Revenue Generation for Ads</a:t>
            </a:r>
            <a:endParaRPr lang="de-DE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244" y="2586073"/>
            <a:ext cx="5566519" cy="36130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43467" y="6199141"/>
            <a:ext cx="2152072" cy="2105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IN" sz="1200" dirty="0">
                <a:latin typeface="+mn-lt"/>
              </a:rPr>
              <a:t>Source: www.statista.com</a:t>
            </a:r>
          </a:p>
        </p:txBody>
      </p:sp>
    </p:spTree>
    <p:extLst>
      <p:ext uri="{BB962C8B-B14F-4D97-AF65-F5344CB8AC3E}">
        <p14:creationId xmlns:p14="http://schemas.microsoft.com/office/powerpoint/2010/main" val="1300087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43695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err="1"/>
              <a:t>PageFair</a:t>
            </a:r>
            <a:r>
              <a:rPr lang="en-IN" dirty="0"/>
              <a:t> </a:t>
            </a:r>
            <a:r>
              <a:rPr lang="en-IN" dirty="0" err="1"/>
              <a:t>Adblock</a:t>
            </a:r>
            <a:r>
              <a:rPr lang="en-IN" dirty="0"/>
              <a:t> penetration 	   vs 	    BVDW and OVK page impressions.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sz="3000" dirty="0"/>
              <a:t>Ad-blocker popularity in Germany</a:t>
            </a:r>
            <a:endParaRPr lang="de-DE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3050340" y="6338424"/>
            <a:ext cx="3046497" cy="2105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IN" sz="1200" dirty="0">
                <a:latin typeface="+mn-lt"/>
              </a:rPr>
              <a:t>Source: </a:t>
            </a:r>
            <a:r>
              <a:rPr lang="en-IN" sz="1200" dirty="0" err="1">
                <a:latin typeface="+mn-lt"/>
              </a:rPr>
              <a:t>PageFair</a:t>
            </a:r>
            <a:r>
              <a:rPr lang="en-IN" sz="1200" dirty="0">
                <a:latin typeface="+mn-lt"/>
              </a:rPr>
              <a:t> and www.eMarketer.com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334" y="2321126"/>
            <a:ext cx="2651793" cy="35676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195" y="2364619"/>
            <a:ext cx="3519126" cy="348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240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43695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Code showing how Forbes implements ads on their website:</a:t>
            </a:r>
            <a:endParaRPr lang="en-IN" sz="1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sz="3000" dirty="0"/>
              <a:t>Ad-blocker scripts</a:t>
            </a:r>
            <a:endParaRPr lang="de-DE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409" y="2242888"/>
            <a:ext cx="5543835" cy="410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546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43695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Code showing how Forbes implements ad-blocker detection on their website:</a:t>
            </a:r>
            <a:endParaRPr lang="en-IN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sz="3000" dirty="0"/>
              <a:t>Ad-blocker scripts</a:t>
            </a:r>
            <a:endParaRPr lang="de-DE" sz="3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63" y="2064541"/>
            <a:ext cx="5065710" cy="32747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088" y="4093556"/>
            <a:ext cx="4655128" cy="26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390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43695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dirty="0"/>
              <a:t>μ</a:t>
            </a:r>
            <a:r>
              <a:rPr lang="en-IN" sz="2000" dirty="0"/>
              <a:t>Block Origin for Chrome and Firefox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/>
              <a:t>AdBlock</a:t>
            </a:r>
            <a:r>
              <a:rPr lang="en-IN" sz="2000" dirty="0"/>
              <a:t> for Chrome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>
                <a:solidFill>
                  <a:srgbClr val="00B050"/>
                </a:solidFill>
              </a:rPr>
              <a:t>Adblock</a:t>
            </a:r>
            <a:r>
              <a:rPr lang="en-IN" sz="2000" dirty="0">
                <a:solidFill>
                  <a:srgbClr val="00B050"/>
                </a:solidFill>
              </a:rPr>
              <a:t> Plus for Firefox, Chrome, Opera and Safari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/>
              <a:t>AdBlock</a:t>
            </a:r>
            <a:r>
              <a:rPr lang="en-IN" sz="2000" dirty="0"/>
              <a:t> Pro for Chrome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/>
              <a:t>Adguard</a:t>
            </a:r>
            <a:r>
              <a:rPr lang="en-IN" sz="2000" dirty="0"/>
              <a:t> for Chrome and Firefox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/>
              <a:t>AdRemover</a:t>
            </a:r>
            <a:r>
              <a:rPr lang="en-IN" sz="2000" dirty="0"/>
              <a:t> for Chrome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/>
              <a:t>Ghostery</a:t>
            </a:r>
            <a:r>
              <a:rPr lang="en-IN" sz="2000" dirty="0"/>
              <a:t> for Chrome, Firefox, Opera, Safari, Internet Explorer, Android and iPhone iOS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Simply Block Ads! for Chrome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/>
              <a:t>SuperBlock</a:t>
            </a:r>
            <a:r>
              <a:rPr lang="en-IN" sz="2000" dirty="0"/>
              <a:t> </a:t>
            </a:r>
            <a:r>
              <a:rPr lang="en-IN" sz="2000" dirty="0" err="1"/>
              <a:t>AdBlocker</a:t>
            </a:r>
            <a:r>
              <a:rPr lang="en-IN" sz="2000" dirty="0"/>
              <a:t> for Chrome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dirty="0"/>
              <a:t>μ</a:t>
            </a:r>
            <a:r>
              <a:rPr lang="en-IN" sz="2000" dirty="0"/>
              <a:t> </a:t>
            </a:r>
            <a:r>
              <a:rPr lang="en-IN" sz="2000" dirty="0" err="1"/>
              <a:t>Adblock</a:t>
            </a:r>
            <a:r>
              <a:rPr lang="en-IN" sz="2000" dirty="0"/>
              <a:t> for Firefox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/>
              <a:t>uMatrix</a:t>
            </a:r>
            <a:r>
              <a:rPr lang="en-IN" sz="2000" dirty="0"/>
              <a:t> for Firefox, Chrome and Opera</a:t>
            </a:r>
            <a:endParaRPr lang="en-IN" sz="1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sz="3000" dirty="0"/>
              <a:t>Ad-blocker extensions</a:t>
            </a:r>
            <a:endParaRPr lang="de-DE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477" y="5284863"/>
            <a:ext cx="660247" cy="6602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809" y="2755466"/>
            <a:ext cx="829584" cy="832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1720" y="1678477"/>
            <a:ext cx="2413763" cy="60344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1720" y="4342386"/>
            <a:ext cx="2396061" cy="70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180083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ACA-iPhone</Template>
  <TotalTime>2186</TotalTime>
  <Words>911</Words>
  <Application>Microsoft Office PowerPoint</Application>
  <PresentationFormat>On-screen Show (4:3)</PresentationFormat>
  <Paragraphs>134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Calibri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Blocking the Blocker – Studying the effects of Anti Ad-blocking</vt:lpstr>
      <vt:lpstr>Contents</vt:lpstr>
      <vt:lpstr>Introduction</vt:lpstr>
      <vt:lpstr>Roadmap</vt:lpstr>
      <vt:lpstr>Revenue Generation for Ads</vt:lpstr>
      <vt:lpstr>Ad-blocker popularity in Germany</vt:lpstr>
      <vt:lpstr>Ad-blocker scripts</vt:lpstr>
      <vt:lpstr>Ad-blocker scripts</vt:lpstr>
      <vt:lpstr>Ad-blocker extensions</vt:lpstr>
      <vt:lpstr>Detecting Anti Ad-blockers</vt:lpstr>
      <vt:lpstr>Detecting Anti Ad-blockers: Methodology</vt:lpstr>
      <vt:lpstr>Detecting Anti Ad-blockers: Model Training</vt:lpstr>
      <vt:lpstr>Detecting Anti Ad-blockers: Classifier Evaluation</vt:lpstr>
      <vt:lpstr>Detecting Anti Ad-blockers: Classifier Evaluation</vt:lpstr>
      <vt:lpstr>Datasets and Results</vt:lpstr>
      <vt:lpstr>Datasets and Results: Geographical Comparison</vt:lpstr>
      <vt:lpstr>Datasets and Results: Types of Anti Ad-blockers</vt:lpstr>
      <vt:lpstr>Datasets and Results: Categorization of Websites</vt:lpstr>
      <vt:lpstr>Limitations</vt:lpstr>
      <vt:lpstr>How Anti Ad-blocker scripts work</vt:lpstr>
      <vt:lpstr>How Anti Ad-blocker scripts work</vt:lpstr>
      <vt:lpstr>Anti Ad-blocker alternatives: Acceptable Ads</vt:lpstr>
      <vt:lpstr>Anti Ad-blocker alternatives: Whitelists</vt:lpstr>
      <vt:lpstr>Anti Ad-blocker killers</vt:lpstr>
      <vt:lpstr>Anti Ad-blockers: Ethical aspect</vt:lpstr>
      <vt:lpstr>Anti Ad-blockers: Legality in Germany</vt:lpstr>
      <vt:lpstr>Conclusion</vt:lpstr>
      <vt:lpstr>Thank you!</vt:lpstr>
    </vt:vector>
  </TitlesOfParts>
  <Company>--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the iPhone was possibly hacked</dc:title>
  <dc:creator>Rohit Gupta</dc:creator>
  <cp:lastModifiedBy>Rohit Gupta</cp:lastModifiedBy>
  <cp:revision>132</cp:revision>
  <cp:lastPrinted>2015-07-30T14:04:45Z</cp:lastPrinted>
  <dcterms:created xsi:type="dcterms:W3CDTF">2017-01-21T14:32:14Z</dcterms:created>
  <dcterms:modified xsi:type="dcterms:W3CDTF">2018-01-24T23:36:51Z</dcterms:modified>
</cp:coreProperties>
</file>