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5"/>
  </p:notesMasterIdLst>
  <p:sldIdLst>
    <p:sldId id="256" r:id="rId2"/>
    <p:sldId id="315" r:id="rId3"/>
    <p:sldId id="258" r:id="rId4"/>
    <p:sldId id="262" r:id="rId5"/>
    <p:sldId id="257" r:id="rId6"/>
    <p:sldId id="261" r:id="rId7"/>
    <p:sldId id="298" r:id="rId8"/>
    <p:sldId id="299" r:id="rId9"/>
    <p:sldId id="295" r:id="rId10"/>
    <p:sldId id="263" r:id="rId11"/>
    <p:sldId id="297" r:id="rId12"/>
    <p:sldId id="300" r:id="rId13"/>
    <p:sldId id="302" r:id="rId14"/>
    <p:sldId id="303" r:id="rId15"/>
    <p:sldId id="304" r:id="rId16"/>
    <p:sldId id="306" r:id="rId17"/>
    <p:sldId id="307" r:id="rId18"/>
    <p:sldId id="310" r:id="rId19"/>
    <p:sldId id="311" r:id="rId20"/>
    <p:sldId id="312" r:id="rId21"/>
    <p:sldId id="316" r:id="rId22"/>
    <p:sldId id="317" r:id="rId23"/>
    <p:sldId id="313" r:id="rId24"/>
  </p:sldIdLst>
  <p:sldSz cx="9144000" cy="5143500" type="screen16x9"/>
  <p:notesSz cx="6858000" cy="9144000"/>
  <p:embeddedFontLst>
    <p:embeddedFont>
      <p:font typeface="Merriweather" panose="00000500000000000000" pitchFamily="2" charset="0"/>
      <p:regular r:id="rId26"/>
      <p:bold r:id="rId27"/>
      <p:italic r:id="rId28"/>
      <p:boldItalic r:id="rId29"/>
    </p:embeddedFont>
    <p:embeddedFont>
      <p:font typeface="Raleway"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F5ED6B-40B9-40AC-8FA2-20DD159D144C}">
  <a:tblStyle styleId="{98F5ED6B-40B9-40AC-8FA2-20DD159D144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6B68A2A-B305-4263-850F-5E2D87496A6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8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3"/>
        </a:solidFill>
        <a:effectLst/>
      </p:bgPr>
    </p:bg>
    <p:spTree>
      <p:nvGrpSpPr>
        <p:cNvPr id="1" name="Shape 9"/>
        <p:cNvGrpSpPr/>
        <p:nvPr/>
      </p:nvGrpSpPr>
      <p:grpSpPr>
        <a:xfrm>
          <a:off x="0" y="0"/>
          <a:ext cx="0" cy="0"/>
          <a:chOff x="0" y="0"/>
          <a:chExt cx="0" cy="0"/>
        </a:xfrm>
      </p:grpSpPr>
      <p:sp>
        <p:nvSpPr>
          <p:cNvPr id="10" name="Google Shape;10;p2"/>
          <p:cNvSpPr/>
          <p:nvPr/>
        </p:nvSpPr>
        <p:spPr>
          <a:xfrm>
            <a:off x="100" y="2580675"/>
            <a:ext cx="9144000" cy="2562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903500" y="1786850"/>
            <a:ext cx="5337000" cy="1569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944450" y="1831388"/>
            <a:ext cx="5255100" cy="1480800"/>
          </a:xfrm>
          <a:prstGeom prst="rect">
            <a:avLst/>
          </a:prstGeom>
          <a:solidFill>
            <a:schemeClr val="dk1"/>
          </a:solidFill>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sp>
        <p:nvSpPr>
          <p:cNvPr id="27" name="Google Shape;27;p5"/>
          <p:cNvSpPr/>
          <p:nvPr/>
        </p:nvSpPr>
        <p:spPr>
          <a:xfrm>
            <a:off x="100" y="0"/>
            <a:ext cx="9144000" cy="796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1777275" y="522975"/>
            <a:ext cx="5589600" cy="546900"/>
          </a:xfrm>
          <a:prstGeom prst="rect">
            <a:avLst/>
          </a:prstGeom>
          <a:noFill/>
          <a:ln w="9525" cap="flat"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30" name="Google Shape;30;p5"/>
          <p:cNvSpPr txBox="1">
            <a:spLocks noGrp="1"/>
          </p:cNvSpPr>
          <p:nvPr>
            <p:ph type="body" idx="1"/>
          </p:nvPr>
        </p:nvSpPr>
        <p:spPr>
          <a:xfrm>
            <a:off x="457200" y="1403306"/>
            <a:ext cx="8229600" cy="3522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1" name="Google Shape;31;p5"/>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p:nvPr/>
        </p:nvSpPr>
        <p:spPr>
          <a:xfrm>
            <a:off x="100" y="0"/>
            <a:ext cx="9144000" cy="796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1777275" y="522975"/>
            <a:ext cx="5589600" cy="546900"/>
          </a:xfrm>
          <a:prstGeom prst="rect">
            <a:avLst/>
          </a:prstGeom>
          <a:noFill/>
          <a:ln w="9525" cap="flat"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body" idx="1"/>
          </p:nvPr>
        </p:nvSpPr>
        <p:spPr>
          <a:xfrm>
            <a:off x="457200" y="1397363"/>
            <a:ext cx="3994500" cy="3528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4692274" y="1397363"/>
            <a:ext cx="3994500" cy="3528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7" name="Google Shape;37;p6"/>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8" name="Google Shape;38;p6"/>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8"/>
          <p:cNvSpPr/>
          <p:nvPr/>
        </p:nvSpPr>
        <p:spPr>
          <a:xfrm>
            <a:off x="100" y="0"/>
            <a:ext cx="9144000" cy="796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a:off x="1777275" y="522975"/>
            <a:ext cx="5589600" cy="546900"/>
          </a:xfrm>
          <a:prstGeom prst="rect">
            <a:avLst/>
          </a:prstGeom>
          <a:noFill/>
          <a:ln w="9525" cap="flat"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51" name="Google Shape;51;p8"/>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9"/>
          <p:cNvSpPr/>
          <p:nvPr/>
        </p:nvSpPr>
        <p:spPr>
          <a:xfrm>
            <a:off x="100" y="4346775"/>
            <a:ext cx="9144000" cy="796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9"/>
          <p:cNvSpPr txBox="1">
            <a:spLocks noGrp="1"/>
          </p:cNvSpPr>
          <p:nvPr>
            <p:ph type="body" idx="1"/>
          </p:nvPr>
        </p:nvSpPr>
        <p:spPr>
          <a:xfrm>
            <a:off x="457200" y="4346775"/>
            <a:ext cx="8229600" cy="554400"/>
          </a:xfrm>
          <a:prstGeom prst="rect">
            <a:avLst/>
          </a:prstGeom>
        </p:spPr>
        <p:txBody>
          <a:bodyPr spcFirstLastPara="1" wrap="square" lIns="91425" tIns="91425" rIns="91425" bIns="91425" anchor="ctr" anchorCtr="0">
            <a:noAutofit/>
          </a:bodyPr>
          <a:lstStyle>
            <a:lvl1pPr marL="457200" lvl="0" indent="-228600" algn="ctr">
              <a:spcBef>
                <a:spcPts val="360"/>
              </a:spcBef>
              <a:spcAft>
                <a:spcPts val="0"/>
              </a:spcAft>
              <a:buClr>
                <a:schemeClr val="accent1"/>
              </a:buClr>
              <a:buSzPts val="1400"/>
              <a:buFont typeface="Merriweather"/>
              <a:buNone/>
              <a:defRPr sz="1400" i="1">
                <a:solidFill>
                  <a:schemeClr val="accent1"/>
                </a:solidFill>
                <a:latin typeface="Merriweather"/>
                <a:ea typeface="Merriweather"/>
                <a:cs typeface="Merriweather"/>
                <a:sym typeface="Merriweather"/>
              </a:defRPr>
            </a:lvl1pPr>
          </a:lstStyle>
          <a:p>
            <a:endParaRPr/>
          </a:p>
        </p:txBody>
      </p:sp>
      <p:sp>
        <p:nvSpPr>
          <p:cNvPr id="55" name="Google Shape;55;p9"/>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lvl1pPr lvl="0">
              <a:buNone/>
              <a:defRPr>
                <a:solidFill>
                  <a:schemeClr val="accent1"/>
                </a:solidFill>
                <a:latin typeface="Merriweather"/>
                <a:ea typeface="Merriweather"/>
                <a:cs typeface="Merriweather"/>
                <a:sym typeface="Merriweather"/>
              </a:defRPr>
            </a:lvl1pPr>
            <a:lvl2pPr lvl="1">
              <a:buNone/>
              <a:defRPr>
                <a:solidFill>
                  <a:schemeClr val="accent1"/>
                </a:solidFill>
                <a:latin typeface="Merriweather"/>
                <a:ea typeface="Merriweather"/>
                <a:cs typeface="Merriweather"/>
                <a:sym typeface="Merriweather"/>
              </a:defRPr>
            </a:lvl2pPr>
            <a:lvl3pPr lvl="2">
              <a:buNone/>
              <a:defRPr>
                <a:solidFill>
                  <a:schemeClr val="accent1"/>
                </a:solidFill>
                <a:latin typeface="Merriweather"/>
                <a:ea typeface="Merriweather"/>
                <a:cs typeface="Merriweather"/>
                <a:sym typeface="Merriweather"/>
              </a:defRPr>
            </a:lvl3pPr>
            <a:lvl4pPr lvl="3">
              <a:buNone/>
              <a:defRPr>
                <a:solidFill>
                  <a:schemeClr val="accent1"/>
                </a:solidFill>
                <a:latin typeface="Merriweather"/>
                <a:ea typeface="Merriweather"/>
                <a:cs typeface="Merriweather"/>
                <a:sym typeface="Merriweather"/>
              </a:defRPr>
            </a:lvl4pPr>
            <a:lvl5pPr lvl="4">
              <a:buNone/>
              <a:defRPr>
                <a:solidFill>
                  <a:schemeClr val="accent1"/>
                </a:solidFill>
                <a:latin typeface="Merriweather"/>
                <a:ea typeface="Merriweather"/>
                <a:cs typeface="Merriweather"/>
                <a:sym typeface="Merriweather"/>
              </a:defRPr>
            </a:lvl5pPr>
            <a:lvl6pPr lvl="5">
              <a:buNone/>
              <a:defRPr>
                <a:solidFill>
                  <a:schemeClr val="accent1"/>
                </a:solidFill>
                <a:latin typeface="Merriweather"/>
                <a:ea typeface="Merriweather"/>
                <a:cs typeface="Merriweather"/>
                <a:sym typeface="Merriweather"/>
              </a:defRPr>
            </a:lvl6pPr>
            <a:lvl7pPr lvl="6">
              <a:buNone/>
              <a:defRPr>
                <a:solidFill>
                  <a:schemeClr val="accent1"/>
                </a:solidFill>
                <a:latin typeface="Merriweather"/>
                <a:ea typeface="Merriweather"/>
                <a:cs typeface="Merriweather"/>
                <a:sym typeface="Merriweather"/>
              </a:defRPr>
            </a:lvl7pPr>
            <a:lvl8pPr lvl="7">
              <a:buNone/>
              <a:defRPr>
                <a:solidFill>
                  <a:schemeClr val="accent1"/>
                </a:solidFill>
                <a:latin typeface="Merriweather"/>
                <a:ea typeface="Merriweather"/>
                <a:cs typeface="Merriweather"/>
                <a:sym typeface="Merriweather"/>
              </a:defRPr>
            </a:lvl8pPr>
            <a:lvl9pPr lvl="8">
              <a:buNone/>
              <a:defRPr>
                <a:solidFill>
                  <a:schemeClr val="accent1"/>
                </a:solidFill>
                <a:latin typeface="Merriweather"/>
                <a:ea typeface="Merriweather"/>
                <a:cs typeface="Merriweather"/>
                <a:sym typeface="Merriweather"/>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light" type="blank">
  <p:cSld name="BLANK">
    <p:bg>
      <p:bgPr>
        <a:solidFill>
          <a:schemeClr val="accent3"/>
        </a:solidFill>
        <a:effectLst/>
      </p:bgPr>
    </p:bg>
    <p:spTree>
      <p:nvGrpSpPr>
        <p:cNvPr id="1" name="Shape 56"/>
        <p:cNvGrpSpPr/>
        <p:nvPr/>
      </p:nvGrpSpPr>
      <p:grpSpPr>
        <a:xfrm>
          <a:off x="0" y="0"/>
          <a:ext cx="0" cy="0"/>
          <a:chOff x="0" y="0"/>
          <a:chExt cx="0" cy="0"/>
        </a:xfrm>
      </p:grpSpPr>
      <p:sp>
        <p:nvSpPr>
          <p:cNvPr id="57" name="Google Shape;57;p10"/>
          <p:cNvSpPr/>
          <p:nvPr/>
        </p:nvSpPr>
        <p:spPr>
          <a:xfrm>
            <a:off x="322800" y="328500"/>
            <a:ext cx="8498400" cy="44865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385544" y="389475"/>
            <a:ext cx="8373000" cy="4364700"/>
          </a:xfrm>
          <a:prstGeom prst="rect">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0"/>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dk1"/>
        </a:solidFill>
        <a:effectLst/>
      </p:bgPr>
    </p:bg>
    <p:spTree>
      <p:nvGrpSpPr>
        <p:cNvPr id="1" name="Shape 60"/>
        <p:cNvGrpSpPr/>
        <p:nvPr/>
      </p:nvGrpSpPr>
      <p:grpSpPr>
        <a:xfrm>
          <a:off x="0" y="0"/>
          <a:ext cx="0" cy="0"/>
          <a:chOff x="0" y="0"/>
          <a:chExt cx="0" cy="0"/>
        </a:xfrm>
      </p:grpSpPr>
      <p:sp>
        <p:nvSpPr>
          <p:cNvPr id="61" name="Google Shape;61;p11"/>
          <p:cNvSpPr txBox="1">
            <a:spLocks noGrp="1"/>
          </p:cNvSpPr>
          <p:nvPr>
            <p:ph type="sldNum" idx="12"/>
          </p:nvPr>
        </p:nvSpPr>
        <p:spPr>
          <a:xfrm>
            <a:off x="4297650" y="4764749"/>
            <a:ext cx="548700" cy="302700"/>
          </a:xfrm>
          <a:prstGeom prst="rect">
            <a:avLst/>
          </a:prstGeom>
          <a:ln>
            <a:noFill/>
          </a:ln>
        </p:spPr>
        <p:txBody>
          <a:bodyPr spcFirstLastPara="1" wrap="square" lIns="91425" tIns="91425" rIns="91425" bIns="91425" anchor="t" anchorCtr="0">
            <a:noAutofit/>
          </a:bodyPr>
          <a:lstStyle>
            <a:lvl1pPr lvl="0">
              <a:buNone/>
              <a:defRPr>
                <a:solidFill>
                  <a:schemeClr val="accent3"/>
                </a:solidFill>
              </a:defRPr>
            </a:lvl1pPr>
            <a:lvl2pPr lvl="1">
              <a:buNone/>
              <a:defRPr>
                <a:solidFill>
                  <a:schemeClr val="accent3"/>
                </a:solidFill>
              </a:defRPr>
            </a:lvl2pPr>
            <a:lvl3pPr lvl="2">
              <a:buNone/>
              <a:defRPr>
                <a:solidFill>
                  <a:schemeClr val="accent3"/>
                </a:solidFill>
              </a:defRPr>
            </a:lvl3pPr>
            <a:lvl4pPr lvl="3">
              <a:buNone/>
              <a:defRPr>
                <a:solidFill>
                  <a:schemeClr val="accent3"/>
                </a:solidFill>
              </a:defRPr>
            </a:lvl4pPr>
            <a:lvl5pPr lvl="4">
              <a:buNone/>
              <a:defRPr>
                <a:solidFill>
                  <a:schemeClr val="accent3"/>
                </a:solidFill>
              </a:defRPr>
            </a:lvl5pPr>
            <a:lvl6pPr lvl="5">
              <a:buNone/>
              <a:defRPr>
                <a:solidFill>
                  <a:schemeClr val="accent3"/>
                </a:solidFill>
              </a:defRPr>
            </a:lvl6pPr>
            <a:lvl7pPr lvl="6">
              <a:buNone/>
              <a:defRPr>
                <a:solidFill>
                  <a:schemeClr val="accent3"/>
                </a:solidFill>
              </a:defRPr>
            </a:lvl7pPr>
            <a:lvl8pPr lvl="7">
              <a:buNone/>
              <a:defRPr>
                <a:solidFill>
                  <a:schemeClr val="accent3"/>
                </a:solidFill>
              </a:defRPr>
            </a:lvl8pPr>
            <a:lvl9pPr lvl="8">
              <a:buNone/>
              <a:defRPr>
                <a:solidFill>
                  <a:schemeClr val="accent3"/>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62" name="Google Shape;62;p11"/>
          <p:cNvSpPr/>
          <p:nvPr/>
        </p:nvSpPr>
        <p:spPr>
          <a:xfrm>
            <a:off x="322800" y="328500"/>
            <a:ext cx="8498400" cy="4486500"/>
          </a:xfrm>
          <a:prstGeom prst="rect">
            <a:avLst/>
          </a:prstGeom>
          <a:noFill/>
          <a:ln w="9525" cap="flat" cmpd="sng">
            <a:solidFill>
              <a:schemeClr val="accent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p:nvPr/>
        </p:nvSpPr>
        <p:spPr>
          <a:xfrm>
            <a:off x="385544" y="389475"/>
            <a:ext cx="8373000" cy="4364700"/>
          </a:xfrm>
          <a:prstGeom prst="rect">
            <a:avLst/>
          </a:prstGeom>
          <a:noFill/>
          <a:ln w="28575" cap="flat" cmpd="sng">
            <a:solidFill>
              <a:schemeClr val="accent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810300" y="556800"/>
            <a:ext cx="5523600" cy="477900"/>
          </a:xfrm>
          <a:prstGeom prst="rect">
            <a:avLst/>
          </a:prstGeom>
          <a:solidFill>
            <a:schemeClr val="dk1"/>
          </a:solidFill>
          <a:ln>
            <a:noFill/>
          </a:ln>
        </p:spPr>
        <p:txBody>
          <a:bodyPr spcFirstLastPara="1" wrap="square" lIns="91425" tIns="91425" rIns="91425" bIns="91425" anchor="ctr" anchorCtr="0">
            <a:noAutofit/>
          </a:bodyPr>
          <a:lstStyle>
            <a:lvl1pPr lvl="0"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1pPr>
            <a:lvl2pPr lvl="1"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2pPr>
            <a:lvl3pPr lvl="2"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3pPr>
            <a:lvl4pPr lvl="3"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4pPr>
            <a:lvl5pPr lvl="4"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5pPr>
            <a:lvl6pPr lvl="5"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6pPr>
            <a:lvl7pPr lvl="6"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7pPr>
            <a:lvl8pPr lvl="7"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8pPr>
            <a:lvl9pPr lvl="8"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57200" y="1345100"/>
            <a:ext cx="8229600" cy="35808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dk1"/>
              </a:buClr>
              <a:buSzPts val="1800"/>
              <a:buFont typeface="Raleway"/>
              <a:buChar char="◉"/>
              <a:defRPr sz="2400">
                <a:solidFill>
                  <a:schemeClr val="dk1"/>
                </a:solidFill>
                <a:latin typeface="Raleway"/>
                <a:ea typeface="Raleway"/>
                <a:cs typeface="Raleway"/>
                <a:sym typeface="Raleway"/>
              </a:defRPr>
            </a:lvl1pPr>
            <a:lvl2pPr marL="914400" lvl="1"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2pPr>
            <a:lvl3pPr marL="1371600" lvl="2"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3pPr>
            <a:lvl4pPr marL="1828800" lvl="3"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4pPr>
            <a:lvl5pPr marL="2286000" lvl="4"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5pPr>
            <a:lvl6pPr marL="2743200" lvl="5"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6pPr>
            <a:lvl7pPr marL="3200400" lvl="6"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7pPr>
            <a:lvl8pPr marL="3657600" lvl="7"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8pPr>
            <a:lvl9pPr marL="4114800" lvl="8"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4297650" y="4764749"/>
            <a:ext cx="548700" cy="302700"/>
          </a:xfrm>
          <a:prstGeom prst="rect">
            <a:avLst/>
          </a:prstGeom>
          <a:noFill/>
          <a:ln>
            <a:noFill/>
          </a:ln>
        </p:spPr>
        <p:txBody>
          <a:bodyPr spcFirstLastPara="1" wrap="square" lIns="91425" tIns="91425" rIns="91425" bIns="91425" anchor="t" anchorCtr="0">
            <a:noAutofit/>
          </a:bodyPr>
          <a:lstStyle>
            <a:lvl1pPr lvl="0" algn="ctr">
              <a:buNone/>
              <a:defRPr sz="1100">
                <a:solidFill>
                  <a:schemeClr val="dk1"/>
                </a:solidFill>
                <a:latin typeface="Merriweather"/>
                <a:ea typeface="Merriweather"/>
                <a:cs typeface="Merriweather"/>
                <a:sym typeface="Merriweather"/>
              </a:defRPr>
            </a:lvl1pPr>
            <a:lvl2pPr lvl="1" algn="ctr">
              <a:buNone/>
              <a:defRPr sz="1100">
                <a:solidFill>
                  <a:schemeClr val="dk1"/>
                </a:solidFill>
                <a:latin typeface="Merriweather"/>
                <a:ea typeface="Merriweather"/>
                <a:cs typeface="Merriweather"/>
                <a:sym typeface="Merriweather"/>
              </a:defRPr>
            </a:lvl2pPr>
            <a:lvl3pPr lvl="2" algn="ctr">
              <a:buNone/>
              <a:defRPr sz="1100">
                <a:solidFill>
                  <a:schemeClr val="dk1"/>
                </a:solidFill>
                <a:latin typeface="Merriweather"/>
                <a:ea typeface="Merriweather"/>
                <a:cs typeface="Merriweather"/>
                <a:sym typeface="Merriweather"/>
              </a:defRPr>
            </a:lvl3pPr>
            <a:lvl4pPr lvl="3" algn="ctr">
              <a:buNone/>
              <a:defRPr sz="1100">
                <a:solidFill>
                  <a:schemeClr val="dk1"/>
                </a:solidFill>
                <a:latin typeface="Merriweather"/>
                <a:ea typeface="Merriweather"/>
                <a:cs typeface="Merriweather"/>
                <a:sym typeface="Merriweather"/>
              </a:defRPr>
            </a:lvl4pPr>
            <a:lvl5pPr lvl="4" algn="ctr">
              <a:buNone/>
              <a:defRPr sz="1100">
                <a:solidFill>
                  <a:schemeClr val="dk1"/>
                </a:solidFill>
                <a:latin typeface="Merriweather"/>
                <a:ea typeface="Merriweather"/>
                <a:cs typeface="Merriweather"/>
                <a:sym typeface="Merriweather"/>
              </a:defRPr>
            </a:lvl5pPr>
            <a:lvl6pPr lvl="5" algn="ctr">
              <a:buNone/>
              <a:defRPr sz="1100">
                <a:solidFill>
                  <a:schemeClr val="dk1"/>
                </a:solidFill>
                <a:latin typeface="Merriweather"/>
                <a:ea typeface="Merriweather"/>
                <a:cs typeface="Merriweather"/>
                <a:sym typeface="Merriweather"/>
              </a:defRPr>
            </a:lvl6pPr>
            <a:lvl7pPr lvl="6" algn="ctr">
              <a:buNone/>
              <a:defRPr sz="1100">
                <a:solidFill>
                  <a:schemeClr val="dk1"/>
                </a:solidFill>
                <a:latin typeface="Merriweather"/>
                <a:ea typeface="Merriweather"/>
                <a:cs typeface="Merriweather"/>
                <a:sym typeface="Merriweather"/>
              </a:defRPr>
            </a:lvl7pPr>
            <a:lvl8pPr lvl="7" algn="ctr">
              <a:buNone/>
              <a:defRPr sz="1100">
                <a:solidFill>
                  <a:schemeClr val="dk1"/>
                </a:solidFill>
                <a:latin typeface="Merriweather"/>
                <a:ea typeface="Merriweather"/>
                <a:cs typeface="Merriweather"/>
                <a:sym typeface="Merriweather"/>
              </a:defRPr>
            </a:lvl8pPr>
            <a:lvl9pPr lvl="8" algn="ctr">
              <a:buNone/>
              <a:defRPr sz="1100">
                <a:solidFill>
                  <a:schemeClr val="dk1"/>
                </a:solidFill>
                <a:latin typeface="Merriweather"/>
                <a:ea typeface="Merriweather"/>
                <a:cs typeface="Merriweather"/>
                <a:sym typeface="Merriweather"/>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 id="2147483656" r:id="rId6"/>
    <p:sldLayoutId id="2147483657" r:id="rId7"/>
  </p:sldLayoutIdLst>
  <p:transition spd="slow">
    <p:wipe dir="d"/>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 Id="rId5" Type="http://schemas.openxmlformats.org/officeDocument/2006/relationships/image" Target="../media/image20.jpeg"/><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1030" name="Picture 6" descr="What's the Healthiest Apple? 5 of the Best Types"/>
          <p:cNvPicPr>
            <a:picLocks noChangeAspect="1" noChangeArrowheads="1"/>
          </p:cNvPicPr>
          <p:nvPr/>
        </p:nvPicPr>
        <p:blipFill>
          <a:blip r:embed="rId3"/>
          <a:srcRect/>
          <a:stretch>
            <a:fillRect/>
          </a:stretch>
        </p:blipFill>
        <p:spPr bwMode="auto">
          <a:xfrm>
            <a:off x="0" y="-1468423"/>
            <a:ext cx="9144000" cy="4173523"/>
          </a:xfrm>
          <a:prstGeom prst="rect">
            <a:avLst/>
          </a:prstGeom>
          <a:noFill/>
        </p:spPr>
      </p:pic>
      <p:sp>
        <p:nvSpPr>
          <p:cNvPr id="10" name="Google Shape;68;p12"/>
          <p:cNvSpPr txBox="1">
            <a:spLocks noGrp="1"/>
          </p:cNvSpPr>
          <p:nvPr>
            <p:ph type="ctrTitle"/>
          </p:nvPr>
        </p:nvSpPr>
        <p:spPr>
          <a:xfrm>
            <a:off x="1944450" y="1831388"/>
            <a:ext cx="5255100" cy="148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Detection Of Rotten Apples</a:t>
            </a:r>
            <a:endParaRPr dirty="0"/>
          </a:p>
        </p:txBody>
      </p:sp>
    </p:spTree>
  </p:cSld>
  <p:clrMapOvr>
    <a:masterClrMapping/>
  </p:clrMapOvr>
  <p:transition spd="slow">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body" idx="1"/>
          </p:nvPr>
        </p:nvSpPr>
        <p:spPr>
          <a:xfrm>
            <a:off x="457200" y="1200150"/>
            <a:ext cx="8001000" cy="2012587"/>
          </a:xfrm>
          <a:prstGeom prst="rect">
            <a:avLst/>
          </a:prstGeom>
        </p:spPr>
        <p:txBody>
          <a:bodyPr spcFirstLastPara="1" wrap="square" lIns="91425" tIns="91425" rIns="91425" bIns="91425" anchor="t" anchorCtr="0">
            <a:noAutofit/>
          </a:bodyPr>
          <a:lstStyle/>
          <a:p>
            <a:pPr algn="just">
              <a:buNone/>
            </a:pPr>
            <a:r>
              <a:rPr lang="en-US" b="1" dirty="0">
                <a:solidFill>
                  <a:schemeClr val="accent1"/>
                </a:solidFill>
              </a:rPr>
              <a:t>Convolution Layer </a:t>
            </a:r>
          </a:p>
          <a:p>
            <a:pPr algn="just"/>
            <a:r>
              <a:rPr lang="en-US" sz="1400" dirty="0"/>
              <a:t>Convolution is a mathematical operation that takes two inputs such as an image matrix and a kernel or filter. The convolution layer is the first layer to extract features from an input image. By learning image features using a small square of input data, the convolution layer preserves the relationship between pixels. The dimension of the image matrix is </a:t>
            </a:r>
            <a:r>
              <a:rPr lang="en-US" sz="1400" b="1" dirty="0" err="1"/>
              <a:t>h×w×d</a:t>
            </a:r>
            <a:r>
              <a:rPr lang="en-US" sz="1400" b="1" dirty="0"/>
              <a:t>. The dimension of the filter is </a:t>
            </a:r>
            <a:r>
              <a:rPr lang="en-US" sz="1400" b="1" dirty="0" err="1"/>
              <a:t>fh×fw×d</a:t>
            </a:r>
            <a:r>
              <a:rPr lang="en-US" sz="1400" b="1" dirty="0"/>
              <a:t> and the dimension of the output is (h-fh+1) ×(w-fw+1)×1. </a:t>
            </a:r>
            <a:endParaRPr lang="en-IN" sz="1400" dirty="0"/>
          </a:p>
        </p:txBody>
      </p:sp>
      <p:sp>
        <p:nvSpPr>
          <p:cNvPr id="130" name="Google Shape;130;p19"/>
          <p:cNvSpPr txBox="1">
            <a:spLocks noGrp="1"/>
          </p:cNvSpPr>
          <p:nvPr>
            <p:ph type="title" idx="4294967295"/>
          </p:nvPr>
        </p:nvSpPr>
        <p:spPr>
          <a:xfrm>
            <a:off x="1810300" y="556800"/>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also split your content</a:t>
            </a:r>
            <a:endParaRPr/>
          </a:p>
        </p:txBody>
      </p:sp>
      <p:sp>
        <p:nvSpPr>
          <p:cNvPr id="132" name="Google Shape;132;p19"/>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Working</a:t>
            </a:r>
            <a:endParaRPr b="1" dirty="0"/>
          </a:p>
        </p:txBody>
      </p:sp>
      <p:sp>
        <p:nvSpPr>
          <p:cNvPr id="133" name="Google Shape;133;p19"/>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pic>
        <p:nvPicPr>
          <p:cNvPr id="8" name="Picture 3"/>
          <p:cNvPicPr>
            <a:picLocks noChangeAspect="1" noChangeArrowheads="1"/>
          </p:cNvPicPr>
          <p:nvPr/>
        </p:nvPicPr>
        <p:blipFill>
          <a:blip r:embed="rId3"/>
          <a:srcRect/>
          <a:stretch>
            <a:fillRect/>
          </a:stretch>
        </p:blipFill>
        <p:spPr bwMode="auto">
          <a:xfrm>
            <a:off x="3810000" y="3409950"/>
            <a:ext cx="4571039" cy="1370392"/>
          </a:xfrm>
          <a:prstGeom prst="rect">
            <a:avLst/>
          </a:prstGeom>
          <a:noFill/>
          <a:ln w="9525">
            <a:noFill/>
            <a:miter lim="800000"/>
            <a:headEnd/>
            <a:tailEnd/>
          </a:ln>
          <a:effectLst/>
        </p:spPr>
      </p:pic>
      <p:pic>
        <p:nvPicPr>
          <p:cNvPr id="9" name="Picture 2"/>
          <p:cNvPicPr>
            <a:picLocks noChangeAspect="1" noChangeArrowheads="1"/>
          </p:cNvPicPr>
          <p:nvPr/>
        </p:nvPicPr>
        <p:blipFill>
          <a:blip r:embed="rId4"/>
          <a:srcRect/>
          <a:stretch>
            <a:fillRect/>
          </a:stretch>
        </p:blipFill>
        <p:spPr bwMode="auto">
          <a:xfrm>
            <a:off x="990600" y="3105150"/>
            <a:ext cx="3949392" cy="1800225"/>
          </a:xfrm>
          <a:prstGeom prst="rect">
            <a:avLst/>
          </a:prstGeom>
          <a:noFill/>
          <a:ln w="9525">
            <a:noFill/>
            <a:miter lim="800000"/>
            <a:headEnd/>
            <a:tailEnd/>
          </a:ln>
          <a:effectLst/>
        </p:spPr>
      </p:pic>
    </p:spTree>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Strides</a:t>
            </a:r>
            <a:r>
              <a:rPr lang="en-US" b="1" dirty="0"/>
              <a:t> </a:t>
            </a:r>
            <a:endParaRPr lang="en-US" dirty="0"/>
          </a:p>
        </p:txBody>
      </p:sp>
      <p:sp>
        <p:nvSpPr>
          <p:cNvPr id="3" name="Text Placeholder 2"/>
          <p:cNvSpPr>
            <a:spLocks noGrp="1"/>
          </p:cNvSpPr>
          <p:nvPr>
            <p:ph type="body" idx="1"/>
          </p:nvPr>
        </p:nvSpPr>
        <p:spPr>
          <a:xfrm>
            <a:off x="457200" y="1200150"/>
            <a:ext cx="8229600" cy="1778044"/>
          </a:xfrm>
        </p:spPr>
        <p:txBody>
          <a:bodyPr/>
          <a:lstStyle/>
          <a:p>
            <a:pPr>
              <a:buNone/>
            </a:pPr>
            <a:r>
              <a:rPr lang="en-US" b="1" dirty="0">
                <a:solidFill>
                  <a:schemeClr val="accent1"/>
                </a:solidFill>
              </a:rPr>
              <a:t>Strides </a:t>
            </a:r>
          </a:p>
          <a:p>
            <a:pPr algn="just"/>
            <a:r>
              <a:rPr lang="en-US" sz="1600" dirty="0"/>
              <a:t>Stride is the number of pixels that are shifted over the input matrix. When the stride is equaled to 1, then we move the filters to 1 pixel at a time and similarly if it is equaling to 2 or more, we move them twice as fast. The following figure shows that the convolution would work with stride no 2</a:t>
            </a:r>
          </a:p>
          <a:p>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11</a:t>
            </a:fld>
            <a:endParaRPr lang="en"/>
          </a:p>
        </p:txBody>
      </p:sp>
      <p:pic>
        <p:nvPicPr>
          <p:cNvPr id="5" name="Picture 2"/>
          <p:cNvPicPr>
            <a:picLocks noChangeAspect="1" noChangeArrowheads="1"/>
          </p:cNvPicPr>
          <p:nvPr/>
        </p:nvPicPr>
        <p:blipFill>
          <a:blip r:embed="rId2"/>
          <a:srcRect/>
          <a:stretch>
            <a:fillRect/>
          </a:stretch>
        </p:blipFill>
        <p:spPr bwMode="auto">
          <a:xfrm>
            <a:off x="2133600" y="2876550"/>
            <a:ext cx="4463788" cy="2082050"/>
          </a:xfrm>
          <a:prstGeom prst="rect">
            <a:avLst/>
          </a:prstGeom>
          <a:noFill/>
          <a:ln w="9525">
            <a:noFill/>
            <a:miter lim="800000"/>
            <a:headEnd/>
            <a:tailEnd/>
          </a:ln>
          <a:effectLst/>
        </p:spPr>
      </p:pic>
    </p:spTree>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209550"/>
            <a:ext cx="8229600" cy="4767825"/>
          </a:xfrm>
        </p:spPr>
        <p:txBody>
          <a:bodyPr/>
          <a:lstStyle/>
          <a:p>
            <a:pPr algn="just"/>
            <a:r>
              <a:rPr lang="en-US" sz="1800" b="1" i="0" dirty="0"/>
              <a:t>Fully Connected Layer </a:t>
            </a:r>
          </a:p>
          <a:p>
            <a:pPr algn="just"/>
            <a:r>
              <a:rPr lang="en-US" dirty="0"/>
              <a:t>	</a:t>
            </a:r>
            <a:r>
              <a:rPr lang="en-US" i="0" dirty="0">
                <a:solidFill>
                  <a:schemeClr val="tx1"/>
                </a:solidFill>
              </a:rPr>
              <a:t>The fully connected layer is a layer in which the input from the other layers will be flattened into a vector and sent. It will transform the output into the desired number of classes by the network.</a:t>
            </a:r>
          </a:p>
          <a:p>
            <a:pPr algn="just"/>
            <a:endParaRPr lang="en-US" i="0" dirty="0">
              <a:solidFill>
                <a:schemeClr val="tx1"/>
              </a:solidFill>
            </a:endParaRPr>
          </a:p>
          <a:p>
            <a:pPr algn="just"/>
            <a:endParaRPr lang="en-US" i="0" dirty="0">
              <a:solidFill>
                <a:schemeClr val="tx1"/>
              </a:solidFill>
            </a:endParaRPr>
          </a:p>
          <a:p>
            <a:pPr algn="just"/>
            <a:endParaRPr lang="en-US" i="0" dirty="0">
              <a:solidFill>
                <a:schemeClr val="tx1"/>
              </a:solidFill>
            </a:endParaRPr>
          </a:p>
          <a:p>
            <a:pPr algn="just"/>
            <a:endParaRPr lang="en-US" i="0" dirty="0">
              <a:solidFill>
                <a:schemeClr val="tx1"/>
              </a:solidFill>
            </a:endParaRPr>
          </a:p>
          <a:p>
            <a:pPr algn="just"/>
            <a:endParaRPr lang="en-US" i="0" dirty="0">
              <a:solidFill>
                <a:schemeClr val="tx1"/>
              </a:solidFill>
            </a:endParaRPr>
          </a:p>
          <a:p>
            <a:pPr algn="just"/>
            <a:endParaRPr lang="en-US" i="0" dirty="0">
              <a:solidFill>
                <a:schemeClr val="tx1"/>
              </a:solidFill>
            </a:endParaRPr>
          </a:p>
          <a:p>
            <a:pPr algn="just"/>
            <a:endParaRPr lang="en-US" i="0" dirty="0">
              <a:solidFill>
                <a:schemeClr val="tx1"/>
              </a:solidFill>
            </a:endParaRPr>
          </a:p>
          <a:p>
            <a:pPr algn="just"/>
            <a:endParaRPr lang="en-US" i="0" dirty="0">
              <a:solidFill>
                <a:schemeClr val="tx1"/>
              </a:solidFill>
            </a:endParaRPr>
          </a:p>
          <a:p>
            <a:pPr algn="just"/>
            <a:endParaRPr lang="en-US" i="0" dirty="0">
              <a:solidFill>
                <a:schemeClr val="tx1"/>
              </a:solidFill>
            </a:endParaRPr>
          </a:p>
          <a:p>
            <a:pPr algn="just"/>
            <a:r>
              <a:rPr lang="en-US" i="0" dirty="0">
                <a:solidFill>
                  <a:schemeClr val="tx1"/>
                </a:solidFill>
              </a:rPr>
              <a:t>	In the above diagram, the feature map matrix will be converted into vectors such as X1, X2, X3... </a:t>
            </a:r>
            <a:r>
              <a:rPr lang="en-US" i="0" dirty="0" err="1">
                <a:solidFill>
                  <a:schemeClr val="tx1"/>
                </a:solidFill>
              </a:rPr>
              <a:t>Xn</a:t>
            </a:r>
            <a:r>
              <a:rPr lang="en-US" i="0" dirty="0">
                <a:solidFill>
                  <a:schemeClr val="tx1"/>
                </a:solidFill>
              </a:rPr>
              <a:t> with the help of fully connected layers. We will combine features to create a model and apply the activation function such as </a:t>
            </a:r>
            <a:r>
              <a:rPr lang="en-US" i="0" dirty="0" err="1">
                <a:solidFill>
                  <a:schemeClr val="tx1"/>
                </a:solidFill>
              </a:rPr>
              <a:t>SoftMax</a:t>
            </a:r>
            <a:r>
              <a:rPr lang="en-US" i="0" dirty="0">
                <a:solidFill>
                  <a:schemeClr val="tx1"/>
                </a:solidFill>
              </a:rPr>
              <a:t> or sigmoid to classify the outputs as a car, dog, truck, etc.  </a:t>
            </a:r>
          </a:p>
          <a:p>
            <a:pPr algn="just"/>
            <a:endParaRPr lang="en-US" dirty="0">
              <a:solidFill>
                <a:schemeClr val="tx1"/>
              </a:solidFill>
            </a:endParaRP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12</a:t>
            </a:fld>
            <a:endParaRPr lang="en"/>
          </a:p>
        </p:txBody>
      </p:sp>
      <p:pic>
        <p:nvPicPr>
          <p:cNvPr id="6" name="Picture 2"/>
          <p:cNvPicPr>
            <a:picLocks noChangeAspect="1" noChangeArrowheads="1"/>
          </p:cNvPicPr>
          <p:nvPr/>
        </p:nvPicPr>
        <p:blipFill>
          <a:blip r:embed="rId2"/>
          <a:srcRect/>
          <a:stretch>
            <a:fillRect/>
          </a:stretch>
        </p:blipFill>
        <p:spPr bwMode="auto">
          <a:xfrm>
            <a:off x="2286000" y="1312610"/>
            <a:ext cx="4724400" cy="2378491"/>
          </a:xfrm>
          <a:prstGeom prst="rect">
            <a:avLst/>
          </a:prstGeom>
          <a:noFill/>
          <a:ln w="9525">
            <a:noFill/>
            <a:miter lim="800000"/>
            <a:headEnd/>
            <a:tailEnd/>
          </a:ln>
          <a:effectLst/>
        </p:spPr>
      </p:pic>
    </p:spTree>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Requirements</a:t>
            </a: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13</a:t>
            </a:fld>
            <a:endParaRPr lang="en"/>
          </a:p>
        </p:txBody>
      </p:sp>
      <p:sp>
        <p:nvSpPr>
          <p:cNvPr id="4" name="TextBox 3">
            <a:extLst>
              <a:ext uri="{FF2B5EF4-FFF2-40B4-BE49-F238E27FC236}">
                <a16:creationId xmlns:a16="http://schemas.microsoft.com/office/drawing/2014/main" id="{B9DEC28B-418A-0990-8D1D-3A8DB94D04F1}"/>
              </a:ext>
            </a:extLst>
          </p:cNvPr>
          <p:cNvSpPr txBox="1"/>
          <p:nvPr/>
        </p:nvSpPr>
        <p:spPr>
          <a:xfrm>
            <a:off x="1371600" y="1504950"/>
            <a:ext cx="8008961" cy="3416320"/>
          </a:xfrm>
          <a:prstGeom prst="rect">
            <a:avLst/>
          </a:prstGeom>
          <a:noFill/>
        </p:spPr>
        <p:txBody>
          <a:bodyPr wrap="square">
            <a:spAutoFit/>
          </a:bodyPr>
          <a:lstStyle/>
          <a:p>
            <a:r>
              <a:rPr lang="en-US" sz="2400" b="0" i="0" dirty="0">
                <a:effectLst/>
                <a:latin typeface="Raleway" pitchFamily="2" charset="0"/>
              </a:rPr>
              <a:t> Google </a:t>
            </a:r>
            <a:r>
              <a:rPr lang="en-US" sz="2400" b="0" i="0" dirty="0" err="1">
                <a:effectLst/>
                <a:latin typeface="Raleway" pitchFamily="2" charset="0"/>
              </a:rPr>
              <a:t>colab</a:t>
            </a:r>
            <a:endParaRPr lang="en-US" sz="2400" b="0" i="0" dirty="0">
              <a:effectLst/>
              <a:latin typeface="Raleway" pitchFamily="2" charset="0"/>
            </a:endParaRPr>
          </a:p>
          <a:p>
            <a:r>
              <a:rPr lang="en-US" sz="2400" dirty="0">
                <a:latin typeface="Raleway" pitchFamily="2" charset="0"/>
              </a:rPr>
              <a:t> Android Studio</a:t>
            </a:r>
            <a:r>
              <a:rPr lang="en-US" sz="2400" b="0" i="0" dirty="0">
                <a:effectLst/>
                <a:latin typeface="Raleway" pitchFamily="2" charset="0"/>
              </a:rPr>
              <a:t> </a:t>
            </a:r>
          </a:p>
          <a:p>
            <a:r>
              <a:rPr lang="en-US" sz="2400" dirty="0">
                <a:latin typeface="Raleway" pitchFamily="2" charset="0"/>
              </a:rPr>
              <a:t> Flutter</a:t>
            </a:r>
            <a:endParaRPr lang="en-US" sz="2400" b="0" i="0" dirty="0">
              <a:effectLst/>
              <a:latin typeface="Raleway" pitchFamily="2" charset="0"/>
            </a:endParaRPr>
          </a:p>
          <a:p>
            <a:r>
              <a:rPr lang="en-US" sz="2400" dirty="0">
                <a:latin typeface="Raleway" pitchFamily="2" charset="0"/>
              </a:rPr>
              <a:t> Google Drive</a:t>
            </a:r>
          </a:p>
          <a:p>
            <a:r>
              <a:rPr lang="en-US" sz="2400" dirty="0">
                <a:latin typeface="Raleway" pitchFamily="2" charset="0"/>
              </a:rPr>
              <a:t> Mobile (for the usage of App)</a:t>
            </a:r>
          </a:p>
          <a:p>
            <a:r>
              <a:rPr lang="en-US" sz="2400" dirty="0">
                <a:latin typeface="Raleway" pitchFamily="2" charset="0"/>
              </a:rPr>
              <a:t> Laptop (System)</a:t>
            </a:r>
          </a:p>
          <a:p>
            <a:r>
              <a:rPr lang="en-US" sz="2400" dirty="0">
                <a:latin typeface="Raleway" pitchFamily="2" charset="0"/>
              </a:rPr>
              <a:t> Dataset</a:t>
            </a:r>
          </a:p>
          <a:p>
            <a:pPr marL="457200" indent="-457200">
              <a:buFont typeface="Arial" panose="020B0604020202020204" pitchFamily="34" charset="0"/>
              <a:buChar char="•"/>
            </a:pPr>
            <a:endParaRPr lang="en-US" sz="2400" dirty="0">
              <a:latin typeface="Raleway" pitchFamily="2" charset="0"/>
            </a:endParaRPr>
          </a:p>
          <a:p>
            <a:pPr marL="457200" indent="-457200">
              <a:buFont typeface="Arial" panose="020B0604020202020204" pitchFamily="34" charset="0"/>
              <a:buChar char="•"/>
            </a:pPr>
            <a:endParaRPr lang="en-IN" sz="2400" dirty="0">
              <a:latin typeface="Raleway" pitchFamily="2" charset="0"/>
            </a:endParaRPr>
          </a:p>
        </p:txBody>
      </p:sp>
      <p:pic>
        <p:nvPicPr>
          <p:cNvPr id="5" name="Picture 4" descr="Project Jupyter - Wikipedia">
            <a:extLst>
              <a:ext uri="{FF2B5EF4-FFF2-40B4-BE49-F238E27FC236}">
                <a16:creationId xmlns:a16="http://schemas.microsoft.com/office/drawing/2014/main" id="{E2C10BEA-6A47-D73C-075E-FAF50514A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443" y="1651744"/>
            <a:ext cx="264944" cy="3082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Flutter – Medium">
            <a:extLst>
              <a:ext uri="{FF2B5EF4-FFF2-40B4-BE49-F238E27FC236}">
                <a16:creationId xmlns:a16="http://schemas.microsoft.com/office/drawing/2014/main" id="{9C7032AE-588F-6892-F86F-563921BAF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143000" y="2343150"/>
            <a:ext cx="273220" cy="2732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Android Developers Blog: Android Studio 4.1">
            <a:extLst>
              <a:ext uri="{FF2B5EF4-FFF2-40B4-BE49-F238E27FC236}">
                <a16:creationId xmlns:a16="http://schemas.microsoft.com/office/drawing/2014/main" id="{EE6353E6-3E5E-2078-3DE3-DD565A6EBA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962150"/>
            <a:ext cx="253157" cy="2842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4" descr="Drive | Google Blog">
            <a:extLst>
              <a:ext uri="{FF2B5EF4-FFF2-40B4-BE49-F238E27FC236}">
                <a16:creationId xmlns:a16="http://schemas.microsoft.com/office/drawing/2014/main" id="{08F2EF4F-C2C8-22D1-6B12-D2C394C0CD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724150"/>
            <a:ext cx="284205" cy="28420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Motorola Moto G52 Price in India, Specifications, Comparison (4th November  2022)">
            <a:extLst>
              <a:ext uri="{FF2B5EF4-FFF2-40B4-BE49-F238E27FC236}">
                <a16:creationId xmlns:a16="http://schemas.microsoft.com/office/drawing/2014/main" id="{071A8FC4-C9FF-9323-168F-E3FC89910A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3105150"/>
            <a:ext cx="284205" cy="321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8" descr="Buy Lenovo 93IN IdeaPad 3 Laptop (10th Gen Intel Core i3-10110U/8GB/256GB  SDD/ /Windows 11/MSO/Full HD), 39.62 cm (15.6 inch) at Reliance Digital">
            <a:extLst>
              <a:ext uri="{FF2B5EF4-FFF2-40B4-BE49-F238E27FC236}">
                <a16:creationId xmlns:a16="http://schemas.microsoft.com/office/drawing/2014/main" id="{AE10B1CC-C30A-5DE1-78B2-4698D172C8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3409950"/>
            <a:ext cx="314650" cy="3146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0" descr="Apple Stock Photos, Royalty Free Apple Images | Depositphotos">
            <a:extLst>
              <a:ext uri="{FF2B5EF4-FFF2-40B4-BE49-F238E27FC236}">
                <a16:creationId xmlns:a16="http://schemas.microsoft.com/office/drawing/2014/main" id="{E88F1EB2-455A-4C53-33F0-56E18B4B81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3790950"/>
            <a:ext cx="314650" cy="314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Project  Scope</a:t>
            </a:r>
          </a:p>
        </p:txBody>
      </p:sp>
      <p:sp>
        <p:nvSpPr>
          <p:cNvPr id="3" name="Text Placeholder 2"/>
          <p:cNvSpPr>
            <a:spLocks noGrp="1"/>
          </p:cNvSpPr>
          <p:nvPr>
            <p:ph type="body" idx="1"/>
          </p:nvPr>
        </p:nvSpPr>
        <p:spPr>
          <a:xfrm>
            <a:off x="457200" y="1581150"/>
            <a:ext cx="8229600" cy="3192356"/>
          </a:xfrm>
        </p:spPr>
        <p:txBody>
          <a:bodyPr/>
          <a:lstStyle/>
          <a:p>
            <a:pPr algn="just"/>
            <a:r>
              <a:rPr lang="en-US" sz="2000" dirty="0"/>
              <a:t>This App cannot be used for other fruits like oranges, bananas, etc. It is only designed for Fruit ‘Apple’.</a:t>
            </a:r>
          </a:p>
          <a:p>
            <a:pPr algn="just"/>
            <a:r>
              <a:rPr lang="en-US" sz="2000" dirty="0"/>
              <a:t>This app can be used by anyone either consumers or sellers of Apple of any age group.</a:t>
            </a:r>
          </a:p>
          <a:p>
            <a:pPr algn="just"/>
            <a:r>
              <a:rPr lang="en-US" sz="2000" dirty="0"/>
              <a:t>One single apple at a time can be detected. </a:t>
            </a:r>
          </a:p>
          <a:p>
            <a:pPr algn="just"/>
            <a:r>
              <a:rPr lang="en-US" sz="2000" dirty="0"/>
              <a:t>First CNN model is created, and then we designed the app. Finally, integration of the model with the app is done.</a:t>
            </a:r>
            <a:endParaRPr lang="en-IN" sz="2000" dirty="0"/>
          </a:p>
          <a:p>
            <a:endParaRPr lang="en-US" sz="20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14</a:t>
            </a:fld>
            <a:endParaRPr lang="en"/>
          </a:p>
        </p:txBody>
      </p:sp>
    </p:spTree>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3" name="Picture 2" descr="Diagram&#10;&#10;Description automatically generated">
            <a:extLst>
              <a:ext uri="{FF2B5EF4-FFF2-40B4-BE49-F238E27FC236}">
                <a16:creationId xmlns:a16="http://schemas.microsoft.com/office/drawing/2014/main" id="{E6164474-F11F-6506-6E84-9B4CC1DEF151}"/>
              </a:ext>
            </a:extLst>
          </p:cNvPr>
          <p:cNvPicPr>
            <a:picLocks noChangeAspect="1"/>
          </p:cNvPicPr>
          <p:nvPr/>
        </p:nvPicPr>
        <p:blipFill>
          <a:blip r:embed="rId2"/>
          <a:stretch>
            <a:fillRect/>
          </a:stretch>
        </p:blipFill>
        <p:spPr>
          <a:xfrm>
            <a:off x="1524000" y="209550"/>
            <a:ext cx="6155569" cy="4724400"/>
          </a:xfrm>
          <a:prstGeom prst="rect">
            <a:avLst/>
          </a:prstGeom>
        </p:spPr>
      </p:pic>
    </p:spTree>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fruit, apple&#10;&#10;Description automatically generated">
            <a:extLst>
              <a:ext uri="{FF2B5EF4-FFF2-40B4-BE49-F238E27FC236}">
                <a16:creationId xmlns:a16="http://schemas.microsoft.com/office/drawing/2014/main" id="{DF4EB4C7-A755-82FD-47E6-B1E5F2B71077}"/>
              </a:ext>
            </a:extLst>
          </p:cNvPr>
          <p:cNvPicPr>
            <a:picLocks noChangeAspect="1"/>
          </p:cNvPicPr>
          <p:nvPr/>
        </p:nvPicPr>
        <p:blipFill>
          <a:blip r:embed="rId2"/>
          <a:stretch>
            <a:fillRect/>
          </a:stretch>
        </p:blipFill>
        <p:spPr>
          <a:xfrm>
            <a:off x="2834553" y="989250"/>
            <a:ext cx="1650461" cy="3667690"/>
          </a:xfrm>
          <a:prstGeom prst="rect">
            <a:avLst/>
          </a:prstGeom>
        </p:spPr>
      </p:pic>
      <p:pic>
        <p:nvPicPr>
          <p:cNvPr id="4" name="Picture 3" descr="A picture containing text, fruit, apple&#10;&#10;Description automatically generated">
            <a:extLst>
              <a:ext uri="{FF2B5EF4-FFF2-40B4-BE49-F238E27FC236}">
                <a16:creationId xmlns:a16="http://schemas.microsoft.com/office/drawing/2014/main" id="{65BF81A5-7D86-97AD-A564-BD1EEFA6B6E7}"/>
              </a:ext>
            </a:extLst>
          </p:cNvPr>
          <p:cNvPicPr>
            <a:picLocks noChangeAspect="1"/>
          </p:cNvPicPr>
          <p:nvPr/>
        </p:nvPicPr>
        <p:blipFill>
          <a:blip r:embed="rId3"/>
          <a:stretch>
            <a:fillRect/>
          </a:stretch>
        </p:blipFill>
        <p:spPr>
          <a:xfrm>
            <a:off x="4876551" y="932125"/>
            <a:ext cx="1676167" cy="3724815"/>
          </a:xfrm>
          <a:prstGeom prst="rect">
            <a:avLst/>
          </a:prstGeom>
        </p:spPr>
      </p:pic>
      <p:pic>
        <p:nvPicPr>
          <p:cNvPr id="5" name="Picture 4" descr="A picture containing text, fruit&#10;&#10;Description automatically generated">
            <a:extLst>
              <a:ext uri="{FF2B5EF4-FFF2-40B4-BE49-F238E27FC236}">
                <a16:creationId xmlns:a16="http://schemas.microsoft.com/office/drawing/2014/main" id="{A5BCD06E-B77A-5810-99AB-7F89A3AAC13B}"/>
              </a:ext>
            </a:extLst>
          </p:cNvPr>
          <p:cNvPicPr>
            <a:picLocks noChangeAspect="1"/>
          </p:cNvPicPr>
          <p:nvPr/>
        </p:nvPicPr>
        <p:blipFill>
          <a:blip r:embed="rId4"/>
          <a:stretch>
            <a:fillRect/>
          </a:stretch>
        </p:blipFill>
        <p:spPr>
          <a:xfrm>
            <a:off x="6944256" y="932125"/>
            <a:ext cx="1676167" cy="3724814"/>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094C1D7C-0D0A-2E7A-6C9B-D3BAA5FD931A}"/>
              </a:ext>
            </a:extLst>
          </p:cNvPr>
          <p:cNvPicPr>
            <a:picLocks noChangeAspect="1"/>
          </p:cNvPicPr>
          <p:nvPr/>
        </p:nvPicPr>
        <p:blipFill>
          <a:blip r:embed="rId5"/>
          <a:stretch>
            <a:fillRect/>
          </a:stretch>
        </p:blipFill>
        <p:spPr>
          <a:xfrm>
            <a:off x="718741" y="1046375"/>
            <a:ext cx="1649123" cy="3664718"/>
          </a:xfrm>
          <a:prstGeom prst="rect">
            <a:avLst/>
          </a:prstGeom>
        </p:spPr>
      </p:pic>
      <p:sp>
        <p:nvSpPr>
          <p:cNvPr id="7" name="Title 1"/>
          <p:cNvSpPr txBox="1">
            <a:spLocks/>
          </p:cNvSpPr>
          <p:nvPr/>
        </p:nvSpPr>
        <p:spPr>
          <a:xfrm>
            <a:off x="1981200" y="209550"/>
            <a:ext cx="5523600" cy="477900"/>
          </a:xfrm>
          <a:prstGeom prst="rect">
            <a:avLst/>
          </a:prstGeom>
          <a:solidFill>
            <a:schemeClr val="dk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lt1"/>
              </a:buClr>
              <a:buSzPts val="3600"/>
              <a:buFont typeface="Merriweather"/>
              <a:buNone/>
              <a:tabLst/>
              <a:defRPr/>
            </a:pPr>
            <a:r>
              <a:rPr lang="en-US" sz="2000" b="1" dirty="0">
                <a:solidFill>
                  <a:schemeClr val="lt1"/>
                </a:solidFill>
                <a:latin typeface="Merriweather"/>
                <a:ea typeface="Merriweather"/>
                <a:cs typeface="Merriweather"/>
                <a:sym typeface="Merriweather"/>
              </a:rPr>
              <a:t>GUI</a:t>
            </a:r>
            <a:endParaRPr kumimoji="0" lang="en-US" sz="2000" b="1" i="0" u="none" strike="noStrike" kern="0" cap="none" spc="0" normalizeH="0" baseline="0" noProof="0" dirty="0">
              <a:ln>
                <a:noFill/>
              </a:ln>
              <a:solidFill>
                <a:schemeClr val="lt1"/>
              </a:solidFill>
              <a:effectLst/>
              <a:uLnTx/>
              <a:uFillTx/>
              <a:latin typeface="Merriweather"/>
              <a:ea typeface="Merriweather"/>
              <a:cs typeface="Merriweather"/>
              <a:sym typeface="Merriweather"/>
            </a:endParaRPr>
          </a:p>
        </p:txBody>
      </p:sp>
    </p:spTree>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Performance Evaluation</a:t>
            </a:r>
          </a:p>
        </p:txBody>
      </p:sp>
      <p:sp>
        <p:nvSpPr>
          <p:cNvPr id="3" name="Text Placeholder 2"/>
          <p:cNvSpPr>
            <a:spLocks noGrp="1"/>
          </p:cNvSpPr>
          <p:nvPr>
            <p:ph type="body" idx="1"/>
          </p:nvPr>
        </p:nvSpPr>
        <p:spPr>
          <a:xfrm>
            <a:off x="304800" y="1352550"/>
            <a:ext cx="4191000" cy="3522600"/>
          </a:xfrm>
        </p:spPr>
        <p:txBody>
          <a:bodyPr/>
          <a:lstStyle/>
          <a:p>
            <a:pPr algn="just"/>
            <a:r>
              <a:rPr lang="en-US" sz="1800" dirty="0"/>
              <a:t>We have calculated the performance of our CNN model by plotting the graph of Accuracy against epoch. Our CNN model is giving accuracy in the range of 90 to 96%. The below graph shows for each epoch what accuracy we have got. The accuracy is in the range of 84 to 96 out of 100. </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17</a:t>
            </a:fld>
            <a:endParaRPr lang="en"/>
          </a:p>
        </p:txBody>
      </p:sp>
      <p:pic>
        <p:nvPicPr>
          <p:cNvPr id="5" name="Picture 2"/>
          <p:cNvPicPr>
            <a:picLocks noChangeAspect="1" noChangeArrowheads="1"/>
          </p:cNvPicPr>
          <p:nvPr/>
        </p:nvPicPr>
        <p:blipFill>
          <a:blip r:embed="rId2"/>
          <a:srcRect/>
          <a:stretch>
            <a:fillRect/>
          </a:stretch>
        </p:blipFill>
        <p:spPr bwMode="auto">
          <a:xfrm>
            <a:off x="4724400" y="1581150"/>
            <a:ext cx="4192990" cy="2971800"/>
          </a:xfrm>
          <a:prstGeom prst="rect">
            <a:avLst/>
          </a:prstGeom>
          <a:noFill/>
          <a:ln w="9525">
            <a:noFill/>
            <a:miter lim="800000"/>
            <a:headEnd/>
            <a:tailEnd/>
          </a:ln>
          <a:effectLst/>
        </p:spPr>
      </p:pic>
    </p:spTree>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18</a:t>
            </a:fld>
            <a:endParaRPr lang="en"/>
          </a:p>
        </p:txBody>
      </p:sp>
      <p:pic>
        <p:nvPicPr>
          <p:cNvPr id="4" name="Picture 3"/>
          <p:cNvPicPr>
            <a:picLocks noChangeAspect="1" noChangeArrowheads="1"/>
          </p:cNvPicPr>
          <p:nvPr/>
        </p:nvPicPr>
        <p:blipFill>
          <a:blip r:embed="rId2"/>
          <a:srcRect/>
          <a:stretch>
            <a:fillRect/>
          </a:stretch>
        </p:blipFill>
        <p:spPr bwMode="auto">
          <a:xfrm>
            <a:off x="2438400" y="-47472"/>
            <a:ext cx="4267200" cy="5190972"/>
          </a:xfrm>
          <a:prstGeom prst="rect">
            <a:avLst/>
          </a:prstGeom>
          <a:noFill/>
          <a:ln w="9525">
            <a:noFill/>
            <a:miter lim="800000"/>
            <a:headEnd/>
            <a:tailEnd/>
          </a:ln>
          <a:effectLst/>
        </p:spPr>
      </p:pic>
    </p:spTree>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19</a:t>
            </a:fld>
            <a:endParaRPr lang="en"/>
          </a:p>
        </p:txBody>
      </p:sp>
      <p:pic>
        <p:nvPicPr>
          <p:cNvPr id="4" name="Picture 3"/>
          <p:cNvPicPr>
            <a:picLocks noChangeAspect="1" noChangeArrowheads="1"/>
          </p:cNvPicPr>
          <p:nvPr/>
        </p:nvPicPr>
        <p:blipFill>
          <a:blip r:embed="rId2"/>
          <a:srcRect/>
          <a:stretch>
            <a:fillRect/>
          </a:stretch>
        </p:blipFill>
        <p:spPr bwMode="auto">
          <a:xfrm>
            <a:off x="1905000" y="289124"/>
            <a:ext cx="5334000" cy="4854376"/>
          </a:xfrm>
          <a:prstGeom prst="rect">
            <a:avLst/>
          </a:prstGeom>
          <a:noFill/>
          <a:ln w="9525">
            <a:noFill/>
            <a:miter lim="800000"/>
            <a:headEnd/>
            <a:tailEnd/>
          </a:ln>
          <a:effectLst/>
        </p:spPr>
      </p:pic>
    </p:spTree>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Contents</a:t>
            </a:r>
          </a:p>
        </p:txBody>
      </p:sp>
      <p:sp>
        <p:nvSpPr>
          <p:cNvPr id="3" name="Text Placeholder 2"/>
          <p:cNvSpPr>
            <a:spLocks noGrp="1"/>
          </p:cNvSpPr>
          <p:nvPr>
            <p:ph type="body" idx="1"/>
          </p:nvPr>
        </p:nvSpPr>
        <p:spPr>
          <a:xfrm>
            <a:off x="457200" y="1403306"/>
            <a:ext cx="7696200" cy="2692444"/>
          </a:xfrm>
        </p:spPr>
        <p:txBody>
          <a:bodyPr/>
          <a:lstStyle/>
          <a:p>
            <a:r>
              <a:rPr lang="en-US" sz="1800" b="1" dirty="0">
                <a:solidFill>
                  <a:schemeClr val="tx1"/>
                </a:solidFill>
              </a:rPr>
              <a:t> Problem Statement</a:t>
            </a:r>
          </a:p>
          <a:p>
            <a:r>
              <a:rPr lang="en-US" sz="1800" b="1" dirty="0">
                <a:solidFill>
                  <a:schemeClr val="tx1"/>
                </a:solidFill>
              </a:rPr>
              <a:t>Necessity</a:t>
            </a:r>
          </a:p>
          <a:p>
            <a:r>
              <a:rPr lang="en-US" sz="1800" b="1" dirty="0">
                <a:solidFill>
                  <a:schemeClr val="tx1"/>
                </a:solidFill>
              </a:rPr>
              <a:t>Objective</a:t>
            </a:r>
          </a:p>
          <a:p>
            <a:r>
              <a:rPr lang="en-US" sz="1800" b="1" dirty="0">
                <a:solidFill>
                  <a:schemeClr val="tx1"/>
                </a:solidFill>
              </a:rPr>
              <a:t>CNN</a:t>
            </a:r>
          </a:p>
          <a:p>
            <a:r>
              <a:rPr lang="en-US" sz="1800" b="1" dirty="0">
                <a:solidFill>
                  <a:schemeClr val="tx1"/>
                </a:solidFill>
              </a:rPr>
              <a:t>Working </a:t>
            </a:r>
          </a:p>
          <a:p>
            <a:r>
              <a:rPr lang="en-US" sz="1800" b="1" dirty="0">
                <a:solidFill>
                  <a:schemeClr val="tx1"/>
                </a:solidFill>
              </a:rPr>
              <a:t>Requirements</a:t>
            </a:r>
          </a:p>
          <a:p>
            <a:r>
              <a:rPr lang="en-US" sz="1800" b="1" dirty="0">
                <a:solidFill>
                  <a:schemeClr val="tx1"/>
                </a:solidFill>
              </a:rPr>
              <a:t>Project Scope</a:t>
            </a:r>
          </a:p>
          <a:p>
            <a:r>
              <a:rPr lang="en-US" sz="1800" b="1" dirty="0">
                <a:solidFill>
                  <a:schemeClr val="tx1"/>
                </a:solidFill>
              </a:rPr>
              <a:t>UI</a:t>
            </a:r>
          </a:p>
          <a:p>
            <a:r>
              <a:rPr lang="en-US" sz="1800" b="1" dirty="0">
                <a:solidFill>
                  <a:schemeClr val="tx1"/>
                </a:solidFill>
              </a:rPr>
              <a:t>Performance Evaluation</a:t>
            </a:r>
          </a:p>
          <a:p>
            <a:endParaRPr lang="en-US" sz="1800" b="1" dirty="0">
              <a:solidFill>
                <a:schemeClr val="tx1"/>
              </a:solidFill>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a:t>
            </a:fld>
            <a:endParaRPr lang="en"/>
          </a:p>
        </p:txBody>
      </p:sp>
      <p:pic>
        <p:nvPicPr>
          <p:cNvPr id="5" name="Picture 4" descr="pexels-tom-swinnen-574919.jpg"/>
          <p:cNvPicPr>
            <a:picLocks noChangeAspect="1"/>
          </p:cNvPicPr>
          <p:nvPr/>
        </p:nvPicPr>
        <p:blipFill>
          <a:blip r:embed="rId2"/>
          <a:stretch>
            <a:fillRect/>
          </a:stretch>
        </p:blipFill>
        <p:spPr>
          <a:xfrm>
            <a:off x="4419600" y="1428750"/>
            <a:ext cx="4457700" cy="2971800"/>
          </a:xfrm>
          <a:prstGeom prst="rect">
            <a:avLst/>
          </a:prstGeom>
        </p:spPr>
      </p:pic>
    </p:spTree>
  </p:cSld>
  <p:clrMapOvr>
    <a:masterClrMapping/>
  </p:clrMapOvr>
  <p:transition spd="slow">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None/>
            </a:pPr>
            <a:r>
              <a:rPr lang="en-US" sz="2400" b="1" dirty="0">
                <a:solidFill>
                  <a:schemeClr val="accent1"/>
                </a:solidFill>
              </a:rPr>
              <a:t>Application</a:t>
            </a:r>
          </a:p>
          <a:p>
            <a:r>
              <a:rPr lang="en-US" dirty="0"/>
              <a:t>App can be used on small scale for detecting freshness of Apple (either by customer or sellers)</a:t>
            </a:r>
          </a:p>
          <a:p>
            <a:endParaRPr lang="en-US" dirty="0"/>
          </a:p>
        </p:txBody>
      </p:sp>
      <p:sp>
        <p:nvSpPr>
          <p:cNvPr id="3" name="Text Placeholder 2"/>
          <p:cNvSpPr>
            <a:spLocks noGrp="1"/>
          </p:cNvSpPr>
          <p:nvPr>
            <p:ph type="body" idx="2"/>
          </p:nvPr>
        </p:nvSpPr>
        <p:spPr/>
        <p:txBody>
          <a:bodyPr/>
          <a:lstStyle/>
          <a:p>
            <a:pPr>
              <a:buNone/>
            </a:pPr>
            <a:r>
              <a:rPr lang="en-US" sz="2400" b="1" dirty="0">
                <a:solidFill>
                  <a:schemeClr val="accent1"/>
                </a:solidFill>
              </a:rPr>
              <a:t>Advantages</a:t>
            </a:r>
          </a:p>
          <a:p>
            <a:r>
              <a:rPr lang="en-US" dirty="0"/>
              <a:t>This App can be used by anyone (Customer as well as the supplier)</a:t>
            </a:r>
          </a:p>
          <a:p>
            <a:r>
              <a:rPr lang="en-US" dirty="0"/>
              <a:t>It reduces buying time for users to choose Good quality fruits</a:t>
            </a:r>
            <a:endParaRPr lang="en-IN" dirty="0"/>
          </a:p>
          <a:p>
            <a:endParaRPr lang="en-US" dirty="0"/>
          </a:p>
        </p:txBody>
      </p:sp>
      <p:sp>
        <p:nvSpPr>
          <p:cNvPr id="4" name="Title 3"/>
          <p:cNvSpPr>
            <a:spLocks noGrp="1"/>
          </p:cNvSpPr>
          <p:nvPr>
            <p:ph type="title"/>
          </p:nvPr>
        </p:nvSpPr>
        <p:spPr/>
        <p:txBody>
          <a:bodyPr/>
          <a:lstStyle/>
          <a:p>
            <a:r>
              <a:rPr lang="en-US" dirty="0"/>
              <a:t>Application and Advantages</a:t>
            </a:r>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20</a:t>
            </a:fld>
            <a:endParaRPr lang="en"/>
          </a:p>
        </p:txBody>
      </p:sp>
    </p:spTree>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t>Future Scope</a:t>
            </a:r>
          </a:p>
        </p:txBody>
      </p:sp>
      <p:sp>
        <p:nvSpPr>
          <p:cNvPr id="3" name="Text Placeholder 2"/>
          <p:cNvSpPr>
            <a:spLocks noGrp="1"/>
          </p:cNvSpPr>
          <p:nvPr>
            <p:ph type="body" idx="1"/>
          </p:nvPr>
        </p:nvSpPr>
        <p:spPr/>
        <p:txBody>
          <a:bodyPr/>
          <a:lstStyle/>
          <a:p>
            <a:pPr>
              <a:buNone/>
            </a:pPr>
            <a:r>
              <a:rPr lang="en-US" b="1" dirty="0">
                <a:solidFill>
                  <a:schemeClr val="accent1"/>
                </a:solidFill>
              </a:rPr>
              <a:t>Future Scope</a:t>
            </a:r>
          </a:p>
          <a:p>
            <a:r>
              <a:rPr lang="en-US" dirty="0"/>
              <a:t>This project can be easily changed or upgraded in the future as the versions used are mostly compatible with all devices. </a:t>
            </a:r>
          </a:p>
          <a:p>
            <a:r>
              <a:rPr lang="en-US" dirty="0"/>
              <a:t>By checking the rottenness of apples, we can also predict the same for different fruits by training the model with different images. </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21</a:t>
            </a:fld>
            <a:endParaRPr lang="en"/>
          </a:p>
        </p:txBody>
      </p:sp>
    </p:spTree>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Conclusion</a:t>
            </a:r>
          </a:p>
        </p:txBody>
      </p:sp>
      <p:sp>
        <p:nvSpPr>
          <p:cNvPr id="3" name="Text Placeholder 2"/>
          <p:cNvSpPr>
            <a:spLocks noGrp="1"/>
          </p:cNvSpPr>
          <p:nvPr>
            <p:ph type="body" idx="1"/>
          </p:nvPr>
        </p:nvSpPr>
        <p:spPr/>
        <p:txBody>
          <a:bodyPr/>
          <a:lstStyle/>
          <a:p>
            <a:r>
              <a:rPr lang="en-US" sz="1600" dirty="0"/>
              <a:t>In our work, we introduced a model based on CNN and concentrated on building transfer learning models for the task of classification of fresh and rotten apples. </a:t>
            </a:r>
          </a:p>
          <a:p>
            <a:r>
              <a:rPr lang="en-US" sz="1600" dirty="0"/>
              <a:t>The effects of different hyper-parameters i.e., batch size, number of epochs, optimizer, and learning rate are interrogated in this work. </a:t>
            </a:r>
          </a:p>
          <a:p>
            <a:r>
              <a:rPr lang="en-US" sz="1600" dirty="0"/>
              <a:t>The results proved that the CNN model proposed can classify fresh and rotten apples firmly and produced better accuracy than transfer learning models. </a:t>
            </a:r>
          </a:p>
          <a:p>
            <a:r>
              <a:rPr lang="en-US" sz="1600" dirty="0"/>
              <a:t>Thus, the proposed CNN model can automate the process of the human brain in classifying fresh and rotten fruits with the help of the proposed convolution neural network model and thus reduce human errors while classifying fresh and rotten fruits. </a:t>
            </a:r>
          </a:p>
          <a:p>
            <a:r>
              <a:rPr lang="en-US" sz="1600" dirty="0"/>
              <a:t>An accuracy of 97.82% is attained` for the proposed CNN model. </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22</a:t>
            </a:fld>
            <a:endParaRPr lang="en"/>
          </a:p>
        </p:txBody>
      </p:sp>
    </p:spTree>
  </p:cSld>
  <p:clrMapOvr>
    <a:masterClrMapping/>
  </p:clrMapOvr>
  <p:transition spd="slow">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39;p20"/>
          <p:cNvSpPr txBox="1">
            <a:spLocks/>
          </p:cNvSpPr>
          <p:nvPr/>
        </p:nvSpPr>
        <p:spPr>
          <a:xfrm>
            <a:off x="6096000" y="3714750"/>
            <a:ext cx="4038600" cy="830231"/>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lang="en-US" b="1" dirty="0"/>
              <a:t>Presentation By – </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lang="en-US" b="1" dirty="0"/>
              <a:t>	</a:t>
            </a:r>
            <a:r>
              <a:rPr lang="en-US" b="1" baseline="0" dirty="0"/>
              <a:t>Rohit</a:t>
            </a:r>
            <a:r>
              <a:rPr lang="en-US" b="1" dirty="0"/>
              <a:t> Paritkar</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Arial"/>
                <a:ea typeface="Arial"/>
                <a:cs typeface="Arial"/>
                <a:sym typeface="Arial"/>
              </a:rPr>
              <a:t>	Sakshi</a:t>
            </a:r>
            <a:r>
              <a:rPr kumimoji="0" lang="en-US" sz="1400" b="1" i="0" u="none" strike="noStrike" kern="0" cap="none" spc="0" normalizeH="0" noProof="0" dirty="0">
                <a:ln>
                  <a:noFill/>
                </a:ln>
                <a:solidFill>
                  <a:srgbClr val="000000"/>
                </a:solidFill>
                <a:effectLst/>
                <a:uLnTx/>
                <a:uFillTx/>
                <a:latin typeface="Arial"/>
                <a:ea typeface="Arial"/>
                <a:cs typeface="Arial"/>
                <a:sym typeface="Arial"/>
              </a:rPr>
              <a:t> </a:t>
            </a:r>
            <a:r>
              <a:rPr kumimoji="0" lang="en-US" sz="1400" b="1" i="0" u="none" strike="noStrike" kern="0" cap="none" spc="0" normalizeH="0" noProof="0" dirty="0" err="1">
                <a:ln>
                  <a:noFill/>
                </a:ln>
                <a:solidFill>
                  <a:srgbClr val="000000"/>
                </a:solidFill>
                <a:effectLst/>
                <a:uLnTx/>
                <a:uFillTx/>
                <a:latin typeface="Arial"/>
                <a:ea typeface="Arial"/>
                <a:cs typeface="Arial"/>
                <a:sym typeface="Arial"/>
              </a:rPr>
              <a:t>Kakde</a:t>
            </a:r>
            <a:endParaRPr kumimoji="0" lang="en-US" sz="1400" b="1" i="0" u="none" strike="noStrike" kern="0" cap="none" spc="0" normalizeH="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lang="en-US" b="1" dirty="0"/>
              <a:t>	</a:t>
            </a:r>
            <a:r>
              <a:rPr kumimoji="0" lang="en-US" sz="1400" b="1" i="0" u="none" strike="noStrike" kern="0" cap="none" spc="0" normalizeH="0" baseline="0" noProof="0" dirty="0" err="1">
                <a:ln>
                  <a:noFill/>
                </a:ln>
                <a:solidFill>
                  <a:srgbClr val="000000"/>
                </a:solidFill>
                <a:effectLst/>
                <a:uLnTx/>
                <a:uFillTx/>
                <a:latin typeface="Arial"/>
                <a:ea typeface="Arial"/>
                <a:cs typeface="Arial"/>
                <a:sym typeface="Arial"/>
              </a:rPr>
              <a:t>Saksh</a:t>
            </a:r>
            <a:r>
              <a:rPr lang="en-US" b="1" baseline="0" dirty="0" err="1"/>
              <a:t>i</a:t>
            </a:r>
            <a:r>
              <a:rPr lang="en-US" b="1" dirty="0"/>
              <a:t> </a:t>
            </a:r>
            <a:r>
              <a:rPr lang="en-US" b="1" dirty="0" err="1"/>
              <a:t>Kherdekar</a:t>
            </a:r>
            <a:endParaRPr kumimoji="0" lang="en-US" sz="1400" b="1" i="0" u="none" strike="noStrike" kern="0" cap="none" spc="0" normalizeH="0" noProof="0" dirty="0">
              <a:ln>
                <a:noFill/>
              </a:ln>
              <a:solidFill>
                <a:srgbClr val="000000"/>
              </a:solidFill>
              <a:effectLst/>
              <a:uLnTx/>
              <a:uFillTx/>
              <a:latin typeface="Arial"/>
              <a:ea typeface="Arial"/>
              <a:cs typeface="Arial"/>
              <a:sym typeface="Arial"/>
            </a:endParaRPr>
          </a:p>
        </p:txBody>
      </p:sp>
      <p:pic>
        <p:nvPicPr>
          <p:cNvPr id="4" name="Picture 6" descr="What's the Healthiest Apple? 5 of the Best Types"/>
          <p:cNvPicPr>
            <a:picLocks noChangeAspect="1" noChangeArrowheads="1"/>
          </p:cNvPicPr>
          <p:nvPr/>
        </p:nvPicPr>
        <p:blipFill>
          <a:blip r:embed="rId2"/>
          <a:srcRect/>
          <a:stretch>
            <a:fillRect/>
          </a:stretch>
        </p:blipFill>
        <p:spPr bwMode="auto">
          <a:xfrm>
            <a:off x="0" y="-1468423"/>
            <a:ext cx="9144000" cy="4173523"/>
          </a:xfrm>
          <a:prstGeom prst="rect">
            <a:avLst/>
          </a:prstGeom>
          <a:noFill/>
        </p:spPr>
      </p:pic>
      <p:sp>
        <p:nvSpPr>
          <p:cNvPr id="6" name="Title 1"/>
          <p:cNvSpPr>
            <a:spLocks noGrp="1"/>
          </p:cNvSpPr>
          <p:nvPr>
            <p:ph type="ctrTitle"/>
          </p:nvPr>
        </p:nvSpPr>
        <p:spPr>
          <a:xfrm>
            <a:off x="1944450" y="1831388"/>
            <a:ext cx="5255100" cy="1480800"/>
          </a:xfrm>
        </p:spPr>
        <p:txBody>
          <a:bodyPr/>
          <a:lstStyle/>
          <a:p>
            <a:r>
              <a:rPr lang="en-US" dirty="0"/>
              <a:t>Thank You !!!</a:t>
            </a:r>
          </a:p>
        </p:txBody>
      </p:sp>
    </p:spTree>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ctrTitle" idx="4294967295"/>
          </p:nvPr>
        </p:nvSpPr>
        <p:spPr>
          <a:xfrm>
            <a:off x="838200" y="590550"/>
            <a:ext cx="7772400" cy="702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accent1"/>
                </a:solidFill>
              </a:rPr>
              <a:t>Problem Statement</a:t>
            </a:r>
            <a:endParaRPr sz="2400" b="1" dirty="0">
              <a:solidFill>
                <a:schemeClr val="accent1"/>
              </a:solidFill>
            </a:endParaRPr>
          </a:p>
        </p:txBody>
      </p:sp>
      <p:sp>
        <p:nvSpPr>
          <p:cNvPr id="85" name="Google Shape;85;p14"/>
          <p:cNvSpPr txBox="1">
            <a:spLocks noGrp="1"/>
          </p:cNvSpPr>
          <p:nvPr>
            <p:ph type="body" idx="4294967295"/>
          </p:nvPr>
        </p:nvSpPr>
        <p:spPr>
          <a:xfrm>
            <a:off x="685800" y="1733550"/>
            <a:ext cx="7772400" cy="1671600"/>
          </a:xfrm>
          <a:prstGeom prst="rect">
            <a:avLst/>
          </a:prstGeom>
        </p:spPr>
        <p:txBody>
          <a:bodyPr spcFirstLastPara="1" wrap="square" lIns="91425" tIns="91425" rIns="91425" bIns="91425" anchor="t" anchorCtr="0">
            <a:noAutofit/>
          </a:bodyPr>
          <a:lstStyle/>
          <a:p>
            <a:pPr algn="just"/>
            <a:r>
              <a:rPr lang="en-US" sz="1800" dirty="0">
                <a:latin typeface="Raleway" charset="0"/>
              </a:rPr>
              <a:t>The human eye can detect or analyze the rottenness of fruits, but it is difficult. So, for the easiness of people, we have developed a desktop application named “Detection of Rotten Apples” (DRA) by using CNN. The purpose of DRA is to detect and evaluate the accuracy of the rottenness of fruits through images captured by camera’s lens and classify them according to the accuracy of their rottenness.</a:t>
            </a:r>
            <a:endParaRPr lang="en-IN" sz="1800" dirty="0">
              <a:latin typeface="Raleway" charset="0"/>
            </a:endParaRPr>
          </a:p>
        </p:txBody>
      </p:sp>
      <p:grpSp>
        <p:nvGrpSpPr>
          <p:cNvPr id="87" name="Google Shape;87;p14"/>
          <p:cNvGrpSpPr/>
          <p:nvPr/>
        </p:nvGrpSpPr>
        <p:grpSpPr>
          <a:xfrm>
            <a:off x="3962400" y="1276350"/>
            <a:ext cx="1288800" cy="63900"/>
            <a:chOff x="3927600" y="2539800"/>
            <a:chExt cx="1288800" cy="63900"/>
          </a:xfrm>
        </p:grpSpPr>
        <p:cxnSp>
          <p:nvCxnSpPr>
            <p:cNvPr id="88" name="Google Shape;88;p14"/>
            <p:cNvCxnSpPr/>
            <p:nvPr/>
          </p:nvCxnSpPr>
          <p:spPr>
            <a:xfrm>
              <a:off x="3927600" y="2571750"/>
              <a:ext cx="1288800" cy="0"/>
            </a:xfrm>
            <a:prstGeom prst="straightConnector1">
              <a:avLst/>
            </a:prstGeom>
            <a:noFill/>
            <a:ln w="9525" cap="flat" cmpd="sng">
              <a:solidFill>
                <a:srgbClr val="222222"/>
              </a:solidFill>
              <a:prstDash val="solid"/>
              <a:round/>
              <a:headEnd type="none" w="med" len="med"/>
              <a:tailEnd type="none" w="med" len="med"/>
            </a:ln>
          </p:spPr>
        </p:cxnSp>
        <p:sp>
          <p:nvSpPr>
            <p:cNvPr id="89" name="Google Shape;89;p14"/>
            <p:cNvSpPr/>
            <p:nvPr/>
          </p:nvSpPr>
          <p:spPr>
            <a:xfrm flipH="1">
              <a:off x="4538275" y="2539800"/>
              <a:ext cx="67500" cy="63900"/>
            </a:xfrm>
            <a:prstGeom prst="diamond">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4"/>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Tree>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1447800" y="1123950"/>
            <a:ext cx="6259800" cy="1159800"/>
          </a:xfrm>
          <a:prstGeom prst="rect">
            <a:avLst/>
          </a:prstGeom>
          <a:noFill/>
        </p:spPr>
        <p:txBody>
          <a:bodyPr spcFirstLastPara="1" wrap="square" lIns="91425" tIns="91425" rIns="91425" bIns="91425" anchor="ctr" anchorCtr="0">
            <a:noAutofit/>
          </a:bodyPr>
          <a:lstStyle/>
          <a:p>
            <a:pPr lvl="0"/>
            <a:r>
              <a:rPr lang="en-US" sz="2800" b="1" dirty="0">
                <a:solidFill>
                  <a:schemeClr val="tx1"/>
                </a:solidFill>
              </a:rPr>
              <a:t>For Our Project we have used: </a:t>
            </a:r>
            <a:endParaRPr sz="2800" b="1" dirty="0">
              <a:solidFill>
                <a:schemeClr val="tx1"/>
              </a:solidFill>
              <a:latin typeface="Raleway"/>
              <a:ea typeface="Raleway"/>
              <a:cs typeface="Raleway"/>
              <a:sym typeface="Raleway"/>
            </a:endParaRPr>
          </a:p>
        </p:txBody>
      </p:sp>
      <p:sp>
        <p:nvSpPr>
          <p:cNvPr id="116" name="Google Shape;116;p18"/>
          <p:cNvSpPr txBox="1">
            <a:spLocks noGrp="1"/>
          </p:cNvSpPr>
          <p:nvPr>
            <p:ph type="subTitle" idx="4294967295"/>
          </p:nvPr>
        </p:nvSpPr>
        <p:spPr>
          <a:xfrm>
            <a:off x="1371600" y="2266950"/>
            <a:ext cx="6259800" cy="2286000"/>
          </a:xfrm>
          <a:prstGeom prst="rect">
            <a:avLst/>
          </a:prstGeom>
        </p:spPr>
        <p:txBody>
          <a:bodyPr spcFirstLastPara="1" wrap="square" lIns="91425" tIns="91425" rIns="91425" bIns="91425" anchor="t" anchorCtr="0">
            <a:noAutofit/>
          </a:bodyPr>
          <a:lstStyle/>
          <a:p>
            <a:r>
              <a:rPr lang="en-US" sz="2000" b="1" dirty="0">
                <a:solidFill>
                  <a:schemeClr val="accent1"/>
                </a:solidFill>
                <a:latin typeface="Merriweather" charset="0"/>
              </a:rPr>
              <a:t>Deep Learning Model CNN  – Using Python Programming Language</a:t>
            </a:r>
          </a:p>
          <a:p>
            <a:endParaRPr lang="en-US" sz="2000" b="1" dirty="0">
              <a:solidFill>
                <a:schemeClr val="accent1"/>
              </a:solidFill>
              <a:latin typeface="Merriweather" charset="0"/>
            </a:endParaRPr>
          </a:p>
          <a:p>
            <a:r>
              <a:rPr lang="en-US" sz="2000" b="1" dirty="0">
                <a:solidFill>
                  <a:schemeClr val="accent1"/>
                </a:solidFill>
                <a:latin typeface="Merriweather" charset="0"/>
              </a:rPr>
              <a:t>Mobile Application  –  Using Flutter </a:t>
            </a:r>
          </a:p>
          <a:p>
            <a:pPr marL="0" lvl="0" indent="0" algn="ctr" rtl="0">
              <a:spcBef>
                <a:spcPts val="600"/>
              </a:spcBef>
              <a:spcAft>
                <a:spcPts val="0"/>
              </a:spcAft>
              <a:buNone/>
            </a:pPr>
            <a:endParaRPr sz="2200" dirty="0">
              <a:solidFill>
                <a:schemeClr val="accent1"/>
              </a:solidFill>
              <a:latin typeface="Merriweather"/>
              <a:ea typeface="Merriweather"/>
              <a:cs typeface="Merriweather"/>
              <a:sym typeface="Merriweather"/>
            </a:endParaRPr>
          </a:p>
        </p:txBody>
      </p:sp>
      <p:sp>
        <p:nvSpPr>
          <p:cNvPr id="117" name="Google Shape;117;p18"/>
          <p:cNvSpPr/>
          <p:nvPr/>
        </p:nvSpPr>
        <p:spPr>
          <a:xfrm>
            <a:off x="3733800" y="133350"/>
            <a:ext cx="1066800" cy="971550"/>
          </a:xfrm>
          <a:prstGeom prst="diamond">
            <a:avLst/>
          </a:prstGeom>
          <a:solidFill>
            <a:srgbClr val="222222"/>
          </a:solidFill>
          <a:ln w="38100" cap="flat" cmpd="sng">
            <a:solidFill>
              <a:srgbClr val="F5F1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spTree>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title" idx="4294967295"/>
          </p:nvPr>
        </p:nvSpPr>
        <p:spPr>
          <a:xfrm>
            <a:off x="1810300" y="556800"/>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About this template</a:t>
            </a:r>
            <a:endParaRPr/>
          </a:p>
        </p:txBody>
      </p:sp>
      <p:sp>
        <p:nvSpPr>
          <p:cNvPr id="74" name="Google Shape;74;p13"/>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About Project</a:t>
            </a:r>
            <a:endParaRPr sz="1800" dirty="0"/>
          </a:p>
        </p:txBody>
      </p:sp>
      <p:sp>
        <p:nvSpPr>
          <p:cNvPr id="75" name="Google Shape;75;p13"/>
          <p:cNvSpPr txBox="1"/>
          <p:nvPr/>
        </p:nvSpPr>
        <p:spPr>
          <a:xfrm>
            <a:off x="490779" y="1431262"/>
            <a:ext cx="3776700" cy="3426488"/>
          </a:xfrm>
          <a:prstGeom prst="rect">
            <a:avLst/>
          </a:prstGeom>
          <a:noFill/>
          <a:ln>
            <a:noFill/>
          </a:ln>
        </p:spPr>
        <p:txBody>
          <a:bodyPr spcFirstLastPara="1" wrap="square" lIns="91425" tIns="91425" rIns="91425" bIns="91425" anchor="t" anchorCtr="0">
            <a:noAutofit/>
          </a:bodyPr>
          <a:lstStyle/>
          <a:p>
            <a:pPr lvl="0">
              <a:spcBef>
                <a:spcPts val="600"/>
              </a:spcBef>
            </a:pPr>
            <a:r>
              <a:rPr lang="en-US" sz="1800" b="1" dirty="0">
                <a:solidFill>
                  <a:schemeClr val="accent1"/>
                </a:solidFill>
                <a:latin typeface="Raleway" charset="0"/>
              </a:rPr>
              <a:t>Necessity </a:t>
            </a:r>
          </a:p>
          <a:p>
            <a:pPr lvl="0">
              <a:spcBef>
                <a:spcPts val="600"/>
              </a:spcBef>
            </a:pPr>
            <a:endParaRPr lang="en-US" sz="1800" b="1" dirty="0">
              <a:solidFill>
                <a:schemeClr val="accent1"/>
              </a:solidFill>
              <a:latin typeface="Raleway" charset="0"/>
            </a:endParaRPr>
          </a:p>
          <a:p>
            <a:pPr marL="285750" lvl="0" indent="-285750" algn="l" rtl="0">
              <a:spcBef>
                <a:spcPts val="600"/>
              </a:spcBef>
              <a:spcAft>
                <a:spcPts val="0"/>
              </a:spcAft>
              <a:buFont typeface="Arial" panose="020B0604020202020204" pitchFamily="34" charset="0"/>
              <a:buChar char="•"/>
            </a:pPr>
            <a:r>
              <a:rPr lang="en-US" dirty="0">
                <a:solidFill>
                  <a:srgbClr val="222222"/>
                </a:solidFill>
                <a:latin typeface="Raleway" charset="0"/>
                <a:ea typeface="Raleway"/>
                <a:cs typeface="Raleway"/>
                <a:sym typeface="Raleway"/>
              </a:rPr>
              <a:t>To detect the Freshness of Apples in less time.</a:t>
            </a:r>
          </a:p>
          <a:p>
            <a:pPr marL="285750" lvl="0" indent="-285750" algn="l" rtl="0">
              <a:spcBef>
                <a:spcPts val="600"/>
              </a:spcBef>
              <a:spcAft>
                <a:spcPts val="0"/>
              </a:spcAft>
              <a:buFont typeface="Arial" panose="020B0604020202020204" pitchFamily="34" charset="0"/>
              <a:buChar char="•"/>
            </a:pPr>
            <a:r>
              <a:rPr lang="en-US" dirty="0">
                <a:solidFill>
                  <a:srgbClr val="222222"/>
                </a:solidFill>
                <a:latin typeface="Raleway" charset="0"/>
                <a:ea typeface="Raleway"/>
                <a:cs typeface="Raleway"/>
                <a:sym typeface="Raleway"/>
              </a:rPr>
              <a:t>To reduce the buying time of customers.</a:t>
            </a:r>
          </a:p>
          <a:p>
            <a:pPr marL="285750" lvl="0" indent="-285750" algn="l" rtl="0">
              <a:spcBef>
                <a:spcPts val="600"/>
              </a:spcBef>
              <a:spcAft>
                <a:spcPts val="0"/>
              </a:spcAft>
              <a:buFont typeface="Arial" panose="020B0604020202020204" pitchFamily="34" charset="0"/>
              <a:buChar char="•"/>
            </a:pPr>
            <a:r>
              <a:rPr lang="en-US" dirty="0">
                <a:solidFill>
                  <a:srgbClr val="222222"/>
                </a:solidFill>
                <a:latin typeface="Raleway" charset="0"/>
                <a:ea typeface="Raleway"/>
                <a:cs typeface="Raleway"/>
                <a:sym typeface="Raleway"/>
              </a:rPr>
              <a:t>To separate Rotten and Fresh Apples.</a:t>
            </a:r>
          </a:p>
          <a:p>
            <a:pPr marL="0" lvl="0" indent="0" algn="l" rtl="0">
              <a:spcBef>
                <a:spcPts val="600"/>
              </a:spcBef>
              <a:spcAft>
                <a:spcPts val="0"/>
              </a:spcAft>
              <a:buNone/>
            </a:pPr>
            <a:endParaRPr dirty="0">
              <a:solidFill>
                <a:srgbClr val="222222"/>
              </a:solidFill>
              <a:latin typeface="Raleway" charset="0"/>
              <a:ea typeface="Raleway"/>
              <a:cs typeface="Raleway"/>
              <a:sym typeface="Raleway"/>
            </a:endParaRPr>
          </a:p>
        </p:txBody>
      </p:sp>
      <p:sp>
        <p:nvSpPr>
          <p:cNvPr id="76" name="Google Shape;76;p13"/>
          <p:cNvSpPr txBox="1"/>
          <p:nvPr/>
        </p:nvSpPr>
        <p:spPr>
          <a:xfrm>
            <a:off x="4744975" y="1278862"/>
            <a:ext cx="3941700" cy="3485173"/>
          </a:xfrm>
          <a:prstGeom prst="rect">
            <a:avLst/>
          </a:prstGeom>
          <a:noFill/>
          <a:ln>
            <a:noFill/>
          </a:ln>
        </p:spPr>
        <p:txBody>
          <a:bodyPr spcFirstLastPara="1" wrap="square" lIns="91425" tIns="91425" rIns="91425" bIns="91425" anchor="t" anchorCtr="0">
            <a:noAutofit/>
          </a:bodyPr>
          <a:lstStyle/>
          <a:p>
            <a:pPr lvl="0">
              <a:spcBef>
                <a:spcPts val="600"/>
              </a:spcBef>
            </a:pPr>
            <a:r>
              <a:rPr lang="en-US" sz="1800" b="1" dirty="0">
                <a:solidFill>
                  <a:schemeClr val="accent1"/>
                </a:solidFill>
              </a:rPr>
              <a:t>Objective </a:t>
            </a:r>
          </a:p>
          <a:p>
            <a:pPr lvl="0">
              <a:spcBef>
                <a:spcPts val="600"/>
              </a:spcBef>
            </a:pPr>
            <a:endParaRPr lang="en-US" dirty="0">
              <a:latin typeface="Raleway" charset="0"/>
            </a:endParaRPr>
          </a:p>
          <a:p>
            <a:pPr marL="285750" lvl="0" indent="-285750">
              <a:spcBef>
                <a:spcPts val="600"/>
              </a:spcBef>
              <a:buFont typeface="Arial" panose="020B0604020202020204" pitchFamily="34" charset="0"/>
              <a:buChar char="•"/>
            </a:pPr>
            <a:r>
              <a:rPr lang="en-US" dirty="0">
                <a:latin typeface="Raleway" charset="0"/>
              </a:rPr>
              <a:t>To create a Mobile Application.</a:t>
            </a:r>
          </a:p>
          <a:p>
            <a:pPr marL="285750" lvl="0" indent="-285750">
              <a:spcBef>
                <a:spcPts val="600"/>
              </a:spcBef>
              <a:buFont typeface="Arial" panose="020B0604020202020204" pitchFamily="34" charset="0"/>
              <a:buChar char="•"/>
            </a:pPr>
            <a:r>
              <a:rPr lang="en-US" dirty="0">
                <a:latin typeface="Raleway" charset="0"/>
              </a:rPr>
              <a:t>The main objective of the Detection of Rotten Apple’s project is that it can be used by anyone from customers to small-scale vendors. </a:t>
            </a:r>
          </a:p>
          <a:p>
            <a:pPr marL="285750" lvl="0" indent="-285750">
              <a:spcBef>
                <a:spcPts val="600"/>
              </a:spcBef>
              <a:buFont typeface="Arial" panose="020B0604020202020204" pitchFamily="34" charset="0"/>
              <a:buChar char="•"/>
            </a:pPr>
            <a:r>
              <a:rPr lang="en-US" dirty="0">
                <a:latin typeface="Raleway" charset="0"/>
              </a:rPr>
              <a:t>This is an easy-to-use mobile application that helps customers, small-scale industries, and fruit vendors to reduce their efforts of detecting rotten apples manually.</a:t>
            </a:r>
            <a:endParaRPr dirty="0">
              <a:solidFill>
                <a:srgbClr val="222222"/>
              </a:solidFill>
              <a:latin typeface="Raleway" charset="0"/>
              <a:ea typeface="Raleway"/>
              <a:cs typeface="Raleway"/>
              <a:sym typeface="Raleway"/>
            </a:endParaRPr>
          </a:p>
        </p:txBody>
      </p:sp>
      <p:sp>
        <p:nvSpPr>
          <p:cNvPr id="78" name="Google Shape;78;p13"/>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spTree>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CNN</a:t>
            </a:r>
            <a:endParaRPr b="1" dirty="0"/>
          </a:p>
        </p:txBody>
      </p:sp>
      <p:sp>
        <p:nvSpPr>
          <p:cNvPr id="109" name="Google Shape;109;p17"/>
          <p:cNvSpPr txBox="1">
            <a:spLocks noGrp="1"/>
          </p:cNvSpPr>
          <p:nvPr>
            <p:ph type="body" idx="1"/>
          </p:nvPr>
        </p:nvSpPr>
        <p:spPr>
          <a:xfrm>
            <a:off x="533400" y="1200150"/>
            <a:ext cx="8229600" cy="3522600"/>
          </a:xfrm>
          <a:prstGeom prst="rect">
            <a:avLst/>
          </a:prstGeom>
        </p:spPr>
        <p:txBody>
          <a:bodyPr spcFirstLastPara="1" wrap="square" lIns="91425" tIns="91425" rIns="91425" bIns="91425" anchor="t" anchorCtr="0">
            <a:noAutofit/>
          </a:bodyPr>
          <a:lstStyle/>
          <a:p>
            <a:pPr algn="just"/>
            <a:r>
              <a:rPr lang="en-US" sz="1600" dirty="0"/>
              <a:t>CNN stands for Convolution neural networks.</a:t>
            </a:r>
          </a:p>
          <a:p>
            <a:pPr algn="just"/>
            <a:r>
              <a:rPr lang="en-US" sz="1600" dirty="0"/>
              <a:t>It is used for image recognition and classification.</a:t>
            </a:r>
          </a:p>
          <a:p>
            <a:pPr algn="just"/>
            <a:r>
              <a:rPr lang="en-US" sz="1600" dirty="0"/>
              <a:t>Convolution  neural networks are used to do image classification and image recognition in neural networks. Scene labeling, objects detections, face recognition, etc. are some of the areas where convolution  Neural Networks are widely used. </a:t>
            </a:r>
          </a:p>
          <a:p>
            <a:pPr algn="just"/>
            <a:r>
              <a:rPr lang="en-US" sz="1600" dirty="0"/>
              <a:t>A computer sees an image as an array of pixels and depends on the resolution of the image. An RGB image is a 6 * 6 * 3 array of the matrix, and a grayscale image is 4 * 4 * 1 array. Based on image resolution, it will see as h * w * d, where h= height w= width, and d= dimension. </a:t>
            </a:r>
          </a:p>
          <a:p>
            <a:pPr algn="just"/>
            <a:r>
              <a:rPr lang="en-US" sz="1600" dirty="0"/>
              <a:t>In CNN, each input image will pass through a sequence of convolution layers along with pooling, fully connected layers, and filters. After that, we apply the Soft-max function to classify an object with probabilistic values 0 and 1. </a:t>
            </a:r>
          </a:p>
        </p:txBody>
      </p:sp>
      <p:sp>
        <p:nvSpPr>
          <p:cNvPr id="110" name="Google Shape;110;p17"/>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spTree>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361950"/>
            <a:ext cx="8229600" cy="4539225"/>
          </a:xfrm>
        </p:spPr>
        <p:txBody>
          <a:bodyPr/>
          <a:lstStyle/>
          <a:p>
            <a:pPr algn="just"/>
            <a:r>
              <a:rPr lang="en-US" sz="1600" b="1" i="0" dirty="0"/>
              <a:t>Pooling Layer </a:t>
            </a:r>
          </a:p>
          <a:p>
            <a:pPr algn="just"/>
            <a:r>
              <a:rPr lang="en-US" dirty="0">
                <a:solidFill>
                  <a:schemeClr val="tx1"/>
                </a:solidFill>
              </a:rPr>
              <a:t>	Pooling is the "downscaling" of the image obtained from the previous layers. It can be compared to shrinking an image to reduce its pixel density. Spatial pooling is also called down sampling or sub sampling. It reduces the dimensionality of each map but retains the important information. </a:t>
            </a:r>
          </a:p>
          <a:p>
            <a:pPr algn="just"/>
            <a:endParaRPr lang="en-US" dirty="0">
              <a:solidFill>
                <a:schemeClr val="tx1"/>
              </a:solidFill>
            </a:endParaRPr>
          </a:p>
          <a:p>
            <a:pPr algn="just"/>
            <a:r>
              <a:rPr lang="en-US" sz="1600" b="1" i="0" dirty="0"/>
              <a:t>Max Pooling </a:t>
            </a:r>
          </a:p>
          <a:p>
            <a:pPr algn="just"/>
            <a:r>
              <a:rPr lang="en-US" dirty="0">
                <a:solidFill>
                  <a:schemeClr val="tx1"/>
                </a:solidFill>
              </a:rPr>
              <a:t>	Its main objective is to downscale an input representation, reducing its dimensionality. It allows for the assumption to be made about features contained in the sub-region binned. Max pooling is done by applying a max filter to non-overlapping sub-regions of the initial representation.</a:t>
            </a:r>
          </a:p>
          <a:p>
            <a:pPr algn="just"/>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7</a:t>
            </a:fld>
            <a:endParaRPr lang="en"/>
          </a:p>
        </p:txBody>
      </p:sp>
    </p:spTree>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8</a:t>
            </a:fld>
            <a:endParaRPr lang="en"/>
          </a:p>
        </p:txBody>
      </p:sp>
      <p:pic>
        <p:nvPicPr>
          <p:cNvPr id="3" name="Picture 2"/>
          <p:cNvPicPr>
            <a:picLocks noChangeAspect="1" noChangeArrowheads="1"/>
          </p:cNvPicPr>
          <p:nvPr/>
        </p:nvPicPr>
        <p:blipFill>
          <a:blip r:embed="rId2"/>
          <a:srcRect/>
          <a:stretch>
            <a:fillRect/>
          </a:stretch>
        </p:blipFill>
        <p:spPr bwMode="auto">
          <a:xfrm>
            <a:off x="1828800" y="1200150"/>
            <a:ext cx="5343525" cy="2800350"/>
          </a:xfrm>
          <a:prstGeom prst="rect">
            <a:avLst/>
          </a:prstGeom>
          <a:noFill/>
          <a:ln w="9525">
            <a:noFill/>
            <a:miter lim="800000"/>
            <a:headEnd/>
            <a:tailEnd/>
          </a:ln>
          <a:effectLst/>
        </p:spPr>
      </p:pic>
    </p:spTree>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9</a:t>
            </a:fld>
            <a:endParaRPr lang="en"/>
          </a:p>
        </p:txBody>
      </p:sp>
      <p:pic>
        <p:nvPicPr>
          <p:cNvPr id="3" name="Picture 2"/>
          <p:cNvPicPr>
            <a:picLocks noChangeAspect="1" noChangeArrowheads="1"/>
          </p:cNvPicPr>
          <p:nvPr/>
        </p:nvPicPr>
        <p:blipFill>
          <a:blip r:embed="rId2"/>
          <a:srcRect/>
          <a:stretch>
            <a:fillRect/>
          </a:stretch>
        </p:blipFill>
        <p:spPr bwMode="auto">
          <a:xfrm>
            <a:off x="609600" y="666750"/>
            <a:ext cx="7884973" cy="3733800"/>
          </a:xfrm>
          <a:prstGeom prst="rect">
            <a:avLst/>
          </a:prstGeom>
          <a:noFill/>
          <a:ln w="9525">
            <a:noFill/>
            <a:miter lim="800000"/>
            <a:headEnd/>
            <a:tailEnd/>
          </a:ln>
          <a:effectLst/>
        </p:spPr>
      </p:pic>
    </p:spTree>
  </p:cSld>
  <p:clrMapOvr>
    <a:masterClrMapping/>
  </p:clrMapOvr>
  <p:transition spd="slow">
    <p:wipe dir="d"/>
  </p:transition>
</p:sld>
</file>

<file path=ppt/theme/theme1.xml><?xml version="1.0" encoding="utf-8"?>
<a:theme xmlns:a="http://schemas.openxmlformats.org/drawingml/2006/main" name="Othello template">
  <a:themeElements>
    <a:clrScheme name="Custom 347">
      <a:dk1>
        <a:srgbClr val="222222"/>
      </a:dk1>
      <a:lt1>
        <a:srgbClr val="FFFFFF"/>
      </a:lt1>
      <a:dk2>
        <a:srgbClr val="8B8B8B"/>
      </a:dk2>
      <a:lt2>
        <a:srgbClr val="F3F3F3"/>
      </a:lt2>
      <a:accent1>
        <a:srgbClr val="A8122A"/>
      </a:accent1>
      <a:accent2>
        <a:srgbClr val="B88A92"/>
      </a:accent2>
      <a:accent3>
        <a:srgbClr val="F5F1E0"/>
      </a:accent3>
      <a:accent4>
        <a:srgbClr val="D6CEAD"/>
      </a:accent4>
      <a:accent5>
        <a:srgbClr val="434343"/>
      </a:accent5>
      <a:accent6>
        <a:srgbClr val="B7B7B7"/>
      </a:accent6>
      <a:hlink>
        <a:srgbClr val="A8122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1209</Words>
  <Application>Microsoft Office PowerPoint</Application>
  <PresentationFormat>On-screen Show (16:9)</PresentationFormat>
  <Paragraphs>115</Paragraphs>
  <Slides>23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Raleway</vt:lpstr>
      <vt:lpstr>Merriweather</vt:lpstr>
      <vt:lpstr>Arial</vt:lpstr>
      <vt:lpstr>Othello template</vt:lpstr>
      <vt:lpstr>Detection Of Rotten Apples</vt:lpstr>
      <vt:lpstr>Contents</vt:lpstr>
      <vt:lpstr>Problem Statement</vt:lpstr>
      <vt:lpstr>For Our Project we have used: </vt:lpstr>
      <vt:lpstr>About this template</vt:lpstr>
      <vt:lpstr>CNN</vt:lpstr>
      <vt:lpstr>PowerPoint Presentation</vt:lpstr>
      <vt:lpstr>PowerPoint Presentation</vt:lpstr>
      <vt:lpstr>PowerPoint Presentation</vt:lpstr>
      <vt:lpstr>You can also split your content</vt:lpstr>
      <vt:lpstr>Strides </vt:lpstr>
      <vt:lpstr>PowerPoint Presentation</vt:lpstr>
      <vt:lpstr>Requirements</vt:lpstr>
      <vt:lpstr>Project  Scope</vt:lpstr>
      <vt:lpstr>PowerPoint Presentation</vt:lpstr>
      <vt:lpstr>PowerPoint Presentation</vt:lpstr>
      <vt:lpstr>Performance Evaluation</vt:lpstr>
      <vt:lpstr>PowerPoint Presentation</vt:lpstr>
      <vt:lpstr>PowerPoint Presentation</vt:lpstr>
      <vt:lpstr>Application and Advantages</vt:lpstr>
      <vt:lpstr>Future Scope</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HP</dc:creator>
  <cp:lastModifiedBy>rohit paritkar 15</cp:lastModifiedBy>
  <cp:revision>67</cp:revision>
  <dcterms:modified xsi:type="dcterms:W3CDTF">2023-01-23T08:45:41Z</dcterms:modified>
</cp:coreProperties>
</file>