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2" r:id="rId3"/>
    <p:sldId id="258" r:id="rId4"/>
    <p:sldId id="260" r:id="rId5"/>
    <p:sldId id="272" r:id="rId6"/>
    <p:sldId id="264" r:id="rId7"/>
    <p:sldId id="274" r:id="rId8"/>
    <p:sldId id="259" r:id="rId9"/>
    <p:sldId id="275" r:id="rId10"/>
    <p:sldId id="262" r:id="rId11"/>
    <p:sldId id="295" r:id="rId12"/>
    <p:sldId id="263" r:id="rId13"/>
    <p:sldId id="280" r:id="rId14"/>
    <p:sldId id="266" r:id="rId15"/>
    <p:sldId id="273" r:id="rId16"/>
    <p:sldId id="301" r:id="rId17"/>
    <p:sldId id="296" r:id="rId18"/>
    <p:sldId id="297" r:id="rId19"/>
    <p:sldId id="300" r:id="rId20"/>
    <p:sldId id="271" r:id="rId21"/>
    <p:sldId id="294" r:id="rId22"/>
    <p:sldId id="268" r:id="rId23"/>
    <p:sldId id="278" r:id="rId24"/>
    <p:sldId id="277" r:id="rId25"/>
    <p:sldId id="302" r:id="rId26"/>
    <p:sldId id="304" r:id="rId27"/>
    <p:sldId id="307" r:id="rId28"/>
    <p:sldId id="298" r:id="rId29"/>
    <p:sldId id="308" r:id="rId30"/>
    <p:sldId id="310" r:id="rId31"/>
    <p:sldId id="279" r:id="rId32"/>
    <p:sldId id="306" r:id="rId33"/>
    <p:sldId id="293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CC07-D1FE-4861-A4E7-78FBC6F3A6E1}" type="datetimeFigureOut">
              <a:rPr lang="en-IN" smtClean="0"/>
              <a:t>26-08-2017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059C8-6D0F-4F5A-BD21-04BFD23C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2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87CC7C9-8619-4A28-AF6A-209A52752A92}" type="datetime1">
              <a:rPr lang="en-IN" smtClean="0"/>
              <a:t>26-08-2017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24A6938-7E2B-47BD-9D77-046261407693}" type="datetime1">
              <a:rPr lang="en-IN" smtClean="0"/>
              <a:t>26-08-2017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AED43A7-2F4B-4AA0-A1E3-71D76F1F0F65}" type="datetime1">
              <a:rPr lang="en-IN" smtClean="0"/>
              <a:t>26-08-2017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E36929F2-BA81-44D0-88FF-EFAB4A19061B}" type="datetime1">
              <a:rPr lang="en-IN" smtClean="0"/>
              <a:t>26-08-2017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6B19C6AD-0484-4CA2-9F53-F2A4F6E3BA3E}" type="datetime1">
              <a:rPr lang="en-IN" smtClean="0"/>
              <a:t>26-08-2017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01DD5BC-2C88-4444-860B-21EF0D0249E8}" type="datetime1">
              <a:rPr lang="en-IN" smtClean="0"/>
              <a:t>26-08-2017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C147CB2-B5F6-4F7E-8A00-0D4B55EED684}" type="datetime1">
              <a:rPr lang="en-IN" smtClean="0"/>
              <a:t>26-08-2017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6E6083A7-FD12-46D4-BE3E-E029B21E931F}" type="datetime1">
              <a:rPr lang="en-IN" smtClean="0"/>
              <a:t>26-08-2017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0AFEB63-7A15-43E6-83FF-5003DFADCD9B}" type="datetime1">
              <a:rPr lang="en-IN" smtClean="0"/>
              <a:t>26-08-2017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3114903-0CFE-42B8-A0F3-05ADD51A7029}" type="datetime1">
              <a:rPr lang="en-IN" smtClean="0"/>
              <a:t>26-08-2017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06ECB50-05AA-4C9B-9800-2AEC9E84F203}" type="datetime1">
              <a:rPr lang="en-IN" smtClean="0"/>
              <a:t>26-08-2017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atermark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1050" y="49213"/>
            <a:ext cx="1905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B63C5BB-80EC-475C-AC25-C6672FE68225}" type="datetime1">
              <a:rPr lang="en-IN" smtClean="0"/>
              <a:t>26-08-2017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82104D50-4292-480E-B14C-50D691CC523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237288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Streams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Shristi Technology Labs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Pipeline of operations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Create a stream.</a:t>
            </a:r>
          </a:p>
          <a:p>
            <a:endParaRPr lang="en-IN" sz="2400" dirty="0" smtClean="0"/>
          </a:p>
          <a:p>
            <a:r>
              <a:rPr lang="en-IN" sz="2400" dirty="0" smtClean="0"/>
              <a:t>Specify </a:t>
            </a:r>
            <a:r>
              <a:rPr lang="en-IN" sz="2400" b="1" dirty="0" smtClean="0"/>
              <a:t>intermediate operations </a:t>
            </a:r>
            <a:r>
              <a:rPr lang="en-IN" sz="2400" i="1" dirty="0" smtClean="0"/>
              <a:t>for transforming the initial stream into </a:t>
            </a:r>
            <a:r>
              <a:rPr lang="en-IN" sz="2400" dirty="0" smtClean="0"/>
              <a:t>another stream</a:t>
            </a:r>
          </a:p>
          <a:p>
            <a:endParaRPr lang="en-IN" sz="2400" dirty="0" smtClean="0"/>
          </a:p>
          <a:p>
            <a:r>
              <a:rPr lang="en-IN" sz="2400" dirty="0" smtClean="0"/>
              <a:t>Apply a </a:t>
            </a:r>
            <a:r>
              <a:rPr lang="en-IN" sz="2400" b="1" i="1" dirty="0" smtClean="0"/>
              <a:t>terminal operation </a:t>
            </a:r>
            <a:r>
              <a:rPr lang="en-IN" sz="2400" i="1" dirty="0" smtClean="0"/>
              <a:t>to produce a result.</a:t>
            </a:r>
          </a:p>
          <a:p>
            <a:pPr>
              <a:buNone/>
            </a:pPr>
            <a:endParaRPr lang="en-IN" sz="2400" i="1" dirty="0" smtClean="0"/>
          </a:p>
          <a:p>
            <a:r>
              <a:rPr lang="en-IN" sz="2400" dirty="0" smtClean="0"/>
              <a:t>Next, the stream can no longer be used.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5586" y="5301208"/>
            <a:ext cx="8229600" cy="581025"/>
          </a:xfrm>
        </p:spPr>
        <p:txBody>
          <a:bodyPr/>
          <a:lstStyle/>
          <a:p>
            <a:pPr algn="r"/>
            <a:r>
              <a:rPr lang="en-US" dirty="0" smtClean="0"/>
              <a:t>Intermediate Operation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7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filter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1468759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/>
              <a:t>filter</a:t>
            </a:r>
            <a:r>
              <a:rPr lang="en-IN" sz="2400" dirty="0" smtClean="0"/>
              <a:t> </a:t>
            </a:r>
          </a:p>
          <a:p>
            <a:r>
              <a:rPr lang="en-IN" sz="1800" dirty="0" smtClean="0"/>
              <a:t>reads data from a stream and yields a new stream with all elements that match a certain condition.</a:t>
            </a:r>
          </a:p>
          <a:p>
            <a:r>
              <a:rPr lang="en-IN" sz="1800" dirty="0" smtClean="0"/>
              <a:t>Is an intermediate operation </a:t>
            </a:r>
            <a:r>
              <a:rPr lang="en-IN" sz="1800" b="1" i="1" dirty="0" smtClean="0"/>
              <a:t>Stream&lt;T&gt; filter(Predicate&lt;T&gt; predicate 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068960"/>
            <a:ext cx="8536949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5716121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  Welcome streams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Stream Operations - filter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69" y="2662858"/>
            <a:ext cx="7738882" cy="1224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57200" y="1716440"/>
            <a:ext cx="7513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method chaining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335969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   </a:t>
            </a:r>
            <a:r>
              <a:rPr lang="en-US" b="1" dirty="0" smtClean="0"/>
              <a:t>Welcome streams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14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map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/>
              <a:t>map </a:t>
            </a:r>
            <a:endParaRPr lang="en-IN" sz="2400" dirty="0" smtClean="0"/>
          </a:p>
          <a:p>
            <a:r>
              <a:rPr lang="en-IN" sz="1800" dirty="0" smtClean="0"/>
              <a:t>to transform the values in a stream as lowercase, uppercase, getting characters. </a:t>
            </a:r>
            <a:r>
              <a:rPr lang="en-IN" sz="1800" dirty="0" err="1" smtClean="0"/>
              <a:t>etc</a:t>
            </a:r>
            <a:endParaRPr lang="en-IN" sz="1800" dirty="0" smtClean="0"/>
          </a:p>
          <a:p>
            <a:r>
              <a:rPr lang="en-IN" sz="1800" dirty="0" smtClean="0"/>
              <a:t>Is an </a:t>
            </a:r>
            <a:r>
              <a:rPr lang="en-IN" sz="1800" b="1" i="1" dirty="0" smtClean="0"/>
              <a:t>intermediate</a:t>
            </a:r>
            <a:r>
              <a:rPr lang="en-IN" sz="1800" dirty="0" smtClean="0"/>
              <a:t> operation    </a:t>
            </a:r>
            <a:r>
              <a:rPr lang="en-IN" sz="1800" b="1" i="1" dirty="0"/>
              <a:t>Stream&lt;T </a:t>
            </a:r>
            <a:r>
              <a:rPr lang="en-IN" sz="1800" b="1" i="1" dirty="0" smtClean="0"/>
              <a:t>&gt; map(Function &lt;T&gt; </a:t>
            </a:r>
            <a:r>
              <a:rPr lang="en-IN" sz="1800" b="1" i="1" dirty="0" err="1" smtClean="0"/>
              <a:t>val</a:t>
            </a:r>
            <a:r>
              <a:rPr lang="en-IN" sz="1800" b="1" i="1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134" y="3251523"/>
            <a:ext cx="7510242" cy="2149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9709" y="5583910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  welcome streams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Operations - </a:t>
            </a:r>
            <a:r>
              <a:rPr lang="en-IN" dirty="0" err="1" smtClean="0"/>
              <a:t>flatMap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565103"/>
          </a:xfrm>
        </p:spPr>
        <p:txBody>
          <a:bodyPr/>
          <a:lstStyle/>
          <a:p>
            <a:pPr>
              <a:buNone/>
            </a:pPr>
            <a:r>
              <a:rPr lang="en-IN" sz="2400" b="1" dirty="0" err="1" smtClean="0"/>
              <a:t>flatMap</a:t>
            </a:r>
            <a:r>
              <a:rPr lang="en-IN" sz="2400" b="1" dirty="0" smtClean="0"/>
              <a:t> </a:t>
            </a:r>
            <a:endParaRPr lang="en-IN" sz="2400" dirty="0" smtClean="0"/>
          </a:p>
          <a:p>
            <a:r>
              <a:rPr lang="en-IN" sz="1800" dirty="0" smtClean="0"/>
              <a:t>to transform the values in a stream as lowercase, uppercase, getting characters etc.</a:t>
            </a:r>
          </a:p>
          <a:p>
            <a:r>
              <a:rPr lang="en-US" sz="1800" dirty="0" smtClean="0"/>
              <a:t>used when the stream is of type </a:t>
            </a:r>
            <a:r>
              <a:rPr lang="en-US" sz="1800" i="1" dirty="0" smtClean="0"/>
              <a:t>List</a:t>
            </a:r>
            <a:r>
              <a:rPr lang="en-US" sz="1800" dirty="0" smtClean="0"/>
              <a:t>, </a:t>
            </a:r>
            <a:r>
              <a:rPr lang="en-US" sz="1800" i="1" dirty="0" smtClean="0"/>
              <a:t>Set</a:t>
            </a:r>
            <a:r>
              <a:rPr lang="en-US" sz="1800" dirty="0" smtClean="0"/>
              <a:t> or </a:t>
            </a:r>
            <a:r>
              <a:rPr lang="en-US" sz="1800" i="1" dirty="0" smtClean="0"/>
              <a:t>Array</a:t>
            </a:r>
            <a:r>
              <a:rPr lang="en-US" sz="1800" dirty="0" smtClean="0"/>
              <a:t> like String&lt;List&lt;String&gt;&gt;</a:t>
            </a:r>
            <a:endParaRPr lang="en-IN" sz="1800" dirty="0" smtClean="0"/>
          </a:p>
          <a:p>
            <a:r>
              <a:rPr lang="en-IN" sz="1800" dirty="0" smtClean="0"/>
              <a:t>Is an </a:t>
            </a:r>
            <a:r>
              <a:rPr lang="en-IN" sz="1800" b="1" i="1" dirty="0" smtClean="0"/>
              <a:t>intermediate</a:t>
            </a:r>
            <a:r>
              <a:rPr lang="en-IN" sz="1800" dirty="0" smtClean="0"/>
              <a:t> operation    </a:t>
            </a:r>
            <a:r>
              <a:rPr lang="en-IN" sz="1800" b="1" i="1" dirty="0" smtClean="0"/>
              <a:t>Stream&lt;T&gt; </a:t>
            </a:r>
            <a:r>
              <a:rPr lang="en-IN" sz="1800" b="1" i="1" dirty="0" err="1" smtClean="0"/>
              <a:t>flatMap</a:t>
            </a:r>
            <a:r>
              <a:rPr lang="en-IN" sz="1800" b="1" i="1" dirty="0" smtClean="0"/>
              <a:t>(Function &lt;T&gt;)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Stream&lt;String[]&gt;</a:t>
            </a: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 </a:t>
            </a:r>
            <a:r>
              <a:rPr lang="en-I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flatMap</a:t>
            </a: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-&gt;	</a:t>
            </a:r>
            <a:r>
              <a:rPr lang="en-IN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Stream&lt;String&gt;</a:t>
            </a:r>
            <a:endParaRPr lang="en-IN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Stream&lt;Set&lt;String</a:t>
            </a:r>
            <a:r>
              <a:rPr lang="en-IN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&gt;&gt;   -&gt; </a:t>
            </a:r>
            <a:r>
              <a:rPr lang="en-I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flatMap</a:t>
            </a: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-&gt;	Stream&lt;String&gt;</a:t>
            </a:r>
          </a:p>
          <a:p>
            <a:pPr>
              <a:buNone/>
            </a:pP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Stream&lt;List&lt;String</a:t>
            </a:r>
            <a:r>
              <a:rPr lang="en-IN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&gt;&gt;  -&gt; </a:t>
            </a:r>
            <a:r>
              <a:rPr lang="en-I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flatMap</a:t>
            </a: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-&gt;	Stream&lt;String&gt;</a:t>
            </a:r>
          </a:p>
          <a:p>
            <a:pPr>
              <a:buNone/>
            </a:pP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Stream&lt;List&lt;Object</a:t>
            </a:r>
            <a:r>
              <a:rPr lang="en-IN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&gt;&gt;  -&gt; </a:t>
            </a:r>
            <a:r>
              <a:rPr lang="en-IN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flatMap</a:t>
            </a: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  Stream&lt;Object</a:t>
            </a:r>
            <a:r>
              <a:rPr lang="en-I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en-IN" sz="1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0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map &amp; </a:t>
            </a:r>
            <a:r>
              <a:rPr lang="en-US" dirty="0" err="1" smtClean="0"/>
              <a:t>flatMap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08" y="1790936"/>
            <a:ext cx="8229600" cy="2663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7584" y="4728199"/>
            <a:ext cx="11521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java</a:t>
            </a:r>
          </a:p>
          <a:p>
            <a:r>
              <a:rPr lang="en-US" b="1" dirty="0" smtClean="0"/>
              <a:t>spring</a:t>
            </a:r>
          </a:p>
          <a:p>
            <a:r>
              <a:rPr lang="en-US" b="1" dirty="0" smtClean="0"/>
              <a:t>angular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4728199"/>
            <a:ext cx="115212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Output:</a:t>
            </a:r>
            <a:r>
              <a:rPr lang="en-US" sz="1600" b="1" dirty="0" smtClean="0"/>
              <a:t> </a:t>
            </a:r>
          </a:p>
          <a:p>
            <a:r>
              <a:rPr lang="en-US" sz="1600" b="1" dirty="0" smtClean="0"/>
              <a:t>RAM</a:t>
            </a:r>
          </a:p>
          <a:p>
            <a:r>
              <a:rPr lang="en-US" sz="1600" b="1" dirty="0" smtClean="0"/>
              <a:t>TOM</a:t>
            </a:r>
          </a:p>
          <a:p>
            <a:r>
              <a:rPr lang="en-US" sz="1600" b="1" dirty="0" smtClean="0"/>
              <a:t>ZEENA</a:t>
            </a:r>
          </a:p>
          <a:p>
            <a:r>
              <a:rPr lang="en-US" sz="1600" b="1" dirty="0" smtClean="0"/>
              <a:t>MEENA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7343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– limit, skip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036711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/>
              <a:t>limit</a:t>
            </a:r>
            <a:endParaRPr lang="en-IN" sz="2400" dirty="0" smtClean="0"/>
          </a:p>
          <a:p>
            <a:r>
              <a:rPr lang="en-IN" sz="1800" dirty="0" smtClean="0"/>
              <a:t>to limit the number of elements to the size given </a:t>
            </a:r>
            <a:r>
              <a:rPr lang="en-IN" sz="1800" b="1" dirty="0" smtClean="0"/>
              <a:t>Stream&lt;T&gt; limit(long </a:t>
            </a:r>
            <a:r>
              <a:rPr lang="en-IN" sz="1800" b="1" dirty="0"/>
              <a:t>s</a:t>
            </a:r>
            <a:r>
              <a:rPr lang="en-IN" sz="1800" b="1" dirty="0" smtClean="0"/>
              <a:t>ize</a:t>
            </a:r>
            <a:r>
              <a:rPr lang="en-IN" sz="1800" b="1" dirty="0"/>
              <a:t>)</a:t>
            </a:r>
          </a:p>
          <a:p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23528" y="3933056"/>
            <a:ext cx="8229600" cy="96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skip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discard the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first n elements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Stream&lt;T&gt;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skip(long n)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688" y="2610017"/>
            <a:ext cx="7564205" cy="1105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013176"/>
            <a:ext cx="7520284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distinct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/>
              <a:t>distinct</a:t>
            </a:r>
            <a:endParaRPr lang="en-IN" sz="2400" dirty="0" smtClean="0"/>
          </a:p>
          <a:p>
            <a:r>
              <a:rPr lang="en-IN" sz="1800" dirty="0" smtClean="0"/>
              <a:t>Returns a stream consisting of the distinct elements. For ordered streams, the selection is stable (element appearing first will be preserved, in case of duplicate elements.) </a:t>
            </a:r>
          </a:p>
          <a:p>
            <a:r>
              <a:rPr lang="en-IN" sz="1800" dirty="0" smtClean="0"/>
              <a:t>For unordered streams, no stability guarantees are made</a:t>
            </a:r>
          </a:p>
          <a:p>
            <a:pPr marL="0" indent="0">
              <a:buNone/>
            </a:pPr>
            <a:r>
              <a:rPr lang="en-IN" sz="1800" b="1" dirty="0" smtClean="0"/>
              <a:t>   Stream&lt;T</a:t>
            </a:r>
            <a:r>
              <a:rPr lang="en-IN" sz="1800" b="1" dirty="0"/>
              <a:t>&gt; distinct()</a:t>
            </a:r>
            <a:endParaRPr lang="en-IN" sz="1800" dirty="0"/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000" y="3596747"/>
            <a:ext cx="7535392" cy="1963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5723965"/>
            <a:ext cx="3312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  Hi Welcome Streams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53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sorted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116831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/>
              <a:t>sorted</a:t>
            </a:r>
            <a:endParaRPr lang="en-IN" sz="2400" dirty="0" smtClean="0"/>
          </a:p>
          <a:p>
            <a:r>
              <a:rPr lang="en-IN" sz="1800" dirty="0"/>
              <a:t>Returns a stream consisting of the </a:t>
            </a:r>
            <a:r>
              <a:rPr lang="en-IN" sz="1800" dirty="0" smtClean="0"/>
              <a:t>elements, </a:t>
            </a:r>
            <a:r>
              <a:rPr lang="en-IN" sz="1800" dirty="0"/>
              <a:t>sorted according to natural order</a:t>
            </a:r>
            <a:r>
              <a:rPr lang="en-IN" sz="1800" dirty="0" smtClean="0"/>
              <a:t>. </a:t>
            </a:r>
          </a:p>
          <a:p>
            <a:r>
              <a:rPr lang="en-IN" sz="1800" dirty="0" smtClean="0"/>
              <a:t>For ordered streams, the sorting is stable </a:t>
            </a:r>
          </a:p>
          <a:p>
            <a:r>
              <a:rPr lang="en-IN" sz="1800" dirty="0" smtClean="0"/>
              <a:t>For unordered streams, </a:t>
            </a:r>
            <a:r>
              <a:rPr lang="en-IN" sz="1800" i="1" dirty="0" err="1" smtClean="0"/>
              <a:t>ClassCastException</a:t>
            </a:r>
            <a:r>
              <a:rPr lang="en-IN" sz="1800" dirty="0" smtClean="0"/>
              <a:t> will be thrown when a terminal operation is called</a:t>
            </a:r>
          </a:p>
          <a:p>
            <a:pPr marL="0" indent="0">
              <a:buNone/>
            </a:pPr>
            <a:r>
              <a:rPr lang="en-IN" sz="1800" b="1" dirty="0" smtClean="0"/>
              <a:t>  Stream&lt;T</a:t>
            </a:r>
            <a:r>
              <a:rPr lang="en-IN" sz="1800" b="1" dirty="0"/>
              <a:t>&gt; sorted()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645024"/>
            <a:ext cx="749617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62579" y="4581128"/>
            <a:ext cx="107311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Output:</a:t>
            </a:r>
            <a:r>
              <a:rPr lang="en-US" sz="1400" b="1" dirty="0" smtClean="0"/>
              <a:t>   </a:t>
            </a:r>
          </a:p>
          <a:p>
            <a:r>
              <a:rPr lang="en-US" sz="1400" b="1" dirty="0" smtClean="0"/>
              <a:t>ANGULAR</a:t>
            </a:r>
          </a:p>
          <a:p>
            <a:r>
              <a:rPr lang="en-US" sz="1400" b="1" dirty="0" smtClean="0"/>
              <a:t>EMBER</a:t>
            </a:r>
          </a:p>
          <a:p>
            <a:r>
              <a:rPr lang="en-US" sz="1400" b="1" dirty="0" smtClean="0"/>
              <a:t>JAVA</a:t>
            </a:r>
          </a:p>
          <a:p>
            <a:r>
              <a:rPr lang="en-US" sz="1400" b="1" dirty="0" smtClean="0"/>
              <a:t>JAVASCRIPT</a:t>
            </a:r>
          </a:p>
          <a:p>
            <a:r>
              <a:rPr lang="en-US" sz="1400" b="1" dirty="0" smtClean="0"/>
              <a:t>NODE</a:t>
            </a:r>
          </a:p>
          <a:p>
            <a:r>
              <a:rPr lang="en-US" sz="1400" b="1" dirty="0" smtClean="0"/>
              <a:t>SPRING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2109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Intermediate Operations</a:t>
            </a:r>
          </a:p>
          <a:p>
            <a:pPr lvl="1"/>
            <a:r>
              <a:rPr lang="en-US" dirty="0" smtClean="0"/>
              <a:t>Terminal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</a:t>
            </a:r>
            <a:r>
              <a:rPr lang="en-IN" sz="3600" dirty="0" err="1" smtClean="0"/>
              <a:t>concat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/>
          <a:lstStyle/>
          <a:p>
            <a:pPr>
              <a:buNone/>
            </a:pPr>
            <a:r>
              <a:rPr lang="en-IN" sz="2400" b="1" dirty="0" err="1" smtClean="0"/>
              <a:t>concat</a:t>
            </a:r>
            <a:endParaRPr lang="en-IN" sz="2400" dirty="0" smtClean="0"/>
          </a:p>
          <a:p>
            <a:r>
              <a:rPr lang="en-IN" sz="1800" dirty="0" smtClean="0"/>
              <a:t>Concatenate two streams using </a:t>
            </a:r>
            <a:r>
              <a:rPr lang="en-IN" sz="1800" dirty="0" err="1" smtClean="0"/>
              <a:t>concat</a:t>
            </a:r>
            <a:r>
              <a:rPr lang="en-IN" sz="1800" dirty="0" smtClean="0"/>
              <a:t> method.</a:t>
            </a:r>
          </a:p>
          <a:p>
            <a:r>
              <a:rPr lang="en-IN" sz="1800" dirty="0" smtClean="0"/>
              <a:t>For ordered streams, the selection is stable (element appearing first will be preserved, in case of duplicate elements.) </a:t>
            </a:r>
          </a:p>
          <a:p>
            <a:r>
              <a:rPr lang="en-IN" sz="1800" dirty="0" smtClean="0"/>
              <a:t>For unordered streams, no stability guarantees are made</a:t>
            </a:r>
          </a:p>
          <a:p>
            <a:pPr marL="0" indent="0">
              <a:buNone/>
            </a:pPr>
            <a:r>
              <a:rPr lang="en-IN" sz="1800" b="1" dirty="0"/>
              <a:t>Stream&lt;T&gt; </a:t>
            </a:r>
            <a:r>
              <a:rPr lang="en-IN" sz="1800" b="1" dirty="0" err="1" smtClean="0"/>
              <a:t>concat</a:t>
            </a:r>
            <a:r>
              <a:rPr lang="en-IN" sz="1800" b="1" dirty="0" smtClean="0"/>
              <a:t>(Stream a, Stream b)</a:t>
            </a:r>
            <a:endParaRPr lang="en-IN" sz="1800" dirty="0"/>
          </a:p>
          <a:p>
            <a:pPr marL="0" indent="0">
              <a:buNone/>
            </a:pPr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789040"/>
            <a:ext cx="7705725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9709" y="5583910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  Hello World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5586" y="5301208"/>
            <a:ext cx="8229600" cy="581025"/>
          </a:xfrm>
        </p:spPr>
        <p:txBody>
          <a:bodyPr/>
          <a:lstStyle/>
          <a:p>
            <a:pPr algn="r"/>
            <a:r>
              <a:rPr lang="en-US" dirty="0" smtClean="0"/>
              <a:t>Terminal Operation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</a:t>
            </a:r>
            <a:r>
              <a:rPr lang="en-IN" sz="3600" dirty="0" err="1" smtClean="0"/>
              <a:t>iterator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/>
          <a:lstStyle/>
          <a:p>
            <a:pPr>
              <a:buNone/>
            </a:pPr>
            <a:r>
              <a:rPr lang="en-IN" sz="2400" b="1" dirty="0" err="1" smtClean="0"/>
              <a:t>iterator</a:t>
            </a:r>
            <a:endParaRPr lang="en-IN" sz="2400" dirty="0" smtClean="0"/>
          </a:p>
          <a:p>
            <a:r>
              <a:rPr lang="en-IN" sz="2000" dirty="0" smtClean="0"/>
              <a:t>Is a </a:t>
            </a:r>
            <a:r>
              <a:rPr lang="en-IN" sz="2000" b="1" i="1" dirty="0" smtClean="0"/>
              <a:t>terminal </a:t>
            </a:r>
            <a:r>
              <a:rPr lang="en-IN" sz="2000" dirty="0" smtClean="0"/>
              <a:t>operation       </a:t>
            </a:r>
            <a:r>
              <a:rPr lang="en-US" sz="2000" b="1" i="1" dirty="0" smtClean="0"/>
              <a:t>Iterator&lt;T&gt; iterator()</a:t>
            </a:r>
          </a:p>
          <a:p>
            <a:r>
              <a:rPr lang="en-US" sz="1800" dirty="0" smtClean="0"/>
              <a:t>To iterate the elements in the stream</a:t>
            </a:r>
          </a:p>
          <a:p>
            <a:endParaRPr lang="en-IN" sz="2000" b="1" i="1" dirty="0"/>
          </a:p>
          <a:p>
            <a:endParaRPr lang="en-IN" sz="2000" b="1" i="1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62" y="3023396"/>
            <a:ext cx="8208912" cy="2349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5733256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  welcome streams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</a:t>
            </a:r>
            <a:r>
              <a:rPr lang="en-IN" sz="3600" dirty="0" err="1" smtClean="0"/>
              <a:t>forEach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828799"/>
          </a:xfrm>
        </p:spPr>
        <p:txBody>
          <a:bodyPr/>
          <a:lstStyle/>
          <a:p>
            <a:pPr>
              <a:buNone/>
            </a:pPr>
            <a:r>
              <a:rPr lang="en-IN" sz="2000" b="1" dirty="0" err="1" smtClean="0"/>
              <a:t>forEach</a:t>
            </a:r>
            <a:endParaRPr lang="en-IN" sz="2000" dirty="0" smtClean="0"/>
          </a:p>
          <a:p>
            <a:r>
              <a:rPr lang="en-IN" sz="1800" dirty="0" smtClean="0"/>
              <a:t>to </a:t>
            </a:r>
            <a:r>
              <a:rPr lang="en-IN" sz="1800" dirty="0"/>
              <a:t>iterate each element of the stream</a:t>
            </a:r>
            <a:r>
              <a:rPr lang="en-IN" sz="1800" dirty="0" smtClean="0"/>
              <a:t>. </a:t>
            </a:r>
          </a:p>
          <a:p>
            <a:r>
              <a:rPr lang="en-IN" sz="1800" dirty="0" smtClean="0"/>
              <a:t>Is a </a:t>
            </a:r>
            <a:r>
              <a:rPr lang="en-IN" sz="1800" b="1" i="1" dirty="0" smtClean="0"/>
              <a:t>terminal </a:t>
            </a:r>
            <a:r>
              <a:rPr lang="en-IN" sz="1800" dirty="0" smtClean="0"/>
              <a:t>operation</a:t>
            </a:r>
          </a:p>
          <a:p>
            <a:endParaRPr lang="en-IN" sz="1800" dirty="0" smtClean="0"/>
          </a:p>
          <a:p>
            <a:pPr marL="0" indent="0">
              <a:buNone/>
            </a:pPr>
            <a:r>
              <a:rPr lang="en-US" sz="1800" b="1" dirty="0"/>
              <a:t>void </a:t>
            </a:r>
            <a:r>
              <a:rPr lang="en-US" sz="1800" b="1" dirty="0" err="1"/>
              <a:t>forEach</a:t>
            </a:r>
            <a:r>
              <a:rPr lang="en-US" sz="1800" b="1" dirty="0"/>
              <a:t>(Consumer&lt;&gt;)</a:t>
            </a:r>
            <a:endParaRPr lang="en-IN" sz="1800" b="1" dirty="0"/>
          </a:p>
          <a:p>
            <a:pPr marL="0" indent="0">
              <a:buNone/>
            </a:pPr>
            <a:endParaRPr lang="en-IN" sz="18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7" y="3573016"/>
            <a:ext cx="6469547" cy="962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86041" y="4797152"/>
            <a:ext cx="12056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Hi</a:t>
            </a:r>
          </a:p>
          <a:p>
            <a:r>
              <a:rPr lang="en-US" b="1" dirty="0" smtClean="0"/>
              <a:t>Hello</a:t>
            </a:r>
          </a:p>
          <a:p>
            <a:r>
              <a:rPr lang="en-US" b="1" dirty="0" smtClean="0"/>
              <a:t>welcome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5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</a:t>
            </a:r>
            <a:r>
              <a:rPr lang="en-IN" sz="3600" dirty="0" err="1" smtClean="0"/>
              <a:t>findFirst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14" y="1600201"/>
            <a:ext cx="8512473" cy="1900807"/>
          </a:xfrm>
        </p:spPr>
        <p:txBody>
          <a:bodyPr/>
          <a:lstStyle/>
          <a:p>
            <a:pPr>
              <a:buNone/>
            </a:pPr>
            <a:r>
              <a:rPr lang="en-IN" sz="2000" b="1" dirty="0" err="1" smtClean="0"/>
              <a:t>findFirst</a:t>
            </a:r>
            <a:endParaRPr lang="en-IN" sz="2000" dirty="0" smtClean="0"/>
          </a:p>
          <a:p>
            <a:r>
              <a:rPr lang="en-IN" sz="1800" dirty="0"/>
              <a:t>finds the first element in a </a:t>
            </a:r>
            <a:r>
              <a:rPr lang="en-IN" sz="1800" i="1" dirty="0"/>
              <a:t>Stream.</a:t>
            </a:r>
            <a:r>
              <a:rPr lang="en-IN" sz="1800" dirty="0"/>
              <a:t> </a:t>
            </a:r>
            <a:endParaRPr lang="en-IN" sz="1800" dirty="0" smtClean="0"/>
          </a:p>
          <a:p>
            <a:r>
              <a:rPr lang="en-IN" sz="1800" dirty="0" smtClean="0"/>
              <a:t>returns </a:t>
            </a:r>
            <a:r>
              <a:rPr lang="en-IN" sz="1800" dirty="0"/>
              <a:t>an </a:t>
            </a:r>
            <a:r>
              <a:rPr lang="en-IN" sz="1800" i="1" dirty="0"/>
              <a:t>Optional</a:t>
            </a:r>
            <a:r>
              <a:rPr lang="en-IN" sz="1800" dirty="0"/>
              <a:t> instance which is empty if the </a:t>
            </a:r>
            <a:r>
              <a:rPr lang="en-IN" sz="1800" i="1" dirty="0"/>
              <a:t>Stream</a:t>
            </a:r>
            <a:r>
              <a:rPr lang="en-IN" sz="1800" dirty="0"/>
              <a:t> is empty:</a:t>
            </a:r>
            <a:endParaRPr lang="en-IN" sz="1800" dirty="0" smtClean="0"/>
          </a:p>
          <a:p>
            <a:r>
              <a:rPr lang="en-IN" sz="1800" dirty="0" smtClean="0"/>
              <a:t>Is a </a:t>
            </a:r>
            <a:r>
              <a:rPr lang="en-IN" sz="1800" b="1" i="1" dirty="0" smtClean="0"/>
              <a:t>terminal </a:t>
            </a:r>
            <a:r>
              <a:rPr lang="en-IN" sz="1800" dirty="0" smtClean="0"/>
              <a:t>operation</a:t>
            </a:r>
            <a:endParaRPr lang="en-IN" sz="1800" b="1" i="1" dirty="0" smtClean="0"/>
          </a:p>
          <a:p>
            <a:pPr>
              <a:buNone/>
            </a:pPr>
            <a:r>
              <a:rPr lang="en-IN" sz="2000" b="1" dirty="0" smtClean="0"/>
              <a:t>  Optional&lt;T</a:t>
            </a:r>
            <a:r>
              <a:rPr lang="en-IN" sz="2000" b="1" dirty="0"/>
              <a:t>&gt; </a:t>
            </a:r>
            <a:r>
              <a:rPr lang="en-IN" sz="2000" b="1" dirty="0" err="1"/>
              <a:t>findFirst</a:t>
            </a:r>
            <a:r>
              <a:rPr lang="en-IN" sz="2000" b="1" dirty="0"/>
              <a:t>()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15" y="4950296"/>
            <a:ext cx="459105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3" y="3573483"/>
            <a:ext cx="6712293" cy="1151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41510" y="4892967"/>
            <a:ext cx="1356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 </a:t>
            </a:r>
            <a:r>
              <a:rPr lang="en-US" b="1" dirty="0" smtClean="0"/>
              <a:t>Hi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72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</a:t>
            </a:r>
            <a:r>
              <a:rPr lang="en-IN" sz="3600" dirty="0" err="1" smtClean="0"/>
              <a:t>orElse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14" y="1600201"/>
            <a:ext cx="8512473" cy="1756791"/>
          </a:xfrm>
        </p:spPr>
        <p:txBody>
          <a:bodyPr/>
          <a:lstStyle/>
          <a:p>
            <a:pPr>
              <a:buNone/>
            </a:pPr>
            <a:r>
              <a:rPr lang="en-US" sz="2000" b="1" dirty="0" err="1" smtClean="0"/>
              <a:t>orElse</a:t>
            </a:r>
            <a:endParaRPr lang="en-IN" sz="2000" dirty="0" smtClean="0"/>
          </a:p>
          <a:p>
            <a:r>
              <a:rPr lang="en-IN" sz="1800" dirty="0" smtClean="0"/>
              <a:t>Checks for value in Optional, if present returns that value, else returns the value passed in the argument.</a:t>
            </a:r>
          </a:p>
          <a:p>
            <a:r>
              <a:rPr lang="en-IN" sz="1800" dirty="0" smtClean="0"/>
              <a:t>Is a </a:t>
            </a:r>
            <a:r>
              <a:rPr lang="en-IN" sz="1800" b="1" i="1" dirty="0" smtClean="0"/>
              <a:t>terminal </a:t>
            </a:r>
            <a:r>
              <a:rPr lang="en-IN" sz="1800" dirty="0" smtClean="0"/>
              <a:t>operation</a:t>
            </a:r>
            <a:endParaRPr lang="en-IN" sz="1800" b="1" i="1" dirty="0" smtClean="0"/>
          </a:p>
          <a:p>
            <a:pPr>
              <a:buNone/>
            </a:pPr>
            <a:r>
              <a:rPr lang="en-IN" sz="2000" b="1" dirty="0" smtClean="0"/>
              <a:t>  T </a:t>
            </a:r>
            <a:r>
              <a:rPr lang="en-IN" sz="2000" b="1" dirty="0" err="1" smtClean="0"/>
              <a:t>orElse</a:t>
            </a:r>
            <a:r>
              <a:rPr lang="en-IN" sz="2000" b="1" dirty="0" smtClean="0"/>
              <a:t>(T other)</a:t>
            </a:r>
            <a:endParaRPr lang="en-IN" sz="2000" b="1" dirty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56992"/>
            <a:ext cx="6048672" cy="261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351078" y="3356992"/>
            <a:ext cx="15785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Not Available</a:t>
            </a:r>
          </a:p>
          <a:p>
            <a:r>
              <a:rPr lang="en-US" b="1" dirty="0" smtClean="0"/>
              <a:t>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753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Stream Operations - </a:t>
            </a:r>
            <a:r>
              <a:rPr lang="en-IN" sz="3600" dirty="0" err="1" smtClean="0"/>
              <a:t>orElseGet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14" y="1600201"/>
            <a:ext cx="8512473" cy="1756791"/>
          </a:xfrm>
        </p:spPr>
        <p:txBody>
          <a:bodyPr/>
          <a:lstStyle/>
          <a:p>
            <a:pPr>
              <a:buNone/>
            </a:pPr>
            <a:r>
              <a:rPr lang="en-US" sz="2000" b="1" dirty="0" err="1" smtClean="0"/>
              <a:t>orElseGet</a:t>
            </a:r>
            <a:endParaRPr lang="en-IN" sz="2000" dirty="0" smtClean="0"/>
          </a:p>
          <a:p>
            <a:r>
              <a:rPr lang="en-IN" sz="1800" dirty="0" smtClean="0"/>
              <a:t>Checks for value in Optional, if present returns that value, else returns the result of code inside the argument.</a:t>
            </a:r>
          </a:p>
          <a:p>
            <a:r>
              <a:rPr lang="en-IN" sz="1800" dirty="0" smtClean="0"/>
              <a:t>Is a </a:t>
            </a:r>
            <a:r>
              <a:rPr lang="en-IN" sz="1800" b="1" i="1" dirty="0" smtClean="0"/>
              <a:t>terminal </a:t>
            </a:r>
            <a:r>
              <a:rPr lang="en-IN" sz="1800" dirty="0" smtClean="0"/>
              <a:t>operation</a:t>
            </a:r>
            <a:endParaRPr lang="en-IN" sz="1800" b="1" i="1" dirty="0" smtClean="0"/>
          </a:p>
          <a:p>
            <a:pPr>
              <a:buNone/>
            </a:pPr>
            <a:r>
              <a:rPr lang="en-IN" sz="2000" b="1" dirty="0" smtClean="0"/>
              <a:t>   </a:t>
            </a:r>
            <a:r>
              <a:rPr lang="en-IN" sz="2000" b="1" dirty="0" err="1" smtClean="0"/>
              <a:t>orElseGet</a:t>
            </a:r>
            <a:r>
              <a:rPr lang="en-IN" sz="2000" b="1" dirty="0" smtClean="0"/>
              <a:t>(Supplier&lt;T&gt; other)</a:t>
            </a:r>
            <a:endParaRPr lang="en-IN" sz="2000" b="1" dirty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3539555"/>
            <a:ext cx="711517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06292" y="5330320"/>
            <a:ext cx="2230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not available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29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Stream Operations - </a:t>
            </a:r>
            <a:r>
              <a:rPr lang="en-IN" sz="3600" dirty="0" smtClean="0"/>
              <a:t>collect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b="1" dirty="0" smtClean="0"/>
              <a:t>collect</a:t>
            </a:r>
            <a:endParaRPr lang="en-IN" sz="2000" dirty="0"/>
          </a:p>
          <a:p>
            <a:r>
              <a:rPr lang="en-IN" sz="2000" dirty="0" smtClean="0"/>
              <a:t>The </a:t>
            </a:r>
            <a:r>
              <a:rPr lang="en-IN" sz="2000" dirty="0"/>
              <a:t>object resulting from </a:t>
            </a:r>
            <a:r>
              <a:rPr lang="en-IN" sz="2000" dirty="0" smtClean="0"/>
              <a:t>intermediate operations </a:t>
            </a:r>
            <a:r>
              <a:rPr lang="en-IN" sz="2000" dirty="0"/>
              <a:t>will be </a:t>
            </a:r>
            <a:r>
              <a:rPr lang="en-IN" sz="2000" dirty="0" smtClean="0"/>
              <a:t>collected</a:t>
            </a:r>
          </a:p>
          <a:p>
            <a:pPr marL="0" indent="0">
              <a:buNone/>
            </a:pPr>
            <a:r>
              <a:rPr lang="en-IN" sz="2000" b="1" dirty="0" smtClean="0"/>
              <a:t>List&lt;T&gt; collect(Collectors List&lt;Collector&gt; collector)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301206"/>
            <a:ext cx="689610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86041" y="4797152"/>
            <a:ext cx="10616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Archie</a:t>
            </a:r>
          </a:p>
          <a:p>
            <a:r>
              <a:rPr lang="en-US" b="1" dirty="0" err="1" smtClean="0"/>
              <a:t>Arav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32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Stream Operations - </a:t>
            </a:r>
            <a:r>
              <a:rPr lang="en-IN" sz="3600" dirty="0" smtClean="0"/>
              <a:t>reduce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reduce </a:t>
            </a:r>
            <a:r>
              <a:rPr lang="en-IN" sz="2400" b="1" dirty="0"/>
              <a:t>with Accumulator </a:t>
            </a:r>
            <a:endParaRPr lang="en-IN" sz="2400" b="1" dirty="0" smtClean="0"/>
          </a:p>
          <a:p>
            <a:r>
              <a:rPr lang="en-IN" sz="1800" dirty="0"/>
              <a:t>A</a:t>
            </a:r>
            <a:r>
              <a:rPr lang="en-IN" sz="1800" dirty="0" smtClean="0"/>
              <a:t>llows to calculate result </a:t>
            </a:r>
            <a:r>
              <a:rPr lang="en-IN" sz="1800" dirty="0"/>
              <a:t>using all the elements </a:t>
            </a:r>
            <a:r>
              <a:rPr lang="en-IN" sz="1800" dirty="0" smtClean="0"/>
              <a:t>in the </a:t>
            </a:r>
            <a:r>
              <a:rPr lang="en-IN" sz="1800" dirty="0"/>
              <a:t>stream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Allows to perform arithmetic operations like </a:t>
            </a:r>
            <a:r>
              <a:rPr lang="en-IN" sz="1800" i="1" dirty="0" smtClean="0"/>
              <a:t>sum</a:t>
            </a:r>
            <a:r>
              <a:rPr lang="en-IN" sz="1800" dirty="0"/>
              <a:t>, </a:t>
            </a:r>
            <a:r>
              <a:rPr lang="en-IN" sz="1800" i="1" dirty="0"/>
              <a:t>average</a:t>
            </a:r>
            <a:r>
              <a:rPr lang="en-IN" sz="1800" dirty="0"/>
              <a:t> and </a:t>
            </a:r>
            <a:r>
              <a:rPr lang="en-IN" sz="1800" i="1" dirty="0" smtClean="0"/>
              <a:t>count</a:t>
            </a:r>
            <a:r>
              <a:rPr lang="en-IN" sz="1800" dirty="0" smtClean="0"/>
              <a:t> on stream </a:t>
            </a:r>
            <a:r>
              <a:rPr lang="en-IN" sz="1800" dirty="0"/>
              <a:t>objects and get numbers as </a:t>
            </a:r>
            <a:r>
              <a:rPr lang="en-IN" sz="1800" dirty="0" smtClean="0"/>
              <a:t>results.</a:t>
            </a:r>
          </a:p>
          <a:p>
            <a:r>
              <a:rPr lang="en-US" sz="1800" dirty="0" smtClean="0"/>
              <a:t>Is a Terminal Operation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IN" sz="1800" b="1" dirty="0" smtClean="0"/>
              <a:t>   Optional&lt;T&gt; reduce(</a:t>
            </a:r>
            <a:r>
              <a:rPr lang="en-IN" sz="1800" b="1" dirty="0" err="1" smtClean="0"/>
              <a:t>BinaryOperator</a:t>
            </a:r>
            <a:r>
              <a:rPr lang="en-IN" sz="1800" b="1" dirty="0" smtClean="0"/>
              <a:t> </a:t>
            </a:r>
            <a:r>
              <a:rPr lang="en-IN" sz="1800" b="1" dirty="0"/>
              <a:t>accumulator)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180391"/>
            <a:ext cx="619125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3568" y="5107795"/>
            <a:ext cx="134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/>
              <a:t> </a:t>
            </a:r>
            <a:r>
              <a:rPr lang="en-US" b="1" dirty="0" smtClean="0"/>
              <a:t>60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20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Stream Operations - </a:t>
            </a:r>
            <a:r>
              <a:rPr lang="en-IN" sz="3600" dirty="0" smtClean="0"/>
              <a:t>reduce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reduce </a:t>
            </a:r>
            <a:r>
              <a:rPr lang="en-IN" sz="2400" b="1" dirty="0"/>
              <a:t>with </a:t>
            </a:r>
            <a:r>
              <a:rPr lang="en-IN" sz="2400" b="1" dirty="0" smtClean="0"/>
              <a:t>identity </a:t>
            </a:r>
            <a:r>
              <a:rPr lang="en-IN" sz="2400" b="1" dirty="0"/>
              <a:t>&amp; Accumulator </a:t>
            </a:r>
            <a:endParaRPr lang="en-IN" sz="2400" b="1" dirty="0" smtClean="0"/>
          </a:p>
          <a:p>
            <a:r>
              <a:rPr lang="en-IN" sz="1800" dirty="0"/>
              <a:t>A</a:t>
            </a:r>
            <a:r>
              <a:rPr lang="en-IN" sz="1800" dirty="0" smtClean="0"/>
              <a:t>llows to calculate result </a:t>
            </a:r>
            <a:r>
              <a:rPr lang="en-IN" sz="1800" dirty="0"/>
              <a:t>using all the elements </a:t>
            </a:r>
            <a:r>
              <a:rPr lang="en-IN" sz="1800" dirty="0" smtClean="0"/>
              <a:t>in the </a:t>
            </a:r>
            <a:r>
              <a:rPr lang="en-IN" sz="1800" dirty="0"/>
              <a:t>stream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Result will be </a:t>
            </a:r>
            <a:r>
              <a:rPr lang="en-IN" sz="1800" dirty="0" smtClean="0"/>
              <a:t>identity + </a:t>
            </a:r>
            <a:r>
              <a:rPr lang="en-IN" sz="1800" dirty="0"/>
              <a:t>sum of array. .</a:t>
            </a:r>
            <a:endParaRPr lang="en-IN" sz="1800" dirty="0" smtClean="0"/>
          </a:p>
          <a:p>
            <a:r>
              <a:rPr lang="en-US" sz="1800" dirty="0" smtClean="0"/>
              <a:t>Is a Terminal Operation</a:t>
            </a:r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r>
              <a:rPr lang="en-IN" sz="1800" b="1" dirty="0"/>
              <a:t> </a:t>
            </a:r>
            <a:r>
              <a:rPr lang="en-IN" sz="1800" b="1" dirty="0" smtClean="0"/>
              <a:t>  T  reduce(T </a:t>
            </a:r>
            <a:r>
              <a:rPr lang="en-IN" sz="1800" b="1" dirty="0"/>
              <a:t>identity, </a:t>
            </a:r>
            <a:r>
              <a:rPr lang="en-IN" sz="1800" b="1" dirty="0" err="1" smtClean="0"/>
              <a:t>BinaryOperator</a:t>
            </a:r>
            <a:r>
              <a:rPr lang="en-IN" sz="1800" b="1" dirty="0" smtClean="0"/>
              <a:t>&lt;T&gt; </a:t>
            </a:r>
            <a:r>
              <a:rPr lang="en-IN" sz="1800" b="1" dirty="0"/>
              <a:t>accumulator)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05064"/>
            <a:ext cx="5257800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0908" y="5481022"/>
            <a:ext cx="198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/>
              <a:t> </a:t>
            </a:r>
            <a:r>
              <a:rPr lang="en-US" b="1" dirty="0" smtClean="0"/>
              <a:t>Sum 460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29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Stream </a:t>
            </a:r>
            <a:r>
              <a:rPr lang="en-IN" sz="2000" dirty="0" smtClean="0"/>
              <a:t>represents </a:t>
            </a:r>
            <a:r>
              <a:rPr lang="en-IN" sz="2000" dirty="0"/>
              <a:t>a sequence of elements </a:t>
            </a:r>
            <a:r>
              <a:rPr lang="en-IN" sz="2000" dirty="0" smtClean="0"/>
              <a:t>and supports </a:t>
            </a:r>
            <a:r>
              <a:rPr lang="en-IN" sz="2000" dirty="0"/>
              <a:t>parallel and aggregate operations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Streams are abstraction for processing collections of values. </a:t>
            </a:r>
          </a:p>
          <a:p>
            <a:r>
              <a:rPr lang="en-IN" sz="2000" dirty="0" smtClean="0"/>
              <a:t>Streams can be created from collections, arrays, or iterators.</a:t>
            </a:r>
          </a:p>
          <a:p>
            <a:r>
              <a:rPr lang="en-IN" sz="2000" dirty="0" smtClean="0"/>
              <a:t>Streams allows to transform and retrieve data</a:t>
            </a:r>
          </a:p>
          <a:p>
            <a:r>
              <a:rPr lang="en-IN" sz="2000" dirty="0"/>
              <a:t>A stream does not store its elements</a:t>
            </a:r>
          </a:p>
          <a:p>
            <a:r>
              <a:rPr lang="en-IN" sz="2000" dirty="0" smtClean="0"/>
              <a:t>Stream </a:t>
            </a:r>
            <a:r>
              <a:rPr lang="en-IN" sz="2000" dirty="0"/>
              <a:t>operations don’t change their source</a:t>
            </a:r>
          </a:p>
          <a:p>
            <a:r>
              <a:rPr lang="en-IN" sz="2000" dirty="0" smtClean="0"/>
              <a:t>Returns </a:t>
            </a:r>
            <a:r>
              <a:rPr lang="en-IN" sz="2000" dirty="0"/>
              <a:t>new stream holding the result.</a:t>
            </a:r>
          </a:p>
          <a:p>
            <a:r>
              <a:rPr lang="en-IN" sz="2000" dirty="0" smtClean="0"/>
              <a:t>Have </a:t>
            </a:r>
            <a:r>
              <a:rPr lang="en-IN" sz="2000" dirty="0"/>
              <a:t>Specialized Streams for primitive data types</a:t>
            </a:r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Stream Operations - </a:t>
            </a:r>
            <a:r>
              <a:rPr lang="en-IN" sz="3600" dirty="0" err="1" smtClean="0"/>
              <a:t>mapToInt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mapToInt</a:t>
            </a:r>
            <a:endParaRPr lang="en-US" sz="2400" b="1" dirty="0" smtClean="0"/>
          </a:p>
          <a:p>
            <a:endParaRPr lang="en-IN" sz="1800" dirty="0" smtClean="0"/>
          </a:p>
          <a:p>
            <a:r>
              <a:rPr lang="en-IN" sz="1800" dirty="0" smtClean="0"/>
              <a:t>Returns </a:t>
            </a:r>
            <a:r>
              <a:rPr lang="en-IN" sz="1800" dirty="0"/>
              <a:t>an </a:t>
            </a:r>
            <a:r>
              <a:rPr lang="en-IN" sz="1800" dirty="0" err="1"/>
              <a:t>IntStream</a:t>
            </a:r>
            <a:r>
              <a:rPr lang="en-IN" sz="1800" dirty="0"/>
              <a:t> </a:t>
            </a:r>
            <a:r>
              <a:rPr lang="en-IN" sz="1800" dirty="0" smtClean="0"/>
              <a:t>with the </a:t>
            </a:r>
            <a:r>
              <a:rPr lang="en-IN" sz="1800" dirty="0"/>
              <a:t>results of applying the given function to the elements of this </a:t>
            </a:r>
            <a:r>
              <a:rPr lang="en-IN" sz="1800" dirty="0" smtClean="0"/>
              <a:t>stream</a:t>
            </a:r>
          </a:p>
          <a:p>
            <a:pPr marL="0" indent="0">
              <a:buNone/>
            </a:pPr>
            <a:r>
              <a:rPr lang="en-IN" sz="1800" b="1" dirty="0" smtClean="0"/>
              <a:t>  </a:t>
            </a:r>
            <a:r>
              <a:rPr lang="en-IN" sz="1800" b="1" dirty="0" err="1"/>
              <a:t>IntStream</a:t>
            </a:r>
            <a:r>
              <a:rPr lang="en-IN" sz="1800" b="1" dirty="0"/>
              <a:t> </a:t>
            </a:r>
            <a:r>
              <a:rPr lang="en-IN" sz="1800" b="1" dirty="0" err="1"/>
              <a:t>mapToInt</a:t>
            </a:r>
            <a:r>
              <a:rPr lang="en-IN" sz="1800" b="1" dirty="0"/>
              <a:t>(</a:t>
            </a:r>
            <a:r>
              <a:rPr lang="en-IN" sz="1800" b="1" dirty="0" err="1"/>
              <a:t>ToIntFunction</a:t>
            </a:r>
            <a:r>
              <a:rPr lang="en-IN" sz="1800" b="1" dirty="0"/>
              <a:t>&lt;? super T&gt; mapper)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40908" y="5481022"/>
            <a:ext cx="198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/>
              <a:t> </a:t>
            </a:r>
            <a:r>
              <a:rPr lang="en-US" b="1" dirty="0" smtClean="0"/>
              <a:t>Sum 460</a:t>
            </a:r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09043"/>
            <a:ext cx="5917371" cy="2241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734672" y="3888400"/>
            <a:ext cx="11496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IN" dirty="0"/>
              <a:t>20</a:t>
            </a:r>
          </a:p>
          <a:p>
            <a:r>
              <a:rPr lang="en-IN" dirty="0"/>
              <a:t>813.5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97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Streams for primitives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Special streams </a:t>
            </a:r>
            <a:r>
              <a:rPr lang="en-IN" sz="2000" dirty="0"/>
              <a:t>for working with the primitive data types </a:t>
            </a:r>
            <a:r>
              <a:rPr lang="en-IN" sz="2000" dirty="0" err="1"/>
              <a:t>int</a:t>
            </a:r>
            <a:r>
              <a:rPr lang="en-IN" sz="2000" dirty="0"/>
              <a:t>, long and double. </a:t>
            </a:r>
            <a:endParaRPr lang="en-IN" sz="2000" dirty="0" smtClean="0"/>
          </a:p>
          <a:p>
            <a:pPr lvl="1"/>
            <a:r>
              <a:rPr lang="en-IN" sz="2000" dirty="0" err="1" smtClean="0"/>
              <a:t>IntStream</a:t>
            </a:r>
            <a:endParaRPr lang="en-IN" sz="2000" dirty="0" smtClean="0"/>
          </a:p>
          <a:p>
            <a:pPr lvl="1"/>
            <a:r>
              <a:rPr lang="en-IN" sz="2000" dirty="0" err="1" smtClean="0"/>
              <a:t>LongStream</a:t>
            </a:r>
            <a:r>
              <a:rPr lang="en-IN" sz="2000" dirty="0" smtClean="0"/>
              <a:t> </a:t>
            </a:r>
          </a:p>
          <a:p>
            <a:pPr lvl="1"/>
            <a:r>
              <a:rPr lang="en-IN" sz="2000" dirty="0" err="1" smtClean="0"/>
              <a:t>DoubleStream</a:t>
            </a:r>
            <a:endParaRPr lang="en-IN" sz="2000" dirty="0" smtClean="0"/>
          </a:p>
          <a:p>
            <a:r>
              <a:rPr lang="en-IN" sz="2000" dirty="0" smtClean="0"/>
              <a:t>Uses </a:t>
            </a:r>
            <a:r>
              <a:rPr lang="en-IN" sz="2000" dirty="0"/>
              <a:t>specialized lambda </a:t>
            </a:r>
            <a:r>
              <a:rPr lang="en-IN" sz="2000" dirty="0" smtClean="0"/>
              <a:t>expressions</a:t>
            </a:r>
            <a:r>
              <a:rPr lang="en-IN" sz="2000" dirty="0"/>
              <a:t> </a:t>
            </a:r>
            <a:r>
              <a:rPr lang="en-IN" sz="2000" dirty="0" smtClean="0"/>
              <a:t>– </a:t>
            </a:r>
          </a:p>
          <a:p>
            <a:pPr marL="0" indent="0">
              <a:buNone/>
            </a:pPr>
            <a:r>
              <a:rPr lang="en-IN" sz="2000" b="1" dirty="0" smtClean="0"/>
              <a:t>e.g</a:t>
            </a:r>
            <a:r>
              <a:rPr lang="en-IN" sz="2000" b="1" dirty="0"/>
              <a:t>.</a:t>
            </a:r>
            <a:r>
              <a:rPr lang="en-IN" sz="2000" dirty="0"/>
              <a:t> </a:t>
            </a:r>
            <a:r>
              <a:rPr lang="en-IN" sz="2000" dirty="0" err="1"/>
              <a:t>IntFunction</a:t>
            </a:r>
            <a:r>
              <a:rPr lang="en-IN" sz="2000" dirty="0"/>
              <a:t> </a:t>
            </a:r>
            <a:r>
              <a:rPr lang="en-IN" sz="2000" dirty="0" smtClean="0"/>
              <a:t>, </a:t>
            </a:r>
            <a:r>
              <a:rPr lang="en-IN" sz="2000" dirty="0" err="1" smtClean="0"/>
              <a:t>IntPredicate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Supports </a:t>
            </a:r>
            <a:r>
              <a:rPr lang="en-IN" sz="2000" dirty="0"/>
              <a:t>the </a:t>
            </a:r>
            <a:r>
              <a:rPr lang="en-IN" sz="2000" dirty="0" smtClean="0"/>
              <a:t>terminal </a:t>
            </a:r>
            <a:r>
              <a:rPr lang="en-IN" sz="2000" dirty="0"/>
              <a:t>aggregate operations sum() and average</a:t>
            </a:r>
            <a:r>
              <a:rPr lang="en-IN" sz="2000" dirty="0" smtClean="0"/>
              <a:t>()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5" y="4725144"/>
            <a:ext cx="817245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82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844824"/>
            <a:ext cx="6816449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1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Streams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21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229600" cy="581025"/>
          </a:xfrm>
        </p:spPr>
        <p:txBody>
          <a:bodyPr/>
          <a:lstStyle/>
          <a:p>
            <a:pPr algn="ctr"/>
            <a:r>
              <a:rPr lang="en-US" smtClean="0"/>
              <a:t>Thank you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endParaRPr lang="en-IN" dirty="0" smtClean="0"/>
          </a:p>
          <a:p>
            <a:r>
              <a:rPr lang="en-IN" sz="2000" dirty="0" smtClean="0"/>
              <a:t>To convert a collection to stream, use </a:t>
            </a:r>
            <a:r>
              <a:rPr lang="en-IN" sz="2000" b="1" i="1" dirty="0" smtClean="0"/>
              <a:t>stream() </a:t>
            </a:r>
            <a:r>
              <a:rPr lang="en-IN" sz="2000" dirty="0" smtClean="0"/>
              <a:t> from Collection</a:t>
            </a:r>
          </a:p>
          <a:p>
            <a:endParaRPr lang="en-IN" sz="2000" dirty="0" smtClean="0"/>
          </a:p>
          <a:p>
            <a:r>
              <a:rPr lang="en-IN" sz="2000" dirty="0" smtClean="0"/>
              <a:t>To convert an Array to a stream, use the static </a:t>
            </a:r>
            <a:r>
              <a:rPr lang="en-IN" sz="2000" b="1" i="1" dirty="0" err="1" smtClean="0"/>
              <a:t>Stream.of</a:t>
            </a:r>
            <a:endParaRPr lang="en-IN" sz="2000" b="1" i="1" dirty="0" smtClean="0"/>
          </a:p>
          <a:p>
            <a:endParaRPr lang="en-IN" sz="2000" dirty="0" smtClean="0"/>
          </a:p>
          <a:p>
            <a:r>
              <a:rPr lang="en-IN" sz="2000" dirty="0" smtClean="0"/>
              <a:t>To make a stream from a part of the array, use </a:t>
            </a:r>
            <a:r>
              <a:rPr lang="en-IN" sz="2000" b="1" i="1" dirty="0" err="1" smtClean="0"/>
              <a:t>Arrays.stream</a:t>
            </a:r>
            <a:r>
              <a:rPr lang="en-IN" sz="2000" b="1" i="1" dirty="0" smtClean="0"/>
              <a:t>(array, from, to)</a:t>
            </a:r>
          </a:p>
          <a:p>
            <a:endParaRPr lang="en-IN" sz="2000" dirty="0" smtClean="0"/>
          </a:p>
          <a:p>
            <a:r>
              <a:rPr lang="en-IN" sz="2000" dirty="0" smtClean="0"/>
              <a:t>To make a stream with no elements, use static </a:t>
            </a:r>
            <a:r>
              <a:rPr lang="en-IN" sz="2000" b="1" i="1" dirty="0" err="1" smtClean="0"/>
              <a:t>Stream.empty</a:t>
            </a:r>
            <a:r>
              <a:rPr lang="en-IN" sz="2000" b="1" i="1" dirty="0" smtClean="0"/>
              <a:t>()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To make a stream with infinite elements, use static </a:t>
            </a:r>
            <a:r>
              <a:rPr lang="en-IN" sz="2000" b="1" dirty="0" err="1" smtClean="0"/>
              <a:t>S</a:t>
            </a:r>
            <a:r>
              <a:rPr lang="en-IN" sz="2000" b="1" i="1" dirty="0" err="1" smtClean="0"/>
              <a:t>tream.generate</a:t>
            </a:r>
            <a:r>
              <a:rPr lang="en-IN" sz="2000" b="1" i="1" dirty="0" smtClean="0"/>
              <a:t>()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smtClean="0"/>
              <a:t>stream()</a:t>
            </a:r>
            <a:endParaRPr lang="en-IN" sz="2000" dirty="0"/>
          </a:p>
          <a:p>
            <a:pPr lvl="1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sequential stream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collection as its source.</a:t>
            </a:r>
          </a:p>
          <a:p>
            <a:r>
              <a:rPr lang="en-IN" sz="2000" b="1" dirty="0" err="1"/>
              <a:t>parallelStream</a:t>
            </a:r>
            <a:r>
              <a:rPr lang="en-IN" sz="2000" b="1" dirty="0" smtClean="0"/>
              <a:t>()</a:t>
            </a:r>
          </a:p>
          <a:p>
            <a:pPr lvl="1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parallel Stream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collection as its source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Convert streams into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stream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do filtering and counting in parallel</a:t>
            </a:r>
          </a:p>
          <a:p>
            <a:pPr marL="0" indent="0">
              <a:buNone/>
            </a:pPr>
            <a:r>
              <a:rPr lang="en-US" sz="2000" dirty="0" smtClean="0"/>
              <a:t>Streams can hold different data types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Stream&lt;String[]&gt;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Stream&lt;Set&lt;String&gt;&gt;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Stream&lt;List&lt;String&gt;&gt;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Stream&lt;List&lt;Object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Stream&lt;Integer&gt;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6958"/>
            <a:ext cx="8067675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Operations on Streams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Stream </a:t>
            </a:r>
            <a:r>
              <a:rPr lang="en-IN" sz="2000" dirty="0"/>
              <a:t>operations are divided </a:t>
            </a:r>
            <a:r>
              <a:rPr lang="en-IN" sz="2000" dirty="0" smtClean="0"/>
              <a:t>into</a:t>
            </a:r>
            <a:endParaRPr lang="en-IN" sz="2000" dirty="0"/>
          </a:p>
          <a:p>
            <a:pPr lvl="1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Intermediate operations – returns a new stream</a:t>
            </a:r>
          </a:p>
          <a:p>
            <a:pPr lvl="1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Terminal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 – returns a result</a:t>
            </a:r>
          </a:p>
          <a:p>
            <a:endParaRPr lang="en-IN" sz="2000" dirty="0" smtClean="0"/>
          </a:p>
          <a:p>
            <a:r>
              <a:rPr lang="en-IN" sz="2000" dirty="0" smtClean="0"/>
              <a:t>Operations are combined </a:t>
            </a:r>
            <a:r>
              <a:rPr lang="en-IN" sz="2000" dirty="0"/>
              <a:t>to form stream pipelines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stream pipeline consists of a source (such as a Collection, an array, a generator </a:t>
            </a:r>
            <a:r>
              <a:rPr lang="en-IN" sz="2000" dirty="0" smtClean="0"/>
              <a:t>function) followed </a:t>
            </a:r>
            <a:r>
              <a:rPr lang="en-IN" sz="2000" dirty="0"/>
              <a:t>by zero or more intermediate operations </a:t>
            </a:r>
            <a:r>
              <a:rPr lang="en-IN" sz="2000" dirty="0" smtClean="0"/>
              <a:t>and ending with a </a:t>
            </a:r>
            <a:r>
              <a:rPr lang="en-IN" sz="2000" dirty="0"/>
              <a:t>terminal </a:t>
            </a:r>
            <a:r>
              <a:rPr lang="en-IN" sz="2000" dirty="0" smtClean="0"/>
              <a:t>operation</a:t>
            </a:r>
          </a:p>
          <a:p>
            <a:r>
              <a:rPr lang="en-IN" sz="2000" dirty="0"/>
              <a:t>Stream operations do the iterations internally over the source elements </a:t>
            </a:r>
            <a:r>
              <a:rPr lang="en-IN" sz="2000" dirty="0" smtClean="0"/>
              <a:t>provided.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0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dirty="0"/>
              <a:t>Intermediate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Intermediate </a:t>
            </a:r>
            <a:r>
              <a:rPr lang="en-IN" sz="2000" dirty="0"/>
              <a:t>operations </a:t>
            </a:r>
            <a:r>
              <a:rPr lang="en-IN" sz="2000" dirty="0" smtClean="0"/>
              <a:t>always return </a:t>
            </a:r>
            <a:r>
              <a:rPr lang="en-IN" sz="2000" dirty="0"/>
              <a:t>a new stream. </a:t>
            </a:r>
            <a:endParaRPr lang="en-IN" sz="2000" dirty="0" smtClean="0"/>
          </a:p>
          <a:p>
            <a:pPr lvl="1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filter(), map(), limit(), skip(), distinct(), sorted() </a:t>
            </a:r>
          </a:p>
          <a:p>
            <a:pPr lvl="1"/>
            <a:endParaRPr lang="en-IN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/>
              <a:t>Also called as lazy operations</a:t>
            </a:r>
            <a:endParaRPr lang="en-IN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Multiple intermediate operations can be chained together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The intermediate operation will  NOT begin </a:t>
            </a:r>
            <a:r>
              <a:rPr lang="en-IN" sz="2000" dirty="0"/>
              <a:t>until the terminal operation of the pipeline is </a:t>
            </a:r>
            <a:r>
              <a:rPr lang="en-IN" sz="2000" dirty="0" smtClean="0"/>
              <a:t>called.</a:t>
            </a:r>
            <a:endParaRPr lang="en-IN" sz="2000" b="1" dirty="0" smtClean="0"/>
          </a:p>
          <a:p>
            <a:pPr marL="0" indent="0">
              <a:buNone/>
            </a:pPr>
            <a:endParaRPr lang="en-IN" sz="2000" dirty="0" smtClean="0"/>
          </a:p>
          <a:p>
            <a:pPr>
              <a:buNone/>
            </a:pP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IN" sz="3600" dirty="0"/>
              <a:t>Terminal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The terminal operation traverses through the </a:t>
            </a:r>
            <a:r>
              <a:rPr lang="en-IN" sz="2000" dirty="0"/>
              <a:t>stream to produce a </a:t>
            </a:r>
            <a:r>
              <a:rPr lang="en-IN" sz="2000" dirty="0" smtClean="0"/>
              <a:t>result.</a:t>
            </a:r>
            <a:r>
              <a:rPr lang="en-IN" sz="2000" dirty="0"/>
              <a:t> </a:t>
            </a:r>
            <a:endParaRPr lang="en-IN" sz="2000" dirty="0" smtClean="0"/>
          </a:p>
          <a:p>
            <a:endParaRPr lang="en-US" sz="2000" dirty="0"/>
          </a:p>
          <a:p>
            <a:r>
              <a:rPr lang="en-US" sz="2000" dirty="0"/>
              <a:t>Also called as </a:t>
            </a:r>
            <a:r>
              <a:rPr lang="en-US" sz="2000" dirty="0" smtClean="0"/>
              <a:t>early </a:t>
            </a:r>
            <a:r>
              <a:rPr lang="en-US" sz="2000" dirty="0"/>
              <a:t>operations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After </a:t>
            </a:r>
            <a:r>
              <a:rPr lang="en-IN" sz="2000" dirty="0"/>
              <a:t>the terminal operation is performed, the stream pipeline is considered consumed, and can no longer be </a:t>
            </a:r>
            <a:r>
              <a:rPr lang="en-IN" sz="2000" dirty="0" smtClean="0"/>
              <a:t>used</a:t>
            </a:r>
          </a:p>
          <a:p>
            <a:endParaRPr lang="en-US" sz="2000" dirty="0" smtClean="0"/>
          </a:p>
          <a:p>
            <a:r>
              <a:rPr lang="en-US" sz="2000" b="1" dirty="0" err="1"/>
              <a:t>eg</a:t>
            </a:r>
            <a:r>
              <a:rPr lang="en-US" sz="1800" b="1" dirty="0"/>
              <a:t>.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iterator(), reduce(),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forEach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findFirst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 match(), collect(), count()</a:t>
            </a:r>
            <a:endParaRPr lang="en-IN" sz="18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>
              <a:buNone/>
            </a:pP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4D50-4292-480E-B14C-50D691CC523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risti-themefinal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11048</TotalTime>
  <Words>1081</Words>
  <Application>Microsoft Office PowerPoint</Application>
  <PresentationFormat>On-screen Show (4:3)</PresentationFormat>
  <Paragraphs>271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shristi-themefinal-15</vt:lpstr>
      <vt:lpstr>Streams</vt:lpstr>
      <vt:lpstr>Contents</vt:lpstr>
      <vt:lpstr>Streams</vt:lpstr>
      <vt:lpstr>Creation of Streams</vt:lpstr>
      <vt:lpstr>Types of Streams</vt:lpstr>
      <vt:lpstr>Example</vt:lpstr>
      <vt:lpstr>Operations on Streams</vt:lpstr>
      <vt:lpstr>Intermediate operations</vt:lpstr>
      <vt:lpstr>Terminal operation</vt:lpstr>
      <vt:lpstr>Pipeline of operations</vt:lpstr>
      <vt:lpstr>Intermediate Operation</vt:lpstr>
      <vt:lpstr>Stream Operations - filter</vt:lpstr>
      <vt:lpstr>Stream Operations - filter</vt:lpstr>
      <vt:lpstr>Stream Operations - map</vt:lpstr>
      <vt:lpstr>Stream Operations - flatMap</vt:lpstr>
      <vt:lpstr>Example – map &amp; flatMap</vt:lpstr>
      <vt:lpstr>Stream Operations – limit, skip</vt:lpstr>
      <vt:lpstr>Stream Operations - distinct</vt:lpstr>
      <vt:lpstr>Stream Operations - sorted</vt:lpstr>
      <vt:lpstr>Stream Operations - concat</vt:lpstr>
      <vt:lpstr>Terminal Operation</vt:lpstr>
      <vt:lpstr>Stream Operations - iterator</vt:lpstr>
      <vt:lpstr>Stream Operations - forEach</vt:lpstr>
      <vt:lpstr>Stream Operations - findFirst</vt:lpstr>
      <vt:lpstr>Stream Operations - orElse</vt:lpstr>
      <vt:lpstr>Stream Operations - orElseGet</vt:lpstr>
      <vt:lpstr>Stream Operations - collect</vt:lpstr>
      <vt:lpstr>Stream Operations - reduce</vt:lpstr>
      <vt:lpstr>Stream Operations - reduce</vt:lpstr>
      <vt:lpstr>Stream Operations - mapToInt</vt:lpstr>
      <vt:lpstr>Streams for primitives</vt:lpstr>
      <vt:lpstr>Example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Streams</dc:title>
  <dc:creator>SPRIYA MATHAN</dc:creator>
  <cp:lastModifiedBy>SPRIYA MATHAN</cp:lastModifiedBy>
  <cp:revision>117</cp:revision>
  <dcterms:created xsi:type="dcterms:W3CDTF">2015-06-23T05:06:56Z</dcterms:created>
  <dcterms:modified xsi:type="dcterms:W3CDTF">2017-08-26T03:52:47Z</dcterms:modified>
</cp:coreProperties>
</file>