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92" r:id="rId4"/>
    <p:sldId id="349" r:id="rId5"/>
    <p:sldId id="392" r:id="rId7"/>
    <p:sldId id="391" r:id="rId8"/>
    <p:sldId id="393" r:id="rId9"/>
    <p:sldId id="325" r:id="rId10"/>
    <p:sldId id="329" r:id="rId11"/>
    <p:sldId id="326" r:id="rId12"/>
    <p:sldId id="347" r:id="rId13"/>
    <p:sldId id="327" r:id="rId14"/>
    <p:sldId id="331" r:id="rId15"/>
    <p:sldId id="348" r:id="rId16"/>
    <p:sldId id="328" r:id="rId17"/>
    <p:sldId id="330" r:id="rId18"/>
    <p:sldId id="336" r:id="rId19"/>
    <p:sldId id="332" r:id="rId20"/>
    <p:sldId id="333" r:id="rId21"/>
    <p:sldId id="335" r:id="rId22"/>
    <p:sldId id="334" r:id="rId23"/>
    <p:sldId id="350" r:id="rId24"/>
    <p:sldId id="351" r:id="rId25"/>
    <p:sldId id="352" r:id="rId26"/>
    <p:sldId id="358" r:id="rId27"/>
    <p:sldId id="353" r:id="rId28"/>
    <p:sldId id="354" r:id="rId29"/>
    <p:sldId id="355" r:id="rId30"/>
    <p:sldId id="356" r:id="rId31"/>
    <p:sldId id="357" r:id="rId32"/>
    <p:sldId id="341" r:id="rId33"/>
    <p:sldId id="342" r:id="rId34"/>
    <p:sldId id="343" r:id="rId35"/>
    <p:sldId id="344" r:id="rId36"/>
    <p:sldId id="345" r:id="rId37"/>
    <p:sldId id="346" r:id="rId38"/>
    <p:sldId id="359" r:id="rId39"/>
    <p:sldId id="360" r:id="rId40"/>
    <p:sldId id="338" r:id="rId41"/>
    <p:sldId id="339" r:id="rId42"/>
    <p:sldId id="340" r:id="rId43"/>
    <p:sldId id="386" r:id="rId44"/>
    <p:sldId id="385" r:id="rId45"/>
    <p:sldId id="388" r:id="rId46"/>
    <p:sldId id="390" r:id="rId47"/>
    <p:sldId id="389" r:id="rId48"/>
    <p:sldId id="387" r:id="rId49"/>
    <p:sldId id="394" r:id="rId50"/>
    <p:sldId id="395" r:id="rId51"/>
    <p:sldId id="396" r:id="rId52"/>
    <p:sldId id="28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9CC07-D1FE-4861-A4E7-78FBC6F3A6E1}"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059C8-6D0F-4F5A-BD21-04BFD23C041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Yes exploded means than instead of deploying a WAR/EAR file to your application server to test your application you point your application server at a folder containing the unzipped (exploded) contents of what would be inside the WAR/EAR file.</a:t>
            </a:r>
            <a:endParaRPr lang="en-US"/>
          </a:p>
          <a:p>
            <a:endParaRPr lang="en-US"/>
          </a:p>
          <a:p>
            <a:r>
              <a:rPr lang="en-US"/>
              <a:t>This makes development quicker as most application servers support Hot Deploy where you can change the code/JSPs etc and these changes will be reflected almost immediately in the running application.</a:t>
            </a:r>
            <a:endParaRPr lang="en-US"/>
          </a:p>
          <a:p>
            <a:endParaRPr lang="en-US"/>
          </a:p>
          <a:p>
            <a:r>
              <a:rPr lang="en-US"/>
              <a:t>The Tomcat plugin in Eclipse essentially uses this technique. The only thing to be careful of is that after many hot deploys most application servers start to run out of memory in the PermGen space and need restarting (well i've had this problem with Weblogic and Tomcat).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module com.shristi.fourthmodule {</a:t>
            </a:r>
            <a:endParaRPr lang="en-US"/>
          </a:p>
          <a:p>
            <a:r>
              <a:rPr lang="en-US"/>
              <a:t>	provides com.shristi.demo.Calculator with com.shristi.demo.CalculatorImpl;</a:t>
            </a:r>
            <a:endParaRPr lang="en-US"/>
          </a:p>
          <a:p>
            <a:r>
              <a:rPr lang="en-US"/>
              <a:t>	// export package name to another package</a:t>
            </a:r>
            <a:endParaRPr lang="en-US"/>
          </a:p>
          <a:p>
            <a:r>
              <a:rPr lang="en-US"/>
              <a:t>	exports com.shristi.demo to com.shristi.second;</a:t>
            </a:r>
            <a:endParaRPr lang="en-US"/>
          </a:p>
          <a:p>
            <a:r>
              <a:rPr lang="en-US"/>
              <a:t>}</a:t>
            </a:r>
            <a:endParaRPr lang="en-US"/>
          </a:p>
          <a:p>
            <a:endParaRPr lang="en-US"/>
          </a:p>
          <a:p>
            <a:r>
              <a:rPr lang="en-US"/>
              <a:t>module com.shristi.second {</a:t>
            </a:r>
            <a:endParaRPr lang="en-US"/>
          </a:p>
          <a:p>
            <a:r>
              <a:rPr lang="en-US"/>
              <a:t>	uses com.shristi.demo.Calculator;</a:t>
            </a:r>
            <a:endParaRPr lang="en-US"/>
          </a:p>
          <a:p>
            <a:r>
              <a:rPr lang="en-US"/>
              <a:t>	requires com.shristi.firstmodule;</a:t>
            </a:r>
            <a:endParaRPr lang="en-US"/>
          </a:p>
          <a:p>
            <a:r>
              <a:rPr lang="en-US"/>
              <a:t>	requires com.shristi.fourthmodule;</a:t>
            </a:r>
            <a:endParaRPr lang="en-US"/>
          </a:p>
          <a:p>
            <a:r>
              <a:rPr lang="en-US"/>
              <a:t>	requires static com.shristi.thirdmodule; // available only in compile time</a:t>
            </a:r>
            <a:endParaRPr lang="en-US"/>
          </a:p>
          <a:p>
            <a:r>
              <a:rPr lang="en-US"/>
              <a:t>}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Support for the feature release will last only for six months, i.e., until next feature release</a:t>
            </a:r>
            <a:endParaRPr lang="en-US"/>
          </a:p>
          <a:p>
            <a:r>
              <a:rPr lang="en-US">
                <a:sym typeface="+mn-ea"/>
              </a:rPr>
              <a:t>Long-term support release will be marked as LTS. Support for such release will be for three years</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4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87CC7C9-8619-4A28-AF6A-209A52752A92}" type="datetime1">
              <a:rPr lang="en-IN" smtClean="0"/>
            </a:fld>
            <a:endParaRPr lang="en-IN"/>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24A6938-7E2B-47BD-9D77-046261407693}" type="datetime1">
              <a:rPr lang="en-IN" smtClean="0"/>
            </a:fld>
            <a:endParaRPr lang="en-IN"/>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AED43A7-2F4B-4AA0-A1E3-71D76F1F0F65}" type="datetime1">
              <a:rPr lang="en-IN" smtClean="0"/>
            </a:fld>
            <a:endParaRPr lang="en-IN"/>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36929F2-BA81-44D0-88FF-EFAB4A19061B}" type="datetime1">
              <a:rPr lang="en-IN" smtClean="0"/>
            </a:fld>
            <a:endParaRPr lang="en-IN"/>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B19C6AD-0484-4CA2-9F53-F2A4F6E3BA3E}" type="datetime1">
              <a:rPr lang="en-IN" smtClean="0"/>
            </a:fld>
            <a:endParaRPr lang="en-IN"/>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01DD5BC-2C88-4444-860B-21EF0D0249E8}" type="datetime1">
              <a:rPr lang="en-IN" smtClean="0"/>
            </a:fld>
            <a:endParaRPr lang="en-IN"/>
          </a:p>
        </p:txBody>
      </p:sp>
      <p:sp>
        <p:nvSpPr>
          <p:cNvPr id="6"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7"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C147CB2-B5F6-4F7E-8A00-0D4B55EED684}" type="datetime1">
              <a:rPr lang="en-IN" smtClean="0"/>
            </a:fld>
            <a:endParaRPr lang="en-IN"/>
          </a:p>
        </p:txBody>
      </p:sp>
      <p:sp>
        <p:nvSpPr>
          <p:cNvPr id="8"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9"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E6083A7-FD12-46D4-BE3E-E029B21E931F}" type="datetime1">
              <a:rPr lang="en-IN" smtClean="0"/>
            </a:fld>
            <a:endParaRPr lang="en-IN"/>
          </a:p>
        </p:txBody>
      </p:sp>
      <p:sp>
        <p:nvSpPr>
          <p:cNvPr id="4"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5"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0AFEB63-7A15-43E6-83FF-5003DFADCD9B}" type="datetime1">
              <a:rPr lang="en-IN" smtClean="0"/>
            </a:fld>
            <a:endParaRPr lang="en-IN"/>
          </a:p>
        </p:txBody>
      </p:sp>
      <p:sp>
        <p:nvSpPr>
          <p:cNvPr id="3"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4"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3008313" cy="598388"/>
          </a:xfrm>
        </p:spPr>
        <p:txBody>
          <a:bodyPr anchor="b"/>
          <a:lstStyle>
            <a:lvl1pPr algn="l">
              <a:defRPr sz="2000" b="1"/>
            </a:lvl1pPr>
          </a:lstStyle>
          <a:p>
            <a:r>
              <a:rPr lang="en-US" smtClean="0"/>
              <a:t>Click to edit Master title style</a:t>
            </a:r>
            <a:endParaRPr lang="en-IN" dirty="0"/>
          </a:p>
        </p:txBody>
      </p:sp>
      <p:sp>
        <p:nvSpPr>
          <p:cNvPr id="3" name="Content Placeholder 2"/>
          <p:cNvSpPr>
            <a:spLocks noGrp="1"/>
          </p:cNvSpPr>
          <p:nvPr>
            <p:ph idx="1"/>
          </p:nvPr>
        </p:nvSpPr>
        <p:spPr>
          <a:xfrm>
            <a:off x="3575050" y="764704"/>
            <a:ext cx="5111750" cy="536145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23114903-0CFE-42B8-A0F3-05ADD51A7029}" type="datetime1">
              <a:rPr lang="en-IN" smtClean="0"/>
            </a:fld>
            <a:endParaRPr lang="en-IN"/>
          </a:p>
        </p:txBody>
      </p:sp>
      <p:sp>
        <p:nvSpPr>
          <p:cNvPr id="6"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7"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dirty="0"/>
          </a:p>
        </p:txBody>
      </p:sp>
      <p:sp>
        <p:nvSpPr>
          <p:cNvPr id="3" name="Picture Placeholder 2"/>
          <p:cNvSpPr>
            <a:spLocks noGrp="1"/>
          </p:cNvSpPr>
          <p:nvPr>
            <p:ph type="pic" idx="1"/>
          </p:nvPr>
        </p:nvSpPr>
        <p:spPr>
          <a:xfrm>
            <a:off x="1792288" y="764703"/>
            <a:ext cx="5486400" cy="396287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906ECB50-05AA-4C9B-9800-2AEC9E84F203}" type="datetime1">
              <a:rPr lang="en-IN" smtClean="0"/>
            </a:fld>
            <a:endParaRPr lang="en-IN"/>
          </a:p>
        </p:txBody>
      </p:sp>
      <p:sp>
        <p:nvSpPr>
          <p:cNvPr id="6"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IN" smtClean="0"/>
              <a:t>Shristi Technology Labs</a:t>
            </a:r>
            <a:endParaRPr lang="en-IN"/>
          </a:p>
        </p:txBody>
      </p:sp>
      <p:sp>
        <p:nvSpPr>
          <p:cNvPr id="7"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104D50-4292-480E-B14C-50D691CC523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alphaModFix amt="1000"/>
            <a:lum/>
          </a:blip>
          <a:srcRect/>
          <a:stretch>
            <a:fillRect/>
          </a:stretch>
        </a:blipFill>
        <a:effectLst/>
      </p:bgPr>
    </p:bg>
    <p:spTree>
      <p:nvGrpSpPr>
        <p:cNvPr id="1" name=""/>
        <p:cNvGrpSpPr/>
        <p:nvPr/>
      </p:nvGrpSpPr>
      <p:grpSpPr>
        <a:xfrm>
          <a:off x="0" y="0"/>
          <a:ext cx="0" cy="0"/>
          <a:chOff x="0" y="0"/>
          <a:chExt cx="0" cy="0"/>
        </a:xfrm>
      </p:grpSpPr>
      <p:pic>
        <p:nvPicPr>
          <p:cNvPr id="1026" name="Picture 6" descr="watermark.png"/>
          <p:cNvPicPr>
            <a:picLocks noChangeAspect="1"/>
          </p:cNvPicPr>
          <p:nvPr/>
        </p:nvPicPr>
        <p:blipFill>
          <a:blip r:embed="rId13" cstate="print"/>
          <a:srcRect/>
          <a:stretch>
            <a:fillRect/>
          </a:stretch>
        </p:blipFill>
        <p:spPr bwMode="auto">
          <a:xfrm>
            <a:off x="7131050" y="49213"/>
            <a:ext cx="1905000" cy="571500"/>
          </a:xfrm>
          <a:prstGeom prst="rect">
            <a:avLst/>
          </a:prstGeom>
          <a:noFill/>
          <a:ln w="9525">
            <a:noFill/>
            <a:miter lim="800000"/>
            <a:headEnd/>
            <a:tailEnd/>
          </a:ln>
        </p:spPr>
      </p:pic>
      <p:sp>
        <p:nvSpPr>
          <p:cNvPr id="1027" name="Title Placeholder 1"/>
          <p:cNvSpPr>
            <a:spLocks noGrp="1"/>
          </p:cNvSpPr>
          <p:nvPr>
            <p:ph type="title"/>
          </p:nvPr>
        </p:nvSpPr>
        <p:spPr bwMode="auto">
          <a:xfrm>
            <a:off x="457200" y="836613"/>
            <a:ext cx="8229600" cy="581025"/>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IN" dirty="0" smtClean="0"/>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FB63C5BB-80EC-475C-AC25-C6672FE68225}" type="datetime1">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IN" smtClean="0"/>
              <a:t>Shristi Technology Labs</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82104D50-4292-480E-B14C-50D691CC5231}" type="slidenum">
              <a:rPr lang="en-IN" smtClean="0"/>
            </a:fld>
            <a:endParaRPr lang="en-IN"/>
          </a:p>
        </p:txBody>
      </p:sp>
      <p:cxnSp>
        <p:nvCxnSpPr>
          <p:cNvPr id="12" name="Straight Connector 11"/>
          <p:cNvCxnSpPr/>
          <p:nvPr/>
        </p:nvCxnSpPr>
        <p:spPr>
          <a:xfrm>
            <a:off x="0" y="692150"/>
            <a:ext cx="914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237288"/>
            <a:ext cx="914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0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000">
          <a:solidFill>
            <a:schemeClr val="tx1"/>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4000">
          <a:solidFill>
            <a:schemeClr val="tx1"/>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4000">
          <a:solidFill>
            <a:schemeClr val="tx1"/>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4000">
          <a:solidFill>
            <a:schemeClr val="tx1"/>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smtClean="0">
                <a:sym typeface="+mn-ea"/>
              </a:rPr>
              <a:t>Java Features</a:t>
            </a:r>
            <a:endParaRPr lang="en-IN" dirty="0"/>
          </a:p>
        </p:txBody>
      </p:sp>
      <p:sp>
        <p:nvSpPr>
          <p:cNvPr id="3" name="Subtitle 2"/>
          <p:cNvSpPr>
            <a:spLocks noGrp="1"/>
          </p:cNvSpPr>
          <p:nvPr>
            <p:ph type="subTitle" idx="1"/>
          </p:nvPr>
        </p:nvSpPr>
        <p:spPr/>
        <p:txBody>
          <a:bodyPr/>
          <a:lstStyle/>
          <a:p>
            <a:r>
              <a:rPr lang="en-US" dirty="0" smtClean="0"/>
              <a:t>Shristi Technology Labs</a:t>
            </a:r>
            <a:endParaRPr lang="en-IN" dirty="0"/>
          </a:p>
        </p:txBody>
      </p:sp>
      <p:sp>
        <p:nvSpPr>
          <p:cNvPr id="5" name="Slide Number Placeholder 4"/>
          <p:cNvSpPr>
            <a:spLocks noGrp="1"/>
          </p:cNvSpPr>
          <p:nvPr>
            <p:ph type="sldNum" sz="quarter" idx="12"/>
          </p:nvPr>
        </p:nvSpPr>
        <p:spPr/>
        <p:txBody>
          <a:bodyPr/>
          <a:lstStyle/>
          <a:p>
            <a:fld id="{82104D50-4292-480E-B14C-50D691CC5231}" type="slidenum">
              <a:rPr lang="en-IN" smtClean="0"/>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Example - Immutable Map</a:t>
            </a:r>
            <a:endParaRPr lang="en-IN" altLang="en-US" sz="32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idx="1"/>
          </p:nvPr>
        </p:nvPicPr>
        <p:blipFill>
          <a:blip r:embed="rId1"/>
          <a:stretch>
            <a:fillRect/>
          </a:stretch>
        </p:blipFill>
        <p:spPr>
          <a:xfrm>
            <a:off x="683895" y="1988820"/>
            <a:ext cx="6731000" cy="2597150"/>
          </a:xfrm>
          <a:prstGeom prst="rect">
            <a:avLst/>
          </a:prstGeom>
          <a:ln w="12700" cmpd="sng">
            <a:solidFill>
              <a:schemeClr val="tx1"/>
            </a:solidFill>
            <a:prstDash val="soli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alphaModFix amt="1000"/>
          </a:blip>
          <a:srcRect/>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sz="3200"/>
              <a:t>Private methods in an interface</a:t>
            </a:r>
            <a:endParaRPr lang="en-IN" altLang="en-US" sz="32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7" name="Content Placeholder 6"/>
          <p:cNvPicPr>
            <a:picLocks noChangeAspect="1"/>
          </p:cNvPicPr>
          <p:nvPr>
            <p:ph idx="1"/>
          </p:nvPr>
        </p:nvPicPr>
        <p:blipFill>
          <a:blip r:embed="rId1"/>
          <a:stretch>
            <a:fillRect/>
          </a:stretch>
        </p:blipFill>
        <p:spPr>
          <a:xfrm>
            <a:off x="611505" y="2060575"/>
            <a:ext cx="6546850" cy="3382645"/>
          </a:xfrm>
          <a:prstGeom prst="rect">
            <a:avLst/>
          </a:prstGeom>
          <a:ln w="12700" cmpd="sng">
            <a:solidFill>
              <a:schemeClr val="tx1"/>
            </a:solidFill>
            <a:prstDash val="soli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dirty="0" smtClean="0">
                <a:sym typeface="+mn-ea"/>
              </a:rPr>
              <a:t>Process API </a:t>
            </a:r>
            <a:r>
              <a:rPr lang="en-IN" sz="3200" dirty="0" smtClean="0">
                <a:sym typeface="+mn-ea"/>
              </a:rPr>
              <a:t>improvement</a:t>
            </a:r>
            <a:endParaRPr lang="en-IN" sz="3200" dirty="0" smtClean="0">
              <a:sym typeface="+mn-ea"/>
            </a:endParaRPr>
          </a:p>
        </p:txBody>
      </p:sp>
      <p:sp>
        <p:nvSpPr>
          <p:cNvPr id="3" name="Content Placeholder 2"/>
          <p:cNvSpPr>
            <a:spLocks noGrp="1"/>
          </p:cNvSpPr>
          <p:nvPr>
            <p:ph idx="1"/>
          </p:nvPr>
        </p:nvSpPr>
        <p:spPr/>
        <p:txBody>
          <a:bodyPr/>
          <a:p>
            <a:endParaRPr lang="en-US" sz="2000"/>
          </a:p>
          <a:p>
            <a:r>
              <a:rPr lang="en-US" sz="2000"/>
              <a:t>Process API </a:t>
            </a:r>
            <a:r>
              <a:rPr lang="en-IN" altLang="en-US" sz="2000"/>
              <a:t>is</a:t>
            </a:r>
            <a:r>
              <a:rPr lang="en-US" sz="2000"/>
              <a:t> responsible to control and manage </a:t>
            </a:r>
            <a:r>
              <a:rPr lang="en-IN" altLang="en-US" sz="2000"/>
              <a:t>OS</a:t>
            </a:r>
            <a:r>
              <a:rPr lang="en-US" sz="2000"/>
              <a:t> processes </a:t>
            </a:r>
            <a:endParaRPr lang="en-US" sz="2000"/>
          </a:p>
          <a:p>
            <a:r>
              <a:rPr lang="en-IN" altLang="en-US" sz="2000"/>
              <a:t>Has new classes and methods to manage the OS processes</a:t>
            </a:r>
            <a:endParaRPr lang="en-IN" altLang="en-US" sz="2000"/>
          </a:p>
          <a:p>
            <a:r>
              <a:rPr lang="en-IN" altLang="en-US" sz="2000"/>
              <a:t>ProcessHandle class helps to get </a:t>
            </a:r>
            <a:endParaRPr lang="en-IN" altLang="en-US" sz="2000"/>
          </a:p>
          <a:p>
            <a:pPr lvl="1"/>
            <a:r>
              <a:rPr lang="en-IN" altLang="en-US" sz="2000">
                <a:latin typeface="Arial" panose="020B0604020202020204" pitchFamily="34" charset="0"/>
              </a:rPr>
              <a:t>the native process Id, </a:t>
            </a:r>
            <a:endParaRPr lang="en-IN" altLang="en-US" sz="2000">
              <a:latin typeface="Arial" panose="020B0604020202020204" pitchFamily="34" charset="0"/>
            </a:endParaRPr>
          </a:p>
          <a:p>
            <a:pPr lvl="1"/>
            <a:r>
              <a:rPr lang="en-IN" altLang="en-US" sz="2000">
                <a:latin typeface="Arial" panose="020B0604020202020204" pitchFamily="34" charset="0"/>
              </a:rPr>
              <a:t>start time,</a:t>
            </a:r>
            <a:endParaRPr lang="en-IN" altLang="en-US" sz="2000">
              <a:latin typeface="Arial" panose="020B0604020202020204" pitchFamily="34" charset="0"/>
            </a:endParaRPr>
          </a:p>
          <a:p>
            <a:pPr lvl="1"/>
            <a:r>
              <a:rPr lang="en-IN" altLang="en-US" sz="2000">
                <a:latin typeface="Arial" panose="020B0604020202020204" pitchFamily="34" charset="0"/>
              </a:rPr>
              <a:t>accumulated CPU time,arguments,command, </a:t>
            </a:r>
            <a:endParaRPr lang="en-IN" altLang="en-US" sz="2000">
              <a:latin typeface="Arial" panose="020B0604020202020204" pitchFamily="34" charset="0"/>
            </a:endParaRPr>
          </a:p>
          <a:p>
            <a:pPr lvl="1"/>
            <a:r>
              <a:rPr lang="en-IN" altLang="en-US" sz="2000">
                <a:latin typeface="Arial" panose="020B0604020202020204" pitchFamily="34" charset="0"/>
              </a:rPr>
              <a:t>user and parent process</a:t>
            </a:r>
            <a:endParaRPr lang="en-IN" altLang="en-US" sz="2000">
              <a:latin typeface="Arial" panose="020B0604020202020204" pitchFamily="34" charset="0"/>
            </a:endParaRPr>
          </a:p>
          <a:p>
            <a:pPr lvl="1"/>
            <a:r>
              <a:rPr lang="en-IN" altLang="en-US" sz="2000">
                <a:latin typeface="Arial" panose="020B0604020202020204" pitchFamily="34" charset="0"/>
              </a:rPr>
              <a:t>check pocess liveliness and to destroy processes</a:t>
            </a:r>
            <a:endParaRPr lang="en-IN" altLang="en-US" sz="2000">
              <a:latin typeface="Arial" panose="020B0604020202020204" pitchFamily="34" charset="0"/>
            </a:endParaRPr>
          </a:p>
          <a:p>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Example for ProcessHandle</a:t>
            </a:r>
            <a:endParaRPr lang="en-IN" altLang="en-US" sz="32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idx="1"/>
          </p:nvPr>
        </p:nvPicPr>
        <p:blipFill>
          <a:blip r:embed="rId1"/>
          <a:stretch>
            <a:fillRect/>
          </a:stretch>
        </p:blipFill>
        <p:spPr>
          <a:xfrm>
            <a:off x="179705" y="2362835"/>
            <a:ext cx="8229600" cy="2132965"/>
          </a:xfrm>
          <a:prstGeom prst="rect">
            <a:avLst/>
          </a:prstGeom>
          <a:ln w="12700" cmpd="sng">
            <a:solidFill>
              <a:schemeClr val="tx1"/>
            </a:solidFill>
            <a:prstDash val="soli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alphaModFix amt="1000"/>
          </a:blip>
          <a:srcRect/>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sz="3200"/>
              <a:t>Try With Resources Improvement</a:t>
            </a:r>
            <a:endParaRPr lang="en-IN" altLang="en-US" sz="32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7" name="Content Placeholder 6"/>
          <p:cNvPicPr>
            <a:picLocks noChangeAspect="1"/>
          </p:cNvPicPr>
          <p:nvPr>
            <p:ph idx="1"/>
          </p:nvPr>
        </p:nvPicPr>
        <p:blipFill>
          <a:blip r:embed="rId2"/>
          <a:stretch>
            <a:fillRect/>
          </a:stretch>
        </p:blipFill>
        <p:spPr>
          <a:xfrm>
            <a:off x="683895" y="1772920"/>
            <a:ext cx="6555105" cy="2471420"/>
          </a:xfrm>
          <a:prstGeom prst="rect">
            <a:avLst/>
          </a:prstGeom>
          <a:ln w="12700" cmpd="sng">
            <a:solidFill>
              <a:schemeClr val="accent1">
                <a:shade val="50000"/>
              </a:schemeClr>
            </a:solidFill>
            <a:prstDash val="solid"/>
          </a:ln>
        </p:spPr>
      </p:pic>
      <p:pic>
        <p:nvPicPr>
          <p:cNvPr id="8" name="Picture 7"/>
          <p:cNvPicPr>
            <a:picLocks noChangeAspect="1"/>
          </p:cNvPicPr>
          <p:nvPr/>
        </p:nvPicPr>
        <p:blipFill>
          <a:blip r:embed="rId3"/>
          <a:stretch>
            <a:fillRect/>
          </a:stretch>
        </p:blipFill>
        <p:spPr>
          <a:xfrm>
            <a:off x="611505" y="4580890"/>
            <a:ext cx="6254750" cy="1282700"/>
          </a:xfrm>
          <a:prstGeom prst="rect">
            <a:avLst/>
          </a:prstGeom>
          <a:ln w="12700" cmpd="sng">
            <a:solidFill>
              <a:schemeClr val="tx1"/>
            </a:solidFill>
            <a:prstDash val="soli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200"/>
              <a:t>Enhanced </a:t>
            </a:r>
            <a:r>
              <a:rPr lang="en-US" sz="3200">
                <a:sym typeface="+mn-ea"/>
              </a:rPr>
              <a:t>@Deprecated annotation</a:t>
            </a:r>
            <a:endParaRPr lang="en-US" altLang="en-US" sz="3200">
              <a:sym typeface="+mn-ea"/>
            </a:endParaRPr>
          </a:p>
        </p:txBody>
      </p:sp>
      <p:sp>
        <p:nvSpPr>
          <p:cNvPr id="3" name="Content Placeholder 2"/>
          <p:cNvSpPr>
            <a:spLocks noGrp="1"/>
          </p:cNvSpPr>
          <p:nvPr>
            <p:ph sz="half" idx="1"/>
          </p:nvPr>
        </p:nvSpPr>
        <p:spPr>
          <a:xfrm>
            <a:off x="457200" y="1600200"/>
            <a:ext cx="8321675" cy="4526280"/>
          </a:xfrm>
        </p:spPr>
        <p:txBody>
          <a:bodyPr/>
          <a:p>
            <a:endParaRPr lang="en-US" sz="2400"/>
          </a:p>
          <a:p>
            <a:r>
              <a:rPr lang="en-US" sz="2000"/>
              <a:t>@Deprecated annotation </a:t>
            </a:r>
            <a:r>
              <a:rPr lang="en-IN" altLang="en-US" sz="2000"/>
              <a:t>is from </a:t>
            </a:r>
            <a:r>
              <a:rPr lang="en-US" sz="2000"/>
              <a:t>java 5 </a:t>
            </a:r>
            <a:endParaRPr lang="en-US" sz="2000"/>
          </a:p>
          <a:p>
            <a:r>
              <a:rPr lang="en-IN" altLang="en-US" sz="2000"/>
              <a:t>It means it should not be uased as it may lead to errors.</a:t>
            </a:r>
            <a:endParaRPr lang="en-IN" altLang="en-US" sz="2000"/>
          </a:p>
          <a:p>
            <a:endParaRPr lang="en-IN" altLang="en-US" sz="2400"/>
          </a:p>
          <a:p>
            <a:endParaRPr lang="en-IN" altLang="en-US" sz="24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sz="half" idx="2"/>
          </p:nvPr>
        </p:nvPicPr>
        <p:blipFill>
          <a:blip r:embed="rId1"/>
          <a:stretch>
            <a:fillRect/>
          </a:stretch>
        </p:blipFill>
        <p:spPr>
          <a:xfrm>
            <a:off x="467360" y="3573145"/>
            <a:ext cx="7381875" cy="1299210"/>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200"/>
              <a:t>Diamond operator in inner Class</a:t>
            </a:r>
            <a:endParaRPr lang="en-IN" altLang="en-US" sz="3200"/>
          </a:p>
        </p:txBody>
      </p:sp>
      <p:sp>
        <p:nvSpPr>
          <p:cNvPr id="7" name="Content Placeholder 6"/>
          <p:cNvSpPr>
            <a:spLocks noGrp="1"/>
          </p:cNvSpPr>
          <p:nvPr>
            <p:ph idx="1"/>
          </p:nvPr>
        </p:nvSpPr>
        <p:spPr/>
        <p:txBody>
          <a:bodyPr/>
          <a:p>
            <a:r>
              <a:rPr lang="en-US" sz="2000"/>
              <a:t>use &lt;&gt; operator with anonymous class</a:t>
            </a:r>
            <a:r>
              <a:rPr lang="en-IN" altLang="en-US" sz="2000"/>
              <a:t> after java 9</a:t>
            </a:r>
            <a:endParaRPr lang="en-IN" altLang="en-US" sz="2000"/>
          </a:p>
          <a:p>
            <a:pPr marL="0" indent="0">
              <a:buNone/>
            </a:pPr>
            <a:endParaRPr lang="en-IN" alt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8" name="Picture 7"/>
          <p:cNvPicPr>
            <a:picLocks noChangeAspect="1"/>
          </p:cNvPicPr>
          <p:nvPr/>
        </p:nvPicPr>
        <p:blipFill>
          <a:blip r:embed="rId1"/>
          <a:stretch>
            <a:fillRect/>
          </a:stretch>
        </p:blipFill>
        <p:spPr>
          <a:xfrm>
            <a:off x="755650" y="2204720"/>
            <a:ext cx="5854700" cy="3676650"/>
          </a:xfrm>
          <a:prstGeom prst="rect">
            <a:avLst/>
          </a:prstGeom>
          <a:ln w="12700" cmpd="sng">
            <a:solidFill>
              <a:schemeClr val="tx1"/>
            </a:solidFill>
            <a:prstDash val="soli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Reactive Streams</a:t>
            </a:r>
            <a:endParaRPr lang="en-IN" altLang="en-US" sz="3600"/>
          </a:p>
        </p:txBody>
      </p:sp>
      <p:sp>
        <p:nvSpPr>
          <p:cNvPr id="6" name="Content Placeholder 5"/>
          <p:cNvSpPr>
            <a:spLocks noGrp="1"/>
          </p:cNvSpPr>
          <p:nvPr>
            <p:ph sz="half" idx="1"/>
          </p:nvPr>
        </p:nvSpPr>
        <p:spPr>
          <a:xfrm>
            <a:off x="457200" y="1600200"/>
            <a:ext cx="8409940" cy="4526280"/>
          </a:xfrm>
        </p:spPr>
        <p:txBody>
          <a:bodyPr/>
          <a:p>
            <a:endParaRPr lang="en-IN" altLang="en-US" sz="2000" b="1">
              <a:solidFill>
                <a:srgbClr val="FF0000"/>
              </a:solidFill>
            </a:endParaRPr>
          </a:p>
          <a:p>
            <a:endParaRPr lang="en-IN" altLang="en-US" sz="2000" b="1">
              <a:solidFill>
                <a:srgbClr val="FF0000"/>
              </a:solidFill>
            </a:endParaRPr>
          </a:p>
          <a:p>
            <a:r>
              <a:rPr lang="en-IN" altLang="en-US" sz="2000" b="1">
                <a:solidFill>
                  <a:srgbClr val="FF0000"/>
                </a:solidFill>
              </a:rPr>
              <a:t>takeWhile() </a:t>
            </a:r>
            <a:r>
              <a:rPr lang="en-IN" altLang="en-US" sz="2000"/>
              <a:t>- takes all the values till the predicate returns false</a:t>
            </a:r>
            <a:endParaRPr lang="en-IN" altLang="en-US" sz="2000"/>
          </a:p>
          <a:p>
            <a:r>
              <a:rPr lang="en-IN" altLang="en-US" sz="2000" b="1">
                <a:solidFill>
                  <a:srgbClr val="FF0000"/>
                </a:solidFill>
              </a:rPr>
              <a:t>dropWhile()</a:t>
            </a:r>
            <a:r>
              <a:rPr lang="en-IN" altLang="en-US" sz="2000"/>
              <a:t> - throws all the values at the start till the predicate returns true.</a:t>
            </a:r>
            <a:endParaRPr lang="en-IN" altLang="en-US" sz="2000"/>
          </a:p>
          <a:p>
            <a:r>
              <a:rPr lang="en-IN" altLang="en-US" sz="2000" b="1">
                <a:solidFill>
                  <a:srgbClr val="FF0000"/>
                </a:solidFill>
              </a:rPr>
              <a:t>iterate()</a:t>
            </a:r>
            <a:endParaRPr lang="en-IN" altLang="en-US" sz="2000" b="1">
              <a:solidFill>
                <a:srgbClr val="FF0000"/>
              </a:solidFill>
            </a:endParaRPr>
          </a:p>
          <a:p>
            <a:pPr algn="l">
              <a:buClrTx/>
              <a:buSzTx/>
            </a:pPr>
            <a:r>
              <a:rPr lang="en-IN" altLang="en-US" sz="2000" b="1">
                <a:solidFill>
                  <a:srgbClr val="FF0000"/>
                </a:solidFill>
              </a:rPr>
              <a:t>ofNullable()</a:t>
            </a:r>
            <a:endParaRPr lang="en-IN" altLang="en-US" sz="2000" b="1">
              <a:solidFill>
                <a:srgbClr val="FF0000"/>
              </a:solidFill>
            </a:endParaRPr>
          </a:p>
          <a:p>
            <a:pPr marL="0" indent="0">
              <a:buNone/>
            </a:pPr>
            <a:endParaRPr lang="en-IN" altLang="en-US" sz="2000"/>
          </a:p>
          <a:p>
            <a:endParaRPr lang="en-IN" alt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Example of takeWhile and dropWhile</a:t>
            </a:r>
            <a:endParaRPr lang="en-IN" altLang="en-US" sz="32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8" name="Content Placeholder 7"/>
          <p:cNvPicPr>
            <a:picLocks noChangeAspect="1"/>
          </p:cNvPicPr>
          <p:nvPr>
            <p:ph sz="half" idx="2"/>
          </p:nvPr>
        </p:nvPicPr>
        <p:blipFill>
          <a:blip r:embed="rId1"/>
          <a:stretch>
            <a:fillRect/>
          </a:stretch>
        </p:blipFill>
        <p:spPr>
          <a:xfrm>
            <a:off x="611505" y="1861820"/>
            <a:ext cx="7640320" cy="3134360"/>
          </a:xfrm>
          <a:prstGeom prst="rect">
            <a:avLst/>
          </a:prstGeom>
          <a:ln w="12700" cmpd="sng">
            <a:solidFill>
              <a:schemeClr val="tx1"/>
            </a:solidFill>
            <a:prstDash val="soli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Example of iterate</a:t>
            </a:r>
            <a:endParaRPr lang="en-IN" altLang="en-US" sz="3600"/>
          </a:p>
        </p:txBody>
      </p:sp>
      <p:sp>
        <p:nvSpPr>
          <p:cNvPr id="6" name="Content Placeholder 5"/>
          <p:cNvSpPr>
            <a:spLocks noGrp="1"/>
          </p:cNvSpPr>
          <p:nvPr>
            <p:ph sz="half" idx="1"/>
          </p:nvPr>
        </p:nvSpPr>
        <p:spPr>
          <a:xfrm>
            <a:off x="457200" y="1600200"/>
            <a:ext cx="8409940" cy="4526280"/>
          </a:xfrm>
        </p:spPr>
        <p:txBody>
          <a:bodyPr/>
          <a:p>
            <a:r>
              <a:rPr lang="en-IN" altLang="en-US" sz="2000"/>
              <a:t>iterate()</a:t>
            </a:r>
            <a:endParaRPr lang="en-IN" altLang="en-US" sz="2000"/>
          </a:p>
          <a:p>
            <a:pPr marL="0" indent="0">
              <a:buNone/>
            </a:pPr>
            <a:r>
              <a:rPr lang="en-IN" altLang="en-US" sz="1800" b="1">
                <a:solidFill>
                  <a:srgbClr val="FF0000"/>
                </a:solidFill>
              </a:rPr>
              <a:t>Stream&lt;T&gt; iterate(T seed, Predicate&lt;? super T&gt; hasNext, UnaryOperator&lt;T&gt; next)</a:t>
            </a:r>
            <a:endParaRPr lang="en-IN" altLang="en-US" sz="1800" b="1">
              <a:solidFill>
                <a:srgbClr val="FF0000"/>
              </a:solidFill>
            </a:endParaRPr>
          </a:p>
          <a:p>
            <a:endParaRPr lang="en-IN" altLang="en-US" sz="1800" b="1">
              <a:solidFill>
                <a:srgbClr val="FF0000"/>
              </a:solidFill>
            </a:endParaRPr>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11" name="Picture 10"/>
          <p:cNvPicPr>
            <a:picLocks noChangeAspect="1"/>
          </p:cNvPicPr>
          <p:nvPr/>
        </p:nvPicPr>
        <p:blipFill>
          <a:blip r:embed="rId1"/>
          <a:stretch>
            <a:fillRect/>
          </a:stretch>
        </p:blipFill>
        <p:spPr>
          <a:xfrm>
            <a:off x="539750" y="2997200"/>
            <a:ext cx="7740650" cy="1714500"/>
          </a:xfrm>
          <a:prstGeom prst="rect">
            <a:avLst/>
          </a:prstGeom>
          <a:ln w="12700" cmpd="sng">
            <a:solidFill>
              <a:schemeClr val="tx1"/>
            </a:solidFill>
            <a:prstDash val="soli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a:sym typeface="+mn-ea"/>
              </a:rPr>
              <a:t>Java 9 Features</a:t>
            </a:r>
            <a:endParaRPr lang="en-IN" altLang="en-US" sz="3600" dirty="0">
              <a:sym typeface="+mn-ea"/>
            </a:endParaRPr>
          </a:p>
        </p:txBody>
      </p:sp>
      <p:sp>
        <p:nvSpPr>
          <p:cNvPr id="3" name="Content Placeholder 2"/>
          <p:cNvSpPr>
            <a:spLocks noGrp="1"/>
          </p:cNvSpPr>
          <p:nvPr>
            <p:ph idx="1"/>
          </p:nvPr>
        </p:nvSpPr>
        <p:spPr/>
        <p:txBody>
          <a:bodyPr/>
          <a:lstStyle/>
          <a:p>
            <a:pPr lvl="0"/>
            <a:endParaRPr lang="en-IN" sz="2000" dirty="0" smtClean="0"/>
          </a:p>
          <a:p>
            <a:pPr lvl="0"/>
            <a:r>
              <a:rPr lang="en-IN" sz="2000" dirty="0" smtClean="0"/>
              <a:t>JShell</a:t>
            </a:r>
            <a:endParaRPr lang="en-IN" sz="2000" dirty="0" smtClean="0"/>
          </a:p>
          <a:p>
            <a:pPr lvl="0"/>
            <a:r>
              <a:rPr lang="en-IN" sz="2000" dirty="0" smtClean="0"/>
              <a:t>Factory Methods for Immutable List,Set,Map</a:t>
            </a:r>
            <a:endParaRPr lang="en-IN" sz="2000" dirty="0" smtClean="0"/>
          </a:p>
          <a:p>
            <a:pPr lvl="0"/>
            <a:r>
              <a:rPr lang="en-IN" sz="2000" dirty="0" smtClean="0"/>
              <a:t>Private Method in interfaces</a:t>
            </a:r>
            <a:endParaRPr lang="en-IN" sz="2000" dirty="0" smtClean="0"/>
          </a:p>
          <a:p>
            <a:pPr lvl="0"/>
            <a:r>
              <a:rPr lang="en-IN" sz="2000" dirty="0" smtClean="0"/>
              <a:t>Process API </a:t>
            </a:r>
            <a:r>
              <a:rPr lang="en-IN" sz="2000" dirty="0" smtClean="0">
                <a:sym typeface="+mn-ea"/>
              </a:rPr>
              <a:t>improvement</a:t>
            </a:r>
            <a:endParaRPr lang="en-IN" sz="2000" dirty="0" smtClean="0"/>
          </a:p>
          <a:p>
            <a:pPr lvl="0"/>
            <a:r>
              <a:rPr lang="en-IN" sz="2000" dirty="0" smtClean="0"/>
              <a:t>Try With Resources improvement</a:t>
            </a:r>
            <a:endParaRPr lang="en-IN" sz="2000" dirty="0" smtClean="0"/>
          </a:p>
          <a:p>
            <a:pPr lvl="0"/>
            <a:r>
              <a:rPr lang="en-IN" sz="2000" dirty="0" smtClean="0"/>
              <a:t>Enhanced @Deprecated Annotation</a:t>
            </a:r>
            <a:endParaRPr lang="en-IN" sz="2000" dirty="0" smtClean="0"/>
          </a:p>
          <a:p>
            <a:pPr lvl="0"/>
            <a:r>
              <a:rPr lang="en-IN" sz="2000" dirty="0" smtClean="0"/>
              <a:t>DiamondOperator for anonymous inner classes</a:t>
            </a:r>
            <a:endParaRPr lang="en-IN" sz="2000" dirty="0" smtClean="0"/>
          </a:p>
          <a:p>
            <a:pPr lvl="0"/>
            <a:r>
              <a:rPr lang="en-IN" sz="2000" dirty="0" smtClean="0"/>
              <a:t>Optional Class Improvements</a:t>
            </a:r>
            <a:endParaRPr lang="en-IN" sz="2000" dirty="0" smtClean="0"/>
          </a:p>
          <a:p>
            <a:pPr lvl="0"/>
            <a:r>
              <a:rPr lang="en-IN" sz="2000" dirty="0" smtClean="0"/>
              <a:t>Reactive Streams</a:t>
            </a:r>
            <a:endParaRPr lang="en-IN" sz="2000" dirty="0" smtClean="0"/>
          </a:p>
          <a:p>
            <a:pPr lvl="0"/>
            <a:r>
              <a:rPr lang="en-IN" sz="2000" dirty="0" smtClean="0"/>
              <a:t>ControlPanel - </a:t>
            </a:r>
            <a:r>
              <a:rPr lang="en-IN" sz="2000" i="1" dirty="0" smtClean="0"/>
              <a:t>removed in latest versions</a:t>
            </a:r>
            <a:endParaRPr lang="en-IN" sz="2000" dirty="0" smtClean="0"/>
          </a:p>
          <a:p>
            <a:pPr lvl="1">
              <a:buNone/>
            </a:pPr>
            <a:endParaRPr lang="en-IN" sz="2000" dirty="0" smtClean="0"/>
          </a:p>
        </p:txBody>
      </p:sp>
      <p:sp>
        <p:nvSpPr>
          <p:cNvPr id="5" name="Slide Number Placeholder 4"/>
          <p:cNvSpPr>
            <a:spLocks noGrp="1"/>
          </p:cNvSpPr>
          <p:nvPr>
            <p:ph type="sldNum" sz="quarter" idx="12"/>
          </p:nvPr>
        </p:nvSpPr>
        <p:spPr/>
        <p:txBody>
          <a:bodyPr/>
          <a:lstStyle/>
          <a:p>
            <a:fld id="{82104D50-4292-480E-B14C-50D691CC5231}" type="slidenum">
              <a:rPr lang="en-IN" smtClean="0"/>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600"/>
              <a:t>Optional class improvements</a:t>
            </a:r>
            <a:endParaRPr lang="en-IN" altLang="en-US" sz="3600"/>
          </a:p>
        </p:txBody>
      </p:sp>
      <p:sp>
        <p:nvSpPr>
          <p:cNvPr id="7" name="Content Placeholder 6"/>
          <p:cNvSpPr>
            <a:spLocks noGrp="1"/>
          </p:cNvSpPr>
          <p:nvPr>
            <p:ph sz="half" idx="1"/>
          </p:nvPr>
        </p:nvSpPr>
        <p:spPr>
          <a:xfrm>
            <a:off x="457200" y="1600200"/>
            <a:ext cx="8034655" cy="4526280"/>
          </a:xfrm>
        </p:spPr>
        <p:txBody>
          <a:bodyPr/>
          <a:p>
            <a:pPr marL="0" indent="0">
              <a:buNone/>
            </a:pPr>
            <a:r>
              <a:rPr lang="en-IN" altLang="en-US" sz="2000"/>
              <a:t>New methods of Optional class</a:t>
            </a:r>
            <a:endParaRPr lang="en-US" sz="2000"/>
          </a:p>
          <a:p>
            <a:r>
              <a:rPr lang="en-US" sz="2000"/>
              <a:t>stream()</a:t>
            </a:r>
            <a:endParaRPr lang="en-US" sz="2000"/>
          </a:p>
          <a:p>
            <a:r>
              <a:rPr lang="en-US" sz="2000"/>
              <a:t>ifPresentOrElse()</a:t>
            </a:r>
            <a:endParaRPr lang="en-US" sz="2000"/>
          </a:p>
          <a:p>
            <a:r>
              <a:rPr lang="en-US" sz="2000"/>
              <a:t>or()</a:t>
            </a:r>
            <a:endParaRPr lang="en-US" sz="2000"/>
          </a:p>
          <a:p>
            <a:endParaRPr lang="en-US" sz="2000"/>
          </a:p>
          <a:p>
            <a:pPr marL="0" indent="0">
              <a:buNone/>
            </a:pPr>
            <a:endParaRPr 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8" name="Picture 7"/>
          <p:cNvPicPr>
            <a:picLocks noChangeAspect="1"/>
          </p:cNvPicPr>
          <p:nvPr/>
        </p:nvPicPr>
        <p:blipFill>
          <a:blip r:embed="rId1"/>
          <a:stretch>
            <a:fillRect/>
          </a:stretch>
        </p:blipFill>
        <p:spPr>
          <a:xfrm>
            <a:off x="1822450" y="3006725"/>
            <a:ext cx="4730750" cy="844550"/>
          </a:xfrm>
          <a:prstGeom prst="rect">
            <a:avLst/>
          </a:prstGeom>
          <a:ln w="12700" cmpd="sng">
            <a:solidFill>
              <a:schemeClr val="tx1"/>
            </a:solidFill>
            <a:prstDash val="solid"/>
          </a:ln>
        </p:spPr>
      </p:pic>
      <p:pic>
        <p:nvPicPr>
          <p:cNvPr id="9" name="Content Placeholder 8"/>
          <p:cNvPicPr>
            <a:picLocks noChangeAspect="1"/>
          </p:cNvPicPr>
          <p:nvPr>
            <p:ph sz="half" idx="2"/>
          </p:nvPr>
        </p:nvPicPr>
        <p:blipFill>
          <a:blip r:embed="rId2"/>
          <a:stretch>
            <a:fillRect/>
          </a:stretch>
        </p:blipFill>
        <p:spPr>
          <a:xfrm>
            <a:off x="683895" y="4220845"/>
            <a:ext cx="5821045" cy="1726565"/>
          </a:xfrm>
          <a:prstGeom prst="rect">
            <a:avLst/>
          </a:prstGeom>
          <a:ln w="12700" cmpd="sng">
            <a:solidFill>
              <a:schemeClr val="tx1"/>
            </a:solidFill>
            <a:prstDash val="soli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600">
                <a:sym typeface="+mn-ea"/>
              </a:rPr>
              <a:t>Java 10 Features</a:t>
            </a:r>
            <a:endParaRPr lang="en-IN" altLang="en-US" sz="3600">
              <a:sym typeface="+mn-ea"/>
            </a:endParaRPr>
          </a:p>
        </p:txBody>
      </p:sp>
      <p:sp>
        <p:nvSpPr>
          <p:cNvPr id="7" name="Content Placeholder 6"/>
          <p:cNvSpPr>
            <a:spLocks noGrp="1"/>
          </p:cNvSpPr>
          <p:nvPr>
            <p:ph idx="1"/>
          </p:nvPr>
        </p:nvSpPr>
        <p:spPr/>
        <p:txBody>
          <a:bodyPr/>
          <a:p>
            <a:endParaRPr lang="en-US" sz="2400"/>
          </a:p>
          <a:p>
            <a:r>
              <a:rPr lang="en-US" sz="2400"/>
              <a:t>Local-Variable Type Inference</a:t>
            </a:r>
            <a:endParaRPr lang="en-US" sz="2400"/>
          </a:p>
          <a:p>
            <a:r>
              <a:rPr lang="en-US" sz="2400"/>
              <a:t>Consolidate the JDK Forest into a Single Repository</a:t>
            </a:r>
            <a:endParaRPr lang="en-US" sz="2400"/>
          </a:p>
          <a:p>
            <a:r>
              <a:rPr lang="en-US" sz="2400"/>
              <a:t>Parallel Full GC for G1</a:t>
            </a:r>
            <a:endParaRPr lang="en-US" sz="2400"/>
          </a:p>
          <a:p>
            <a:r>
              <a:rPr lang="en-US" sz="2400"/>
              <a:t>Heap Allocation on Alternative Memory Devices</a:t>
            </a:r>
            <a:endParaRPr lang="en-US" sz="2400"/>
          </a:p>
          <a:p>
            <a:endParaRPr lang="en-US" sz="24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ym typeface="+mn-ea"/>
              </a:rPr>
              <a:t>Local-Variable Type Inference</a:t>
            </a:r>
            <a:endParaRPr lang="en-US" sz="3200">
              <a:sym typeface="+mn-ea"/>
            </a:endParaRPr>
          </a:p>
        </p:txBody>
      </p:sp>
      <p:sp>
        <p:nvSpPr>
          <p:cNvPr id="3" name="Content Placeholder 2"/>
          <p:cNvSpPr>
            <a:spLocks noGrp="1"/>
          </p:cNvSpPr>
          <p:nvPr>
            <p:ph idx="1"/>
          </p:nvPr>
        </p:nvSpPr>
        <p:spPr/>
        <p:txBody>
          <a:bodyPr/>
          <a:p>
            <a:endParaRPr lang="en-US" sz="2000"/>
          </a:p>
          <a:p>
            <a:r>
              <a:rPr lang="en-US" sz="2000"/>
              <a:t>is the new feature in Java 10 </a:t>
            </a:r>
            <a:endParaRPr lang="en-US" sz="2000"/>
          </a:p>
          <a:p>
            <a:r>
              <a:rPr lang="en-IN" altLang="en-US" sz="2000"/>
              <a:t>A</a:t>
            </a:r>
            <a:r>
              <a:rPr lang="en-US" sz="2000"/>
              <a:t>dds type inference to declarations of local variables with initializers. </a:t>
            </a:r>
            <a:endParaRPr lang="en-US" sz="2000"/>
          </a:p>
          <a:p>
            <a:r>
              <a:rPr lang="en-IN" altLang="en-US" sz="2000"/>
              <a:t>It can be used in for each / for loop as index</a:t>
            </a:r>
            <a:endParaRPr lang="en-US" sz="2000"/>
          </a:p>
          <a:p>
            <a:r>
              <a:rPr lang="en-IN" altLang="en-US" sz="2000">
                <a:sym typeface="+mn-ea"/>
              </a:rPr>
              <a:t>variable with ‘var’ should be initialized</a:t>
            </a:r>
            <a:endParaRPr lang="en-IN" altLang="en-US" sz="2000">
              <a:sym typeface="+mn-ea"/>
            </a:endParaRPr>
          </a:p>
          <a:p>
            <a:r>
              <a:rPr lang="en-IN" altLang="en-US" sz="2000"/>
              <a:t>It cannot be initialized to null</a:t>
            </a:r>
            <a:endParaRPr lang="en-IN" altLang="en-US" sz="2000"/>
          </a:p>
          <a:p>
            <a:r>
              <a:rPr lang="en-IN" altLang="en-US" sz="2000"/>
              <a:t>It cannot be used with non local variables</a:t>
            </a:r>
            <a:endParaRPr lang="en-IN" altLang="en-US" sz="2000"/>
          </a:p>
          <a:p>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6" name="Picture 5"/>
          <p:cNvPicPr>
            <a:picLocks noChangeAspect="1"/>
          </p:cNvPicPr>
          <p:nvPr/>
        </p:nvPicPr>
        <p:blipFill>
          <a:blip r:embed="rId1"/>
          <a:stretch>
            <a:fillRect/>
          </a:stretch>
        </p:blipFill>
        <p:spPr>
          <a:xfrm>
            <a:off x="899795" y="4364990"/>
            <a:ext cx="5702300" cy="1454150"/>
          </a:xfrm>
          <a:prstGeom prst="rect">
            <a:avLst/>
          </a:prstGeom>
          <a:ln w="12700" cmpd="sng">
            <a:solidFill>
              <a:schemeClr val="tx1"/>
            </a:solidFill>
            <a:prstDash val="soli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Example - var</a:t>
            </a:r>
            <a:endParaRPr lang="en-IN" altLang="en-US" sz="36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7" name="Content Placeholder 6"/>
          <p:cNvPicPr>
            <a:picLocks noChangeAspect="1"/>
          </p:cNvPicPr>
          <p:nvPr>
            <p:ph sz="half" idx="1"/>
          </p:nvPr>
        </p:nvPicPr>
        <p:blipFill>
          <a:blip r:embed="rId1"/>
          <a:stretch>
            <a:fillRect/>
          </a:stretch>
        </p:blipFill>
        <p:spPr>
          <a:xfrm>
            <a:off x="323850" y="1700530"/>
            <a:ext cx="3876675" cy="2468880"/>
          </a:xfrm>
          <a:prstGeom prst="rect">
            <a:avLst/>
          </a:prstGeom>
          <a:ln w="12700" cmpd="sng">
            <a:solidFill>
              <a:schemeClr val="tx1"/>
            </a:solidFill>
            <a:prstDash val="solid"/>
          </a:ln>
        </p:spPr>
      </p:pic>
      <p:pic>
        <p:nvPicPr>
          <p:cNvPr id="8" name="Content Placeholder 7"/>
          <p:cNvPicPr>
            <a:picLocks noChangeAspect="1"/>
          </p:cNvPicPr>
          <p:nvPr>
            <p:ph sz="half" idx="2"/>
          </p:nvPr>
        </p:nvPicPr>
        <p:blipFill>
          <a:blip r:embed="rId2"/>
          <a:stretch>
            <a:fillRect/>
          </a:stretch>
        </p:blipFill>
        <p:spPr>
          <a:xfrm>
            <a:off x="4283710" y="4004945"/>
            <a:ext cx="4345940" cy="1892300"/>
          </a:xfrm>
          <a:prstGeom prst="rect">
            <a:avLst/>
          </a:prstGeom>
          <a:ln w="12700" cmpd="sng">
            <a:solidFill>
              <a:schemeClr val="tx1"/>
            </a:solidFill>
            <a:prstDash val="soli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2800"/>
              <a:t>Consolidated JDK Forest as Single Repository</a:t>
            </a:r>
            <a:endParaRPr lang="en-US" sz="2800"/>
          </a:p>
        </p:txBody>
      </p:sp>
      <p:sp>
        <p:nvSpPr>
          <p:cNvPr id="7" name="Content Placeholder 6"/>
          <p:cNvSpPr>
            <a:spLocks noGrp="1"/>
          </p:cNvSpPr>
          <p:nvPr>
            <p:ph idx="1"/>
          </p:nvPr>
        </p:nvSpPr>
        <p:spPr/>
        <p:txBody>
          <a:bodyPr/>
          <a:p>
            <a:endParaRPr lang="en-US" sz="1800"/>
          </a:p>
          <a:p>
            <a:r>
              <a:rPr lang="en-US" sz="2000"/>
              <a:t>In JDK 9, there are eight module based directories termed as repos.</a:t>
            </a:r>
            <a:endParaRPr lang="en-US" sz="2000"/>
          </a:p>
          <a:p>
            <a:pPr lvl="1"/>
            <a:r>
              <a:rPr lang="en-US" sz="2000">
                <a:latin typeface="Arial" panose="020B0604020202020204" pitchFamily="34" charset="0"/>
              </a:rPr>
              <a:t>root, corba, hotspot, jaxp, jaxws, jdk, langtools, nashorn</a:t>
            </a:r>
            <a:endParaRPr lang="en-US" sz="2000">
              <a:latin typeface="Arial" panose="020B0604020202020204" pitchFamily="34" charset="0"/>
            </a:endParaRPr>
          </a:p>
          <a:p>
            <a:pPr marL="457200" lvl="1" indent="0">
              <a:buNone/>
            </a:pPr>
            <a:endParaRPr lang="en-US" sz="2000">
              <a:latin typeface="Arial" panose="020B0604020202020204" pitchFamily="34" charset="0"/>
            </a:endParaRPr>
          </a:p>
          <a:p>
            <a:r>
              <a:rPr lang="en-IN" altLang="en-US" sz="2000"/>
              <a:t>From </a:t>
            </a:r>
            <a:r>
              <a:rPr lang="en-US" sz="2000"/>
              <a:t>Java 10 onwards, JDK forests are organized into single repository to streamline development.</a:t>
            </a:r>
            <a:endParaRPr lang="en-US" sz="2000"/>
          </a:p>
          <a:p>
            <a:r>
              <a:rPr lang="en-US" sz="2000"/>
              <a:t> Now code in organized as -</a:t>
            </a:r>
            <a:endParaRPr lang="en-US" sz="2000"/>
          </a:p>
          <a:p>
            <a:pPr marL="0" indent="0">
              <a:buNone/>
            </a:pPr>
            <a:endParaRPr lang="en-US" sz="2000"/>
          </a:p>
          <a:p>
            <a:pPr marL="0" lvl="1" indent="0" algn="l">
              <a:buClrTx/>
              <a:buSzTx/>
              <a:buNone/>
            </a:pPr>
            <a:r>
              <a:rPr lang="en-US" sz="2000" b="1">
                <a:solidFill>
                  <a:srgbClr val="FF0000"/>
                </a:solidFill>
                <a:latin typeface="Arial" panose="020B0604020202020204" pitchFamily="34" charset="0"/>
              </a:rPr>
              <a:t>$ROOT/src/java.base</a:t>
            </a:r>
            <a:endParaRPr lang="en-US" sz="2000" b="1">
              <a:solidFill>
                <a:srgbClr val="FF0000"/>
              </a:solidFill>
              <a:latin typeface="Arial" panose="020B0604020202020204" pitchFamily="34" charset="0"/>
            </a:endParaRPr>
          </a:p>
          <a:p>
            <a:pPr marL="0" lvl="1" indent="0" algn="l">
              <a:buClrTx/>
              <a:buSzTx/>
              <a:buNone/>
            </a:pPr>
            <a:r>
              <a:rPr lang="en-US" sz="2000" b="1">
                <a:solidFill>
                  <a:srgbClr val="FF0000"/>
                </a:solidFill>
                <a:latin typeface="Arial" panose="020B0604020202020204" pitchFamily="34" charset="0"/>
              </a:rPr>
              <a:t>$ROOT/src/java.compiler</a:t>
            </a:r>
            <a:endParaRPr lang="en-US" sz="2000" b="1">
              <a:solidFill>
                <a:srgbClr val="FF0000"/>
              </a:solidFill>
              <a:latin typeface="Arial" panose="020B0604020202020204" pitchFamily="34" charset="0"/>
            </a:endParaRPr>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Stream Methods</a:t>
            </a:r>
            <a:endParaRPr lang="en-IN" altLang="en-US" sz="3200"/>
          </a:p>
        </p:txBody>
      </p:sp>
      <p:sp>
        <p:nvSpPr>
          <p:cNvPr id="6" name="Content Placeholder 5"/>
          <p:cNvSpPr>
            <a:spLocks noGrp="1"/>
          </p:cNvSpPr>
          <p:nvPr>
            <p:ph sz="half" idx="1"/>
          </p:nvPr>
        </p:nvSpPr>
        <p:spPr>
          <a:xfrm>
            <a:off x="457200" y="1600200"/>
            <a:ext cx="7466965" cy="4526280"/>
          </a:xfrm>
        </p:spPr>
        <p:txBody>
          <a:bodyPr/>
          <a:p>
            <a:endParaRPr lang="en-US" sz="2400"/>
          </a:p>
          <a:p>
            <a:r>
              <a:rPr lang="en-IN" altLang="en-US" sz="2000" b="1">
                <a:solidFill>
                  <a:srgbClr val="FF0000"/>
                </a:solidFill>
              </a:rPr>
              <a:t>toUnModifiableList()</a:t>
            </a:r>
            <a:endParaRPr lang="en-IN" altLang="en-US" sz="2000" b="1">
              <a:solidFill>
                <a:srgbClr val="FF0000"/>
              </a:solidFill>
            </a:endParaRPr>
          </a:p>
          <a:p>
            <a:r>
              <a:rPr lang="en-IN" altLang="en-US" sz="2000" b="1">
                <a:solidFill>
                  <a:srgbClr val="FF0000"/>
                </a:solidFill>
              </a:rPr>
              <a:t>copyOf()</a:t>
            </a:r>
            <a:endParaRPr lang="en-IN" altLang="en-US" sz="2000" b="1">
              <a:solidFill>
                <a:srgbClr val="FF0000"/>
              </a:solidFill>
            </a:endParaRPr>
          </a:p>
          <a:p>
            <a:r>
              <a:rPr lang="en-IN" altLang="en-US" sz="2000" b="1">
                <a:solidFill>
                  <a:srgbClr val="FF0000"/>
                </a:solidFill>
              </a:rPr>
              <a:t>OrElseThrow() - </a:t>
            </a:r>
            <a:r>
              <a:rPr lang="en-IN" altLang="en-US" sz="2000">
                <a:solidFill>
                  <a:schemeClr val="tx1"/>
                </a:solidFill>
              </a:rPr>
              <a:t>to throw NoSuchElementException</a:t>
            </a:r>
            <a:endParaRPr lang="en-IN" altLang="en-US" sz="2000"/>
          </a:p>
          <a:p>
            <a:pPr marL="0" indent="0">
              <a:buNone/>
            </a:pPr>
            <a:endParaRPr lang="en-IN" alt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7" name="Content Placeholder 6"/>
          <p:cNvPicPr>
            <a:picLocks noChangeAspect="1"/>
          </p:cNvPicPr>
          <p:nvPr>
            <p:ph sz="half" idx="2"/>
          </p:nvPr>
        </p:nvPicPr>
        <p:blipFill>
          <a:blip r:embed="rId1"/>
          <a:stretch>
            <a:fillRect/>
          </a:stretch>
        </p:blipFill>
        <p:spPr>
          <a:xfrm>
            <a:off x="899795" y="3860800"/>
            <a:ext cx="4967605" cy="1927860"/>
          </a:xfrm>
          <a:prstGeom prst="rect">
            <a:avLst/>
          </a:prstGeom>
          <a:ln w="12700" cmpd="sng">
            <a:solidFill>
              <a:schemeClr val="tx1"/>
            </a:solidFill>
            <a:prstDash val="soli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200"/>
              <a:t>Time-Based Release Versioning</a:t>
            </a:r>
            <a:endParaRPr lang="en-US" sz="3200"/>
          </a:p>
        </p:txBody>
      </p:sp>
      <p:sp>
        <p:nvSpPr>
          <p:cNvPr id="7" name="Content Placeholder 6"/>
          <p:cNvSpPr>
            <a:spLocks noGrp="1"/>
          </p:cNvSpPr>
          <p:nvPr>
            <p:ph idx="1"/>
          </p:nvPr>
        </p:nvSpPr>
        <p:spPr>
          <a:xfrm>
            <a:off x="457200" y="1600200"/>
            <a:ext cx="8341995" cy="4526280"/>
          </a:xfrm>
        </p:spPr>
        <p:txBody>
          <a:bodyPr/>
          <a:p>
            <a:endParaRPr lang="en-IN" altLang="en-US" sz="1800"/>
          </a:p>
          <a:p>
            <a:r>
              <a:rPr lang="en-IN" altLang="en-US" sz="1800"/>
              <a:t>Now it is </a:t>
            </a:r>
            <a:r>
              <a:rPr lang="en-US" sz="1800"/>
              <a:t>time-based release of Java</a:t>
            </a:r>
            <a:r>
              <a:rPr lang="en-IN" altLang="en-US" sz="1800"/>
              <a:t> - a</a:t>
            </a:r>
            <a:r>
              <a:rPr lang="en-US" sz="1800"/>
              <a:t> new release every six</a:t>
            </a:r>
            <a:r>
              <a:rPr lang="en-IN" altLang="en-US" sz="1800"/>
              <a:t> </a:t>
            </a:r>
            <a:r>
              <a:rPr lang="en-US" sz="1800"/>
              <a:t>months. </a:t>
            </a:r>
            <a:endParaRPr lang="en-US" sz="1800"/>
          </a:p>
          <a:p>
            <a:r>
              <a:rPr lang="en-US" sz="1800"/>
              <a:t>March 2018 release is JDK 10, September 2018 release is JDK 11</a:t>
            </a:r>
            <a:r>
              <a:rPr lang="en-IN" altLang="en-US" sz="1800"/>
              <a:t> - - </a:t>
            </a:r>
            <a:r>
              <a:rPr lang="en-US" sz="1800"/>
              <a:t>These are called feature releases and contain</a:t>
            </a:r>
            <a:r>
              <a:rPr lang="en-IN" altLang="en-US" sz="1800"/>
              <a:t>s</a:t>
            </a:r>
            <a:r>
              <a:rPr lang="en-US" sz="1800"/>
              <a:t> at least one or two significant features</a:t>
            </a:r>
            <a:endParaRPr lang="en-US" sz="1800"/>
          </a:p>
          <a:p>
            <a:r>
              <a:rPr lang="en-US" sz="1800"/>
              <a:t>Java 11 </a:t>
            </a:r>
            <a:r>
              <a:rPr lang="en-IN" altLang="en-US" sz="1800"/>
              <a:t>is</a:t>
            </a:r>
            <a:r>
              <a:rPr lang="en-US" sz="1800"/>
              <a:t> an LTS release</a:t>
            </a:r>
            <a:endParaRPr lang="en-US" sz="1800"/>
          </a:p>
          <a:p>
            <a:pPr marL="0" indent="0">
              <a:buNone/>
            </a:pPr>
            <a:r>
              <a:rPr lang="en-IN" altLang="en-US" sz="1800" b="1"/>
              <a:t>Feature Release</a:t>
            </a:r>
            <a:r>
              <a:rPr lang="en-IN" altLang="en-US" sz="1800"/>
              <a:t> </a:t>
            </a:r>
            <a:endParaRPr lang="en-IN" altLang="en-US" sz="1800"/>
          </a:p>
          <a:p>
            <a:r>
              <a:rPr lang="en-IN" altLang="en-US" sz="1800"/>
              <a:t>contains language specific features, JVM features, New/Improved APIs, Removal/Deprecation of APIs.</a:t>
            </a:r>
            <a:endParaRPr lang="en-IN" altLang="en-US" sz="1800"/>
          </a:p>
          <a:p>
            <a:pPr marL="0" indent="0">
              <a:buNone/>
            </a:pPr>
            <a:r>
              <a:rPr lang="en-IN" altLang="en-US" sz="1800" b="1"/>
              <a:t>Update Release</a:t>
            </a:r>
            <a:endParaRPr lang="en-IN" altLang="en-US" sz="1800" b="1"/>
          </a:p>
          <a:p>
            <a:r>
              <a:rPr lang="en-IN" altLang="en-US" sz="1800"/>
              <a:t>includes bug fixes, security issue fix, regression fixes etc. </a:t>
            </a:r>
            <a:endParaRPr lang="en-IN" altLang="en-US" sz="1800"/>
          </a:p>
          <a:p>
            <a:r>
              <a:rPr lang="en-IN" altLang="en-US" sz="1800"/>
              <a:t>Each update release happens per quarter in Jan, April, July and Oct months</a:t>
            </a:r>
            <a:endParaRPr lang="en-IN" altLang="en-US" sz="1800"/>
          </a:p>
          <a:p>
            <a:pPr>
              <a:buNone/>
            </a:pPr>
            <a:r>
              <a:rPr lang="en-IN" altLang="en-US" sz="1800" b="1"/>
              <a:t>Long Term Stable Release</a:t>
            </a:r>
            <a:endParaRPr lang="en-IN" altLang="en-US" sz="1800"/>
          </a:p>
          <a:p>
            <a:r>
              <a:rPr lang="en-IN" altLang="en-US" sz="1800"/>
              <a:t>Long term support release will be announced after every three years</a:t>
            </a:r>
            <a:endParaRPr lang="en-IN" altLang="en-US" sz="18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Version Format</a:t>
            </a:r>
            <a:endParaRPr lang="en-IN" altLang="en-US" sz="3200"/>
          </a:p>
        </p:txBody>
      </p:sp>
      <p:sp>
        <p:nvSpPr>
          <p:cNvPr id="3" name="Content Placeholder 2"/>
          <p:cNvSpPr>
            <a:spLocks noGrp="1"/>
          </p:cNvSpPr>
          <p:nvPr>
            <p:ph idx="1"/>
          </p:nvPr>
        </p:nvSpPr>
        <p:spPr/>
        <p:txBody>
          <a:bodyPr/>
          <a:p>
            <a:pPr marL="0" indent="0">
              <a:buNone/>
            </a:pPr>
            <a:r>
              <a:rPr lang="en-US" sz="2000">
                <a:solidFill>
                  <a:schemeClr val="tx1"/>
                </a:solidFill>
              </a:rPr>
              <a:t>version format</a:t>
            </a:r>
            <a:r>
              <a:rPr lang="en-IN" altLang="en-US" sz="2000">
                <a:solidFill>
                  <a:schemeClr val="tx1"/>
                </a:solidFill>
              </a:rPr>
              <a:t>:	</a:t>
            </a:r>
            <a:r>
              <a:rPr lang="en-US" sz="2000" b="1">
                <a:solidFill>
                  <a:srgbClr val="FF0000"/>
                </a:solidFill>
              </a:rPr>
              <a:t>$FEATURE.$INTERIM.$UPDATE.$PATCH</a:t>
            </a:r>
            <a:endParaRPr lang="en-US" sz="2000" b="1">
              <a:solidFill>
                <a:srgbClr val="FF0000"/>
              </a:solidFill>
            </a:endParaRPr>
          </a:p>
          <a:p>
            <a:pPr marL="0" indent="0">
              <a:buNone/>
            </a:pPr>
            <a:r>
              <a:rPr lang="en-IN" altLang="en-US" sz="2000" b="1">
                <a:solidFill>
                  <a:srgbClr val="FF0000"/>
                </a:solidFill>
              </a:rPr>
              <a:t>$F</a:t>
            </a:r>
            <a:r>
              <a:rPr lang="en-US" sz="2000" b="1">
                <a:solidFill>
                  <a:srgbClr val="FF0000"/>
                </a:solidFill>
              </a:rPr>
              <a:t>EATURE </a:t>
            </a:r>
            <a:r>
              <a:rPr lang="en-US" sz="2000">
                <a:solidFill>
                  <a:schemeClr val="tx1"/>
                </a:solidFill>
              </a:rPr>
              <a:t>− </a:t>
            </a:r>
            <a:r>
              <a:rPr lang="en-IN" altLang="en-US" sz="2000">
                <a:solidFill>
                  <a:schemeClr val="tx1"/>
                </a:solidFill>
              </a:rPr>
              <a:t>It</a:t>
            </a:r>
            <a:r>
              <a:rPr lang="en-US" sz="2000">
                <a:solidFill>
                  <a:schemeClr val="tx1"/>
                </a:solidFill>
              </a:rPr>
              <a:t> denotes the major feature release and will get incremented by 1 after every Feature Release.</a:t>
            </a:r>
            <a:r>
              <a:rPr lang="en-IN" altLang="en-US" sz="2000">
                <a:solidFill>
                  <a:schemeClr val="tx1"/>
                </a:solidFill>
              </a:rPr>
              <a:t> like 10,11</a:t>
            </a:r>
            <a:endParaRPr lang="en-IN" altLang="en-US" sz="2000">
              <a:solidFill>
                <a:schemeClr val="tx1"/>
              </a:solidFill>
            </a:endParaRPr>
          </a:p>
          <a:p>
            <a:pPr marL="0" indent="0">
              <a:buNone/>
            </a:pPr>
            <a:endParaRPr lang="en-US" sz="2000">
              <a:solidFill>
                <a:schemeClr val="tx1"/>
              </a:solidFill>
            </a:endParaRPr>
          </a:p>
          <a:p>
            <a:pPr marL="0" indent="0">
              <a:buNone/>
            </a:pPr>
            <a:r>
              <a:rPr lang="en-US" sz="2000" b="1">
                <a:solidFill>
                  <a:srgbClr val="FF0000"/>
                </a:solidFill>
              </a:rPr>
              <a:t>$INTERIM</a:t>
            </a:r>
            <a:r>
              <a:rPr lang="en-US" sz="2000">
                <a:solidFill>
                  <a:schemeClr val="tx1"/>
                </a:solidFill>
              </a:rPr>
              <a:t> − </a:t>
            </a:r>
            <a:r>
              <a:rPr lang="en-IN" altLang="en-US" sz="2000">
                <a:solidFill>
                  <a:schemeClr val="tx1"/>
                </a:solidFill>
              </a:rPr>
              <a:t>It </a:t>
            </a:r>
            <a:r>
              <a:rPr lang="en-US" sz="2000">
                <a:solidFill>
                  <a:schemeClr val="tx1"/>
                </a:solidFill>
              </a:rPr>
              <a:t>denotes any non-feature, non-update release which contains bug fixes and enhancements. </a:t>
            </a:r>
            <a:endParaRPr lang="en-US" sz="2000">
              <a:solidFill>
                <a:schemeClr val="tx1"/>
              </a:solidFill>
            </a:endParaRPr>
          </a:p>
          <a:p>
            <a:pPr marL="0" indent="0">
              <a:buNone/>
            </a:pPr>
            <a:endParaRPr lang="en-US" sz="2000" b="1">
              <a:solidFill>
                <a:srgbClr val="FF0000"/>
              </a:solidFill>
            </a:endParaRPr>
          </a:p>
          <a:p>
            <a:pPr marL="0" indent="0">
              <a:buNone/>
            </a:pPr>
            <a:r>
              <a:rPr lang="en-US" sz="2000" b="1">
                <a:solidFill>
                  <a:srgbClr val="FF0000"/>
                </a:solidFill>
              </a:rPr>
              <a:t>$UPDATE</a:t>
            </a:r>
            <a:r>
              <a:rPr lang="en-US" sz="2000">
                <a:solidFill>
                  <a:schemeClr val="tx1"/>
                </a:solidFill>
              </a:rPr>
              <a:t> − </a:t>
            </a:r>
            <a:r>
              <a:rPr lang="en-IN" altLang="en-US" sz="2000">
                <a:solidFill>
                  <a:schemeClr val="tx1"/>
                </a:solidFill>
              </a:rPr>
              <a:t>It </a:t>
            </a:r>
            <a:r>
              <a:rPr lang="en-US" sz="2000">
                <a:solidFill>
                  <a:schemeClr val="tx1"/>
                </a:solidFill>
              </a:rPr>
              <a:t>denotes the Update release done after a </a:t>
            </a:r>
            <a:r>
              <a:rPr lang="en-IN" altLang="en-US" sz="2000">
                <a:solidFill>
                  <a:schemeClr val="tx1"/>
                </a:solidFill>
              </a:rPr>
              <a:t>f</a:t>
            </a:r>
            <a:r>
              <a:rPr lang="en-US" sz="2000">
                <a:solidFill>
                  <a:schemeClr val="tx1"/>
                </a:solidFill>
              </a:rPr>
              <a:t>eature </a:t>
            </a:r>
            <a:r>
              <a:rPr lang="en-IN" altLang="en-US" sz="2000">
                <a:solidFill>
                  <a:schemeClr val="tx1"/>
                </a:solidFill>
              </a:rPr>
              <a:t>r</a:t>
            </a:r>
            <a:r>
              <a:rPr lang="en-US" sz="2000">
                <a:solidFill>
                  <a:schemeClr val="tx1"/>
                </a:solidFill>
              </a:rPr>
              <a:t>elease.</a:t>
            </a:r>
            <a:r>
              <a:rPr lang="en-IN" altLang="en-US" sz="2000">
                <a:solidFill>
                  <a:schemeClr val="tx1"/>
                </a:solidFill>
              </a:rPr>
              <a:t>   </a:t>
            </a:r>
            <a:r>
              <a:rPr lang="en-US" sz="2000">
                <a:solidFill>
                  <a:schemeClr val="tx1"/>
                </a:solidFill>
              </a:rPr>
              <a:t> </a:t>
            </a:r>
            <a:r>
              <a:rPr lang="en-IN" altLang="en-US" sz="2000">
                <a:solidFill>
                  <a:schemeClr val="tx1"/>
                </a:solidFill>
              </a:rPr>
              <a:t>   eg,</a:t>
            </a:r>
            <a:r>
              <a:rPr lang="en-US" sz="2000">
                <a:solidFill>
                  <a:schemeClr val="tx1"/>
                </a:solidFill>
              </a:rPr>
              <a:t>, an update release of Java in Apr 2018 is JDK 10.0.1 and for July 2018 is JDK 10.0.2 and so on.</a:t>
            </a:r>
            <a:endParaRPr lang="en-US" sz="2000">
              <a:solidFill>
                <a:schemeClr val="tx1"/>
              </a:solidFill>
            </a:endParaRPr>
          </a:p>
          <a:p>
            <a:pPr marL="0" indent="0">
              <a:buNone/>
            </a:pPr>
            <a:endParaRPr lang="en-US" sz="2000" b="1">
              <a:solidFill>
                <a:srgbClr val="FF0000"/>
              </a:solidFill>
            </a:endParaRPr>
          </a:p>
          <a:p>
            <a:pPr marL="0" indent="0">
              <a:buNone/>
            </a:pPr>
            <a:r>
              <a:rPr lang="en-US" sz="2000" b="1">
                <a:solidFill>
                  <a:srgbClr val="FF0000"/>
                </a:solidFill>
              </a:rPr>
              <a:t>$PATCH</a:t>
            </a:r>
            <a:r>
              <a:rPr lang="en-US" sz="2000">
                <a:solidFill>
                  <a:schemeClr val="tx1"/>
                </a:solidFill>
              </a:rPr>
              <a:t> − </a:t>
            </a:r>
            <a:r>
              <a:rPr lang="en-IN" altLang="en-US" sz="2000">
                <a:solidFill>
                  <a:schemeClr val="tx1"/>
                </a:solidFill>
              </a:rPr>
              <a:t>It</a:t>
            </a:r>
            <a:r>
              <a:rPr lang="en-US" sz="2000">
                <a:solidFill>
                  <a:schemeClr val="tx1"/>
                </a:solidFill>
              </a:rPr>
              <a:t> denotes any emergency release incremented only in case an critical issue is to be promoted on emergent basis.</a:t>
            </a:r>
            <a:endParaRPr lang="en-US" sz="2000">
              <a:solidFill>
                <a:schemeClr val="tx1"/>
              </a:solidFill>
            </a:endParaRPr>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ym typeface="+mn-ea"/>
              </a:rPr>
              <a:t>Parallel Full GC for G1</a:t>
            </a:r>
            <a:endParaRPr lang="en-IN" altLang="en-US" sz="3200"/>
          </a:p>
        </p:txBody>
      </p:sp>
      <p:sp>
        <p:nvSpPr>
          <p:cNvPr id="3" name="Content Placeholder 2"/>
          <p:cNvSpPr>
            <a:spLocks noGrp="1"/>
          </p:cNvSpPr>
          <p:nvPr>
            <p:ph idx="1"/>
          </p:nvPr>
        </p:nvSpPr>
        <p:spPr/>
        <p:txBody>
          <a:bodyPr/>
          <a:p>
            <a:r>
              <a:rPr lang="en-IN" altLang="en-US" sz="2000"/>
              <a:t>Before java 10 - </a:t>
            </a:r>
            <a:r>
              <a:rPr lang="en-US" sz="2000"/>
              <a:t>GC (Garbage Collector) implementation components were scattered within code base</a:t>
            </a:r>
            <a:endParaRPr lang="en-US" sz="2000"/>
          </a:p>
          <a:p>
            <a:r>
              <a:rPr lang="en-IN" altLang="en-US" sz="2000"/>
              <a:t>In Java 9 -</a:t>
            </a:r>
            <a:r>
              <a:rPr lang="en-US" sz="2000"/>
              <a:t> </a:t>
            </a:r>
            <a:r>
              <a:rPr lang="en-US" sz="2000" b="1"/>
              <a:t>G1 (Garbage First) garbage collector</a:t>
            </a:r>
            <a:r>
              <a:rPr lang="en-IN" altLang="en-US" sz="2000"/>
              <a:t> was used.</a:t>
            </a:r>
            <a:endParaRPr lang="en-IN" altLang="en-US" sz="2000"/>
          </a:p>
          <a:p>
            <a:r>
              <a:rPr lang="en-US" sz="2000"/>
              <a:t>G1 avoids full garbage collection but in case of concurrent threads look for collection and memory is not revived fast. </a:t>
            </a:r>
            <a:endParaRPr lang="en-US" sz="2000"/>
          </a:p>
          <a:p>
            <a:r>
              <a:rPr lang="en-US" sz="2000"/>
              <a:t>With Java 10, now G1 will use a fall back Full Garbage Collection</a:t>
            </a:r>
            <a:endParaRPr lang="en-US" sz="2000"/>
          </a:p>
          <a:p>
            <a:r>
              <a:rPr lang="en-IN" altLang="en-US" sz="2000"/>
              <a:t>Moved from single threaded to parallel thread</a:t>
            </a:r>
            <a:endParaRPr lang="en-US" sz="2000"/>
          </a:p>
          <a:p>
            <a:r>
              <a:rPr lang="en-US" sz="2000"/>
              <a:t>With JEP 307, a parallel thread will start mark-sweep-compact algorithm. </a:t>
            </a:r>
            <a:endParaRPr lang="en-US" sz="2000"/>
          </a:p>
          <a:p>
            <a:r>
              <a:rPr lang="en-IN" altLang="en-US" sz="2000"/>
              <a:t>The n</a:t>
            </a:r>
            <a:r>
              <a:rPr lang="en-US" sz="2000"/>
              <a:t>umber of threads can be controlled using following option.</a:t>
            </a:r>
            <a:endParaRPr lang="en-US" sz="2000"/>
          </a:p>
          <a:p>
            <a:pPr marL="0" indent="0">
              <a:buNone/>
            </a:pPr>
            <a:endParaRPr lang="en-US" sz="2000"/>
          </a:p>
          <a:p>
            <a:pPr marL="0" indent="0">
              <a:buNone/>
            </a:pPr>
            <a:r>
              <a:rPr lang="en-US" sz="2000"/>
              <a:t>$java -XX:ParallelGCThreads=4</a:t>
            </a:r>
            <a:endParaRPr 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Heap Allocation on alternative memory</a:t>
            </a:r>
            <a:endParaRPr lang="en-IN" altLang="en-US" sz="3600"/>
          </a:p>
        </p:txBody>
      </p:sp>
      <p:sp>
        <p:nvSpPr>
          <p:cNvPr id="3" name="Content Placeholder 2"/>
          <p:cNvSpPr>
            <a:spLocks noGrp="1"/>
          </p:cNvSpPr>
          <p:nvPr>
            <p:ph idx="1"/>
          </p:nvPr>
        </p:nvSpPr>
        <p:spPr/>
        <p:txBody>
          <a:bodyPr/>
          <a:p>
            <a:endParaRPr lang="en-IN" altLang="en-US" sz="2400"/>
          </a:p>
          <a:p>
            <a:r>
              <a:rPr lang="en-IN" altLang="en-US" sz="2400"/>
              <a:t>U</a:t>
            </a:r>
            <a:r>
              <a:rPr lang="en-US" sz="2400"/>
              <a:t>ser can specify an alternative memory device, to allocation the java heap space. </a:t>
            </a:r>
            <a:endParaRPr lang="en-US" sz="2400"/>
          </a:p>
          <a:p>
            <a:r>
              <a:rPr lang="en-US" sz="2400"/>
              <a:t>User need to pass a path to the file system using a new option </a:t>
            </a:r>
            <a:r>
              <a:rPr lang="en-US" sz="2400" b="1">
                <a:solidFill>
                  <a:srgbClr val="FF0000"/>
                </a:solidFill>
              </a:rPr>
              <a:t>-XX:AllocateHeapAt</a:t>
            </a:r>
            <a:r>
              <a:rPr lang="en-US" sz="2400"/>
              <a:t>.</a:t>
            </a:r>
            <a:endParaRPr lang="en-US" sz="2400"/>
          </a:p>
          <a:p>
            <a:pPr marL="0" indent="0">
              <a:buNone/>
            </a:pPr>
            <a:r>
              <a:rPr lang="en-IN" altLang="en-US" sz="2400"/>
              <a:t>        </a:t>
            </a:r>
            <a:r>
              <a:rPr lang="en-US" sz="2400" b="1">
                <a:solidFill>
                  <a:srgbClr val="FF0000"/>
                </a:solidFill>
                <a:sym typeface="+mn-ea"/>
              </a:rPr>
              <a:t>-XX:AllocateHeapAt=~/etc/heap</a:t>
            </a:r>
            <a:endParaRPr lang="en-US" sz="2400" b="1">
              <a:solidFill>
                <a:srgbClr val="FF0000"/>
              </a:solidFill>
            </a:endParaRPr>
          </a:p>
          <a:p>
            <a:r>
              <a:rPr lang="en-IN" altLang="en-US" sz="2400"/>
              <a:t>It </a:t>
            </a:r>
            <a:r>
              <a:rPr lang="en-US" sz="2400"/>
              <a:t>takes file path and do a memory mapping </a:t>
            </a:r>
            <a:endParaRPr lang="en-US" sz="2400"/>
          </a:p>
          <a:p>
            <a:endParaRPr lang="en-US" sz="24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Java Modules</a:t>
            </a:r>
            <a:endParaRPr lang="en-IN" altLang="en-US"/>
          </a:p>
        </p:txBody>
      </p:sp>
      <p:sp>
        <p:nvSpPr>
          <p:cNvPr id="3" name="Content Placeholder 2"/>
          <p:cNvSpPr>
            <a:spLocks noGrp="1"/>
          </p:cNvSpPr>
          <p:nvPr>
            <p:ph idx="1"/>
          </p:nvPr>
        </p:nvSpPr>
        <p:spPr>
          <a:xfrm>
            <a:off x="457200" y="1600200"/>
            <a:ext cx="8491855" cy="4526280"/>
          </a:xfrm>
        </p:spPr>
        <p:txBody>
          <a:bodyPr/>
          <a:p>
            <a:r>
              <a:rPr lang="en-IN" altLang="en-US" sz="2000"/>
              <a:t>Modules are a</a:t>
            </a:r>
            <a:r>
              <a:rPr lang="en-US" sz="2000"/>
              <a:t> new level of abstraction above packages</a:t>
            </a:r>
            <a:endParaRPr lang="en-US" sz="2000"/>
          </a:p>
          <a:p>
            <a:r>
              <a:rPr lang="en-IN" altLang="en-US" sz="2000"/>
              <a:t>A module is a group of packages and resources together with a module descriptor file</a:t>
            </a:r>
            <a:endParaRPr lang="en-IN" altLang="en-US" sz="2000"/>
          </a:p>
          <a:p>
            <a:r>
              <a:rPr lang="en-IN" altLang="en-US" sz="2000"/>
              <a:t>package of packages(separate project for each module)</a:t>
            </a:r>
            <a:endParaRPr lang="en-IN" altLang="en-US" sz="2000"/>
          </a:p>
          <a:p>
            <a:r>
              <a:rPr lang="en-IN" altLang="en-US" sz="2000"/>
              <a:t>The naming rules for a module are similar to packages naming </a:t>
            </a:r>
            <a:endParaRPr lang="en-IN" altLang="en-US" sz="2000"/>
          </a:p>
          <a:p>
            <a:pPr marL="0" indent="0">
              <a:buNone/>
            </a:pPr>
            <a:r>
              <a:rPr lang="en-IN" altLang="en-US" sz="2000"/>
              <a:t>  - reverse DNS names/project-style</a:t>
            </a:r>
            <a:endParaRPr lang="en-IN" altLang="en-US" sz="2000"/>
          </a:p>
          <a:p>
            <a:r>
              <a:rPr lang="en-IN" altLang="en-US" sz="2000"/>
              <a:t> By default all packages are module private.</a:t>
            </a:r>
            <a:endParaRPr lang="en-IN" altLang="en-US" sz="2000"/>
          </a:p>
          <a:p>
            <a:r>
              <a:rPr lang="en-IN" altLang="en-US" sz="2000"/>
              <a:t>Modules can be distrubuted as JAR or expolded compiled project</a:t>
            </a:r>
            <a:endParaRPr lang="en-IN" altLang="en-US" sz="2000"/>
          </a:p>
          <a:p>
            <a:r>
              <a:rPr lang="en-IN" altLang="en-US" sz="2000"/>
              <a:t>can only have one module per JAR file.</a:t>
            </a:r>
            <a:endParaRPr lang="en-IN" altLang="en-US" sz="2000"/>
          </a:p>
          <a:p>
            <a:r>
              <a:rPr lang="en-IN" altLang="en-US" sz="2000"/>
              <a:t>Modules are split into four groups - java, javafx, oracle, jdk</a:t>
            </a:r>
            <a:endParaRPr lang="en-IN" altLang="en-US" sz="2000"/>
          </a:p>
          <a:p>
            <a:pPr lvl="1"/>
            <a:r>
              <a:rPr lang="en-IN" altLang="en-US" sz="1600"/>
              <a:t>java modules are implementation classes for core</a:t>
            </a:r>
            <a:endParaRPr lang="en-IN" altLang="en-US" sz="1600"/>
          </a:p>
          <a:p>
            <a:pPr lvl="1"/>
            <a:r>
              <a:rPr lang="en-IN" altLang="en-US" sz="1800" b="1">
                <a:latin typeface="Consolas" panose="020B0609020204030204" charset="0"/>
                <a:cs typeface="Consolas" panose="020B0609020204030204" charset="0"/>
              </a:rPr>
              <a:t>java --list-modules</a:t>
            </a:r>
            <a:endParaRPr lang="en-IN" altLang="en-US" sz="1800" b="1">
              <a:latin typeface="Consolas" panose="020B0609020204030204" charset="0"/>
              <a:cs typeface="Consolas" panose="020B0609020204030204" charset="0"/>
            </a:endParaRPr>
          </a:p>
          <a:p>
            <a:pPr marL="457200" lvl="1" indent="0">
              <a:buNone/>
            </a:pPr>
            <a:endParaRPr lang="en-IN" altLang="en-US" sz="1800" b="1">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Picture 4"/>
          <p:cNvPicPr>
            <a:picLocks noChangeAspect="1"/>
          </p:cNvPicPr>
          <p:nvPr/>
        </p:nvPicPr>
        <p:blipFill>
          <a:blip r:embed="rId1"/>
          <a:stretch>
            <a:fillRect/>
          </a:stretch>
        </p:blipFill>
        <p:spPr>
          <a:xfrm>
            <a:off x="5436235" y="4941570"/>
            <a:ext cx="3295650" cy="10287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600"/>
              <a:t>Java 11 Features</a:t>
            </a:r>
            <a:endParaRPr lang="en-IN" altLang="en-US" sz="3600"/>
          </a:p>
        </p:txBody>
      </p:sp>
      <p:sp>
        <p:nvSpPr>
          <p:cNvPr id="7" name="Content Placeholder 6"/>
          <p:cNvSpPr>
            <a:spLocks noGrp="1"/>
          </p:cNvSpPr>
          <p:nvPr>
            <p:ph idx="1"/>
          </p:nvPr>
        </p:nvSpPr>
        <p:spPr/>
        <p:txBody>
          <a:bodyPr/>
          <a:p>
            <a:endParaRPr lang="en-US" sz="2400"/>
          </a:p>
          <a:p>
            <a:r>
              <a:rPr lang="en-US" sz="2400"/>
              <a:t>Running Java File with single command</a:t>
            </a:r>
            <a:endParaRPr lang="en-US" sz="2400"/>
          </a:p>
          <a:p>
            <a:r>
              <a:rPr lang="en-US" sz="2400"/>
              <a:t>New utility methods in String class</a:t>
            </a:r>
            <a:endParaRPr lang="en-US" sz="2400"/>
          </a:p>
          <a:p>
            <a:r>
              <a:rPr lang="en-US" sz="2400"/>
              <a:t>Local-Variable Syntax for Lambda Parameters</a:t>
            </a:r>
            <a:endParaRPr lang="en-US" sz="2400"/>
          </a:p>
          <a:p>
            <a:r>
              <a:rPr lang="en-US" sz="2400"/>
              <a:t>Nested Based Access Control</a:t>
            </a:r>
            <a:endParaRPr lang="en-US" sz="2400"/>
          </a:p>
          <a:p>
            <a:pPr marL="0" indent="0">
              <a:buNone/>
            </a:pPr>
            <a:endParaRPr lang="en-US" sz="24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sz="3200">
                <a:sym typeface="+mn-ea"/>
              </a:rPr>
              <a:t>Running Java File with single command</a:t>
            </a:r>
            <a:endParaRPr lang="en-US" sz="3200"/>
          </a:p>
        </p:txBody>
      </p:sp>
      <p:sp>
        <p:nvSpPr>
          <p:cNvPr id="3" name="Content Placeholder 2"/>
          <p:cNvSpPr>
            <a:spLocks noGrp="1"/>
          </p:cNvSpPr>
          <p:nvPr>
            <p:ph sz="half" idx="1"/>
          </p:nvPr>
        </p:nvSpPr>
        <p:spPr>
          <a:xfrm>
            <a:off x="457200" y="1600200"/>
            <a:ext cx="7950835" cy="4526280"/>
          </a:xfrm>
        </p:spPr>
        <p:txBody>
          <a:bodyPr/>
          <a:p>
            <a:endParaRPr lang="en-IN" altLang="en-US" sz="2000"/>
          </a:p>
          <a:p>
            <a:r>
              <a:rPr lang="en-IN" altLang="en-US" sz="2000"/>
              <a:t>No need to compile the java source file with </a:t>
            </a:r>
            <a:r>
              <a:rPr lang="en-IN" altLang="en-US" sz="2000" b="1">
                <a:solidFill>
                  <a:srgbClr val="FF0000"/>
                </a:solidFill>
              </a:rPr>
              <a:t>javac </a:t>
            </a:r>
            <a:r>
              <a:rPr lang="en-IN" altLang="en-US" sz="2000"/>
              <a:t>tool first. </a:t>
            </a:r>
            <a:endParaRPr lang="en-IN" altLang="en-US" sz="2000"/>
          </a:p>
          <a:p>
            <a:r>
              <a:rPr lang="en-IN" altLang="en-US" sz="2000"/>
              <a:t>Directly run the file with </a:t>
            </a:r>
            <a:r>
              <a:rPr lang="en-IN" altLang="en-US" sz="2000" b="1">
                <a:solidFill>
                  <a:srgbClr val="FF0000"/>
                </a:solidFill>
              </a:rPr>
              <a:t>java </a:t>
            </a:r>
            <a:r>
              <a:rPr lang="en-IN" altLang="en-US" sz="2000"/>
              <a:t>command and it implicitly compiles</a:t>
            </a:r>
            <a:endParaRPr lang="en-IN" altLang="en-US" sz="2000"/>
          </a:p>
          <a:p>
            <a:pPr marL="0" indent="0">
              <a:buNone/>
            </a:pPr>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sz="half" idx="2"/>
          </p:nvPr>
        </p:nvPicPr>
        <p:blipFill>
          <a:blip r:embed="rId1"/>
          <a:stretch>
            <a:fillRect/>
          </a:stretch>
        </p:blipFill>
        <p:spPr>
          <a:xfrm>
            <a:off x="755650" y="3213100"/>
            <a:ext cx="6386830" cy="7581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sz="3200">
                <a:sym typeface="+mn-ea"/>
              </a:rPr>
              <a:t>New utility methods in String class</a:t>
            </a:r>
            <a:endParaRPr lang="en-US" sz="3200">
              <a:sym typeface="+mn-ea"/>
            </a:endParaRPr>
          </a:p>
        </p:txBody>
      </p:sp>
      <p:sp>
        <p:nvSpPr>
          <p:cNvPr id="9" name="Content Placeholder 8"/>
          <p:cNvSpPr>
            <a:spLocks noGrp="1"/>
          </p:cNvSpPr>
          <p:nvPr>
            <p:ph idx="1"/>
          </p:nvPr>
        </p:nvSpPr>
        <p:spPr/>
        <p:txBody>
          <a:bodyPr/>
          <a:p>
            <a:endParaRPr lang="en-IN" altLang="en-US" sz="2000" b="1">
              <a:solidFill>
                <a:srgbClr val="FF0000"/>
              </a:solidFill>
            </a:endParaRPr>
          </a:p>
          <a:p>
            <a:r>
              <a:rPr lang="en-IN" altLang="en-US" sz="2000" b="1">
                <a:solidFill>
                  <a:srgbClr val="FF0000"/>
                </a:solidFill>
              </a:rPr>
              <a:t>isBlank()</a:t>
            </a:r>
            <a:r>
              <a:rPr lang="en-IN" altLang="en-US" sz="2000">
                <a:sym typeface="+mn-ea"/>
              </a:rPr>
              <a:t> - checks if the string is blank</a:t>
            </a:r>
            <a:endParaRPr lang="en-IN" altLang="en-US" sz="2000">
              <a:sym typeface="+mn-ea"/>
            </a:endParaRPr>
          </a:p>
          <a:p>
            <a:r>
              <a:rPr lang="en-IN" altLang="en-US" sz="2000" b="1">
                <a:solidFill>
                  <a:srgbClr val="FF0000"/>
                </a:solidFill>
              </a:rPr>
              <a:t>lines()</a:t>
            </a:r>
            <a:r>
              <a:rPr lang="en-IN" altLang="en-US" sz="2000"/>
              <a:t> - returns a stream of strings, is a collection of all substrings 	      split by lines.</a:t>
            </a:r>
            <a:endParaRPr lang="en-IN" altLang="en-US" sz="2000"/>
          </a:p>
          <a:p>
            <a:r>
              <a:rPr lang="en-IN" altLang="en-US" sz="2000" b="1">
                <a:solidFill>
                  <a:srgbClr val="FF0000"/>
                </a:solidFill>
              </a:rPr>
              <a:t>strip()</a:t>
            </a:r>
            <a:r>
              <a:rPr lang="en-IN" altLang="en-US" sz="2000"/>
              <a:t> - removes all kinds of whitespaces leading and trailing</a:t>
            </a:r>
            <a:endParaRPr lang="en-IN" altLang="en-US" sz="2000"/>
          </a:p>
          <a:p>
            <a:r>
              <a:rPr lang="en-IN" altLang="en-US" sz="2000" b="1">
                <a:solidFill>
                  <a:srgbClr val="FF0000"/>
                </a:solidFill>
              </a:rPr>
              <a:t>stripTrailing()</a:t>
            </a:r>
            <a:r>
              <a:rPr lang="en-IN" altLang="en-US" sz="2000"/>
              <a:t> - </a:t>
            </a:r>
            <a:r>
              <a:rPr lang="en-IN" altLang="en-US" sz="2000">
                <a:sym typeface="+mn-ea"/>
              </a:rPr>
              <a:t>removes all kinds of trailing whitespaces</a:t>
            </a:r>
            <a:endParaRPr lang="en-IN" altLang="en-US" sz="2000"/>
          </a:p>
          <a:p>
            <a:r>
              <a:rPr lang="en-IN" altLang="en-US" sz="2000" b="1">
                <a:solidFill>
                  <a:srgbClr val="FF0000"/>
                </a:solidFill>
              </a:rPr>
              <a:t>stripLeading()</a:t>
            </a:r>
            <a:r>
              <a:rPr lang="en-IN" altLang="en-US" sz="2000"/>
              <a:t> - </a:t>
            </a:r>
            <a:r>
              <a:rPr lang="en-IN" altLang="en-US" sz="2000">
                <a:sym typeface="+mn-ea"/>
              </a:rPr>
              <a:t>removes all kinds of leading </a:t>
            </a:r>
            <a:r>
              <a:rPr lang="en-IN" altLang="en-US" sz="2000">
                <a:sym typeface="+mn-ea"/>
              </a:rPr>
              <a:t>whitespaces </a:t>
            </a:r>
            <a:endParaRPr lang="en-IN" altLang="en-US" sz="2000"/>
          </a:p>
          <a:p>
            <a:r>
              <a:rPr lang="en-IN" altLang="en-US" sz="2000" b="1">
                <a:solidFill>
                  <a:srgbClr val="FF0000"/>
                </a:solidFill>
              </a:rPr>
              <a:t>repeat(int n) </a:t>
            </a:r>
            <a:r>
              <a:rPr lang="en-IN" altLang="en-US" sz="2000"/>
              <a:t>- repeat the string n number of times</a:t>
            </a:r>
            <a:endParaRPr lang="en-IN" alt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Example</a:t>
            </a:r>
            <a:endParaRPr lang="en-IN" altLang="en-US" sz="36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idx="1"/>
          </p:nvPr>
        </p:nvPicPr>
        <p:blipFill>
          <a:blip r:embed="rId1"/>
          <a:stretch>
            <a:fillRect/>
          </a:stretch>
        </p:blipFill>
        <p:spPr>
          <a:xfrm>
            <a:off x="611505" y="1772920"/>
            <a:ext cx="7677150" cy="3581400"/>
          </a:xfrm>
          <a:prstGeom prst="rect">
            <a:avLst/>
          </a:prstGeom>
          <a:ln w="12700" cmpd="sng">
            <a:solidFill>
              <a:schemeClr val="tx1"/>
            </a:solidFill>
            <a:prstDash val="soli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Local-Variable Syntax for Lambda Parameters</a:t>
            </a:r>
            <a:endParaRPr lang="en-US" sz="2800"/>
          </a:p>
        </p:txBody>
      </p:sp>
      <p:sp>
        <p:nvSpPr>
          <p:cNvPr id="3" name="Content Placeholder 2"/>
          <p:cNvSpPr>
            <a:spLocks noGrp="1"/>
          </p:cNvSpPr>
          <p:nvPr>
            <p:ph idx="1"/>
          </p:nvPr>
        </p:nvSpPr>
        <p:spPr/>
        <p:txBody>
          <a:bodyPr/>
          <a:p>
            <a:r>
              <a:rPr lang="en-IN" altLang="en-US" sz="2000"/>
              <a:t>This </a:t>
            </a:r>
            <a:r>
              <a:rPr lang="en-US" sz="2000"/>
              <a:t>is the only language feature release in Java 11</a:t>
            </a:r>
            <a:endParaRPr lang="en-US" sz="2000"/>
          </a:p>
          <a:p>
            <a:r>
              <a:rPr lang="en-US" sz="2000">
                <a:latin typeface="Arial" panose="020B0604020202020204" pitchFamily="34" charset="0"/>
              </a:rPr>
              <a:t>If an annotation </a:t>
            </a:r>
            <a:r>
              <a:rPr lang="en-IN" altLang="en-US" sz="2000">
                <a:latin typeface="Arial" panose="020B0604020202020204" pitchFamily="34" charset="0"/>
              </a:rPr>
              <a:t>like </a:t>
            </a:r>
            <a:r>
              <a:rPr lang="en-US" sz="2000">
                <a:latin typeface="Arial" panose="020B0604020202020204" pitchFamily="34" charset="0"/>
              </a:rPr>
              <a:t>@Nullable</a:t>
            </a:r>
            <a:r>
              <a:rPr lang="en-IN" altLang="en-US" sz="2000">
                <a:latin typeface="Arial" panose="020B0604020202020204" pitchFamily="34" charset="0"/>
              </a:rPr>
              <a:t> is applied</a:t>
            </a:r>
            <a:r>
              <a:rPr lang="en-US" sz="2000">
                <a:latin typeface="Arial" panose="020B0604020202020204" pitchFamily="34" charset="0"/>
              </a:rPr>
              <a:t>,</a:t>
            </a:r>
            <a:r>
              <a:rPr lang="en-IN" altLang="en-US" sz="2000">
                <a:latin typeface="Arial" panose="020B0604020202020204" pitchFamily="34" charset="0"/>
              </a:rPr>
              <a:t> then type definition is required</a:t>
            </a:r>
            <a:r>
              <a:rPr lang="en-US" sz="2000">
                <a:latin typeface="Arial" panose="020B0604020202020204" pitchFamily="34" charset="0"/>
              </a:rPr>
              <a:t> </a:t>
            </a:r>
            <a:endParaRPr lang="en-US" sz="2000">
              <a:latin typeface="Arial" panose="020B0604020202020204" pitchFamily="34" charset="0"/>
            </a:endParaRPr>
          </a:p>
          <a:p>
            <a:pPr lvl="0"/>
            <a:r>
              <a:rPr lang="en-IN" altLang="en-US" sz="2000">
                <a:latin typeface="Arial" panose="020B0604020202020204" pitchFamily="34" charset="0"/>
              </a:rPr>
              <a:t>Specify for all parameters or none</a:t>
            </a:r>
            <a:endParaRPr lang="en-IN" altLang="en-US" sz="2000">
              <a:latin typeface="Arial" panose="020B0604020202020204" pitchFamily="34" charset="0"/>
            </a:endParaRPr>
          </a:p>
          <a:p>
            <a:pPr lvl="0"/>
            <a:r>
              <a:rPr lang="en-IN" altLang="en-US" sz="2000">
                <a:latin typeface="Arial" panose="020B0604020202020204" pitchFamily="34" charset="0"/>
              </a:rPr>
              <a:t>Even in case of one paramater paranthesis is needed</a:t>
            </a:r>
            <a:r>
              <a:rPr lang="en-US" sz="2000">
                <a:latin typeface="Arial" panose="020B0604020202020204" pitchFamily="34" charset="0"/>
              </a:rPr>
              <a:t> </a:t>
            </a:r>
            <a:endParaRPr lang="en-US" sz="2000">
              <a:latin typeface="Arial" panose="020B0604020202020204" pitchFamily="34" charset="0"/>
            </a:endParaRPr>
          </a:p>
          <a:p>
            <a:pPr lvl="0"/>
            <a:endParaRPr lang="en-US" sz="2000">
              <a:latin typeface="Arial" panose="020B0604020202020204" pitchFamily="34" charset="0"/>
            </a:endParaRPr>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Picture 4"/>
          <p:cNvPicPr>
            <a:picLocks noChangeAspect="1"/>
          </p:cNvPicPr>
          <p:nvPr/>
        </p:nvPicPr>
        <p:blipFill>
          <a:blip r:embed="rId1"/>
          <a:stretch>
            <a:fillRect/>
          </a:stretch>
        </p:blipFill>
        <p:spPr>
          <a:xfrm>
            <a:off x="827405" y="3500755"/>
            <a:ext cx="5961380" cy="2489835"/>
          </a:xfrm>
          <a:prstGeom prst="rect">
            <a:avLst/>
          </a:prstGeom>
          <a:ln w="12700" cmpd="sng">
            <a:solidFill>
              <a:schemeClr val="tx1"/>
            </a:solidFill>
            <a:prstDash val="soli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Nested Based Access Control</a:t>
            </a:r>
            <a:endParaRPr lang="en-US" sz="3200"/>
          </a:p>
        </p:txBody>
      </p:sp>
      <p:sp>
        <p:nvSpPr>
          <p:cNvPr id="3" name="Content Placeholder 2"/>
          <p:cNvSpPr>
            <a:spLocks noGrp="1"/>
          </p:cNvSpPr>
          <p:nvPr>
            <p:ph idx="1"/>
          </p:nvPr>
        </p:nvSpPr>
        <p:spPr/>
        <p:txBody>
          <a:bodyPr/>
          <a:p>
            <a:pPr marL="0" indent="0">
              <a:buFont typeface="Arial" panose="020B0604020202020204" pitchFamily="34" charset="0"/>
              <a:buNone/>
            </a:pPr>
            <a:r>
              <a:rPr lang="en-IN" altLang="en-US" sz="2000"/>
              <a:t>Problem: </a:t>
            </a:r>
            <a:endParaRPr lang="en-IN" altLang="en-US" sz="2000"/>
          </a:p>
          <a:p>
            <a:r>
              <a:rPr lang="en-IN" altLang="en-US" sz="2000"/>
              <a:t>The nested types have unrestricted access to each other, including to private fields,</a:t>
            </a:r>
            <a:endParaRPr lang="en-IN" altLang="en-US" sz="2000"/>
          </a:p>
          <a:p>
            <a:pPr marL="0" indent="0">
              <a:buNone/>
            </a:pPr>
            <a:r>
              <a:rPr lang="en-IN" altLang="en-US" sz="2000"/>
              <a:t>Solution</a:t>
            </a:r>
            <a:endParaRPr lang="en-IN" altLang="en-US" sz="2000"/>
          </a:p>
          <a:p>
            <a:r>
              <a:rPr lang="en-US" sz="2000"/>
              <a:t>One nest member (typically the top-level class) is designated as the nest host. </a:t>
            </a:r>
            <a:endParaRPr lang="en-US" sz="2000"/>
          </a:p>
          <a:p>
            <a:pPr>
              <a:buFont typeface="Arial" panose="020B0604020202020204" pitchFamily="34" charset="0"/>
              <a:buChar char="•"/>
            </a:pPr>
            <a:r>
              <a:rPr lang="en-US" sz="2000"/>
              <a:t>It contains an attribute (NestMembers) to identify the other statically known nest members.</a:t>
            </a:r>
            <a:endParaRPr lang="en-US" sz="2000"/>
          </a:p>
          <a:p>
            <a:pPr>
              <a:buFont typeface="Arial" panose="020B0604020202020204" pitchFamily="34" charset="0"/>
              <a:buChar char="•"/>
            </a:pPr>
            <a:r>
              <a:rPr lang="en-US" sz="2000"/>
              <a:t>Each of the other nest members has an attribute (NestHost) to identify its nest host.</a:t>
            </a:r>
            <a:endParaRPr 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Performance Tuning</a:t>
            </a:r>
            <a:endParaRPr lang="en-IN" altLang="en-US"/>
          </a:p>
        </p:txBody>
      </p:sp>
      <p:sp>
        <p:nvSpPr>
          <p:cNvPr id="3" name="Content Placeholder 2"/>
          <p:cNvSpPr>
            <a:spLocks noGrp="1"/>
          </p:cNvSpPr>
          <p:nvPr>
            <p:ph idx="1"/>
          </p:nvPr>
        </p:nvSpPr>
        <p:spPr/>
        <p:txBody>
          <a:bodyPr/>
          <a:p>
            <a:endParaRPr lang="en-US" sz="2000"/>
          </a:p>
          <a:p>
            <a:r>
              <a:rPr lang="en-US" sz="2000"/>
              <a:t>Use a profiler to find the real bottleneck</a:t>
            </a:r>
            <a:endParaRPr lang="en-US" sz="2000"/>
          </a:p>
          <a:p>
            <a:r>
              <a:rPr lang="en-IN" altLang="en-US" sz="2000"/>
              <a:t>Avoid BigDecimal or BigInteger</a:t>
            </a:r>
            <a:endParaRPr lang="en-IN" altLang="en-US" sz="2000"/>
          </a:p>
          <a:p>
            <a:r>
              <a:rPr lang="en-IN" altLang="en-US" sz="2000"/>
              <a:t>Use StringBuilder to concatenate Strings programmatically</a:t>
            </a:r>
            <a:endParaRPr lang="en-IN" altLang="en-US" sz="2000"/>
          </a:p>
          <a:p>
            <a:r>
              <a:rPr lang="en-IN" altLang="en-US" sz="2000"/>
              <a:t>Use + to concatenate Strings in in one statement(in case of a query)</a:t>
            </a:r>
            <a:endParaRPr lang="en-IN" altLang="en-US" sz="2000"/>
          </a:p>
          <a:p>
            <a:r>
              <a:rPr lang="en-IN" altLang="en-US" sz="2000"/>
              <a:t>Use primitives whereever possible</a:t>
            </a:r>
            <a:endParaRPr lang="en-IN" altLang="en-US" sz="2000"/>
          </a:p>
          <a:p>
            <a:r>
              <a:rPr lang="en-IN" altLang="en-US" sz="2000"/>
              <a:t>Cache expensive resources, like database connections and creating Integer objects</a:t>
            </a:r>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Performance Tuning</a:t>
            </a:r>
            <a:endParaRPr lang="en-IN" altLang="en-US"/>
          </a:p>
        </p:txBody>
      </p:sp>
      <p:sp>
        <p:nvSpPr>
          <p:cNvPr id="3" name="Content Placeholder 2"/>
          <p:cNvSpPr>
            <a:spLocks noGrp="1"/>
          </p:cNvSpPr>
          <p:nvPr>
            <p:ph idx="1"/>
          </p:nvPr>
        </p:nvSpPr>
        <p:spPr/>
        <p:txBody>
          <a:bodyPr/>
          <a:p>
            <a:r>
              <a:rPr lang="en-IN" altLang="en-US" sz="2000"/>
              <a:t>Use the Latest Stable Java Version</a:t>
            </a:r>
            <a:endParaRPr lang="en-IN" altLang="en-US" sz="2000"/>
          </a:p>
          <a:p>
            <a:r>
              <a:rPr lang="en-IN" altLang="en-US" sz="2000"/>
              <a:t>Size the Java Heap memory correctly - using Xmx, Xms</a:t>
            </a:r>
            <a:endParaRPr lang="en-IN" altLang="en-US" sz="2000"/>
          </a:p>
          <a:p>
            <a:pPr lvl="1"/>
            <a:r>
              <a:rPr lang="en-IN" altLang="en-US" sz="2000">
                <a:latin typeface="Arial" panose="020B0604020202020204" pitchFamily="34" charset="0"/>
              </a:rPr>
              <a:t>Donot have the heapsize too small</a:t>
            </a:r>
            <a:endParaRPr lang="en-IN" altLang="en-US" sz="2000">
              <a:latin typeface="Arial" panose="020B0604020202020204" pitchFamily="34" charset="0"/>
            </a:endParaRPr>
          </a:p>
          <a:p>
            <a:r>
              <a:rPr lang="en-IN" altLang="en-US" sz="2000"/>
              <a:t>Set the initial heap size </a:t>
            </a:r>
            <a:r>
              <a:rPr lang="en-IN" altLang="en-US" sz="2000" b="1" i="1">
                <a:solidFill>
                  <a:srgbClr val="FF0000"/>
                </a:solidFill>
              </a:rPr>
              <a:t>java -Xms256m -Xmx2048m</a:t>
            </a:r>
            <a:endParaRPr lang="en-IN" altLang="en-US" sz="2000" b="1" i="1">
              <a:solidFill>
                <a:srgbClr val="FF0000"/>
              </a:solidFill>
            </a:endParaRPr>
          </a:p>
          <a:p>
            <a:pPr lvl="1" algn="l">
              <a:buClrTx/>
              <a:buSzTx/>
            </a:pPr>
            <a:r>
              <a:rPr lang="en-IN" altLang="en-US" sz="2000">
                <a:solidFill>
                  <a:schemeClr val="tx1"/>
                </a:solidFill>
                <a:latin typeface="Arial" panose="020B0604020202020204" pitchFamily="34" charset="0"/>
              </a:rPr>
              <a:t>Xms is the initial setting of the heap memory size </a:t>
            </a:r>
            <a:endParaRPr lang="en-IN" altLang="en-US" sz="2000">
              <a:latin typeface="Arial" panose="020B0604020202020204" pitchFamily="34" charset="0"/>
            </a:endParaRPr>
          </a:p>
          <a:p>
            <a:r>
              <a:rPr lang="en-IN" altLang="en-US" sz="2000"/>
              <a:t>Use StoredProcedures instead of queries as SP are precompiled</a:t>
            </a:r>
            <a:endParaRPr lang="en-IN" altLang="en-US" sz="2000"/>
          </a:p>
          <a:p>
            <a:r>
              <a:rPr lang="en-IN" altLang="en-US" sz="2000"/>
              <a:t>Choose the right garbage collector (SerialGC, Parallel GC)</a:t>
            </a:r>
            <a:endParaRPr lang="en-IN" altLang="en-US" sz="2000"/>
          </a:p>
          <a:p>
            <a:r>
              <a:rPr lang="en-IN" altLang="en-US" sz="2000"/>
              <a:t>Tune the JVM Garbage Collector to reduce the time required for a full GC</a:t>
            </a:r>
            <a:endParaRPr lang="en-IN" altLang="en-US" sz="2000"/>
          </a:p>
          <a:p>
            <a:r>
              <a:rPr lang="en-IN" altLang="en-US" sz="2000"/>
              <a:t>Avoid Database connection delays. Use Pools</a:t>
            </a:r>
            <a:endParaRPr lang="en-IN" altLang="en-US" sz="2000"/>
          </a:p>
          <a:p>
            <a:endParaRPr lang="en-IN" altLang="en-US" sz="2000"/>
          </a:p>
          <a:p>
            <a:pPr marL="457200" lvl="1" indent="0">
              <a:buNone/>
            </a:pPr>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JNI - Java Native Interface</a:t>
            </a:r>
            <a:endParaRPr lang="en-IN" altLang="en-US" sz="3600"/>
          </a:p>
        </p:txBody>
      </p:sp>
      <p:sp>
        <p:nvSpPr>
          <p:cNvPr id="6" name="Content Placeholder 5"/>
          <p:cNvSpPr>
            <a:spLocks noGrp="1"/>
          </p:cNvSpPr>
          <p:nvPr>
            <p:ph idx="1"/>
          </p:nvPr>
        </p:nvSpPr>
        <p:spPr/>
        <p:txBody>
          <a:bodyPr/>
          <a:p>
            <a:r>
              <a:rPr lang="en-US" sz="2000"/>
              <a:t>JNI is an interface that allows Java to interact with code written in another language. </a:t>
            </a:r>
            <a:endParaRPr lang="en-US" sz="2000"/>
          </a:p>
          <a:p>
            <a:r>
              <a:rPr lang="en-IN" altLang="en-US" sz="2000"/>
              <a:t>Supports </a:t>
            </a:r>
            <a:r>
              <a:rPr lang="en-US" sz="2000"/>
              <a:t>code reusability and performance. </a:t>
            </a:r>
            <a:endParaRPr lang="en-US" sz="2000"/>
          </a:p>
          <a:p>
            <a:r>
              <a:rPr lang="en-IN" altLang="en-US" sz="2000"/>
              <a:t>C</a:t>
            </a:r>
            <a:r>
              <a:rPr lang="en-US" sz="2000"/>
              <a:t>an reuse existing/legacy code with Java (mostly C/C++). </a:t>
            </a:r>
            <a:endParaRPr lang="en-US" sz="2000"/>
          </a:p>
          <a:p>
            <a:r>
              <a:rPr lang="en-IN" altLang="en-US" sz="2000"/>
              <a:t>The na</a:t>
            </a:r>
            <a:r>
              <a:rPr lang="en-US" sz="2000"/>
              <a:t>tive code used to be up to 20 times faster than Java, when running in interpreted mode.</a:t>
            </a:r>
            <a:endParaRPr lang="en-US" sz="2000"/>
          </a:p>
          <a:p>
            <a:r>
              <a:rPr lang="en-US" sz="2000"/>
              <a:t>JNI can be used to invoke Java code from within natively-written applications written in C/C++.</a:t>
            </a:r>
            <a:endParaRPr lang="en-US" sz="2000"/>
          </a:p>
          <a:p>
            <a:r>
              <a:rPr lang="en-IN" altLang="en-US" sz="2000"/>
              <a:t>J</a:t>
            </a:r>
            <a:r>
              <a:rPr lang="en-US" sz="2000"/>
              <a:t>ava command-line utility is an example, that launches Java code in a Java Virtual Machine.</a:t>
            </a:r>
            <a:endParaRPr 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JNI Components</a:t>
            </a:r>
            <a:endParaRPr lang="en-IN" altLang="en-US" sz="3200"/>
          </a:p>
        </p:txBody>
      </p:sp>
      <p:sp>
        <p:nvSpPr>
          <p:cNvPr id="6" name="Content Placeholder 5"/>
          <p:cNvSpPr>
            <a:spLocks noGrp="1"/>
          </p:cNvSpPr>
          <p:nvPr>
            <p:ph idx="1"/>
          </p:nvPr>
        </p:nvSpPr>
        <p:spPr>
          <a:xfrm>
            <a:off x="457200" y="1600200"/>
            <a:ext cx="8493760" cy="4526280"/>
          </a:xfrm>
        </p:spPr>
        <p:txBody>
          <a:bodyPr/>
          <a:p>
            <a:endParaRPr lang="en-US" sz="2000"/>
          </a:p>
          <a:p>
            <a:r>
              <a:rPr lang="en-US" sz="2000" b="1"/>
              <a:t>Java Code </a:t>
            </a:r>
            <a:r>
              <a:rPr lang="en-US" sz="2000"/>
              <a:t>– </a:t>
            </a:r>
            <a:r>
              <a:rPr lang="en-IN" altLang="en-US" sz="2000"/>
              <a:t>The class with</a:t>
            </a:r>
            <a:r>
              <a:rPr lang="en-US" sz="2000"/>
              <a:t> native method.</a:t>
            </a:r>
            <a:endParaRPr lang="en-US" sz="2000"/>
          </a:p>
          <a:p>
            <a:r>
              <a:rPr lang="en-US" sz="2000" b="1"/>
              <a:t>Native Code</a:t>
            </a:r>
            <a:r>
              <a:rPr lang="en-US" sz="2000"/>
              <a:t> – the actual logic of native methods, coded in C or C++.</a:t>
            </a:r>
            <a:endParaRPr lang="en-US" sz="2000"/>
          </a:p>
          <a:p>
            <a:r>
              <a:rPr lang="en-US" sz="2000" b="1"/>
              <a:t>JNI header file</a:t>
            </a:r>
            <a:r>
              <a:rPr lang="en-US" sz="2000"/>
              <a:t> – this header file for C/C++ (include/jni.h into the JDK directory) includes all definitions of JNI elements that we may use into our native programs.</a:t>
            </a:r>
            <a:endParaRPr lang="en-US" sz="2000"/>
          </a:p>
          <a:p>
            <a:r>
              <a:rPr lang="en-US" sz="2000" b="1"/>
              <a:t>C/C++ Compiler</a:t>
            </a:r>
            <a:r>
              <a:rPr lang="en-US" sz="2000"/>
              <a:t> – </a:t>
            </a:r>
            <a:r>
              <a:rPr lang="en-IN" altLang="en-US" sz="2000"/>
              <a:t>C</a:t>
            </a:r>
            <a:r>
              <a:rPr lang="en-US" sz="2000"/>
              <a:t>hoose between GCC, Clang, Visual Studio, or  to generate a native shared library for our platform.</a:t>
            </a:r>
            <a:endParaRPr 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Java Modules</a:t>
            </a:r>
            <a:endParaRPr lang="en-IN" altLang="en-US"/>
          </a:p>
        </p:txBody>
      </p:sp>
      <p:sp>
        <p:nvSpPr>
          <p:cNvPr id="3" name="Content Placeholder 2"/>
          <p:cNvSpPr>
            <a:spLocks noGrp="1"/>
          </p:cNvSpPr>
          <p:nvPr>
            <p:ph idx="1"/>
          </p:nvPr>
        </p:nvSpPr>
        <p:spPr>
          <a:xfrm>
            <a:off x="457200" y="1600200"/>
            <a:ext cx="8699500" cy="4526280"/>
          </a:xfrm>
        </p:spPr>
        <p:txBody>
          <a:bodyPr/>
          <a:p>
            <a:pPr marL="0" indent="0">
              <a:buNone/>
            </a:pPr>
            <a:r>
              <a:rPr lang="en-IN" altLang="en-US" sz="1800" b="1"/>
              <a:t>Packages</a:t>
            </a:r>
            <a:endParaRPr lang="en-IN" altLang="en-US" sz="1800" b="1"/>
          </a:p>
          <a:p>
            <a:r>
              <a:rPr lang="en-IN" altLang="en-US" sz="1800"/>
              <a:t>Packages are used to determine what code is publicly accessible outside of the module. </a:t>
            </a:r>
            <a:endParaRPr lang="en-IN" altLang="en-US" sz="1800"/>
          </a:p>
          <a:p>
            <a:pPr marL="0" indent="0">
              <a:buNone/>
            </a:pPr>
            <a:r>
              <a:rPr lang="en-IN" altLang="en-US" sz="1800" b="1"/>
              <a:t>Resources</a:t>
            </a:r>
            <a:endParaRPr lang="en-IN" altLang="en-US" sz="1800" b="1"/>
          </a:p>
          <a:p>
            <a:r>
              <a:rPr lang="en-IN" altLang="en-US" sz="1800"/>
              <a:t>Resources like media or configuration files are available in the module</a:t>
            </a:r>
            <a:endParaRPr lang="en-IN" altLang="en-US" sz="1800"/>
          </a:p>
          <a:p>
            <a:pPr marL="0" indent="0">
              <a:buNone/>
            </a:pPr>
            <a:r>
              <a:rPr lang="en-IN" altLang="en-US" sz="1800" b="1"/>
              <a:t>Module Descriptor</a:t>
            </a:r>
            <a:endParaRPr lang="en-IN" altLang="en-US" sz="1800" b="1"/>
          </a:p>
          <a:p>
            <a:r>
              <a:rPr lang="en-IN" altLang="en-US" sz="1800" b="1"/>
              <a:t>Name </a:t>
            </a:r>
            <a:r>
              <a:rPr lang="en-IN" altLang="en-US" sz="1800"/>
              <a:t>– the name of the module</a:t>
            </a:r>
            <a:endParaRPr lang="en-IN" altLang="en-US" sz="1800"/>
          </a:p>
          <a:p>
            <a:r>
              <a:rPr lang="en-IN" altLang="en-US" sz="1800" b="1"/>
              <a:t>Dependencies </a:t>
            </a:r>
            <a:r>
              <a:rPr lang="en-IN" altLang="en-US" sz="1800"/>
              <a:t>– a list of modules that this module depends on</a:t>
            </a:r>
            <a:endParaRPr lang="en-IN" altLang="en-US" sz="1800"/>
          </a:p>
          <a:p>
            <a:r>
              <a:rPr lang="en-IN" altLang="en-US" sz="1800" b="1"/>
              <a:t>Public Packages</a:t>
            </a:r>
            <a:r>
              <a:rPr lang="en-IN" altLang="en-US" sz="1800"/>
              <a:t> – a list of packages that can be accessed outside the module</a:t>
            </a:r>
            <a:endParaRPr lang="en-IN" altLang="en-US" sz="1800"/>
          </a:p>
          <a:p>
            <a:r>
              <a:rPr lang="en-IN" altLang="en-US" sz="1800" b="1"/>
              <a:t>Services Offered</a:t>
            </a:r>
            <a:r>
              <a:rPr lang="en-IN" altLang="en-US" sz="1800"/>
              <a:t> – service implementations that can be consumed by other modules</a:t>
            </a:r>
            <a:endParaRPr lang="en-IN" altLang="en-US" sz="1800"/>
          </a:p>
          <a:p>
            <a:r>
              <a:rPr lang="en-IN" altLang="en-US" sz="1800" b="1"/>
              <a:t>Services Consumed</a:t>
            </a:r>
            <a:r>
              <a:rPr lang="en-IN" altLang="en-US" sz="1800"/>
              <a:t> – allows the current module to be a consumer of a service</a:t>
            </a:r>
            <a:endParaRPr lang="en-IN" altLang="en-US" sz="1800"/>
          </a:p>
          <a:p>
            <a:r>
              <a:rPr lang="en-IN" altLang="en-US" sz="1800" b="1"/>
              <a:t>Reflection Permissions </a:t>
            </a:r>
            <a:r>
              <a:rPr lang="en-IN" altLang="en-US" sz="1800">
                <a:sym typeface="+mn-ea"/>
              </a:rPr>
              <a:t>–  </a:t>
            </a:r>
            <a:r>
              <a:rPr lang="en-IN" altLang="en-US" sz="1800"/>
              <a:t>explicitly allows other classes to use reflection to access the private members of a package</a:t>
            </a:r>
            <a:endParaRPr lang="en-IN" altLang="en-US" sz="1800"/>
          </a:p>
          <a:p>
            <a:endParaRPr lang="en-IN" altLang="en-US" sz="18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a:t>JNI Data Mapping to variables</a:t>
            </a:r>
            <a:endParaRPr lang="en-IN" altLang="en-US" sz="32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graphicFrame>
        <p:nvGraphicFramePr>
          <p:cNvPr id="6" name="Content Placeholder 5"/>
          <p:cNvGraphicFramePr/>
          <p:nvPr>
            <p:ph idx="1"/>
          </p:nvPr>
        </p:nvGraphicFramePr>
        <p:xfrm>
          <a:off x="457200" y="1600200"/>
          <a:ext cx="3159760" cy="3810000"/>
        </p:xfrm>
        <a:graphic>
          <a:graphicData uri="http://schemas.openxmlformats.org/drawingml/2006/table">
            <a:tbl>
              <a:tblPr firstRow="1" bandRow="1">
                <a:tableStyleId>{5C22544A-7EE6-4342-B048-85BDC9FD1C3A}</a:tableStyleId>
              </a:tblPr>
              <a:tblGrid>
                <a:gridCol w="1188720"/>
                <a:gridCol w="1971040"/>
              </a:tblGrid>
              <a:tr h="381000">
                <a:tc>
                  <a:txBody>
                    <a:bodyPr/>
                    <a:p>
                      <a:pPr>
                        <a:buNone/>
                      </a:pPr>
                      <a:endParaRPr lang="en-US"/>
                    </a:p>
                  </a:txBody>
                  <a:tcPr>
                    <a:lnB w="12700" cmpd="sng">
                      <a:solidFill>
                        <a:schemeClr val="tx1"/>
                      </a:solidFill>
                      <a:prstDash val="solid"/>
                    </a:lnB>
                    <a:solidFill>
                      <a:schemeClr val="tx1"/>
                    </a:solidFill>
                  </a:tcPr>
                </a:tc>
                <a:tc>
                  <a:txBody>
                    <a:bodyPr/>
                    <a:p>
                      <a:pPr>
                        <a:buNone/>
                      </a:pPr>
                      <a:endParaRPr lang="en-US"/>
                    </a:p>
                  </a:txBody>
                  <a:tcPr>
                    <a:lnB w="12700" cmpd="sng">
                      <a:solidFill>
                        <a:schemeClr val="tx1"/>
                      </a:solidFill>
                      <a:prstDash val="solid"/>
                    </a:lnB>
                    <a:solidFill>
                      <a:schemeClr val="tx1"/>
                    </a:solidFill>
                  </a:tcPr>
                </a:tc>
              </a:tr>
              <a:tr h="381000">
                <a:tc>
                  <a:txBody>
                    <a:bodyPr/>
                    <a:p>
                      <a:pPr>
                        <a:buNone/>
                      </a:pPr>
                      <a:r>
                        <a:rPr lang="en-US"/>
                        <a:t>boolean</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jboolean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a:solidFill>
                        <a:schemeClr val="tx1"/>
                      </a:solidFill>
                      <a:prstDash val="solid"/>
                    </a:lnB>
                    <a:noFill/>
                  </a:tcPr>
                </a:tc>
              </a:tr>
              <a:tr h="381000">
                <a:tc>
                  <a:txBody>
                    <a:bodyPr/>
                    <a:p>
                      <a:pPr>
                        <a:buNone/>
                      </a:pPr>
                      <a:r>
                        <a:rPr lang="en-US"/>
                        <a:t>byte</a:t>
                      </a:r>
                      <a:endParaRPr lang="en-US"/>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jbyte </a:t>
                      </a:r>
                      <a:endParaRPr 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381000">
                <a:tc>
                  <a:txBody>
                    <a:bodyPr/>
                    <a:p>
                      <a:pPr>
                        <a:buNone/>
                      </a:pPr>
                      <a:r>
                        <a:rPr lang="en-US"/>
                        <a:t>char</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jchar </a:t>
                      </a:r>
                      <a:endParaRPr lang="en-US"/>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tr>
              <a:tr h="381000">
                <a:tc>
                  <a:txBody>
                    <a:bodyPr/>
                    <a:p>
                      <a:pPr>
                        <a:buNone/>
                      </a:pPr>
                      <a:r>
                        <a:rPr lang="en-US"/>
                        <a:t>double</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jdouble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t>float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jfloat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t>int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jint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t>long</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jlong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t>short</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jshort </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t>void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t>void</a:t>
                      </a: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Java 16</a:t>
            </a:r>
            <a:endParaRPr lang="en-IN" altLang="en-US"/>
          </a:p>
        </p:txBody>
      </p:sp>
      <p:sp>
        <p:nvSpPr>
          <p:cNvPr id="3" name="Content Placeholder 2"/>
          <p:cNvSpPr>
            <a:spLocks noGrp="1"/>
          </p:cNvSpPr>
          <p:nvPr>
            <p:ph sz="half" idx="1"/>
          </p:nvPr>
        </p:nvSpPr>
        <p:spPr/>
        <p:txBody>
          <a:bodyPr/>
          <a:p>
            <a:endParaRPr lang="en-IN" altLang="en-US"/>
          </a:p>
          <a:p>
            <a:r>
              <a:rPr lang="en-IN" altLang="en-US"/>
              <a:t>Records</a:t>
            </a:r>
            <a:endParaRPr lang="en-IN" altLang="en-US"/>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Records</a:t>
            </a:r>
            <a:endParaRPr lang="en-IN" altLang="en-US"/>
          </a:p>
        </p:txBody>
      </p:sp>
      <p:sp>
        <p:nvSpPr>
          <p:cNvPr id="3" name="Content Placeholder 2"/>
          <p:cNvSpPr>
            <a:spLocks noGrp="1"/>
          </p:cNvSpPr>
          <p:nvPr>
            <p:ph sz="half" idx="1"/>
          </p:nvPr>
        </p:nvSpPr>
        <p:spPr>
          <a:xfrm>
            <a:off x="457200" y="1600200"/>
            <a:ext cx="8006715" cy="4526280"/>
          </a:xfrm>
          <a:ln w="28575" cmpd="sng">
            <a:noFill/>
            <a:prstDash val="solid"/>
          </a:ln>
        </p:spPr>
        <p:txBody>
          <a:bodyPr/>
          <a:p>
            <a:pPr marL="0" indent="0">
              <a:buNone/>
            </a:pPr>
            <a:endParaRPr lang="en-IN" altLang="en-US" b="1"/>
          </a:p>
          <a:p>
            <a:r>
              <a:rPr lang="en-IN" altLang="en-US" sz="1800"/>
              <a:t>Record Class is the common base class of all record classes</a:t>
            </a:r>
            <a:endParaRPr lang="en-IN" altLang="en-US" sz="1800"/>
          </a:p>
          <a:p>
            <a:pPr marL="0" indent="0">
              <a:buNone/>
            </a:pPr>
            <a:endParaRPr lang="en-IN" altLang="en-US" sz="1800"/>
          </a:p>
          <a:p>
            <a:r>
              <a:rPr lang="en-IN" altLang="en-US" sz="1800"/>
              <a:t>It is a transparent carrier for a fixed set of values </a:t>
            </a:r>
            <a:endParaRPr lang="en-IN" altLang="en-US" sz="1800"/>
          </a:p>
          <a:p>
            <a:r>
              <a:rPr lang="en-IN" altLang="en-US" sz="1800"/>
              <a:t>The variables are called the record components - they are final</a:t>
            </a:r>
            <a:endParaRPr lang="en-IN" altLang="en-US" sz="1800"/>
          </a:p>
          <a:p>
            <a:r>
              <a:rPr lang="en-IN" altLang="en-US" sz="1800">
                <a:sym typeface="+mn-ea"/>
              </a:rPr>
              <a:t>Records can have static fields, static block</a:t>
            </a:r>
            <a:endParaRPr lang="en-IN" altLang="en-US" sz="1800"/>
          </a:p>
          <a:p>
            <a:r>
              <a:rPr lang="en-IN" altLang="en-US" sz="1800"/>
              <a:t>Records have</a:t>
            </a:r>
            <a:r>
              <a:rPr lang="en-IN" altLang="en-US" sz="1800" i="1"/>
              <a:t> fields, all-args constructor, getters, toString, and equals/hashCode</a:t>
            </a:r>
            <a:r>
              <a:rPr lang="en-IN" altLang="en-US" sz="1800"/>
              <a:t> methods</a:t>
            </a:r>
            <a:endParaRPr lang="en-IN" altLang="en-US" sz="1800"/>
          </a:p>
          <a:p>
            <a:endParaRPr lang="en-IN" altLang="en-US" sz="1800"/>
          </a:p>
          <a:p>
            <a:r>
              <a:rPr lang="en-IN" altLang="en-US" sz="1800"/>
              <a:t>Records are immutable. No setter methods</a:t>
            </a:r>
            <a:endParaRPr lang="en-IN" altLang="en-US" sz="1800"/>
          </a:p>
          <a:p>
            <a:r>
              <a:rPr lang="en-IN" altLang="en-US" sz="1800"/>
              <a:t>Record classes are final. Records can implement other interfaces</a:t>
            </a:r>
            <a:endParaRPr lang="en-IN" altLang="en-US" sz="1800"/>
          </a:p>
          <a:p>
            <a:r>
              <a:rPr lang="en-IN" altLang="en-US" sz="1800"/>
              <a:t>Records are used as data transfer objects (DTOs) </a:t>
            </a:r>
            <a:endParaRPr lang="en-IN" altLang="en-US" sz="1800"/>
          </a:p>
          <a:p>
            <a:pPr marL="0" indent="0">
              <a:buNone/>
            </a:pPr>
            <a:endParaRPr lang="en-IN" altLang="en-US" sz="18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Example</a:t>
            </a:r>
            <a:endParaRPr lang="en-IN" altLang="en-US"/>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9" name="Content Placeholder 8"/>
          <p:cNvPicPr>
            <a:picLocks noChangeAspect="1"/>
          </p:cNvPicPr>
          <p:nvPr>
            <p:ph sz="half" idx="1"/>
          </p:nvPr>
        </p:nvPicPr>
        <p:blipFill>
          <a:blip r:embed="rId1"/>
          <a:stretch>
            <a:fillRect/>
          </a:stretch>
        </p:blipFill>
        <p:spPr>
          <a:xfrm>
            <a:off x="323850" y="2132965"/>
            <a:ext cx="4038600" cy="3397250"/>
          </a:xfrm>
          <a:prstGeom prst="rect">
            <a:avLst/>
          </a:prstGeom>
          <a:ln w="12700" cmpd="sng">
            <a:solidFill>
              <a:schemeClr val="tx1"/>
            </a:solidFill>
            <a:prstDash val="solid"/>
          </a:ln>
        </p:spPr>
      </p:pic>
      <p:pic>
        <p:nvPicPr>
          <p:cNvPr id="10" name="Content Placeholder 9"/>
          <p:cNvPicPr>
            <a:picLocks noChangeAspect="1"/>
          </p:cNvPicPr>
          <p:nvPr>
            <p:ph sz="half" idx="2"/>
          </p:nvPr>
        </p:nvPicPr>
        <p:blipFill>
          <a:blip r:embed="rId2"/>
          <a:stretch>
            <a:fillRect/>
          </a:stretch>
        </p:blipFill>
        <p:spPr>
          <a:xfrm>
            <a:off x="4495800" y="3068955"/>
            <a:ext cx="4191000" cy="1501775"/>
          </a:xfrm>
          <a:prstGeom prst="rect">
            <a:avLst/>
          </a:prstGeom>
          <a:ln w="12700" cmpd="sng">
            <a:solidFill>
              <a:schemeClr val="tx1"/>
            </a:solidFill>
            <a:prstDash val="soli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Java 17</a:t>
            </a:r>
            <a:endParaRPr lang="en-IN" altLang="en-US"/>
          </a:p>
        </p:txBody>
      </p:sp>
      <p:sp>
        <p:nvSpPr>
          <p:cNvPr id="3" name="Content Placeholder 2"/>
          <p:cNvSpPr>
            <a:spLocks noGrp="1"/>
          </p:cNvSpPr>
          <p:nvPr>
            <p:ph sz="half" idx="1"/>
          </p:nvPr>
        </p:nvSpPr>
        <p:spPr>
          <a:xfrm>
            <a:off x="457200" y="1600200"/>
            <a:ext cx="8074660" cy="4526280"/>
          </a:xfrm>
        </p:spPr>
        <p:txBody>
          <a:bodyPr/>
          <a:p>
            <a:endParaRPr lang="en-IN" altLang="en-US"/>
          </a:p>
          <a:p>
            <a:r>
              <a:rPr lang="en-IN" altLang="en-US"/>
              <a:t>Sealed Classes</a:t>
            </a:r>
            <a:endParaRPr lang="en-IN" altLang="en-US"/>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600"/>
              <a:t>Sealed Classes</a:t>
            </a:r>
            <a:endParaRPr lang="en-IN" altLang="en-US" sz="3600"/>
          </a:p>
        </p:txBody>
      </p:sp>
      <p:sp>
        <p:nvSpPr>
          <p:cNvPr id="7" name="Content Placeholder 6"/>
          <p:cNvSpPr>
            <a:spLocks noGrp="1"/>
          </p:cNvSpPr>
          <p:nvPr>
            <p:ph idx="1"/>
          </p:nvPr>
        </p:nvSpPr>
        <p:spPr/>
        <p:txBody>
          <a:bodyPr/>
          <a:p>
            <a:endParaRPr lang="en-US" sz="2000"/>
          </a:p>
          <a:p>
            <a:r>
              <a:rPr lang="en-US" sz="1800"/>
              <a:t>A sealed class allows </a:t>
            </a:r>
            <a:r>
              <a:rPr lang="en-IN" altLang="en-US" sz="1800"/>
              <a:t>to </a:t>
            </a:r>
            <a:r>
              <a:rPr lang="en-US" sz="1800"/>
              <a:t>choose its sub-classes.</a:t>
            </a:r>
            <a:endParaRPr lang="en-US" sz="1800"/>
          </a:p>
          <a:p>
            <a:r>
              <a:rPr lang="en-IN" altLang="en-US" sz="1800"/>
              <a:t>Use the keyword </a:t>
            </a:r>
            <a:r>
              <a:rPr lang="en-US" sz="1800" b="1" i="1"/>
              <a:t>sealed </a:t>
            </a:r>
            <a:r>
              <a:rPr lang="en-IN" altLang="en-US" sz="1800"/>
              <a:t>to create a sealed class</a:t>
            </a:r>
            <a:r>
              <a:rPr lang="en-US" sz="1800"/>
              <a:t>. </a:t>
            </a:r>
            <a:endParaRPr lang="en-US" sz="1800"/>
          </a:p>
          <a:p>
            <a:r>
              <a:rPr lang="en-US" sz="1800"/>
              <a:t>A sealed class must be followed by </a:t>
            </a:r>
            <a:r>
              <a:rPr lang="en-US" sz="1800" b="1" i="1"/>
              <a:t>permits </a:t>
            </a:r>
            <a:r>
              <a:rPr lang="en-US" sz="1800"/>
              <a:t>keyword along with the list of classes that can extend it. </a:t>
            </a:r>
            <a:endParaRPr lang="en-US" sz="1800"/>
          </a:p>
          <a:p>
            <a:r>
              <a:rPr lang="en-US" sz="1800"/>
              <a:t>The permits clause  specifies the classes that are permitted to </a:t>
            </a:r>
            <a:r>
              <a:rPr lang="en-IN" altLang="en-US" sz="1800"/>
              <a:t>extend the sealed class/</a:t>
            </a:r>
            <a:r>
              <a:rPr lang="en-US" sz="1800"/>
              <a:t>implement the sealed interface</a:t>
            </a:r>
            <a:endParaRPr lang="en-US" sz="1800"/>
          </a:p>
          <a:p>
            <a:r>
              <a:rPr lang="en-IN" altLang="en-US" sz="1800"/>
              <a:t>The extending classes should be sealed/non-sealed/final</a:t>
            </a:r>
            <a:endParaRPr lang="en-US" sz="1800"/>
          </a:p>
          <a:p>
            <a:pPr marL="0" indent="0">
              <a:buNone/>
            </a:pPr>
            <a:r>
              <a:rPr lang="en-IN" altLang="en-US" sz="2000"/>
              <a:t>eg.,</a:t>
            </a:r>
            <a:endParaRPr lang="en-IN" altLang="en-US" sz="2000"/>
          </a:p>
          <a:p>
            <a:pPr marL="0" indent="0">
              <a:buNone/>
            </a:pPr>
            <a:endParaRPr lang="en-IN" alt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9" name="Picture 8"/>
          <p:cNvPicPr>
            <a:picLocks noChangeAspect="1"/>
          </p:cNvPicPr>
          <p:nvPr/>
        </p:nvPicPr>
        <p:blipFill>
          <a:blip r:embed="rId1"/>
          <a:stretch>
            <a:fillRect/>
          </a:stretch>
        </p:blipFill>
        <p:spPr>
          <a:xfrm>
            <a:off x="1259840" y="4581525"/>
            <a:ext cx="5805805" cy="684530"/>
          </a:xfrm>
          <a:prstGeom prst="rect">
            <a:avLst/>
          </a:prstGeom>
          <a:ln w="12700" cmpd="sng">
            <a:solidFill>
              <a:schemeClr val="tx1"/>
            </a:solidFill>
            <a:prstDash val="solid"/>
          </a:ln>
        </p:spPr>
      </p:pic>
      <p:pic>
        <p:nvPicPr>
          <p:cNvPr id="10" name="Picture 9"/>
          <p:cNvPicPr>
            <a:picLocks noChangeAspect="1"/>
          </p:cNvPicPr>
          <p:nvPr/>
        </p:nvPicPr>
        <p:blipFill>
          <a:blip r:embed="rId2"/>
          <a:stretch>
            <a:fillRect/>
          </a:stretch>
        </p:blipFill>
        <p:spPr>
          <a:xfrm>
            <a:off x="1259840" y="5445125"/>
            <a:ext cx="6150610" cy="587375"/>
          </a:xfrm>
          <a:prstGeom prst="rect">
            <a:avLst/>
          </a:prstGeom>
          <a:ln w="12700" cmpd="sng">
            <a:solidFill>
              <a:schemeClr val="tx1"/>
            </a:solidFill>
            <a:prstDash val="soli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600">
                <a:sym typeface="+mn-ea"/>
              </a:rPr>
              <a:t>Non-Sealed Classes</a:t>
            </a:r>
            <a:endParaRPr lang="en-IN" altLang="en-US" sz="3600">
              <a:sym typeface="+mn-ea"/>
            </a:endParaRPr>
          </a:p>
        </p:txBody>
      </p:sp>
      <p:sp>
        <p:nvSpPr>
          <p:cNvPr id="7" name="Content Placeholder 6"/>
          <p:cNvSpPr>
            <a:spLocks noGrp="1"/>
          </p:cNvSpPr>
          <p:nvPr>
            <p:ph idx="1"/>
          </p:nvPr>
        </p:nvSpPr>
        <p:spPr/>
        <p:txBody>
          <a:bodyPr/>
          <a:p>
            <a:endParaRPr lang="en-US" sz="2000"/>
          </a:p>
          <a:p>
            <a:r>
              <a:rPr lang="en-IN" altLang="en-US" sz="2000"/>
              <a:t>If a class is non-sealed the parent-child hierarchy ends here.</a:t>
            </a:r>
            <a:endParaRPr lang="en-IN" altLang="en-US" sz="2000"/>
          </a:p>
          <a:p>
            <a:r>
              <a:rPr lang="en-IN" altLang="en-US" sz="2000"/>
              <a:t>But the non-sealed class can be extended by other classes</a:t>
            </a:r>
            <a:endParaRPr lang="en-IN" altLang="en-US" sz="2000"/>
          </a:p>
          <a:p>
            <a:r>
              <a:rPr lang="en-IN" altLang="en-US" sz="2000">
                <a:sym typeface="+mn-ea"/>
              </a:rPr>
              <a:t>Use the keyword </a:t>
            </a:r>
            <a:r>
              <a:rPr lang="en-IN" altLang="en-US" sz="2000" b="1" i="1">
                <a:sym typeface="+mn-ea"/>
              </a:rPr>
              <a:t>non-s</a:t>
            </a:r>
            <a:r>
              <a:rPr lang="en-US" sz="2000" b="1" i="1">
                <a:sym typeface="+mn-ea"/>
              </a:rPr>
              <a:t>ealed </a:t>
            </a:r>
            <a:r>
              <a:rPr lang="en-IN" altLang="en-US" sz="2000">
                <a:sym typeface="+mn-ea"/>
              </a:rPr>
              <a:t>to create a non-sealed class</a:t>
            </a:r>
            <a:r>
              <a:rPr lang="en-US" sz="2000">
                <a:sym typeface="+mn-ea"/>
              </a:rPr>
              <a:t>. </a:t>
            </a:r>
            <a:endParaRPr lang="en-US" sz="2000">
              <a:sym typeface="+mn-ea"/>
            </a:endParaRPr>
          </a:p>
          <a:p>
            <a:r>
              <a:rPr lang="en-IN" altLang="en-US" sz="2000">
                <a:sym typeface="+mn-ea"/>
              </a:rPr>
              <a:t>This class cannot be extended</a:t>
            </a:r>
            <a:endParaRPr lang="en-IN" altLang="en-US" sz="2000">
              <a:sym typeface="+mn-ea"/>
            </a:endParaRPr>
          </a:p>
          <a:p>
            <a:endParaRPr lang="en-IN" altLang="en-US" sz="2000">
              <a:sym typeface="+mn-ea"/>
            </a:endParaRPr>
          </a:p>
          <a:p>
            <a:endParaRPr lang="en-IN" altLang="en-US" sz="2000">
              <a:sym typeface="+mn-ea"/>
            </a:endParaRPr>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Rules</a:t>
            </a:r>
            <a:endParaRPr lang="en-IN" altLang="en-US" sz="3600"/>
          </a:p>
        </p:txBody>
      </p:sp>
      <p:sp>
        <p:nvSpPr>
          <p:cNvPr id="3" name="Content Placeholder 2"/>
          <p:cNvSpPr>
            <a:spLocks noGrp="1"/>
          </p:cNvSpPr>
          <p:nvPr>
            <p:ph idx="1"/>
          </p:nvPr>
        </p:nvSpPr>
        <p:spPr/>
        <p:txBody>
          <a:bodyPr/>
          <a:p>
            <a:endParaRPr lang="en-US" sz="2000"/>
          </a:p>
          <a:p>
            <a:r>
              <a:rPr lang="en-US" sz="2000"/>
              <a:t>A sealed class must define the classes that may extend it using </a:t>
            </a:r>
            <a:r>
              <a:rPr lang="en-US" sz="2000" b="1" i="1"/>
              <a:t>permits</a:t>
            </a:r>
            <a:endParaRPr lang="en-US" sz="2000" b="1" i="1"/>
          </a:p>
          <a:p>
            <a:r>
              <a:rPr lang="en-IN" altLang="en-US" sz="2000"/>
              <a:t>The </a:t>
            </a:r>
            <a:r>
              <a:rPr lang="en-US" sz="2000">
                <a:sym typeface="+mn-ea"/>
              </a:rPr>
              <a:t>permitted </a:t>
            </a:r>
            <a:r>
              <a:rPr lang="en-US" sz="2000"/>
              <a:t>child class</a:t>
            </a:r>
            <a:r>
              <a:rPr lang="en-IN" altLang="en-US" sz="2000"/>
              <a:t> must extend the sealed class and must </a:t>
            </a:r>
            <a:r>
              <a:rPr lang="en-US" sz="2000"/>
              <a:t>either be final, sealed or non-sealed.</a:t>
            </a:r>
            <a:endParaRPr lang="en-US" sz="2000"/>
          </a:p>
          <a:p>
            <a:r>
              <a:rPr lang="en-US" sz="2000"/>
              <a:t>If </a:t>
            </a:r>
            <a:r>
              <a:rPr lang="en-IN" altLang="en-US" sz="2000"/>
              <a:t>the parent </a:t>
            </a:r>
            <a:r>
              <a:rPr lang="en-US" sz="2000"/>
              <a:t>sealed class is in a module, then</a:t>
            </a:r>
            <a:r>
              <a:rPr lang="en-IN" altLang="en-US" sz="2000"/>
              <a:t> the</a:t>
            </a:r>
            <a:r>
              <a:rPr lang="en-US" sz="2000"/>
              <a:t> child classes must also be in the same module </a:t>
            </a:r>
            <a:endParaRPr lang="en-US" sz="2000"/>
          </a:p>
          <a:p>
            <a:r>
              <a:rPr lang="en-IN" altLang="en-US" sz="2000"/>
              <a:t>I</a:t>
            </a:r>
            <a:r>
              <a:rPr lang="en-US" sz="2000"/>
              <a:t>f the parent sealed class is in an unnamed module</a:t>
            </a:r>
            <a:r>
              <a:rPr lang="en-IN" altLang="en-US" sz="2000"/>
              <a:t>, then the </a:t>
            </a:r>
            <a:r>
              <a:rPr lang="en-US" sz="2000">
                <a:sym typeface="+mn-ea"/>
              </a:rPr>
              <a:t>child classes must</a:t>
            </a:r>
            <a:r>
              <a:rPr lang="en-IN" altLang="en-US" sz="2000">
                <a:sym typeface="+mn-ea"/>
              </a:rPr>
              <a:t> </a:t>
            </a:r>
            <a:r>
              <a:rPr lang="en-US" sz="2000">
                <a:sym typeface="+mn-ea"/>
              </a:rPr>
              <a:t>in the same package, </a:t>
            </a:r>
            <a:endParaRPr lang="en-US" sz="2000"/>
          </a:p>
          <a:p>
            <a:r>
              <a:rPr lang="en-IN" altLang="en-US" sz="2000"/>
              <a:t>The non-sealed class can be extended</a:t>
            </a:r>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Sealed Interface</a:t>
            </a:r>
            <a:endParaRPr lang="en-IN" altLang="en-US" sz="3600"/>
          </a:p>
        </p:txBody>
      </p:sp>
      <p:sp>
        <p:nvSpPr>
          <p:cNvPr id="3" name="Content Placeholder 2"/>
          <p:cNvSpPr>
            <a:spLocks noGrp="1"/>
          </p:cNvSpPr>
          <p:nvPr>
            <p:ph sz="half" idx="1"/>
          </p:nvPr>
        </p:nvSpPr>
        <p:spPr>
          <a:xfrm>
            <a:off x="457200" y="1600200"/>
            <a:ext cx="7915275" cy="4526280"/>
          </a:xfrm>
        </p:spPr>
        <p:txBody>
          <a:bodyPr/>
          <a:p>
            <a:pPr marL="0" indent="0">
              <a:buNone/>
            </a:pPr>
            <a:endParaRPr lang="en-US" sz="2000"/>
          </a:p>
          <a:p>
            <a:r>
              <a:rPr lang="en-US" sz="2000"/>
              <a:t>An interface may allow to choose its child interfaces or classes that can extend it using permits.</a:t>
            </a:r>
            <a:endParaRPr lang="en-US" sz="2000"/>
          </a:p>
          <a:p>
            <a:pPr marL="0" indent="0">
              <a:buNone/>
            </a:pPr>
            <a:endParaRPr 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Picture 4"/>
          <p:cNvPicPr>
            <a:picLocks noChangeAspect="1"/>
          </p:cNvPicPr>
          <p:nvPr/>
        </p:nvPicPr>
        <p:blipFill>
          <a:blip r:embed="rId1"/>
          <a:stretch>
            <a:fillRect/>
          </a:stretch>
        </p:blipFill>
        <p:spPr>
          <a:xfrm>
            <a:off x="767080" y="3068955"/>
            <a:ext cx="7296150" cy="496570"/>
          </a:xfrm>
          <a:prstGeom prst="rect">
            <a:avLst/>
          </a:prstGeom>
          <a:ln w="12700" cmpd="sng">
            <a:solidFill>
              <a:schemeClr val="tx1"/>
            </a:solidFill>
            <a:prstDash val="solid"/>
          </a:ln>
        </p:spPr>
      </p:pic>
      <p:pic>
        <p:nvPicPr>
          <p:cNvPr id="6" name="Picture 5"/>
          <p:cNvPicPr>
            <a:picLocks noChangeAspect="1"/>
          </p:cNvPicPr>
          <p:nvPr/>
        </p:nvPicPr>
        <p:blipFill>
          <a:blip r:embed="rId2"/>
          <a:stretch>
            <a:fillRect/>
          </a:stretch>
        </p:blipFill>
        <p:spPr>
          <a:xfrm>
            <a:off x="745490" y="4004945"/>
            <a:ext cx="7099935" cy="504825"/>
          </a:xfrm>
          <a:prstGeom prst="rect">
            <a:avLst/>
          </a:prstGeom>
          <a:ln w="12700" cmpd="sng">
            <a:solidFill>
              <a:schemeClr val="tx1"/>
            </a:solidFill>
            <a:prstDash val="solid"/>
          </a:ln>
        </p:spPr>
      </p:pic>
      <p:pic>
        <p:nvPicPr>
          <p:cNvPr id="7" name="Content Placeholder 6"/>
          <p:cNvPicPr>
            <a:picLocks noChangeAspect="1"/>
          </p:cNvPicPr>
          <p:nvPr>
            <p:ph sz="half" idx="2"/>
          </p:nvPr>
        </p:nvPicPr>
        <p:blipFill>
          <a:blip r:embed="rId3"/>
          <a:stretch>
            <a:fillRect/>
          </a:stretch>
        </p:blipFill>
        <p:spPr>
          <a:xfrm>
            <a:off x="755650" y="5062220"/>
            <a:ext cx="7089775" cy="551815"/>
          </a:xfrm>
          <a:prstGeom prst="rect">
            <a:avLst/>
          </a:prstGeom>
          <a:ln w="12700" cmpd="sng">
            <a:solidFill>
              <a:schemeClr val="accent1">
                <a:shade val="50000"/>
              </a:schemeClr>
            </a:solidFill>
            <a:prstDash val="soli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Sealed Records</a:t>
            </a:r>
            <a:endParaRPr lang="en-IN" altLang="en-US"/>
          </a:p>
        </p:txBody>
      </p:sp>
      <p:sp>
        <p:nvSpPr>
          <p:cNvPr id="3" name="Content Placeholder 2"/>
          <p:cNvSpPr>
            <a:spLocks noGrp="1"/>
          </p:cNvSpPr>
          <p:nvPr>
            <p:ph sz="half" idx="1"/>
          </p:nvPr>
        </p:nvSpPr>
        <p:spPr>
          <a:xfrm>
            <a:off x="457200" y="1600200"/>
            <a:ext cx="7936230" cy="4526280"/>
          </a:xfrm>
        </p:spPr>
        <p:txBody>
          <a:bodyPr/>
          <a:p>
            <a:endParaRPr lang="en-US" sz="2000"/>
          </a:p>
          <a:p>
            <a:r>
              <a:rPr lang="en-US" sz="2000"/>
              <a:t>A record can not extend a normal class,</a:t>
            </a:r>
            <a:r>
              <a:rPr lang="en-IN" altLang="en-US" sz="2000"/>
              <a:t>but can</a:t>
            </a:r>
            <a:r>
              <a:rPr lang="en-US" sz="2000"/>
              <a:t> implement a </a:t>
            </a:r>
            <a:r>
              <a:rPr lang="en-US" sz="2000" b="1" i="1"/>
              <a:t>sealed </a:t>
            </a:r>
            <a:r>
              <a:rPr lang="en-US" sz="2000"/>
              <a:t>interface.</a:t>
            </a:r>
            <a:endParaRPr lang="en-US" sz="2000"/>
          </a:p>
          <a:p>
            <a:r>
              <a:rPr lang="en-US" sz="2000"/>
              <a:t>Further, a record is implicitly final.</a:t>
            </a:r>
            <a:endParaRPr lang="en-US" sz="2000"/>
          </a:p>
          <a:p>
            <a:pPr marL="0" indent="0">
              <a:buNone/>
            </a:pPr>
            <a:endParaRPr lang="en-US" sz="2000"/>
          </a:p>
          <a:p>
            <a:pPr marL="0" indent="0">
              <a:buNone/>
            </a:pPr>
            <a:endParaRPr lang="en-US" sz="2000"/>
          </a:p>
          <a:p>
            <a:endParaRPr lang="en-US" sz="2000"/>
          </a:p>
          <a:p>
            <a:pPr marL="0" indent="0">
              <a:buNone/>
            </a:pPr>
            <a:endParaRPr lang="en-US" sz="20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6" name="Picture 5"/>
          <p:cNvPicPr>
            <a:picLocks noChangeAspect="1"/>
          </p:cNvPicPr>
          <p:nvPr/>
        </p:nvPicPr>
        <p:blipFill>
          <a:blip r:embed="rId1"/>
          <a:stretch>
            <a:fillRect/>
          </a:stretch>
        </p:blipFill>
        <p:spPr>
          <a:xfrm>
            <a:off x="827405" y="3357245"/>
            <a:ext cx="4879975" cy="697230"/>
          </a:xfrm>
          <a:prstGeom prst="rect">
            <a:avLst/>
          </a:prstGeom>
          <a:ln w="12700" cmpd="sng">
            <a:solidFill>
              <a:schemeClr val="tx1"/>
            </a:solidFill>
            <a:prstDash val="soli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 Directives</a:t>
            </a:r>
            <a:endParaRPr lang="en-IN" altLang="en-US"/>
          </a:p>
        </p:txBody>
      </p:sp>
      <p:sp>
        <p:nvSpPr>
          <p:cNvPr id="3" name="Content Placeholder 2"/>
          <p:cNvSpPr>
            <a:spLocks noGrp="1"/>
          </p:cNvSpPr>
          <p:nvPr>
            <p:ph idx="1"/>
          </p:nvPr>
        </p:nvSpPr>
        <p:spPr/>
        <p:txBody>
          <a:bodyPr/>
          <a:p>
            <a:r>
              <a:rPr lang="en-IN" altLang="en-US" sz="2000"/>
              <a:t>Requires - both runtime and compile time</a:t>
            </a:r>
            <a:endParaRPr lang="en-IN" altLang="en-US" sz="2000"/>
          </a:p>
          <a:p>
            <a:r>
              <a:rPr lang="en-IN" altLang="en-US" sz="2000"/>
              <a:t>Requires Static - required only during compile time</a:t>
            </a:r>
            <a:endParaRPr lang="en-IN" altLang="en-US" sz="2000"/>
          </a:p>
          <a:p>
            <a:r>
              <a:rPr lang="en-IN" altLang="en-US" sz="2000"/>
              <a:t>Requires Transitive</a:t>
            </a:r>
            <a:endParaRPr lang="en-IN" altLang="en-US" sz="2000"/>
          </a:p>
          <a:p>
            <a:r>
              <a:rPr lang="en-IN" altLang="en-US" sz="2000"/>
              <a:t>Exports - export the module for other modules to use</a:t>
            </a:r>
            <a:endParaRPr lang="en-IN" altLang="en-US" sz="2000"/>
          </a:p>
          <a:p>
            <a:r>
              <a:rPr lang="en-IN" altLang="en-US" sz="2000"/>
              <a:t>Exports ... To  -  exports to specific package</a:t>
            </a:r>
            <a:endParaRPr lang="en-IN" altLang="en-US" sz="2000"/>
          </a:p>
          <a:p>
            <a:r>
              <a:rPr lang="en-IN" altLang="en-US" sz="2000"/>
              <a:t>uses -  consumes the service</a:t>
            </a:r>
            <a:endParaRPr lang="en-IN" altLang="en-US" sz="2000"/>
          </a:p>
          <a:p>
            <a:r>
              <a:rPr lang="en-IN" altLang="en-US" sz="2000"/>
              <a:t>Provides ... With - provides the service implementation</a:t>
            </a:r>
            <a:endParaRPr lang="en-IN" altLang="en-US" sz="2000"/>
          </a:p>
          <a:p>
            <a:r>
              <a:rPr lang="en-IN" altLang="en-US" sz="2000"/>
              <a:t>Open</a:t>
            </a:r>
            <a:endParaRPr lang="en-IN" altLang="en-US" sz="2000"/>
          </a:p>
          <a:p>
            <a:r>
              <a:rPr lang="en-IN" altLang="en-US" sz="2000"/>
              <a:t>Opens</a:t>
            </a:r>
            <a:endParaRPr lang="en-IN" altLang="en-US" sz="2000"/>
          </a:p>
          <a:p>
            <a:r>
              <a:rPr lang="en-IN" altLang="en-US" sz="2000"/>
              <a:t>Opens ... To</a:t>
            </a:r>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23528" y="2996952"/>
            <a:ext cx="8229600" cy="581025"/>
          </a:xfrm>
        </p:spPr>
        <p:txBody>
          <a:bodyPr/>
          <a:lstStyle/>
          <a:p>
            <a:pPr algn="ctr"/>
            <a:r>
              <a:rPr lang="en-US" smtClean="0"/>
              <a:t>Thank you</a:t>
            </a:r>
            <a:endParaRPr lang="en-IN"/>
          </a:p>
        </p:txBody>
      </p:sp>
      <p:sp>
        <p:nvSpPr>
          <p:cNvPr id="5" name="Slide Number Placeholder 4"/>
          <p:cNvSpPr>
            <a:spLocks noGrp="1"/>
          </p:cNvSpPr>
          <p:nvPr>
            <p:ph type="sldNum" sz="quarter" idx="12"/>
          </p:nvPr>
        </p:nvSpPr>
        <p:spPr/>
        <p:txBody>
          <a:bodyPr/>
          <a:lstStyle/>
          <a:p>
            <a:fld id="{82104D50-4292-480E-B14C-50D691CC5231}"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b="1"/>
              <a:t>Example</a:t>
            </a:r>
            <a:endParaRPr lang="en-IN" altLang="en-US" sz="3600" b="1"/>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sz="half" idx="1"/>
          </p:nvPr>
        </p:nvPicPr>
        <p:blipFill>
          <a:blip r:embed="rId1"/>
          <a:stretch>
            <a:fillRect/>
          </a:stretch>
        </p:blipFill>
        <p:spPr>
          <a:xfrm>
            <a:off x="467360" y="1652270"/>
            <a:ext cx="4038600" cy="1470660"/>
          </a:xfrm>
          <a:prstGeom prst="rect">
            <a:avLst/>
          </a:prstGeom>
          <a:ln w="12700" cmpd="sng">
            <a:solidFill>
              <a:schemeClr val="tx1"/>
            </a:solidFill>
            <a:prstDash val="solid"/>
          </a:ln>
        </p:spPr>
      </p:pic>
      <p:pic>
        <p:nvPicPr>
          <p:cNvPr id="6" name="Content Placeholder 5"/>
          <p:cNvPicPr>
            <a:picLocks noChangeAspect="1"/>
          </p:cNvPicPr>
          <p:nvPr>
            <p:ph sz="half" idx="2"/>
          </p:nvPr>
        </p:nvPicPr>
        <p:blipFill>
          <a:blip r:embed="rId2"/>
          <a:stretch>
            <a:fillRect/>
          </a:stretch>
        </p:blipFill>
        <p:spPr>
          <a:xfrm>
            <a:off x="457200" y="3357245"/>
            <a:ext cx="6254115" cy="1091565"/>
          </a:xfrm>
          <a:prstGeom prst="rect">
            <a:avLst/>
          </a:prstGeom>
          <a:ln w="12700" cmpd="sng">
            <a:solidFill>
              <a:schemeClr val="tx1"/>
            </a:solidFill>
            <a:prstDash val="solid"/>
          </a:ln>
        </p:spPr>
      </p:pic>
      <p:pic>
        <p:nvPicPr>
          <p:cNvPr id="7" name="Picture 6"/>
          <p:cNvPicPr>
            <a:picLocks noChangeAspect="1"/>
          </p:cNvPicPr>
          <p:nvPr/>
        </p:nvPicPr>
        <p:blipFill>
          <a:blip r:embed="rId3"/>
          <a:stretch>
            <a:fillRect/>
          </a:stretch>
        </p:blipFill>
        <p:spPr>
          <a:xfrm>
            <a:off x="457200" y="4653280"/>
            <a:ext cx="6724650" cy="1320800"/>
          </a:xfrm>
          <a:prstGeom prst="rect">
            <a:avLst/>
          </a:prstGeom>
          <a:ln w="12700" cmpd="sng">
            <a:solidFill>
              <a:schemeClr val="tx1"/>
            </a:solidFill>
            <a:prstDash val="soli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a:t>JShell</a:t>
            </a:r>
            <a:endParaRPr lang="en-IN" altLang="en-US" sz="3600"/>
          </a:p>
        </p:txBody>
      </p:sp>
      <p:sp>
        <p:nvSpPr>
          <p:cNvPr id="3" name="Content Placeholder 2"/>
          <p:cNvSpPr>
            <a:spLocks noGrp="1"/>
          </p:cNvSpPr>
          <p:nvPr>
            <p:ph sz="half" idx="1"/>
          </p:nvPr>
        </p:nvSpPr>
        <p:spPr>
          <a:xfrm>
            <a:off x="457200" y="1600200"/>
            <a:ext cx="8310880" cy="4526280"/>
          </a:xfrm>
        </p:spPr>
        <p:txBody>
          <a:bodyPr/>
          <a:p>
            <a:r>
              <a:rPr lang="en-IN" altLang="en-US" sz="2000"/>
              <a:t>JShell is Java Shell and known as REPL (Read Evaluate Print Loop).</a:t>
            </a:r>
            <a:endParaRPr lang="en-IN" altLang="en-US" sz="2000"/>
          </a:p>
          <a:p>
            <a:pPr marL="0" indent="0">
              <a:buNone/>
            </a:pPr>
            <a:r>
              <a:rPr lang="en-IN" altLang="en-US" sz="2000"/>
              <a:t> </a:t>
            </a:r>
            <a:endParaRPr lang="en-IN" altLang="en-US" sz="2000"/>
          </a:p>
          <a:p>
            <a:r>
              <a:rPr lang="en-IN" altLang="en-US" sz="2000"/>
              <a:t>It is used to execute and test any Java Constructs like class, interface, enum, object, statements etc. very easily.</a:t>
            </a:r>
            <a:endParaRPr lang="en-IN" altLang="en-US" sz="2000"/>
          </a:p>
          <a:p>
            <a:pPr marL="0" indent="0">
              <a:buNone/>
            </a:pPr>
            <a:endParaRPr lang="en-IN" altLang="en-US" sz="2000"/>
          </a:p>
        </p:txBody>
      </p:sp>
      <p:sp>
        <p:nvSpPr>
          <p:cNvPr id="4" name="Slide Number Placeholder 3"/>
          <p:cNvSpPr>
            <a:spLocks noGrp="1"/>
          </p:cNvSpPr>
          <p:nvPr>
            <p:ph type="sldNum" sz="quarter" idx="12"/>
          </p:nvPr>
        </p:nvSpPr>
        <p:spPr/>
        <p:txBody>
          <a:bodyPr/>
          <a:p>
            <a:fld id="{82104D50-4292-480E-B14C-50D691CC5231}" type="slidenum">
              <a:rPr lang="en-IN" smtClean="0"/>
            </a:fld>
            <a:endParaRPr lang="en-IN"/>
          </a:p>
        </p:txBody>
      </p:sp>
      <p:pic>
        <p:nvPicPr>
          <p:cNvPr id="5" name="Content Placeholder 4"/>
          <p:cNvPicPr>
            <a:picLocks noChangeAspect="1"/>
          </p:cNvPicPr>
          <p:nvPr>
            <p:ph sz="half" idx="2"/>
          </p:nvPr>
        </p:nvPicPr>
        <p:blipFill>
          <a:blip r:embed="rId1"/>
          <a:stretch>
            <a:fillRect/>
          </a:stretch>
        </p:blipFill>
        <p:spPr>
          <a:xfrm>
            <a:off x="611505" y="3573145"/>
            <a:ext cx="4452620" cy="2308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200"/>
              <a:t>Example</a:t>
            </a:r>
            <a:endParaRPr lang="en-IN" altLang="en-US" sz="32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8" name="Content Placeholder 7"/>
          <p:cNvPicPr>
            <a:picLocks noChangeAspect="1"/>
          </p:cNvPicPr>
          <p:nvPr>
            <p:ph sz="half" idx="1"/>
          </p:nvPr>
        </p:nvPicPr>
        <p:blipFill>
          <a:blip r:embed="rId1"/>
          <a:stretch>
            <a:fillRect/>
          </a:stretch>
        </p:blipFill>
        <p:spPr>
          <a:xfrm>
            <a:off x="457200" y="2132965"/>
            <a:ext cx="4109720" cy="2845435"/>
          </a:xfrm>
          <a:prstGeom prst="rect">
            <a:avLst/>
          </a:prstGeom>
        </p:spPr>
      </p:pic>
      <p:pic>
        <p:nvPicPr>
          <p:cNvPr id="9" name="Content Placeholder 8"/>
          <p:cNvPicPr>
            <a:picLocks noChangeAspect="1"/>
          </p:cNvPicPr>
          <p:nvPr>
            <p:ph sz="half" idx="2"/>
          </p:nvPr>
        </p:nvPicPr>
        <p:blipFill>
          <a:blip r:embed="rId2"/>
          <a:stretch>
            <a:fillRect/>
          </a:stretch>
        </p:blipFill>
        <p:spPr>
          <a:xfrm>
            <a:off x="4860290" y="2204720"/>
            <a:ext cx="3740785" cy="2623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sz="3200"/>
              <a:t>Example - UnmodifiableList, Set</a:t>
            </a:r>
            <a:endParaRPr lang="en-IN" altLang="en-US" sz="3200"/>
          </a:p>
        </p:txBody>
      </p:sp>
      <p:sp>
        <p:nvSpPr>
          <p:cNvPr id="5" name="Slide Number Placeholder 4"/>
          <p:cNvSpPr>
            <a:spLocks noGrp="1"/>
          </p:cNvSpPr>
          <p:nvPr>
            <p:ph type="sldNum" sz="quarter" idx="12"/>
          </p:nvPr>
        </p:nvSpPr>
        <p:spPr/>
        <p:txBody>
          <a:bodyPr/>
          <a:p>
            <a:fld id="{82104D50-4292-480E-B14C-50D691CC5231}" type="slidenum">
              <a:rPr lang="en-IN" smtClean="0"/>
            </a:fld>
            <a:endParaRPr lang="en-IN"/>
          </a:p>
        </p:txBody>
      </p:sp>
      <p:pic>
        <p:nvPicPr>
          <p:cNvPr id="13" name="Content Placeholder 12"/>
          <p:cNvPicPr>
            <a:picLocks noChangeAspect="1"/>
          </p:cNvPicPr>
          <p:nvPr>
            <p:ph idx="1"/>
          </p:nvPr>
        </p:nvPicPr>
        <p:blipFill>
          <a:blip r:embed="rId1"/>
          <a:stretch>
            <a:fillRect/>
          </a:stretch>
        </p:blipFill>
        <p:spPr>
          <a:xfrm>
            <a:off x="755650" y="1844675"/>
            <a:ext cx="6673850" cy="3911600"/>
          </a:xfrm>
          <a:prstGeom prst="rect">
            <a:avLst/>
          </a:prstGeom>
          <a:ln w="12700" cmpd="sng">
            <a:solidFill>
              <a:schemeClr val="tx1"/>
            </a:solidFill>
            <a:prstDash val="solid"/>
          </a:ln>
        </p:spPr>
      </p:pic>
    </p:spTree>
  </p:cSld>
  <p:clrMapOvr>
    <a:masterClrMapping/>
  </p:clrMapOvr>
</p:sld>
</file>

<file path=ppt/theme/theme1.xml><?xml version="1.0" encoding="utf-8"?>
<a:theme xmlns:a="http://schemas.openxmlformats.org/drawingml/2006/main" name="shristi-themefinal-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11179</Words>
  <Application>WPS Presentation</Application>
  <PresentationFormat>On-screen Show (4:3)</PresentationFormat>
  <Paragraphs>501</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SimSun</vt:lpstr>
      <vt:lpstr>Wingdings</vt:lpstr>
      <vt:lpstr>Calibri</vt:lpstr>
      <vt:lpstr>Microsoft YaHei</vt:lpstr>
      <vt:lpstr>Arial Unicode MS</vt:lpstr>
      <vt:lpstr>Consolas</vt:lpstr>
      <vt:lpstr>shristi-themefinal-15</vt:lpstr>
      <vt:lpstr>Java Features</vt:lpstr>
      <vt:lpstr>Java 9 Features</vt:lpstr>
      <vt:lpstr>Java Version</vt:lpstr>
      <vt:lpstr>Java Modules</vt:lpstr>
      <vt:lpstr>PowerPoint 演示文稿</vt:lpstr>
      <vt:lpstr>PowerPoint 演示文稿</vt:lpstr>
      <vt:lpstr>JShell</vt:lpstr>
      <vt:lpstr>Example</vt:lpstr>
      <vt:lpstr>Example - UnmodifiableList, Set</vt:lpstr>
      <vt:lpstr>Example - Immutable Map</vt:lpstr>
      <vt:lpstr>Private methods in an interface</vt:lpstr>
      <vt:lpstr>Process API improvement</vt:lpstr>
      <vt:lpstr>Example for ProcessHandle</vt:lpstr>
      <vt:lpstr>Try With Resources Improvement</vt:lpstr>
      <vt:lpstr>Enhanced @Deprecated annotation</vt:lpstr>
      <vt:lpstr>Diamond operator in inner Class</vt:lpstr>
      <vt:lpstr>Reactive Streams</vt:lpstr>
      <vt:lpstr>Example of takeWhile and dropWhile</vt:lpstr>
      <vt:lpstr>Example of iterate</vt:lpstr>
      <vt:lpstr>Optional class improvements</vt:lpstr>
      <vt:lpstr>Java 10 Features</vt:lpstr>
      <vt:lpstr>Local-Variable Type Inference</vt:lpstr>
      <vt:lpstr>Example - var</vt:lpstr>
      <vt:lpstr>Consolidated JDK Forest as Single Repository</vt:lpstr>
      <vt:lpstr>Stream Methods</vt:lpstr>
      <vt:lpstr>Time-Based Release Versioning</vt:lpstr>
      <vt:lpstr>Version Format</vt:lpstr>
      <vt:lpstr>Parallel Full GC for G1</vt:lpstr>
      <vt:lpstr>Heap Allocation on alternative memory</vt:lpstr>
      <vt:lpstr>Java 11 Features</vt:lpstr>
      <vt:lpstr>Running Java File with single command</vt:lpstr>
      <vt:lpstr>New utility methods in String class</vt:lpstr>
      <vt:lpstr>Example</vt:lpstr>
      <vt:lpstr>Local-Variable Syntax for Lambda Parameters</vt:lpstr>
      <vt:lpstr>Nested Based Access Control</vt:lpstr>
      <vt:lpstr>Performance Tuning</vt:lpstr>
      <vt:lpstr>Performance Tuning</vt:lpstr>
      <vt:lpstr>JNI - Java Native Interface</vt:lpstr>
      <vt:lpstr>JNI Components</vt:lpstr>
      <vt:lpstr>JNI Data Mapping to variables</vt:lpstr>
      <vt:lpstr>PowerPoint 演示文稿</vt:lpstr>
      <vt:lpstr>PowerPoint 演示文稿</vt:lpstr>
      <vt:lpstr>Records</vt:lpstr>
      <vt:lpstr>Java 16</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Streams</dc:title>
  <dc:creator>SPRIYA MATHAN</dc:creator>
  <cp:lastModifiedBy>shristi</cp:lastModifiedBy>
  <cp:revision>208</cp:revision>
  <dcterms:created xsi:type="dcterms:W3CDTF">2015-06-23T05:06:00Z</dcterms:created>
  <dcterms:modified xsi:type="dcterms:W3CDTF">2023-07-04T04:14:39Z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4174A351A4C44CA2BA956A874DE0EE5F</vt:lpwstr>
  </property>
  <property fmtid="{D5CDD505-2E9C-101B-9397-08002B2CF9AE}" pid="3" name="KSOProductBuildVer">
    <vt:lpwstr>1033-11.2.0.11219</vt:lpwstr>
  </property>
</Properties>
</file>