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57" r:id="rId3"/>
    <p:sldId id="280" r:id="rId4"/>
    <p:sldId id="258" r:id="rId5"/>
    <p:sldId id="259" r:id="rId6"/>
    <p:sldId id="260" r:id="rId7"/>
    <p:sldId id="261" r:id="rId8"/>
    <p:sldId id="281" r:id="rId9"/>
    <p:sldId id="262" r:id="rId10"/>
    <p:sldId id="282" r:id="rId11"/>
    <p:sldId id="264" r:id="rId12"/>
    <p:sldId id="283" r:id="rId13"/>
    <p:sldId id="265" r:id="rId14"/>
    <p:sldId id="284" r:id="rId15"/>
    <p:sldId id="263" r:id="rId16"/>
    <p:sldId id="266" r:id="rId17"/>
    <p:sldId id="267" r:id="rId18"/>
    <p:sldId id="268" r:id="rId19"/>
    <p:sldId id="269" r:id="rId20"/>
    <p:sldId id="270" r:id="rId21"/>
    <p:sldId id="271" r:id="rId22"/>
    <p:sldId id="272" r:id="rId23"/>
    <p:sldId id="273" r:id="rId24"/>
    <p:sldId id="274" r:id="rId25"/>
    <p:sldId id="276" r:id="rId26"/>
    <p:sldId id="277" r:id="rId27"/>
    <p:sldId id="285" r:id="rId28"/>
    <p:sldId id="286" r:id="rId29"/>
    <p:sldId id="289" r:id="rId30"/>
    <p:sldId id="291" r:id="rId31"/>
    <p:sldId id="292" r:id="rId32"/>
    <p:sldId id="278" r:id="rId33"/>
    <p:sldId id="27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7" autoAdjust="0"/>
    <p:restoredTop sz="94660"/>
  </p:normalViewPr>
  <p:slideViewPr>
    <p:cSldViewPr snapToGrid="0">
      <p:cViewPr>
        <p:scale>
          <a:sx n="63" d="100"/>
          <a:sy n="63" d="100"/>
        </p:scale>
        <p:origin x="16" y="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12/6/2019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50138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70953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8664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28527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12/6/2019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68705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6390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09324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50888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04330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12/6/2019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545304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12/6/2019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37710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12/6/2019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39002275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697" r:id="rId5"/>
    <p:sldLayoutId id="2147483703" r:id="rId6"/>
    <p:sldLayoutId id="2147483704" r:id="rId7"/>
    <p:sldLayoutId id="2147483694" r:id="rId8"/>
    <p:sldLayoutId id="2147483695" r:id="rId9"/>
    <p:sldLayoutId id="2147483696" r:id="rId10"/>
    <p:sldLayoutId id="2147483698" r:id="rId11"/>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stackabuse.com/analysis-of-black-friday-shopping-trends-via-machine-learning/" TargetMode="External"/><Relationship Id="rId2" Type="http://schemas.openxmlformats.org/officeDocument/2006/relationships/hyperlink" Target="https://github.com/mathubhalan/Black-Friday-Sales" TargetMode="External"/><Relationship Id="rId1" Type="http://schemas.openxmlformats.org/officeDocument/2006/relationships/slideLayout" Target="../slideLayouts/slideLayout2.xml"/><Relationship Id="rId4" Type="http://schemas.openxmlformats.org/officeDocument/2006/relationships/hyperlink" Target="https://medium.com/diogo-menezes-borges/project-3-analytics-vidhya-hackaton-black-friday-f6c6bf3da86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19" name="Rectangle 11">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FB23E2BA-CC39-478B-8468-9E679C454B07}"/>
              </a:ext>
            </a:extLst>
          </p:cNvPr>
          <p:cNvSpPr>
            <a:spLocks noGrp="1"/>
          </p:cNvSpPr>
          <p:nvPr>
            <p:ph type="ctrTitle"/>
          </p:nvPr>
        </p:nvSpPr>
        <p:spPr>
          <a:xfrm>
            <a:off x="1256816" y="3556063"/>
            <a:ext cx="9678368" cy="3135379"/>
          </a:xfrm>
        </p:spPr>
        <p:txBody>
          <a:bodyPr>
            <a:normAutofit/>
          </a:bodyPr>
          <a:lstStyle/>
          <a:p>
            <a:r>
              <a:rPr lang="en-US" sz="5400" dirty="0"/>
              <a:t>Black Friday Sales PREDICTION</a:t>
            </a:r>
          </a:p>
        </p:txBody>
      </p:sp>
      <p:sp>
        <p:nvSpPr>
          <p:cNvPr id="14" name="Rectangle 13">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88433F4-33AB-4CE1-9DE3-72A8403654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86150"/>
            <a:ext cx="1691640" cy="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3CB9586-FC53-4994-B834-0C6799CD4B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690" y="1446715"/>
            <a:ext cx="10586619" cy="2810622"/>
          </a:xfrm>
          <a:prstGeom prst="rect">
            <a:avLst/>
          </a:prstGeom>
        </p:spPr>
      </p:pic>
    </p:spTree>
    <p:extLst>
      <p:ext uri="{BB962C8B-B14F-4D97-AF65-F5344CB8AC3E}">
        <p14:creationId xmlns:p14="http://schemas.microsoft.com/office/powerpoint/2010/main" val="3774260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social media post&#10;&#10;Description automatically generated">
            <a:extLst>
              <a:ext uri="{FF2B5EF4-FFF2-40B4-BE49-F238E27FC236}">
                <a16:creationId xmlns:a16="http://schemas.microsoft.com/office/drawing/2014/main" id="{C8F1F7FA-3663-401F-94FD-81054454B6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4082" y="847618"/>
            <a:ext cx="7941922" cy="5105508"/>
          </a:xfrm>
        </p:spPr>
      </p:pic>
    </p:spTree>
    <p:extLst>
      <p:ext uri="{BB962C8B-B14F-4D97-AF65-F5344CB8AC3E}">
        <p14:creationId xmlns:p14="http://schemas.microsoft.com/office/powerpoint/2010/main" val="2040795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AEE537B6-098D-494F-9A54-F22CD0977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07328FD4-8F4F-45D0-B179-C09F34FF8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82" y="407588"/>
            <a:ext cx="5532146" cy="6066184"/>
          </a:xfrm>
          <a:prstGeom prst="rect">
            <a:avLst/>
          </a:prstGeom>
          <a:noFill/>
          <a:ln w="6350" cap="sq" cmpd="sng" algn="ctr">
            <a:solidFill>
              <a:srgbClr val="404040"/>
            </a:solidFill>
            <a:prstDash val="solid"/>
            <a:miter lim="800000"/>
          </a:ln>
          <a:effectLst/>
        </p:spPr>
      </p:sp>
      <p:pic>
        <p:nvPicPr>
          <p:cNvPr id="9" name="Picture 8" descr="C:\Users\sanja\AppData\Local\Microsoft\Windows\INetCache\Content.MSO\F84A9035.tmp">
            <a:extLst>
              <a:ext uri="{FF2B5EF4-FFF2-40B4-BE49-F238E27FC236}">
                <a16:creationId xmlns:a16="http://schemas.microsoft.com/office/drawing/2014/main" id="{E9F40464-B90F-46A3-BF0B-24F623C22A38}"/>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882713" y="1839833"/>
            <a:ext cx="4572418" cy="3222798"/>
          </a:xfrm>
          <a:prstGeom prst="rect">
            <a:avLst/>
          </a:prstGeom>
          <a:noFill/>
        </p:spPr>
      </p:pic>
      <p:sp>
        <p:nvSpPr>
          <p:cNvPr id="143" name="Rectangle 142">
            <a:extLst>
              <a:ext uri="{FF2B5EF4-FFF2-40B4-BE49-F238E27FC236}">
                <a16:creationId xmlns:a16="http://schemas.microsoft.com/office/drawing/2014/main" id="{4D22A8B8-E29F-4EB2-95D4-3C24EF234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451EF9F5-BAA7-45A5-BD84-F3184FCED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2C9BD6-A3DA-4B8C-A213-159ED1E86689}"/>
              </a:ext>
            </a:extLst>
          </p:cNvPr>
          <p:cNvSpPr>
            <a:spLocks noGrp="1"/>
          </p:cNvSpPr>
          <p:nvPr>
            <p:ph type="title"/>
          </p:nvPr>
        </p:nvSpPr>
        <p:spPr>
          <a:xfrm>
            <a:off x="6846137" y="727626"/>
            <a:ext cx="4602152" cy="1718225"/>
          </a:xfrm>
        </p:spPr>
        <p:txBody>
          <a:bodyPr>
            <a:normAutofit/>
          </a:bodyPr>
          <a:lstStyle/>
          <a:p>
            <a:r>
              <a:rPr lang="en-US" sz="2800" b="1" dirty="0"/>
              <a:t>Maximum sold Product Category :</a:t>
            </a:r>
            <a:br>
              <a:rPr lang="en-US" sz="2800" b="1" dirty="0"/>
            </a:br>
            <a:br>
              <a:rPr lang="en-US" sz="2800" b="1" dirty="0"/>
            </a:br>
            <a:r>
              <a:rPr lang="en-US" sz="1400" b="1" dirty="0"/>
              <a:t>Product Category 2</a:t>
            </a:r>
          </a:p>
        </p:txBody>
      </p:sp>
      <p:sp>
        <p:nvSpPr>
          <p:cNvPr id="4102" name="Content Placeholder 4101">
            <a:extLst>
              <a:ext uri="{FF2B5EF4-FFF2-40B4-BE49-F238E27FC236}">
                <a16:creationId xmlns:a16="http://schemas.microsoft.com/office/drawing/2014/main" id="{C7D1CA64-94D0-4973-9BB0-64E161FD9667}"/>
              </a:ext>
            </a:extLst>
          </p:cNvPr>
          <p:cNvSpPr>
            <a:spLocks noGrp="1"/>
          </p:cNvSpPr>
          <p:nvPr>
            <p:ph idx="1"/>
          </p:nvPr>
        </p:nvSpPr>
        <p:spPr>
          <a:xfrm>
            <a:off x="6846137" y="2538919"/>
            <a:ext cx="4602152" cy="3557805"/>
          </a:xfrm>
        </p:spPr>
        <p:txBody>
          <a:bodyPr>
            <a:normAutofit/>
          </a:bodyPr>
          <a:lstStyle/>
          <a:p>
            <a:r>
              <a:rPr lang="en-US" dirty="0"/>
              <a:t>The highest selling product types of </a:t>
            </a:r>
            <a:r>
              <a:rPr lang="en-US" b="1" dirty="0"/>
              <a:t>Product_Category_2 is 0</a:t>
            </a:r>
            <a:r>
              <a:rPr lang="en-US" dirty="0"/>
              <a:t>, which is worth </a:t>
            </a:r>
            <a:r>
              <a:rPr lang="en-US" dirty="0" err="1"/>
              <a:t>upto</a:t>
            </a:r>
            <a:r>
              <a:rPr lang="en-US" dirty="0"/>
              <a:t> 160k. Product types 7, 13 and 1 have sold </a:t>
            </a:r>
            <a:r>
              <a:rPr lang="en-US" dirty="0" err="1"/>
              <a:t>upto</a:t>
            </a:r>
            <a:r>
              <a:rPr lang="en-US" dirty="0"/>
              <a:t> 50k.</a:t>
            </a:r>
          </a:p>
        </p:txBody>
      </p:sp>
    </p:spTree>
    <p:extLst>
      <p:ext uri="{BB962C8B-B14F-4D97-AF65-F5344CB8AC3E}">
        <p14:creationId xmlns:p14="http://schemas.microsoft.com/office/powerpoint/2010/main" val="652743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B2F2DAB6-E4EC-451E-AC54-96CBF33773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7645" y="816796"/>
            <a:ext cx="7546368" cy="5136329"/>
          </a:xfrm>
        </p:spPr>
      </p:pic>
    </p:spTree>
    <p:extLst>
      <p:ext uri="{BB962C8B-B14F-4D97-AF65-F5344CB8AC3E}">
        <p14:creationId xmlns:p14="http://schemas.microsoft.com/office/powerpoint/2010/main" val="376900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Users\sanja\AppData\Local\Microsoft\Windows\INetCache\Content.MSO\3BDA50B.tmp">
            <a:extLst>
              <a:ext uri="{FF2B5EF4-FFF2-40B4-BE49-F238E27FC236}">
                <a16:creationId xmlns:a16="http://schemas.microsoft.com/office/drawing/2014/main" id="{9F6A8D6C-3DE9-4F9E-950E-11FE38577A36}"/>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27654" y="1543922"/>
            <a:ext cx="5367165" cy="3782964"/>
          </a:xfrm>
          <a:prstGeom prst="rect">
            <a:avLst/>
          </a:prstGeom>
          <a:noFill/>
        </p:spPr>
      </p:pic>
      <p:sp>
        <p:nvSpPr>
          <p:cNvPr id="141" name="Rectangle 140">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2C9BD6-A3DA-4B8C-A213-159ED1E86689}"/>
              </a:ext>
            </a:extLst>
          </p:cNvPr>
          <p:cNvSpPr>
            <a:spLocks noGrp="1"/>
          </p:cNvSpPr>
          <p:nvPr>
            <p:ph type="title"/>
          </p:nvPr>
        </p:nvSpPr>
        <p:spPr>
          <a:xfrm>
            <a:off x="7064082" y="642594"/>
            <a:ext cx="4472921" cy="1643928"/>
          </a:xfrm>
        </p:spPr>
        <p:txBody>
          <a:bodyPr>
            <a:normAutofit/>
          </a:bodyPr>
          <a:lstStyle/>
          <a:p>
            <a:r>
              <a:rPr lang="en-US" sz="2800" b="1" dirty="0"/>
              <a:t>Maximum sold Product Category :</a:t>
            </a:r>
            <a:br>
              <a:rPr lang="en-US" sz="2800" b="1" dirty="0"/>
            </a:br>
            <a:br>
              <a:rPr lang="en-US" sz="2800" b="1" dirty="0"/>
            </a:br>
            <a:r>
              <a:rPr lang="en-US" sz="1400" b="1" dirty="0"/>
              <a:t>Product Category 3</a:t>
            </a:r>
          </a:p>
        </p:txBody>
      </p:sp>
      <p:sp>
        <p:nvSpPr>
          <p:cNvPr id="4102" name="Content Placeholder 4101">
            <a:extLst>
              <a:ext uri="{FF2B5EF4-FFF2-40B4-BE49-F238E27FC236}">
                <a16:creationId xmlns:a16="http://schemas.microsoft.com/office/drawing/2014/main" id="{C7D1CA64-94D0-4973-9BB0-64E161FD9667}"/>
              </a:ext>
            </a:extLst>
          </p:cNvPr>
          <p:cNvSpPr>
            <a:spLocks noGrp="1"/>
          </p:cNvSpPr>
          <p:nvPr>
            <p:ph idx="1"/>
          </p:nvPr>
        </p:nvSpPr>
        <p:spPr>
          <a:xfrm>
            <a:off x="7064082" y="2385390"/>
            <a:ext cx="4472922" cy="3649649"/>
          </a:xfrm>
        </p:spPr>
        <p:txBody>
          <a:bodyPr>
            <a:normAutofit/>
          </a:bodyPr>
          <a:lstStyle/>
          <a:p>
            <a:r>
              <a:rPr lang="en-US" dirty="0"/>
              <a:t>The highest selling product types of </a:t>
            </a:r>
            <a:r>
              <a:rPr lang="en-US" b="1" dirty="0"/>
              <a:t>Product_Category_3 is 0</a:t>
            </a:r>
            <a:r>
              <a:rPr lang="en-US" dirty="0"/>
              <a:t>, which is worth </a:t>
            </a:r>
            <a:r>
              <a:rPr lang="en-US" dirty="0" err="1"/>
              <a:t>upto</a:t>
            </a:r>
            <a:r>
              <a:rPr lang="en-US" dirty="0"/>
              <a:t> 3500k. Product types 13, 12 and 11 have sold </a:t>
            </a:r>
            <a:r>
              <a:rPr lang="en-US" dirty="0" err="1"/>
              <a:t>upto</a:t>
            </a:r>
            <a:r>
              <a:rPr lang="en-US" dirty="0"/>
              <a:t> 40k.</a:t>
            </a:r>
          </a:p>
        </p:txBody>
      </p:sp>
    </p:spTree>
    <p:extLst>
      <p:ext uri="{BB962C8B-B14F-4D97-AF65-F5344CB8AC3E}">
        <p14:creationId xmlns:p14="http://schemas.microsoft.com/office/powerpoint/2010/main" val="2598491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4308DF8B-A831-4547-863C-C02CD0D40B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4832" y="770562"/>
            <a:ext cx="8065214" cy="5363110"/>
          </a:xfrm>
        </p:spPr>
      </p:pic>
    </p:spTree>
    <p:extLst>
      <p:ext uri="{BB962C8B-B14F-4D97-AF65-F5344CB8AC3E}">
        <p14:creationId xmlns:p14="http://schemas.microsoft.com/office/powerpoint/2010/main" val="4130917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E537B6-098D-494F-9A54-F22CD0977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7328FD4-8F4F-45D0-B179-C09F34FF8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82" y="407588"/>
            <a:ext cx="5532146" cy="6066184"/>
          </a:xfrm>
          <a:prstGeom prst="rect">
            <a:avLst/>
          </a:prstGeom>
          <a:noFill/>
          <a:ln w="6350" cap="sq" cmpd="sng" algn="ctr">
            <a:solidFill>
              <a:srgbClr val="404040"/>
            </a:solidFill>
            <a:prstDash val="solid"/>
            <a:miter lim="800000"/>
          </a:ln>
          <a:effectLst/>
        </p:spPr>
      </p:sp>
      <p:pic>
        <p:nvPicPr>
          <p:cNvPr id="4" name="Content Placeholder 3" descr="C:\Users\sanja\AppData\Local\Microsoft\Windows\INetCache\Content.MSO\B7034E51.tmp">
            <a:extLst>
              <a:ext uri="{FF2B5EF4-FFF2-40B4-BE49-F238E27FC236}">
                <a16:creationId xmlns:a16="http://schemas.microsoft.com/office/drawing/2014/main" id="{E8C02139-7F85-4E6C-BFB1-AE3BA813FA91}"/>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882713" y="1889644"/>
            <a:ext cx="4572418" cy="3123175"/>
          </a:xfrm>
          <a:prstGeom prst="rect">
            <a:avLst/>
          </a:prstGeom>
          <a:noFill/>
        </p:spPr>
      </p:pic>
      <p:sp>
        <p:nvSpPr>
          <p:cNvPr id="15" name="Rectangle 14">
            <a:extLst>
              <a:ext uri="{FF2B5EF4-FFF2-40B4-BE49-F238E27FC236}">
                <a16:creationId xmlns:a16="http://schemas.microsoft.com/office/drawing/2014/main" id="{4D22A8B8-E29F-4EB2-95D4-3C24EF234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51EF9F5-BAA7-45A5-BD84-F3184FCED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29535-EF7D-4F84-8E49-1F410B37A64B}"/>
              </a:ext>
            </a:extLst>
          </p:cNvPr>
          <p:cNvSpPr>
            <a:spLocks noGrp="1"/>
          </p:cNvSpPr>
          <p:nvPr>
            <p:ph type="title"/>
          </p:nvPr>
        </p:nvSpPr>
        <p:spPr>
          <a:xfrm>
            <a:off x="6846137" y="727626"/>
            <a:ext cx="4602152" cy="1718225"/>
          </a:xfrm>
        </p:spPr>
        <p:txBody>
          <a:bodyPr>
            <a:normAutofit/>
          </a:bodyPr>
          <a:lstStyle/>
          <a:p>
            <a:r>
              <a:rPr lang="en-US" sz="2800" b="1" dirty="0"/>
              <a:t>Men or Women, who are likely to spend more?</a:t>
            </a:r>
            <a:br>
              <a:rPr lang="en-US" sz="2800" b="1" dirty="0"/>
            </a:br>
            <a:endParaRPr lang="en-US" sz="2800" dirty="0"/>
          </a:p>
        </p:txBody>
      </p:sp>
      <p:sp>
        <p:nvSpPr>
          <p:cNvPr id="8" name="Content Placeholder 7">
            <a:extLst>
              <a:ext uri="{FF2B5EF4-FFF2-40B4-BE49-F238E27FC236}">
                <a16:creationId xmlns:a16="http://schemas.microsoft.com/office/drawing/2014/main" id="{A5B52745-893F-4A7B-B78C-A3FBDF082F98}"/>
              </a:ext>
            </a:extLst>
          </p:cNvPr>
          <p:cNvSpPr>
            <a:spLocks noGrp="1"/>
          </p:cNvSpPr>
          <p:nvPr>
            <p:ph idx="1"/>
          </p:nvPr>
        </p:nvSpPr>
        <p:spPr>
          <a:xfrm>
            <a:off x="6846137" y="2538919"/>
            <a:ext cx="4602152" cy="3557805"/>
          </a:xfrm>
        </p:spPr>
        <p:txBody>
          <a:bodyPr>
            <a:normAutofit/>
          </a:bodyPr>
          <a:lstStyle/>
          <a:p>
            <a:r>
              <a:rPr lang="en-US" dirty="0"/>
              <a:t>From this, we can see that the number of male customers is almost 3 times higher than the number of female customers. This could mean that, Men are most likely to buy during the Black Friday sales.</a:t>
            </a:r>
          </a:p>
          <a:p>
            <a:pPr marL="0" indent="0">
              <a:buNone/>
            </a:pPr>
            <a:endParaRPr lang="en-US" dirty="0"/>
          </a:p>
        </p:txBody>
      </p:sp>
    </p:spTree>
    <p:extLst>
      <p:ext uri="{BB962C8B-B14F-4D97-AF65-F5344CB8AC3E}">
        <p14:creationId xmlns:p14="http://schemas.microsoft.com/office/powerpoint/2010/main" val="3881031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E537B6-098D-494F-9A54-F22CD0977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7328FD4-8F4F-45D0-B179-C09F34FF8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82" y="407588"/>
            <a:ext cx="5532146" cy="6066184"/>
          </a:xfrm>
          <a:prstGeom prst="rect">
            <a:avLst/>
          </a:prstGeom>
          <a:noFill/>
          <a:ln w="6350" cap="sq" cmpd="sng" algn="ctr">
            <a:solidFill>
              <a:srgbClr val="404040"/>
            </a:solidFill>
            <a:prstDash val="solid"/>
            <a:miter lim="800000"/>
          </a:ln>
          <a:effectLst/>
        </p:spPr>
      </p:sp>
      <p:pic>
        <p:nvPicPr>
          <p:cNvPr id="4" name="Content Placeholder 3" descr="C:\Users\sanja\AppData\Local\Microsoft\Windows\INetCache\Content.MSO\6A253587.tmp">
            <a:extLst>
              <a:ext uri="{FF2B5EF4-FFF2-40B4-BE49-F238E27FC236}">
                <a16:creationId xmlns:a16="http://schemas.microsoft.com/office/drawing/2014/main" id="{05EA80EC-44C1-4E5E-ABEA-E019172C06AD}"/>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882713" y="1889644"/>
            <a:ext cx="4572418" cy="3123175"/>
          </a:xfrm>
          <a:prstGeom prst="rect">
            <a:avLst/>
          </a:prstGeom>
          <a:noFill/>
        </p:spPr>
      </p:pic>
      <p:sp>
        <p:nvSpPr>
          <p:cNvPr id="15" name="Rectangle 14">
            <a:extLst>
              <a:ext uri="{FF2B5EF4-FFF2-40B4-BE49-F238E27FC236}">
                <a16:creationId xmlns:a16="http://schemas.microsoft.com/office/drawing/2014/main" id="{4D22A8B8-E29F-4EB2-95D4-3C24EF234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51EF9F5-BAA7-45A5-BD84-F3184FCED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EFF4BB-2A6E-41ED-A5AA-671B955DB0DE}"/>
              </a:ext>
            </a:extLst>
          </p:cNvPr>
          <p:cNvSpPr>
            <a:spLocks noGrp="1"/>
          </p:cNvSpPr>
          <p:nvPr>
            <p:ph type="title"/>
          </p:nvPr>
        </p:nvSpPr>
        <p:spPr>
          <a:xfrm>
            <a:off x="6846137" y="727626"/>
            <a:ext cx="4602152" cy="1718225"/>
          </a:xfrm>
        </p:spPr>
        <p:txBody>
          <a:bodyPr>
            <a:normAutofit/>
          </a:bodyPr>
          <a:lstStyle/>
          <a:p>
            <a:r>
              <a:rPr lang="en-US" b="1" dirty="0"/>
              <a:t>Age of the Customers :</a:t>
            </a:r>
            <a:br>
              <a:rPr lang="en-US" b="1" dirty="0"/>
            </a:br>
            <a:endParaRPr lang="en-US" dirty="0"/>
          </a:p>
        </p:txBody>
      </p:sp>
      <p:sp>
        <p:nvSpPr>
          <p:cNvPr id="8" name="Content Placeholder 7">
            <a:extLst>
              <a:ext uri="{FF2B5EF4-FFF2-40B4-BE49-F238E27FC236}">
                <a16:creationId xmlns:a16="http://schemas.microsoft.com/office/drawing/2014/main" id="{8BB5FD8A-737B-4D2E-B14D-62DA4D75F11F}"/>
              </a:ext>
            </a:extLst>
          </p:cNvPr>
          <p:cNvSpPr>
            <a:spLocks noGrp="1"/>
          </p:cNvSpPr>
          <p:nvPr>
            <p:ph idx="1"/>
          </p:nvPr>
        </p:nvSpPr>
        <p:spPr>
          <a:xfrm>
            <a:off x="6846137" y="2538919"/>
            <a:ext cx="4602152" cy="3557805"/>
          </a:xfrm>
        </p:spPr>
        <p:txBody>
          <a:bodyPr>
            <a:normAutofit/>
          </a:bodyPr>
          <a:lstStyle/>
          <a:p>
            <a:r>
              <a:rPr lang="en-US" dirty="0"/>
              <a:t>From the graph, we see that the Majority of customers are from the age group of 26-35. We can also check the majority of a gender among the age groups by adding a hue. And as seen above, more Men spent in the sale than Women.</a:t>
            </a:r>
          </a:p>
          <a:p>
            <a:endParaRPr lang="en-US" dirty="0"/>
          </a:p>
        </p:txBody>
      </p:sp>
    </p:spTree>
    <p:extLst>
      <p:ext uri="{BB962C8B-B14F-4D97-AF65-F5344CB8AC3E}">
        <p14:creationId xmlns:p14="http://schemas.microsoft.com/office/powerpoint/2010/main" val="3379715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E537B6-098D-494F-9A54-F22CD0977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7328FD4-8F4F-45D0-B179-C09F34FF8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82" y="407588"/>
            <a:ext cx="5532146" cy="6066184"/>
          </a:xfrm>
          <a:prstGeom prst="rect">
            <a:avLst/>
          </a:prstGeom>
          <a:noFill/>
          <a:ln w="6350" cap="sq" cmpd="sng" algn="ctr">
            <a:solidFill>
              <a:srgbClr val="404040"/>
            </a:solidFill>
            <a:prstDash val="solid"/>
            <a:miter lim="800000"/>
          </a:ln>
          <a:effectLst/>
        </p:spPr>
      </p:sp>
      <p:pic>
        <p:nvPicPr>
          <p:cNvPr id="4" name="Content Placeholder 3" descr="C:\Users\sanja\AppData\Local\Microsoft\Windows\INetCache\Content.MSO\486E402D.tmp">
            <a:extLst>
              <a:ext uri="{FF2B5EF4-FFF2-40B4-BE49-F238E27FC236}">
                <a16:creationId xmlns:a16="http://schemas.microsoft.com/office/drawing/2014/main" id="{7D752C83-46ED-45B6-BB66-AE04FD5E917B}"/>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882713" y="1884028"/>
            <a:ext cx="4572418" cy="3134408"/>
          </a:xfrm>
          <a:prstGeom prst="rect">
            <a:avLst/>
          </a:prstGeom>
          <a:noFill/>
        </p:spPr>
      </p:pic>
      <p:sp>
        <p:nvSpPr>
          <p:cNvPr id="15" name="Rectangle 14">
            <a:extLst>
              <a:ext uri="{FF2B5EF4-FFF2-40B4-BE49-F238E27FC236}">
                <a16:creationId xmlns:a16="http://schemas.microsoft.com/office/drawing/2014/main" id="{4D22A8B8-E29F-4EB2-95D4-3C24EF234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51EF9F5-BAA7-45A5-BD84-F3184FCED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EC1DCA-7903-4115-935C-AB02315FCD13}"/>
              </a:ext>
            </a:extLst>
          </p:cNvPr>
          <p:cNvSpPr>
            <a:spLocks noGrp="1"/>
          </p:cNvSpPr>
          <p:nvPr>
            <p:ph type="title"/>
          </p:nvPr>
        </p:nvSpPr>
        <p:spPr>
          <a:xfrm>
            <a:off x="6846137" y="727626"/>
            <a:ext cx="4602152" cy="1718225"/>
          </a:xfrm>
        </p:spPr>
        <p:txBody>
          <a:bodyPr>
            <a:normAutofit/>
          </a:bodyPr>
          <a:lstStyle/>
          <a:p>
            <a:r>
              <a:rPr lang="en-US" sz="3100" b="1"/>
              <a:t>Married or Individuals, who spends more?</a:t>
            </a:r>
            <a:br>
              <a:rPr lang="en-US" sz="3100" b="1"/>
            </a:br>
            <a:endParaRPr lang="en-US" sz="3100"/>
          </a:p>
        </p:txBody>
      </p:sp>
      <p:sp>
        <p:nvSpPr>
          <p:cNvPr id="8" name="Content Placeholder 7">
            <a:extLst>
              <a:ext uri="{FF2B5EF4-FFF2-40B4-BE49-F238E27FC236}">
                <a16:creationId xmlns:a16="http://schemas.microsoft.com/office/drawing/2014/main" id="{4CA6470C-C7BD-4228-AFC3-9C23CF2EC585}"/>
              </a:ext>
            </a:extLst>
          </p:cNvPr>
          <p:cNvSpPr>
            <a:spLocks noGrp="1"/>
          </p:cNvSpPr>
          <p:nvPr>
            <p:ph idx="1"/>
          </p:nvPr>
        </p:nvSpPr>
        <p:spPr>
          <a:xfrm>
            <a:off x="6846137" y="2538919"/>
            <a:ext cx="4602152" cy="3557805"/>
          </a:xfrm>
        </p:spPr>
        <p:txBody>
          <a:bodyPr>
            <a:normAutofit/>
          </a:bodyPr>
          <a:lstStyle/>
          <a:p>
            <a:r>
              <a:rPr lang="en-US" dirty="0"/>
              <a:t>From the above graph, we can see that, Single customers purchased more than Married Customers.</a:t>
            </a:r>
          </a:p>
          <a:p>
            <a:pPr marL="0" indent="0">
              <a:buNone/>
            </a:pPr>
            <a:endParaRPr lang="en-US" dirty="0"/>
          </a:p>
        </p:txBody>
      </p:sp>
    </p:spTree>
    <p:extLst>
      <p:ext uri="{BB962C8B-B14F-4D97-AF65-F5344CB8AC3E}">
        <p14:creationId xmlns:p14="http://schemas.microsoft.com/office/powerpoint/2010/main" val="1625577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E537B6-098D-494F-9A54-F22CD0977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7328FD4-8F4F-45D0-B179-C09F34FF8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82" y="407588"/>
            <a:ext cx="5532146" cy="6066184"/>
          </a:xfrm>
          <a:prstGeom prst="rect">
            <a:avLst/>
          </a:prstGeom>
          <a:noFill/>
          <a:ln w="6350" cap="sq" cmpd="sng" algn="ctr">
            <a:solidFill>
              <a:srgbClr val="404040"/>
            </a:solidFill>
            <a:prstDash val="solid"/>
            <a:miter lim="800000"/>
          </a:ln>
          <a:effectLst/>
        </p:spPr>
      </p:sp>
      <p:pic>
        <p:nvPicPr>
          <p:cNvPr id="4" name="Content Placeholder 3" descr="C:\Users\sanja\AppData\Local\Microsoft\Windows\INetCache\Content.MSO\84C9EFC3.tmp">
            <a:extLst>
              <a:ext uri="{FF2B5EF4-FFF2-40B4-BE49-F238E27FC236}">
                <a16:creationId xmlns:a16="http://schemas.microsoft.com/office/drawing/2014/main" id="{57A620C0-679C-476C-AEFE-CDE38C061705}"/>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882713" y="1846021"/>
            <a:ext cx="4572418" cy="3210421"/>
          </a:xfrm>
          <a:prstGeom prst="rect">
            <a:avLst/>
          </a:prstGeom>
          <a:noFill/>
        </p:spPr>
      </p:pic>
      <p:sp>
        <p:nvSpPr>
          <p:cNvPr id="15" name="Rectangle 14">
            <a:extLst>
              <a:ext uri="{FF2B5EF4-FFF2-40B4-BE49-F238E27FC236}">
                <a16:creationId xmlns:a16="http://schemas.microsoft.com/office/drawing/2014/main" id="{4D22A8B8-E29F-4EB2-95D4-3C24EF234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51EF9F5-BAA7-45A5-BD84-F3184FCED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F75BEA-DBD4-4CCE-93EF-AF3402F747A4}"/>
              </a:ext>
            </a:extLst>
          </p:cNvPr>
          <p:cNvSpPr>
            <a:spLocks noGrp="1"/>
          </p:cNvSpPr>
          <p:nvPr>
            <p:ph type="title"/>
          </p:nvPr>
        </p:nvSpPr>
        <p:spPr>
          <a:xfrm>
            <a:off x="6846137" y="727626"/>
            <a:ext cx="4602152" cy="1718225"/>
          </a:xfrm>
        </p:spPr>
        <p:txBody>
          <a:bodyPr>
            <a:normAutofit/>
          </a:bodyPr>
          <a:lstStyle/>
          <a:p>
            <a:r>
              <a:rPr lang="en-US" b="1" dirty="0"/>
              <a:t>Occupation of the Customers :</a:t>
            </a:r>
            <a:endParaRPr lang="en-US" dirty="0"/>
          </a:p>
        </p:txBody>
      </p:sp>
      <p:sp>
        <p:nvSpPr>
          <p:cNvPr id="8" name="Content Placeholder 7">
            <a:extLst>
              <a:ext uri="{FF2B5EF4-FFF2-40B4-BE49-F238E27FC236}">
                <a16:creationId xmlns:a16="http://schemas.microsoft.com/office/drawing/2014/main" id="{95389FC9-DFCF-4123-AC0B-BDC73CEBEA06}"/>
              </a:ext>
            </a:extLst>
          </p:cNvPr>
          <p:cNvSpPr>
            <a:spLocks noGrp="1"/>
          </p:cNvSpPr>
          <p:nvPr>
            <p:ph idx="1"/>
          </p:nvPr>
        </p:nvSpPr>
        <p:spPr>
          <a:xfrm>
            <a:off x="6846137" y="2332234"/>
            <a:ext cx="4602152" cy="3888767"/>
          </a:xfrm>
        </p:spPr>
        <p:txBody>
          <a:bodyPr>
            <a:normAutofit fontScale="85000" lnSpcReduction="10000"/>
          </a:bodyPr>
          <a:lstStyle/>
          <a:p>
            <a:r>
              <a:rPr lang="en-US" dirty="0"/>
              <a:t>The Occupation number could represent different professions of customers: for example, number 1 could be an engineer, number 2 a doctor, number 3 an artist, etc.</a:t>
            </a:r>
          </a:p>
          <a:p>
            <a:r>
              <a:rPr lang="en-US" dirty="0"/>
              <a:t>It can be easily observed that people with Occupation IDs </a:t>
            </a:r>
            <a:r>
              <a:rPr lang="en-US" b="1" dirty="0"/>
              <a:t>0 and 4 spent the most money</a:t>
            </a:r>
            <a:r>
              <a:rPr lang="en-US" dirty="0"/>
              <a:t> during Black Friday sales.</a:t>
            </a:r>
          </a:p>
          <a:p>
            <a:r>
              <a:rPr lang="en-US" dirty="0"/>
              <a:t>On the other hand, the people with Occupation IDs </a:t>
            </a:r>
            <a:r>
              <a:rPr lang="en-US" b="1" dirty="0"/>
              <a:t>8, 9, and 18 have spent the least</a:t>
            </a:r>
            <a:r>
              <a:rPr lang="en-US" dirty="0"/>
              <a:t> amount of money.</a:t>
            </a:r>
          </a:p>
          <a:p>
            <a:r>
              <a:rPr lang="en-US" dirty="0"/>
              <a:t>It can imply that these groups are the poorest ones, or contrary, the richest people who don't like to shop in that kind of retail stores. We have a deficiency with information to answer that question, and because of that, we would stop here with the analysis of the Occupation category.</a:t>
            </a:r>
          </a:p>
          <a:p>
            <a:endParaRPr lang="en-US" dirty="0"/>
          </a:p>
          <a:p>
            <a:endParaRPr lang="en-US" dirty="0"/>
          </a:p>
        </p:txBody>
      </p:sp>
    </p:spTree>
    <p:extLst>
      <p:ext uri="{BB962C8B-B14F-4D97-AF65-F5344CB8AC3E}">
        <p14:creationId xmlns:p14="http://schemas.microsoft.com/office/powerpoint/2010/main" val="3916813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E537B6-098D-494F-9A54-F22CD0977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7328FD4-8F4F-45D0-B179-C09F34FF8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82" y="407588"/>
            <a:ext cx="5532146" cy="6066184"/>
          </a:xfrm>
          <a:prstGeom prst="rect">
            <a:avLst/>
          </a:prstGeom>
          <a:noFill/>
          <a:ln w="6350" cap="sq" cmpd="sng" algn="ctr">
            <a:solidFill>
              <a:srgbClr val="404040"/>
            </a:solidFill>
            <a:prstDash val="solid"/>
            <a:miter lim="800000"/>
          </a:ln>
          <a:effectLst/>
        </p:spPr>
      </p:sp>
      <p:pic>
        <p:nvPicPr>
          <p:cNvPr id="4" name="Content Placeholder 3" descr="C:\Users\sanja\AppData\Local\Microsoft\Windows\INetCache\Content.MSO\333AC1C9.tmp">
            <a:extLst>
              <a:ext uri="{FF2B5EF4-FFF2-40B4-BE49-F238E27FC236}">
                <a16:creationId xmlns:a16="http://schemas.microsoft.com/office/drawing/2014/main" id="{25E91584-32B4-4BB3-927C-A387A8CCDBF9}"/>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882713" y="1165023"/>
            <a:ext cx="4572418" cy="4572418"/>
          </a:xfrm>
          <a:prstGeom prst="rect">
            <a:avLst/>
          </a:prstGeom>
          <a:noFill/>
        </p:spPr>
      </p:pic>
      <p:sp>
        <p:nvSpPr>
          <p:cNvPr id="15" name="Rectangle 14">
            <a:extLst>
              <a:ext uri="{FF2B5EF4-FFF2-40B4-BE49-F238E27FC236}">
                <a16:creationId xmlns:a16="http://schemas.microsoft.com/office/drawing/2014/main" id="{4D22A8B8-E29F-4EB2-95D4-3C24EF234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51EF9F5-BAA7-45A5-BD84-F3184FCED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2300AB-0269-4F9B-A946-BBF1BF4857B7}"/>
              </a:ext>
            </a:extLst>
          </p:cNvPr>
          <p:cNvSpPr>
            <a:spLocks noGrp="1"/>
          </p:cNvSpPr>
          <p:nvPr>
            <p:ph type="title"/>
          </p:nvPr>
        </p:nvSpPr>
        <p:spPr>
          <a:xfrm>
            <a:off x="6846137" y="727626"/>
            <a:ext cx="4602152" cy="1718225"/>
          </a:xfrm>
        </p:spPr>
        <p:txBody>
          <a:bodyPr>
            <a:normAutofit/>
          </a:bodyPr>
          <a:lstStyle/>
          <a:p>
            <a:r>
              <a:rPr lang="en-US" b="1" dirty="0"/>
              <a:t>City Category :</a:t>
            </a:r>
            <a:br>
              <a:rPr lang="en-US" b="1" dirty="0"/>
            </a:br>
            <a:endParaRPr lang="en-US" dirty="0"/>
          </a:p>
        </p:txBody>
      </p:sp>
      <p:sp>
        <p:nvSpPr>
          <p:cNvPr id="8" name="Content Placeholder 7">
            <a:extLst>
              <a:ext uri="{FF2B5EF4-FFF2-40B4-BE49-F238E27FC236}">
                <a16:creationId xmlns:a16="http://schemas.microsoft.com/office/drawing/2014/main" id="{2B70CD36-0DF3-4558-9BE8-7DD933630CDE}"/>
              </a:ext>
            </a:extLst>
          </p:cNvPr>
          <p:cNvSpPr>
            <a:spLocks noGrp="1"/>
          </p:cNvSpPr>
          <p:nvPr>
            <p:ph idx="1"/>
          </p:nvPr>
        </p:nvSpPr>
        <p:spPr>
          <a:xfrm>
            <a:off x="6846137" y="2538919"/>
            <a:ext cx="4602152" cy="3557805"/>
          </a:xfrm>
        </p:spPr>
        <p:txBody>
          <a:bodyPr>
            <a:normAutofit/>
          </a:bodyPr>
          <a:lstStyle/>
          <a:p>
            <a:r>
              <a:rPr lang="en-US" dirty="0"/>
              <a:t>It is evident from the pie chart that all the three cities are almost equally represented in the retail store during Black Fridays. Maybe the store is somewhere in between these three cities, is easily accessible and has good road connections from these cities.</a:t>
            </a:r>
          </a:p>
        </p:txBody>
      </p:sp>
    </p:spTree>
    <p:extLst>
      <p:ext uri="{BB962C8B-B14F-4D97-AF65-F5344CB8AC3E}">
        <p14:creationId xmlns:p14="http://schemas.microsoft.com/office/powerpoint/2010/main" val="368456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79B886-D6A7-4EA9-A349-E269319514E6}"/>
              </a:ext>
            </a:extLst>
          </p:cNvPr>
          <p:cNvSpPr>
            <a:spLocks noGrp="1"/>
          </p:cNvSpPr>
          <p:nvPr>
            <p:ph idx="1"/>
          </p:nvPr>
        </p:nvSpPr>
        <p:spPr>
          <a:xfrm>
            <a:off x="1066800" y="662683"/>
            <a:ext cx="10058400" cy="5589142"/>
          </a:xfrm>
        </p:spPr>
        <p:txBody>
          <a:bodyPr>
            <a:normAutofit lnSpcReduction="10000"/>
          </a:bodyPr>
          <a:lstStyle/>
          <a:p>
            <a:r>
              <a:rPr lang="en-US" dirty="0"/>
              <a:t>The dataset comprises of sales transactions captured at a retail store. It’s a classic dataset to explore and expand our feature engineering skills and day to day understanding from multiple shopping experiences. This is a regression problem. The dataset has 537,577 rows and 12 columns.</a:t>
            </a:r>
          </a:p>
          <a:p>
            <a:pPr marL="0" indent="0">
              <a:buNone/>
            </a:pPr>
            <a:endParaRPr lang="en-US" dirty="0"/>
          </a:p>
          <a:p>
            <a:r>
              <a:rPr lang="en-US" dirty="0"/>
              <a:t>This project analyzes the Black Friday sales data and tries to answer these key business questions :</a:t>
            </a:r>
          </a:p>
          <a:p>
            <a:pPr marL="342900" lvl="0" indent="-342900">
              <a:buFont typeface="+mj-lt"/>
              <a:buAutoNum type="arabicPeriod"/>
            </a:pPr>
            <a:r>
              <a:rPr lang="en-US" dirty="0"/>
              <a:t>What are maximum products sold?</a:t>
            </a:r>
          </a:p>
          <a:p>
            <a:pPr marL="342900" lvl="0" indent="-342900">
              <a:buFont typeface="+mj-lt"/>
              <a:buAutoNum type="arabicPeriod"/>
            </a:pPr>
            <a:r>
              <a:rPr lang="en-US" dirty="0"/>
              <a:t>Which Product category has highest sales?</a:t>
            </a:r>
          </a:p>
          <a:p>
            <a:pPr marL="342900" lvl="0" indent="-342900">
              <a:buFont typeface="+mj-lt"/>
              <a:buAutoNum type="arabicPeriod"/>
            </a:pPr>
            <a:r>
              <a:rPr lang="en-US" dirty="0"/>
              <a:t>Finding the buyer's age group and their product of interest.</a:t>
            </a:r>
          </a:p>
          <a:p>
            <a:pPr marL="342900" lvl="0" indent="-342900">
              <a:buFont typeface="+mj-lt"/>
              <a:buAutoNum type="arabicPeriod"/>
            </a:pPr>
            <a:r>
              <a:rPr lang="en-US" dirty="0"/>
              <a:t>Finding the marital status of the buyers.</a:t>
            </a:r>
          </a:p>
          <a:p>
            <a:pPr marL="342900" lvl="0" indent="-342900">
              <a:buFont typeface="+mj-lt"/>
              <a:buAutoNum type="arabicPeriod"/>
            </a:pPr>
            <a:r>
              <a:rPr lang="en-US" dirty="0"/>
              <a:t>Analyzing the gender group, which has high interest in the sales</a:t>
            </a:r>
          </a:p>
          <a:p>
            <a:pPr marL="0" lvl="0" indent="0">
              <a:buNone/>
            </a:pPr>
            <a:endParaRPr lang="en-US" dirty="0"/>
          </a:p>
          <a:p>
            <a:r>
              <a:rPr lang="en-US" dirty="0"/>
              <a:t>This can be used to understand the customer purchase </a:t>
            </a:r>
            <a:r>
              <a:rPr lang="en-US" dirty="0" err="1"/>
              <a:t>behaviour</a:t>
            </a:r>
            <a:r>
              <a:rPr lang="en-US" dirty="0"/>
              <a:t> (specifically, purchase amount) against various features like Products of different Categories, Gender, Age, Occupation of Customer, etc. </a:t>
            </a:r>
          </a:p>
          <a:p>
            <a:r>
              <a:rPr lang="en-US" dirty="0"/>
              <a:t>This project also aims at creating a simple predicting model to predict the purchase amount of customer against various products which will help them to create personalized offer for customers against different products.</a:t>
            </a:r>
          </a:p>
          <a:p>
            <a:endParaRPr lang="en-US" dirty="0"/>
          </a:p>
          <a:p>
            <a:endParaRPr lang="en-US" dirty="0"/>
          </a:p>
        </p:txBody>
      </p:sp>
    </p:spTree>
    <p:extLst>
      <p:ext uri="{BB962C8B-B14F-4D97-AF65-F5344CB8AC3E}">
        <p14:creationId xmlns:p14="http://schemas.microsoft.com/office/powerpoint/2010/main" val="1891954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F48D6-300B-409C-A343-CACC275B647D}"/>
              </a:ext>
            </a:extLst>
          </p:cNvPr>
          <p:cNvSpPr>
            <a:spLocks noGrp="1"/>
          </p:cNvSpPr>
          <p:nvPr>
            <p:ph type="title"/>
          </p:nvPr>
        </p:nvSpPr>
        <p:spPr/>
        <p:txBody>
          <a:bodyPr/>
          <a:lstStyle/>
          <a:p>
            <a:r>
              <a:rPr lang="en-US" b="1" dirty="0"/>
              <a:t>Data Pre-processing :</a:t>
            </a:r>
            <a:br>
              <a:rPr lang="en-US" b="1" dirty="0"/>
            </a:br>
            <a:endParaRPr lang="en-US" dirty="0"/>
          </a:p>
        </p:txBody>
      </p:sp>
      <p:sp>
        <p:nvSpPr>
          <p:cNvPr id="3" name="Content Placeholder 2">
            <a:extLst>
              <a:ext uri="{FF2B5EF4-FFF2-40B4-BE49-F238E27FC236}">
                <a16:creationId xmlns:a16="http://schemas.microsoft.com/office/drawing/2014/main" id="{7BD358F1-158F-433B-8D19-6C5B45B79D9B}"/>
              </a:ext>
            </a:extLst>
          </p:cNvPr>
          <p:cNvSpPr>
            <a:spLocks noGrp="1"/>
          </p:cNvSpPr>
          <p:nvPr>
            <p:ph idx="1"/>
          </p:nvPr>
        </p:nvSpPr>
        <p:spPr/>
        <p:txBody>
          <a:bodyPr/>
          <a:lstStyle/>
          <a:p>
            <a:pPr lvl="0"/>
            <a:r>
              <a:rPr lang="en-US" dirty="0" err="1"/>
              <a:t>User_ID</a:t>
            </a:r>
            <a:r>
              <a:rPr lang="en-US" dirty="0"/>
              <a:t> is </a:t>
            </a:r>
            <a:r>
              <a:rPr lang="en-US" dirty="0" err="1"/>
              <a:t>is</a:t>
            </a:r>
            <a:r>
              <a:rPr lang="en-US" dirty="0"/>
              <a:t> the number assigned automatically to each customer, and it is not useful for prediction purposes.</a:t>
            </a:r>
          </a:p>
          <a:p>
            <a:pPr lvl="0"/>
            <a:r>
              <a:rPr lang="en-US" dirty="0"/>
              <a:t>The </a:t>
            </a:r>
            <a:r>
              <a:rPr lang="en-US" dirty="0" err="1"/>
              <a:t>Product_ID</a:t>
            </a:r>
            <a:r>
              <a:rPr lang="en-US" dirty="0"/>
              <a:t> column contains information about the product purchased. It is not a feature of the customer. Therefore, we will remove that too.</a:t>
            </a:r>
          </a:p>
          <a:p>
            <a:pPr lvl="0"/>
            <a:r>
              <a:rPr lang="en-US" dirty="0"/>
              <a:t>The data type of all the variables are different. We will convert all the variables to int to perform Linear Regression.</a:t>
            </a:r>
          </a:p>
          <a:p>
            <a:endParaRPr lang="en-US" dirty="0"/>
          </a:p>
        </p:txBody>
      </p:sp>
    </p:spTree>
    <p:extLst>
      <p:ext uri="{BB962C8B-B14F-4D97-AF65-F5344CB8AC3E}">
        <p14:creationId xmlns:p14="http://schemas.microsoft.com/office/powerpoint/2010/main" val="1273238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617EA-DB11-4A8B-8E70-3F2F874A2260}"/>
              </a:ext>
            </a:extLst>
          </p:cNvPr>
          <p:cNvSpPr>
            <a:spLocks noGrp="1"/>
          </p:cNvSpPr>
          <p:nvPr>
            <p:ph type="title"/>
          </p:nvPr>
        </p:nvSpPr>
        <p:spPr/>
        <p:txBody>
          <a:bodyPr>
            <a:normAutofit/>
          </a:bodyPr>
          <a:lstStyle/>
          <a:p>
            <a:r>
              <a:rPr lang="en-US" b="1" dirty="0"/>
              <a:t>Multiple Linear Regression :</a:t>
            </a:r>
            <a:br>
              <a:rPr lang="en-US" b="1" dirty="0"/>
            </a:br>
            <a:endParaRPr lang="en-US" dirty="0"/>
          </a:p>
        </p:txBody>
      </p:sp>
      <p:sp>
        <p:nvSpPr>
          <p:cNvPr id="3" name="Content Placeholder 2">
            <a:extLst>
              <a:ext uri="{FF2B5EF4-FFF2-40B4-BE49-F238E27FC236}">
                <a16:creationId xmlns:a16="http://schemas.microsoft.com/office/drawing/2014/main" id="{AD2CB6F4-29FA-432E-A5DE-61C41BC57273}"/>
              </a:ext>
            </a:extLst>
          </p:cNvPr>
          <p:cNvSpPr>
            <a:spLocks noGrp="1"/>
          </p:cNvSpPr>
          <p:nvPr>
            <p:ph idx="1"/>
          </p:nvPr>
        </p:nvSpPr>
        <p:spPr/>
        <p:txBody>
          <a:bodyPr/>
          <a:lstStyle/>
          <a:p>
            <a:r>
              <a:rPr lang="en-US" dirty="0"/>
              <a:t>Linear regression represents a very simple method for supervised learning and it is an effective tool for predicting quantitative responses.</a:t>
            </a:r>
          </a:p>
          <a:p>
            <a:r>
              <a:rPr lang="en-US" dirty="0"/>
              <a:t>We have performed Multiple Linear Regression using the OLS (Ordinary Least Squares) Model.</a:t>
            </a:r>
          </a:p>
        </p:txBody>
      </p:sp>
    </p:spTree>
    <p:extLst>
      <p:ext uri="{BB962C8B-B14F-4D97-AF65-F5344CB8AC3E}">
        <p14:creationId xmlns:p14="http://schemas.microsoft.com/office/powerpoint/2010/main" val="981435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91C259-F22D-452B-AEA1-BBE69599E552}"/>
              </a:ext>
            </a:extLst>
          </p:cNvPr>
          <p:cNvSpPr>
            <a:spLocks noGrp="1"/>
          </p:cNvSpPr>
          <p:nvPr>
            <p:ph idx="1"/>
          </p:nvPr>
        </p:nvSpPr>
        <p:spPr>
          <a:xfrm>
            <a:off x="1020567" y="1363381"/>
            <a:ext cx="10058400" cy="3849624"/>
          </a:xfrm>
        </p:spPr>
        <p:txBody>
          <a:bodyPr>
            <a:normAutofit fontScale="92500" lnSpcReduction="20000"/>
          </a:bodyPr>
          <a:lstStyle/>
          <a:p>
            <a:r>
              <a:rPr lang="en-US" dirty="0"/>
              <a:t>#Coefficients of the variables</a:t>
            </a:r>
          </a:p>
          <a:p>
            <a:pPr marL="0" indent="0">
              <a:buNone/>
            </a:pPr>
            <a:r>
              <a:rPr lang="en-US" dirty="0" err="1"/>
              <a:t>result.params</a:t>
            </a:r>
            <a:endParaRPr lang="en-US" dirty="0"/>
          </a:p>
          <a:p>
            <a:pPr fontAlgn="base" latinLnBrk="1"/>
            <a:r>
              <a:rPr lang="en-US" dirty="0"/>
              <a:t>Gender                        2918.355372</a:t>
            </a:r>
          </a:p>
          <a:p>
            <a:pPr fontAlgn="base" latinLnBrk="1"/>
            <a:r>
              <a:rPr lang="en-US" dirty="0"/>
              <a:t>Age                            764.406935</a:t>
            </a:r>
          </a:p>
          <a:p>
            <a:pPr fontAlgn="base" latinLnBrk="1"/>
            <a:r>
              <a:rPr lang="en-US" dirty="0"/>
              <a:t>Occupation                      83.852379</a:t>
            </a:r>
          </a:p>
          <a:p>
            <a:pPr fontAlgn="base" latinLnBrk="1"/>
            <a:r>
              <a:rPr lang="en-US" dirty="0" err="1"/>
              <a:t>City_Category</a:t>
            </a:r>
            <a:r>
              <a:rPr lang="en-US" dirty="0"/>
              <a:t>                 1249.388544</a:t>
            </a:r>
          </a:p>
          <a:p>
            <a:pPr fontAlgn="base" latinLnBrk="1"/>
            <a:r>
              <a:rPr lang="en-US" dirty="0" err="1"/>
              <a:t>Stay_In_Current_City_Years</a:t>
            </a:r>
            <a:r>
              <a:rPr lang="en-US" dirty="0"/>
              <a:t>     677.098363</a:t>
            </a:r>
          </a:p>
          <a:p>
            <a:pPr fontAlgn="base" latinLnBrk="1"/>
            <a:r>
              <a:rPr lang="en-US" dirty="0" err="1"/>
              <a:t>Marital_Status</a:t>
            </a:r>
            <a:r>
              <a:rPr lang="en-US" dirty="0"/>
              <a:t>                 375.153063</a:t>
            </a:r>
          </a:p>
          <a:p>
            <a:pPr fontAlgn="base" latinLnBrk="1"/>
            <a:r>
              <a:rPr lang="en-US" dirty="0"/>
              <a:t>Product_Category_1             -72.616341</a:t>
            </a:r>
          </a:p>
          <a:p>
            <a:pPr fontAlgn="base" latinLnBrk="1"/>
            <a:r>
              <a:rPr lang="en-US" dirty="0"/>
              <a:t>Product_Category_2             101.864735</a:t>
            </a:r>
          </a:p>
          <a:p>
            <a:pPr fontAlgn="base" latinLnBrk="1"/>
            <a:r>
              <a:rPr lang="en-US" dirty="0"/>
              <a:t>Product_Category_3             302.279087</a:t>
            </a:r>
          </a:p>
          <a:p>
            <a:pPr marL="0" indent="0" fontAlgn="base" latinLnBrk="1">
              <a:buNone/>
            </a:pPr>
            <a:r>
              <a:rPr lang="en-US" dirty="0" err="1"/>
              <a:t>dtype</a:t>
            </a:r>
            <a:r>
              <a:rPr lang="en-US" dirty="0"/>
              <a:t>: float64</a:t>
            </a:r>
          </a:p>
          <a:p>
            <a:endParaRPr lang="en-US" dirty="0"/>
          </a:p>
        </p:txBody>
      </p:sp>
    </p:spTree>
    <p:extLst>
      <p:ext uri="{BB962C8B-B14F-4D97-AF65-F5344CB8AC3E}">
        <p14:creationId xmlns:p14="http://schemas.microsoft.com/office/powerpoint/2010/main" val="1425409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79A34-9EC0-48A2-A8AE-D1F3EE0D4C39}"/>
              </a:ext>
            </a:extLst>
          </p:cNvPr>
          <p:cNvSpPr>
            <a:spLocks noGrp="1"/>
          </p:cNvSpPr>
          <p:nvPr>
            <p:ph type="title"/>
          </p:nvPr>
        </p:nvSpPr>
        <p:spPr/>
        <p:txBody>
          <a:bodyPr/>
          <a:lstStyle/>
          <a:p>
            <a:r>
              <a:rPr lang="en-US" b="1" dirty="0"/>
              <a:t>Summary of Linear Regression model :</a:t>
            </a:r>
            <a:br>
              <a:rPr lang="en-US" b="1" dirty="0"/>
            </a:br>
            <a:endParaRPr lang="en-US" b="1" dirty="0"/>
          </a:p>
        </p:txBody>
      </p:sp>
      <p:pic>
        <p:nvPicPr>
          <p:cNvPr id="4" name="Content Placeholder 3">
            <a:extLst>
              <a:ext uri="{FF2B5EF4-FFF2-40B4-BE49-F238E27FC236}">
                <a16:creationId xmlns:a16="http://schemas.microsoft.com/office/drawing/2014/main" id="{54399E6A-DEA6-4DD6-B09B-D464095E73F1}"/>
              </a:ext>
            </a:extLst>
          </p:cNvPr>
          <p:cNvPicPr>
            <a:picLocks noGrp="1"/>
          </p:cNvPicPr>
          <p:nvPr>
            <p:ph idx="1"/>
          </p:nvPr>
        </p:nvPicPr>
        <p:blipFill>
          <a:blip r:embed="rId2"/>
          <a:stretch>
            <a:fillRect/>
          </a:stretch>
        </p:blipFill>
        <p:spPr>
          <a:xfrm>
            <a:off x="2303368" y="2103438"/>
            <a:ext cx="7585264" cy="3849687"/>
          </a:xfrm>
          <a:prstGeom prst="rect">
            <a:avLst/>
          </a:prstGeom>
        </p:spPr>
      </p:pic>
    </p:spTree>
    <p:extLst>
      <p:ext uri="{BB962C8B-B14F-4D97-AF65-F5344CB8AC3E}">
        <p14:creationId xmlns:p14="http://schemas.microsoft.com/office/powerpoint/2010/main" val="17460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783856B-CB6B-47CA-903A-89C465590AAC}"/>
              </a:ext>
            </a:extLst>
          </p:cNvPr>
          <p:cNvPicPr>
            <a:picLocks noGrp="1"/>
          </p:cNvPicPr>
          <p:nvPr>
            <p:ph idx="1"/>
          </p:nvPr>
        </p:nvPicPr>
        <p:blipFill>
          <a:blip r:embed="rId2"/>
          <a:stretch>
            <a:fillRect/>
          </a:stretch>
        </p:blipFill>
        <p:spPr>
          <a:xfrm>
            <a:off x="2840804" y="924674"/>
            <a:ext cx="6965879" cy="5028451"/>
          </a:xfrm>
          <a:prstGeom prst="rect">
            <a:avLst/>
          </a:prstGeom>
        </p:spPr>
      </p:pic>
    </p:spTree>
    <p:extLst>
      <p:ext uri="{BB962C8B-B14F-4D97-AF65-F5344CB8AC3E}">
        <p14:creationId xmlns:p14="http://schemas.microsoft.com/office/powerpoint/2010/main" val="2445365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A133-4A0F-4DB4-90E9-5C3ABEBDF35F}"/>
              </a:ext>
            </a:extLst>
          </p:cNvPr>
          <p:cNvSpPr>
            <a:spLocks noGrp="1"/>
          </p:cNvSpPr>
          <p:nvPr>
            <p:ph type="title"/>
          </p:nvPr>
        </p:nvSpPr>
        <p:spPr/>
        <p:txBody>
          <a:bodyPr/>
          <a:lstStyle/>
          <a:p>
            <a:r>
              <a:rPr lang="en-US" b="1" dirty="0"/>
              <a:t>Performance Estimation of the model :</a:t>
            </a:r>
            <a:br>
              <a:rPr lang="en-US" b="1" dirty="0"/>
            </a:br>
            <a:endParaRPr lang="en-US" dirty="0"/>
          </a:p>
        </p:txBody>
      </p:sp>
      <p:sp>
        <p:nvSpPr>
          <p:cNvPr id="3" name="Content Placeholder 2">
            <a:extLst>
              <a:ext uri="{FF2B5EF4-FFF2-40B4-BE49-F238E27FC236}">
                <a16:creationId xmlns:a16="http://schemas.microsoft.com/office/drawing/2014/main" id="{4F150C6C-CCE0-41B1-8813-5A4A9598E51D}"/>
              </a:ext>
            </a:extLst>
          </p:cNvPr>
          <p:cNvSpPr>
            <a:spLocks noGrp="1"/>
          </p:cNvSpPr>
          <p:nvPr>
            <p:ph idx="1"/>
          </p:nvPr>
        </p:nvSpPr>
        <p:spPr/>
        <p:txBody>
          <a:bodyPr/>
          <a:lstStyle/>
          <a:p>
            <a:r>
              <a:rPr lang="en-US" dirty="0"/>
              <a:t>In the end, it is always good to estimate our results by finding the mean absolute error (MAE) and mean squared error (MSE) of our predictions.</a:t>
            </a:r>
          </a:p>
          <a:p>
            <a:pPr fontAlgn="base" latinLnBrk="1"/>
            <a:r>
              <a:rPr lang="en-US" dirty="0"/>
              <a:t>MAE: 4071.004455731231</a:t>
            </a:r>
          </a:p>
          <a:p>
            <a:pPr fontAlgn="base" latinLnBrk="1"/>
            <a:r>
              <a:rPr lang="en-US" dirty="0"/>
              <a:t>MSE: 27179739.770752437</a:t>
            </a:r>
          </a:p>
          <a:p>
            <a:endParaRPr lang="en-US" dirty="0"/>
          </a:p>
        </p:txBody>
      </p:sp>
    </p:spTree>
    <p:extLst>
      <p:ext uri="{BB962C8B-B14F-4D97-AF65-F5344CB8AC3E}">
        <p14:creationId xmlns:p14="http://schemas.microsoft.com/office/powerpoint/2010/main" val="4179041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BDCE-2FC8-4ECD-BE5A-A273479CDDD9}"/>
              </a:ext>
            </a:extLst>
          </p:cNvPr>
          <p:cNvSpPr>
            <a:spLocks noGrp="1"/>
          </p:cNvSpPr>
          <p:nvPr>
            <p:ph type="title"/>
          </p:nvPr>
        </p:nvSpPr>
        <p:spPr/>
        <p:txBody>
          <a:bodyPr/>
          <a:lstStyle/>
          <a:p>
            <a:r>
              <a:rPr lang="en-US" b="1" dirty="0"/>
              <a:t>Conclusion for Multiple Linear Regression :</a:t>
            </a:r>
            <a:br>
              <a:rPr lang="en-US" b="1" dirty="0"/>
            </a:br>
            <a:endParaRPr lang="en-US" dirty="0"/>
          </a:p>
        </p:txBody>
      </p:sp>
      <p:sp>
        <p:nvSpPr>
          <p:cNvPr id="3" name="Content Placeholder 2">
            <a:extLst>
              <a:ext uri="{FF2B5EF4-FFF2-40B4-BE49-F238E27FC236}">
                <a16:creationId xmlns:a16="http://schemas.microsoft.com/office/drawing/2014/main" id="{E4129F96-7DD2-415B-A312-D100C4FF8EA9}"/>
              </a:ext>
            </a:extLst>
          </p:cNvPr>
          <p:cNvSpPr>
            <a:spLocks noGrp="1"/>
          </p:cNvSpPr>
          <p:nvPr>
            <p:ph idx="1"/>
          </p:nvPr>
        </p:nvSpPr>
        <p:spPr/>
        <p:txBody>
          <a:bodyPr/>
          <a:lstStyle/>
          <a:p>
            <a:pPr lvl="0"/>
            <a:r>
              <a:rPr lang="en-US" dirty="0"/>
              <a:t>p-value ≤ 0.05 indicates strong evidence against the null hypothesis, so you reject the null hypothesis.</a:t>
            </a:r>
          </a:p>
          <a:p>
            <a:pPr lvl="0"/>
            <a:r>
              <a:rPr lang="en-US" dirty="0"/>
              <a:t>All variables except the Product_Category_1 are positively associated with Sales.</a:t>
            </a:r>
          </a:p>
          <a:p>
            <a:pPr lvl="0"/>
            <a:r>
              <a:rPr lang="en-US" dirty="0"/>
              <a:t>R-squared score is </a:t>
            </a:r>
            <a:r>
              <a:rPr lang="en-US" b="1" dirty="0"/>
              <a:t>0.757</a:t>
            </a:r>
            <a:r>
              <a:rPr lang="en-US" dirty="0"/>
              <a:t>, which means that this model explains 75% of the total variance.</a:t>
            </a:r>
          </a:p>
          <a:p>
            <a:pPr lvl="0"/>
            <a:r>
              <a:rPr lang="en-US" dirty="0"/>
              <a:t>Hence, the proposed model is a good model.</a:t>
            </a:r>
          </a:p>
          <a:p>
            <a:endParaRPr lang="en-US" dirty="0"/>
          </a:p>
        </p:txBody>
      </p:sp>
    </p:spTree>
    <p:extLst>
      <p:ext uri="{BB962C8B-B14F-4D97-AF65-F5344CB8AC3E}">
        <p14:creationId xmlns:p14="http://schemas.microsoft.com/office/powerpoint/2010/main" val="2981043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EC26F-EBE1-4D30-89DD-BF921D4A7031}"/>
              </a:ext>
            </a:extLst>
          </p:cNvPr>
          <p:cNvSpPr>
            <a:spLocks noGrp="1"/>
          </p:cNvSpPr>
          <p:nvPr>
            <p:ph type="title"/>
          </p:nvPr>
        </p:nvSpPr>
        <p:spPr/>
        <p:txBody>
          <a:bodyPr/>
          <a:lstStyle/>
          <a:p>
            <a:r>
              <a:rPr lang="en-US" b="1" dirty="0"/>
              <a:t>Collinearity and Regularization</a:t>
            </a:r>
          </a:p>
        </p:txBody>
      </p:sp>
      <p:sp>
        <p:nvSpPr>
          <p:cNvPr id="3" name="Content Placeholder 2">
            <a:extLst>
              <a:ext uri="{FF2B5EF4-FFF2-40B4-BE49-F238E27FC236}">
                <a16:creationId xmlns:a16="http://schemas.microsoft.com/office/drawing/2014/main" id="{1862F5F0-75D7-4C4C-9B12-EAD52AFD1473}"/>
              </a:ext>
            </a:extLst>
          </p:cNvPr>
          <p:cNvSpPr>
            <a:spLocks noGrp="1"/>
          </p:cNvSpPr>
          <p:nvPr>
            <p:ph idx="1"/>
          </p:nvPr>
        </p:nvSpPr>
        <p:spPr/>
        <p:txBody>
          <a:bodyPr/>
          <a:lstStyle/>
          <a:p>
            <a:r>
              <a:rPr lang="en-US" dirty="0"/>
              <a:t>What if the independent variables are not independent of each other i.e. collinearity or multicollinearity is present among the predictor variables.  We check the same using VIF( Variance inflation factor).</a:t>
            </a:r>
          </a:p>
          <a:p>
            <a:endParaRPr lang="en-US" dirty="0"/>
          </a:p>
          <a:p>
            <a:endParaRPr lang="en-US" dirty="0"/>
          </a:p>
        </p:txBody>
      </p:sp>
      <p:pic>
        <p:nvPicPr>
          <p:cNvPr id="4" name="Picture 3">
            <a:extLst>
              <a:ext uri="{FF2B5EF4-FFF2-40B4-BE49-F238E27FC236}">
                <a16:creationId xmlns:a16="http://schemas.microsoft.com/office/drawing/2014/main" id="{E134FFF3-45D9-4E9E-991C-BF0E75889E2D}"/>
              </a:ext>
            </a:extLst>
          </p:cNvPr>
          <p:cNvPicPr>
            <a:picLocks noChangeAspect="1"/>
          </p:cNvPicPr>
          <p:nvPr/>
        </p:nvPicPr>
        <p:blipFill>
          <a:blip r:embed="rId2"/>
          <a:stretch>
            <a:fillRect/>
          </a:stretch>
        </p:blipFill>
        <p:spPr>
          <a:xfrm>
            <a:off x="1066800" y="2932042"/>
            <a:ext cx="10601739" cy="2364329"/>
          </a:xfrm>
          <a:prstGeom prst="rect">
            <a:avLst/>
          </a:prstGeom>
        </p:spPr>
      </p:pic>
    </p:spTree>
    <p:extLst>
      <p:ext uri="{BB962C8B-B14F-4D97-AF65-F5344CB8AC3E}">
        <p14:creationId xmlns:p14="http://schemas.microsoft.com/office/powerpoint/2010/main" val="2527064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8172D-C2D8-41A7-9794-26A0A9719473}"/>
              </a:ext>
            </a:extLst>
          </p:cNvPr>
          <p:cNvSpPr>
            <a:spLocks noGrp="1"/>
          </p:cNvSpPr>
          <p:nvPr>
            <p:ph type="title"/>
          </p:nvPr>
        </p:nvSpPr>
        <p:spPr/>
        <p:txBody>
          <a:bodyPr/>
          <a:lstStyle/>
          <a:p>
            <a:r>
              <a:rPr lang="en-US" b="1" dirty="0"/>
              <a:t>Collinearity and Regularization</a:t>
            </a:r>
          </a:p>
        </p:txBody>
      </p:sp>
      <p:sp>
        <p:nvSpPr>
          <p:cNvPr id="3" name="Content Placeholder 2">
            <a:extLst>
              <a:ext uri="{FF2B5EF4-FFF2-40B4-BE49-F238E27FC236}">
                <a16:creationId xmlns:a16="http://schemas.microsoft.com/office/drawing/2014/main" id="{20588E44-F09A-4589-8283-76F067952217}"/>
              </a:ext>
            </a:extLst>
          </p:cNvPr>
          <p:cNvSpPr>
            <a:spLocks noGrp="1"/>
          </p:cNvSpPr>
          <p:nvPr>
            <p:ph idx="1"/>
          </p:nvPr>
        </p:nvSpPr>
        <p:spPr/>
        <p:txBody>
          <a:bodyPr/>
          <a:lstStyle/>
          <a:p>
            <a:r>
              <a:rPr lang="en-US" dirty="0"/>
              <a:t>We can see from the VIF check that there is no collinearity among the dependent variables which is in a severe range except Age and Gender column, but it is not severe.</a:t>
            </a:r>
          </a:p>
          <a:p>
            <a:r>
              <a:rPr lang="en-US" dirty="0"/>
              <a:t> When predictor variables are related, they fit well into a straight regression line that passes through many data points</a:t>
            </a:r>
          </a:p>
          <a:p>
            <a:r>
              <a:rPr lang="en-US" dirty="0"/>
              <a:t>It is difficult to ascertain reliable estimates of each coefficients for the predictor variables which results in incorrect conclusions</a:t>
            </a:r>
          </a:p>
          <a:p>
            <a:r>
              <a:rPr lang="en-US" dirty="0"/>
              <a:t>In these cases stated above Lasso, Ridge and Elastic Net Regression comes into play to combat variance problems</a:t>
            </a:r>
          </a:p>
          <a:p>
            <a:pPr marL="0" indent="0">
              <a:buNone/>
            </a:pPr>
            <a:endParaRPr lang="en-US" dirty="0"/>
          </a:p>
        </p:txBody>
      </p:sp>
    </p:spTree>
    <p:extLst>
      <p:ext uri="{BB962C8B-B14F-4D97-AF65-F5344CB8AC3E}">
        <p14:creationId xmlns:p14="http://schemas.microsoft.com/office/powerpoint/2010/main" val="3686606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BB7DE-CB9A-43BA-9B09-E7164C54F3A6}"/>
              </a:ext>
            </a:extLst>
          </p:cNvPr>
          <p:cNvSpPr>
            <a:spLocks noGrp="1"/>
          </p:cNvSpPr>
          <p:nvPr>
            <p:ph type="title"/>
          </p:nvPr>
        </p:nvSpPr>
        <p:spPr/>
        <p:txBody>
          <a:bodyPr/>
          <a:lstStyle/>
          <a:p>
            <a:r>
              <a:rPr lang="en-US" b="1" dirty="0"/>
              <a:t>Ridge Regression</a:t>
            </a:r>
          </a:p>
        </p:txBody>
      </p:sp>
      <p:sp>
        <p:nvSpPr>
          <p:cNvPr id="3" name="Content Placeholder 2">
            <a:extLst>
              <a:ext uri="{FF2B5EF4-FFF2-40B4-BE49-F238E27FC236}">
                <a16:creationId xmlns:a16="http://schemas.microsoft.com/office/drawing/2014/main" id="{EBFC0B0C-5F08-4C3F-AF50-E57C1698D305}"/>
              </a:ext>
            </a:extLst>
          </p:cNvPr>
          <p:cNvSpPr>
            <a:spLocks noGrp="1"/>
          </p:cNvSpPr>
          <p:nvPr>
            <p:ph idx="1"/>
          </p:nvPr>
        </p:nvSpPr>
        <p:spPr/>
        <p:txBody>
          <a:bodyPr/>
          <a:lstStyle/>
          <a:p>
            <a:r>
              <a:rPr lang="en-US" dirty="0"/>
              <a:t>Ridge Regression: It helps reduce Variance by shrinking parameters and making predictions less sensitive. It can find solution with Cross validation and Ridge Regression Penalty. Better when all variables are useful.  Since in our variables, we could see that all the variables are important hence we use Ridge for regularization.</a:t>
            </a:r>
          </a:p>
          <a:p>
            <a:endParaRPr lang="en-US" dirty="0"/>
          </a:p>
          <a:p>
            <a:endParaRPr lang="en-US" dirty="0"/>
          </a:p>
        </p:txBody>
      </p:sp>
    </p:spTree>
    <p:extLst>
      <p:ext uri="{BB962C8B-B14F-4D97-AF65-F5344CB8AC3E}">
        <p14:creationId xmlns:p14="http://schemas.microsoft.com/office/powerpoint/2010/main" val="3094472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71EBF6E-2C0C-417E-8CE7-6F57F09434F0}"/>
              </a:ext>
            </a:extLst>
          </p:cNvPr>
          <p:cNvPicPr>
            <a:picLocks noGrp="1" noChangeAspect="1"/>
          </p:cNvPicPr>
          <p:nvPr>
            <p:ph idx="1"/>
          </p:nvPr>
        </p:nvPicPr>
        <p:blipFill>
          <a:blip r:embed="rId2"/>
          <a:stretch>
            <a:fillRect/>
          </a:stretch>
        </p:blipFill>
        <p:spPr>
          <a:xfrm>
            <a:off x="3452117" y="991831"/>
            <a:ext cx="5645649" cy="4874338"/>
          </a:xfrm>
          <a:prstGeom prst="rect">
            <a:avLst/>
          </a:prstGeom>
        </p:spPr>
      </p:pic>
    </p:spTree>
    <p:extLst>
      <p:ext uri="{BB962C8B-B14F-4D97-AF65-F5344CB8AC3E}">
        <p14:creationId xmlns:p14="http://schemas.microsoft.com/office/powerpoint/2010/main" val="1045949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6239CFD-FEFA-4A86-B155-0C60AD17A4F2}"/>
              </a:ext>
            </a:extLst>
          </p:cNvPr>
          <p:cNvPicPr>
            <a:picLocks noGrp="1" noChangeAspect="1"/>
          </p:cNvPicPr>
          <p:nvPr>
            <p:ph idx="1"/>
          </p:nvPr>
        </p:nvPicPr>
        <p:blipFill>
          <a:blip r:embed="rId2"/>
          <a:stretch>
            <a:fillRect/>
          </a:stretch>
        </p:blipFill>
        <p:spPr>
          <a:xfrm>
            <a:off x="1981126" y="1045750"/>
            <a:ext cx="8229748" cy="4907375"/>
          </a:xfrm>
          <a:prstGeom prst="rect">
            <a:avLst/>
          </a:prstGeom>
        </p:spPr>
      </p:pic>
    </p:spTree>
    <p:extLst>
      <p:ext uri="{BB962C8B-B14F-4D97-AF65-F5344CB8AC3E}">
        <p14:creationId xmlns:p14="http://schemas.microsoft.com/office/powerpoint/2010/main" val="2187460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E6985-2217-4932-9A9D-D60F2017CB5E}"/>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D71ECABB-A36F-4FC7-A533-98B307943580}"/>
              </a:ext>
            </a:extLst>
          </p:cNvPr>
          <p:cNvSpPr>
            <a:spLocks noGrp="1"/>
          </p:cNvSpPr>
          <p:nvPr>
            <p:ph idx="1"/>
          </p:nvPr>
        </p:nvSpPr>
        <p:spPr/>
        <p:txBody>
          <a:bodyPr/>
          <a:lstStyle/>
          <a:p>
            <a:r>
              <a:rPr lang="en-US" dirty="0"/>
              <a:t>From the above, we can come to following conclusions :</a:t>
            </a:r>
          </a:p>
          <a:p>
            <a:r>
              <a:rPr lang="en-US" dirty="0"/>
              <a:t>- </a:t>
            </a:r>
            <a:r>
              <a:rPr lang="en-US" dirty="0" err="1"/>
              <a:t>Regularisation</a:t>
            </a:r>
            <a:r>
              <a:rPr lang="en-US" dirty="0"/>
              <a:t> has reduced the MSE</a:t>
            </a:r>
          </a:p>
          <a:p>
            <a:r>
              <a:rPr lang="en-US" dirty="0"/>
              <a:t>Hence we do </a:t>
            </a:r>
            <a:r>
              <a:rPr lang="en-US"/>
              <a:t>Ridge Regression</a:t>
            </a:r>
          </a:p>
          <a:p>
            <a:endParaRPr lang="en-US" dirty="0"/>
          </a:p>
        </p:txBody>
      </p:sp>
    </p:spTree>
    <p:extLst>
      <p:ext uri="{BB962C8B-B14F-4D97-AF65-F5344CB8AC3E}">
        <p14:creationId xmlns:p14="http://schemas.microsoft.com/office/powerpoint/2010/main" val="2740392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422AB-4D2E-454F-8FB4-97287B96C9CA}"/>
              </a:ext>
            </a:extLst>
          </p:cNvPr>
          <p:cNvSpPr>
            <a:spLocks noGrp="1"/>
          </p:cNvSpPr>
          <p:nvPr>
            <p:ph type="title"/>
          </p:nvPr>
        </p:nvSpPr>
        <p:spPr/>
        <p:txBody>
          <a:bodyPr/>
          <a:lstStyle/>
          <a:p>
            <a:r>
              <a:rPr lang="en-US" b="1" dirty="0"/>
              <a:t>Citation :</a:t>
            </a:r>
            <a:br>
              <a:rPr lang="en-US" b="1" dirty="0"/>
            </a:br>
            <a:endParaRPr lang="en-US" dirty="0"/>
          </a:p>
        </p:txBody>
      </p:sp>
      <p:sp>
        <p:nvSpPr>
          <p:cNvPr id="3" name="Content Placeholder 2">
            <a:extLst>
              <a:ext uri="{FF2B5EF4-FFF2-40B4-BE49-F238E27FC236}">
                <a16:creationId xmlns:a16="http://schemas.microsoft.com/office/drawing/2014/main" id="{0546D106-0CF5-40D7-9CA1-910107B1F54B}"/>
              </a:ext>
            </a:extLst>
          </p:cNvPr>
          <p:cNvSpPr>
            <a:spLocks noGrp="1"/>
          </p:cNvSpPr>
          <p:nvPr>
            <p:ph idx="1"/>
          </p:nvPr>
        </p:nvSpPr>
        <p:spPr/>
        <p:txBody>
          <a:bodyPr/>
          <a:lstStyle/>
          <a:p>
            <a:pPr lvl="0"/>
            <a:r>
              <a:rPr lang="en-US" u="sng" dirty="0">
                <a:hlinkClick r:id="rId2"/>
              </a:rPr>
              <a:t>https://github.com/mathubhalan/Black-Friday-Sales</a:t>
            </a:r>
            <a:endParaRPr lang="en-US" dirty="0"/>
          </a:p>
          <a:p>
            <a:pPr lvl="0"/>
            <a:r>
              <a:rPr lang="en-US" u="sng" dirty="0">
                <a:hlinkClick r:id="rId3"/>
              </a:rPr>
              <a:t>https://stackabuse.com/analysis-of-black-friday-shopping-trends-via-machine-learning/</a:t>
            </a:r>
            <a:endParaRPr lang="en-US" dirty="0"/>
          </a:p>
          <a:p>
            <a:pPr lvl="0"/>
            <a:r>
              <a:rPr lang="en-US" u="sng" dirty="0">
                <a:hlinkClick r:id="rId4"/>
              </a:rPr>
              <a:t>https://medium.com/diogo-menezes-borges/project-3-analytics-vidhya-hackaton-black-friday-f6c6bf3da86f</a:t>
            </a:r>
            <a:endParaRPr lang="en-US" dirty="0"/>
          </a:p>
          <a:p>
            <a:endParaRPr lang="en-US" dirty="0"/>
          </a:p>
        </p:txBody>
      </p:sp>
    </p:spTree>
    <p:extLst>
      <p:ext uri="{BB962C8B-B14F-4D97-AF65-F5344CB8AC3E}">
        <p14:creationId xmlns:p14="http://schemas.microsoft.com/office/powerpoint/2010/main" val="1471039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5FB41-E1A3-418A-80A4-5CB69044BDFB}"/>
              </a:ext>
            </a:extLst>
          </p:cNvPr>
          <p:cNvSpPr>
            <a:spLocks noGrp="1"/>
          </p:cNvSpPr>
          <p:nvPr>
            <p:ph type="title"/>
          </p:nvPr>
        </p:nvSpPr>
        <p:spPr>
          <a:xfrm>
            <a:off x="958921" y="2533039"/>
            <a:ext cx="10058400" cy="1371600"/>
          </a:xfrm>
        </p:spPr>
        <p:txBody>
          <a:bodyPr>
            <a:normAutofit/>
          </a:bodyPr>
          <a:lstStyle/>
          <a:p>
            <a:pPr algn="ctr"/>
            <a:r>
              <a:rPr lang="en-US" sz="4800" dirty="0"/>
              <a:t>Thank You!</a:t>
            </a:r>
          </a:p>
        </p:txBody>
      </p:sp>
    </p:spTree>
    <p:extLst>
      <p:ext uri="{BB962C8B-B14F-4D97-AF65-F5344CB8AC3E}">
        <p14:creationId xmlns:p14="http://schemas.microsoft.com/office/powerpoint/2010/main" val="362359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80">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7FB143DF-04A1-41B7-918E-148A45FEBD8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7654" y="1413851"/>
            <a:ext cx="5367165" cy="4043106"/>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82">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84">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E97DB3-18E6-4550-8A07-F14BB3E9F03F}"/>
              </a:ext>
            </a:extLst>
          </p:cNvPr>
          <p:cNvSpPr>
            <a:spLocks noGrp="1"/>
          </p:cNvSpPr>
          <p:nvPr>
            <p:ph type="title"/>
          </p:nvPr>
        </p:nvSpPr>
        <p:spPr>
          <a:xfrm>
            <a:off x="7064082" y="642594"/>
            <a:ext cx="4472921" cy="4622912"/>
          </a:xfrm>
        </p:spPr>
        <p:txBody>
          <a:bodyPr>
            <a:normAutofit/>
          </a:bodyPr>
          <a:lstStyle/>
          <a:p>
            <a:r>
              <a:rPr lang="en-US" sz="1400" b="1" dirty="0"/>
              <a:t>Correlation Plot</a:t>
            </a:r>
            <a:br>
              <a:rPr lang="en-US" sz="1400" b="1" dirty="0"/>
            </a:br>
            <a:br>
              <a:rPr lang="en-US" sz="1400" b="1" dirty="0"/>
            </a:br>
            <a:r>
              <a:rPr lang="en-US" sz="1400" dirty="0"/>
              <a:t>From the plot, we can see that, the correlation between Product Category_1, Product Category_2 and Product Category_3 is greater than 0.5 which means these </a:t>
            </a:r>
            <a:r>
              <a:rPr lang="en-US" sz="1400" b="1" dirty="0"/>
              <a:t>variables are moderately correlated</a:t>
            </a:r>
            <a:r>
              <a:rPr lang="en-US" sz="1400" dirty="0"/>
              <a:t>.</a:t>
            </a:r>
          </a:p>
        </p:txBody>
      </p:sp>
    </p:spTree>
    <p:extLst>
      <p:ext uri="{BB962C8B-B14F-4D97-AF65-F5344CB8AC3E}">
        <p14:creationId xmlns:p14="http://schemas.microsoft.com/office/powerpoint/2010/main" val="1375610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4332E-6A06-40FD-B009-317805CDCCD3}"/>
              </a:ext>
            </a:extLst>
          </p:cNvPr>
          <p:cNvSpPr>
            <a:spLocks noGrp="1"/>
          </p:cNvSpPr>
          <p:nvPr>
            <p:ph type="title"/>
          </p:nvPr>
        </p:nvSpPr>
        <p:spPr/>
        <p:txBody>
          <a:bodyPr/>
          <a:lstStyle/>
          <a:p>
            <a:r>
              <a:rPr lang="en-US" b="1" dirty="0"/>
              <a:t>Addressing the Null/NA values </a:t>
            </a:r>
            <a:endParaRPr lang="en-US" dirty="0"/>
          </a:p>
        </p:txBody>
      </p:sp>
      <p:sp>
        <p:nvSpPr>
          <p:cNvPr id="3" name="Content Placeholder 2">
            <a:extLst>
              <a:ext uri="{FF2B5EF4-FFF2-40B4-BE49-F238E27FC236}">
                <a16:creationId xmlns:a16="http://schemas.microsoft.com/office/drawing/2014/main" id="{8CD8A5FF-74DB-4F1C-9CD7-05B0C4C7AF8B}"/>
              </a:ext>
            </a:extLst>
          </p:cNvPr>
          <p:cNvSpPr>
            <a:spLocks noGrp="1"/>
          </p:cNvSpPr>
          <p:nvPr>
            <p:ph idx="1"/>
          </p:nvPr>
        </p:nvSpPr>
        <p:spPr/>
        <p:txBody>
          <a:bodyPr/>
          <a:lstStyle/>
          <a:p>
            <a:r>
              <a:rPr lang="en-US" dirty="0"/>
              <a:t>There were 166986 null values in Product_Categorgy_2 and 373299 null values in Product_Category_3.</a:t>
            </a:r>
          </a:p>
          <a:p>
            <a:r>
              <a:rPr lang="en-US" dirty="0"/>
              <a:t>The proportion of missing values in the dataset were </a:t>
            </a:r>
            <a:r>
              <a:rPr lang="en-US" dirty="0" err="1"/>
              <a:t>upto</a:t>
            </a:r>
            <a:r>
              <a:rPr lang="en-US" dirty="0"/>
              <a:t> 70%.</a:t>
            </a:r>
          </a:p>
          <a:p>
            <a:r>
              <a:rPr lang="en-US" dirty="0"/>
              <a:t>Removing the </a:t>
            </a:r>
            <a:r>
              <a:rPr lang="en-US" dirty="0" err="1"/>
              <a:t>NaN</a:t>
            </a:r>
            <a:r>
              <a:rPr lang="en-US" dirty="0"/>
              <a:t> values will result in 70% loss of data from the data set. This results in the model being biased and it would be </a:t>
            </a:r>
            <a:r>
              <a:rPr lang="en-US" dirty="0" err="1"/>
              <a:t>underfit.The</a:t>
            </a:r>
            <a:r>
              <a:rPr lang="en-US" dirty="0"/>
              <a:t> available alternate approaches are replacing the missing values with mean, mode or fill it with 0.</a:t>
            </a:r>
          </a:p>
          <a:p>
            <a:r>
              <a:rPr lang="en-US" dirty="0"/>
              <a:t>The values in Product_Catgeory_2 and Product_Catgeory_3 </a:t>
            </a:r>
            <a:r>
              <a:rPr lang="en-US" dirty="0" err="1"/>
              <a:t>coulmns</a:t>
            </a:r>
            <a:r>
              <a:rPr lang="en-US" dirty="0"/>
              <a:t> are interlinked with values present in Product_Catgeory_1, hence replacing it with mean/mode is not a good strategy.</a:t>
            </a:r>
          </a:p>
          <a:p>
            <a:r>
              <a:rPr lang="en-US" dirty="0"/>
              <a:t>Thus, I decided to fill the Nan values with 0.</a:t>
            </a:r>
          </a:p>
          <a:p>
            <a:pPr marL="0" indent="0">
              <a:buNone/>
            </a:pPr>
            <a:endParaRPr lang="en-US" dirty="0"/>
          </a:p>
          <a:p>
            <a:endParaRPr lang="en-US" dirty="0"/>
          </a:p>
        </p:txBody>
      </p:sp>
    </p:spTree>
    <p:extLst>
      <p:ext uri="{BB962C8B-B14F-4D97-AF65-F5344CB8AC3E}">
        <p14:creationId xmlns:p14="http://schemas.microsoft.com/office/powerpoint/2010/main" val="37929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917DA-FCAD-44BF-B4E1-BE3A5597F908}"/>
              </a:ext>
            </a:extLst>
          </p:cNvPr>
          <p:cNvSpPr>
            <a:spLocks noGrp="1"/>
          </p:cNvSpPr>
          <p:nvPr>
            <p:ph type="title"/>
          </p:nvPr>
        </p:nvSpPr>
        <p:spPr/>
        <p:txBody>
          <a:bodyPr/>
          <a:lstStyle/>
          <a:p>
            <a:r>
              <a:rPr lang="en-US" b="1" dirty="0"/>
              <a:t>Exploratory Data Analysis</a:t>
            </a:r>
            <a:endParaRPr lang="en-US" dirty="0"/>
          </a:p>
        </p:txBody>
      </p:sp>
      <p:sp>
        <p:nvSpPr>
          <p:cNvPr id="3" name="Content Placeholder 2">
            <a:extLst>
              <a:ext uri="{FF2B5EF4-FFF2-40B4-BE49-F238E27FC236}">
                <a16:creationId xmlns:a16="http://schemas.microsoft.com/office/drawing/2014/main" id="{9742DD48-D927-4644-9DC3-A3056C66C7FF}"/>
              </a:ext>
            </a:extLst>
          </p:cNvPr>
          <p:cNvSpPr>
            <a:spLocks noGrp="1"/>
          </p:cNvSpPr>
          <p:nvPr>
            <p:ph idx="1"/>
          </p:nvPr>
        </p:nvSpPr>
        <p:spPr/>
        <p:txBody>
          <a:bodyPr/>
          <a:lstStyle/>
          <a:p>
            <a:r>
              <a:rPr lang="en-US" dirty="0"/>
              <a:t>The </a:t>
            </a:r>
            <a:r>
              <a:rPr lang="en-US" dirty="0" err="1"/>
              <a:t>nunique</a:t>
            </a:r>
            <a:r>
              <a:rPr lang="en-US" dirty="0"/>
              <a:t>() method gives us the </a:t>
            </a:r>
            <a:r>
              <a:rPr lang="en-US" dirty="0" err="1"/>
              <a:t>uniques</a:t>
            </a:r>
            <a:r>
              <a:rPr lang="en-US" dirty="0"/>
              <a:t> values present in the column.</a:t>
            </a:r>
          </a:p>
          <a:p>
            <a:r>
              <a:rPr lang="en-US" dirty="0"/>
              <a:t>From the </a:t>
            </a:r>
            <a:r>
              <a:rPr lang="en-US" dirty="0" err="1"/>
              <a:t>User_ID</a:t>
            </a:r>
            <a:r>
              <a:rPr lang="en-US" dirty="0"/>
              <a:t>, we can conclude that in this specific retail store, during Black Friday, 5,891 different customers have bought something from the store.</a:t>
            </a:r>
          </a:p>
          <a:p>
            <a:r>
              <a:rPr lang="en-US" dirty="0"/>
              <a:t>Also, from the </a:t>
            </a:r>
            <a:r>
              <a:rPr lang="en-US" dirty="0" err="1"/>
              <a:t>Product_ID</a:t>
            </a:r>
            <a:r>
              <a:rPr lang="en-US" dirty="0"/>
              <a:t>, we can see that there are 3,623 different products that have been sold.</a:t>
            </a:r>
          </a:p>
          <a:p>
            <a:pPr marL="0" indent="0">
              <a:buNone/>
            </a:pPr>
            <a:endParaRPr lang="en-US" dirty="0"/>
          </a:p>
        </p:txBody>
      </p:sp>
    </p:spTree>
    <p:extLst>
      <p:ext uri="{BB962C8B-B14F-4D97-AF65-F5344CB8AC3E}">
        <p14:creationId xmlns:p14="http://schemas.microsoft.com/office/powerpoint/2010/main" val="217580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35E8415F-88F3-4565-A4A0-6FA1248B282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7654" y="1244868"/>
            <a:ext cx="5367165" cy="4381071"/>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7446F0-1CDC-4B49-88EB-3D66B22C2B66}"/>
              </a:ext>
            </a:extLst>
          </p:cNvPr>
          <p:cNvSpPr>
            <a:spLocks noGrp="1"/>
          </p:cNvSpPr>
          <p:nvPr>
            <p:ph type="title"/>
          </p:nvPr>
        </p:nvSpPr>
        <p:spPr>
          <a:xfrm>
            <a:off x="7064082" y="642593"/>
            <a:ext cx="4472921" cy="5223951"/>
          </a:xfrm>
        </p:spPr>
        <p:txBody>
          <a:bodyPr>
            <a:normAutofit/>
          </a:bodyPr>
          <a:lstStyle/>
          <a:p>
            <a:br>
              <a:rPr lang="en-US" sz="1400" b="1" dirty="0"/>
            </a:br>
            <a:r>
              <a:rPr lang="en-US" sz="1400" dirty="0"/>
              <a:t>We can see from the graph that, the top 10 products are sold more than 1200 in quantity. The description of the products, is however not present in the dataset. But let us see what all product category that interested the people.</a:t>
            </a:r>
            <a:br>
              <a:rPr lang="en-US" sz="1400" b="1" dirty="0"/>
            </a:br>
            <a:endParaRPr lang="en-US" sz="1400" dirty="0"/>
          </a:p>
        </p:txBody>
      </p:sp>
      <p:sp>
        <p:nvSpPr>
          <p:cNvPr id="3" name="TextBox 2">
            <a:extLst>
              <a:ext uri="{FF2B5EF4-FFF2-40B4-BE49-F238E27FC236}">
                <a16:creationId xmlns:a16="http://schemas.microsoft.com/office/drawing/2014/main" id="{F7CB71A3-7AF9-441E-90E8-FB395889E6C0}"/>
              </a:ext>
            </a:extLst>
          </p:cNvPr>
          <p:cNvSpPr txBox="1"/>
          <p:nvPr/>
        </p:nvSpPr>
        <p:spPr>
          <a:xfrm>
            <a:off x="7064082" y="1460009"/>
            <a:ext cx="4737194" cy="523220"/>
          </a:xfrm>
          <a:prstGeom prst="rect">
            <a:avLst/>
          </a:prstGeom>
          <a:noFill/>
        </p:spPr>
        <p:txBody>
          <a:bodyPr wrap="none" rtlCol="0">
            <a:spAutoFit/>
          </a:bodyPr>
          <a:lstStyle/>
          <a:p>
            <a:r>
              <a:rPr lang="en-US" sz="2800" b="1" dirty="0">
                <a:latin typeface="+mj-lt"/>
              </a:rPr>
              <a:t>Most Purchased Products :</a:t>
            </a:r>
            <a:endParaRPr lang="en-US" sz="2800" dirty="0">
              <a:latin typeface="+mj-lt"/>
            </a:endParaRPr>
          </a:p>
        </p:txBody>
      </p:sp>
    </p:spTree>
    <p:extLst>
      <p:ext uri="{BB962C8B-B14F-4D97-AF65-F5344CB8AC3E}">
        <p14:creationId xmlns:p14="http://schemas.microsoft.com/office/powerpoint/2010/main" val="3125378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4" name="Rectangle 13">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pic>
        <p:nvPicPr>
          <p:cNvPr id="5" name="Content Placeholder 4" descr="A screenshot of a cell phone&#10;&#10;Description automatically generated">
            <a:extLst>
              <a:ext uri="{FF2B5EF4-FFF2-40B4-BE49-F238E27FC236}">
                <a16:creationId xmlns:a16="http://schemas.microsoft.com/office/drawing/2014/main" id="{575EF7F5-CB7D-4CC9-A812-A14B799A0A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6551" y="643467"/>
            <a:ext cx="7378897" cy="5571066"/>
          </a:xfrm>
          <a:prstGeom prst="rect">
            <a:avLst/>
          </a:prstGeom>
        </p:spPr>
      </p:pic>
    </p:spTree>
    <p:extLst>
      <p:ext uri="{BB962C8B-B14F-4D97-AF65-F5344CB8AC3E}">
        <p14:creationId xmlns:p14="http://schemas.microsoft.com/office/powerpoint/2010/main" val="2910801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EE537B6-098D-494F-9A54-F22CD0977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7328FD4-8F4F-45D0-B179-C09F34FF8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82" y="407588"/>
            <a:ext cx="5532146" cy="6066184"/>
          </a:xfrm>
          <a:prstGeom prst="rect">
            <a:avLst/>
          </a:prstGeom>
          <a:noFill/>
          <a:ln w="6350" cap="sq" cmpd="sng" algn="ctr">
            <a:solidFill>
              <a:srgbClr val="404040"/>
            </a:solidFill>
            <a:prstDash val="solid"/>
            <a:miter lim="800000"/>
          </a:ln>
          <a:effectLst/>
        </p:spPr>
      </p:sp>
      <p:pic>
        <p:nvPicPr>
          <p:cNvPr id="4098" name="Picture 2">
            <a:extLst>
              <a:ext uri="{FF2B5EF4-FFF2-40B4-BE49-F238E27FC236}">
                <a16:creationId xmlns:a16="http://schemas.microsoft.com/office/drawing/2014/main" id="{4481F6A0-1123-4F9F-A9A0-442BEDB23BC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2713" y="1898006"/>
            <a:ext cx="4572418" cy="3106452"/>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4D22A8B8-E29F-4EB2-95D4-3C24EF234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51EF9F5-BAA7-45A5-BD84-F3184FCED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2C9BD6-A3DA-4B8C-A213-159ED1E86689}"/>
              </a:ext>
            </a:extLst>
          </p:cNvPr>
          <p:cNvSpPr>
            <a:spLocks noGrp="1"/>
          </p:cNvSpPr>
          <p:nvPr>
            <p:ph type="title"/>
          </p:nvPr>
        </p:nvSpPr>
        <p:spPr>
          <a:xfrm>
            <a:off x="6846137" y="727626"/>
            <a:ext cx="4602152" cy="1718225"/>
          </a:xfrm>
        </p:spPr>
        <p:txBody>
          <a:bodyPr>
            <a:normAutofit/>
          </a:bodyPr>
          <a:lstStyle/>
          <a:p>
            <a:r>
              <a:rPr lang="en-US" sz="2800" b="1" dirty="0"/>
              <a:t>Maximum sold Product Category :</a:t>
            </a:r>
            <a:br>
              <a:rPr lang="en-US" sz="2800" b="1" dirty="0"/>
            </a:br>
            <a:br>
              <a:rPr lang="en-US" sz="2800" b="1" dirty="0"/>
            </a:br>
            <a:r>
              <a:rPr lang="en-US" sz="1400" b="1" dirty="0"/>
              <a:t>Product Category 1</a:t>
            </a:r>
          </a:p>
        </p:txBody>
      </p:sp>
      <p:sp>
        <p:nvSpPr>
          <p:cNvPr id="4102" name="Content Placeholder 4101">
            <a:extLst>
              <a:ext uri="{FF2B5EF4-FFF2-40B4-BE49-F238E27FC236}">
                <a16:creationId xmlns:a16="http://schemas.microsoft.com/office/drawing/2014/main" id="{C7D1CA64-94D0-4973-9BB0-64E161FD9667}"/>
              </a:ext>
            </a:extLst>
          </p:cNvPr>
          <p:cNvSpPr>
            <a:spLocks noGrp="1"/>
          </p:cNvSpPr>
          <p:nvPr>
            <p:ph idx="1"/>
          </p:nvPr>
        </p:nvSpPr>
        <p:spPr>
          <a:xfrm>
            <a:off x="6846137" y="2538919"/>
            <a:ext cx="4602152" cy="3557805"/>
          </a:xfrm>
        </p:spPr>
        <p:txBody>
          <a:bodyPr>
            <a:normAutofit/>
          </a:bodyPr>
          <a:lstStyle/>
          <a:p>
            <a:r>
              <a:rPr lang="en-US" dirty="0"/>
              <a:t>The highest selling product types of </a:t>
            </a:r>
            <a:r>
              <a:rPr lang="en-US" b="1" dirty="0"/>
              <a:t>Product_Category_1 are 5,1, and 8</a:t>
            </a:r>
            <a:r>
              <a:rPr lang="en-US" dirty="0"/>
              <a:t> which are worth more than 100k.</a:t>
            </a:r>
          </a:p>
        </p:txBody>
      </p:sp>
    </p:spTree>
    <p:extLst>
      <p:ext uri="{BB962C8B-B14F-4D97-AF65-F5344CB8AC3E}">
        <p14:creationId xmlns:p14="http://schemas.microsoft.com/office/powerpoint/2010/main" val="10626619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Century Gothic"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45</TotalTime>
  <Words>1475</Words>
  <Application>Microsoft Office PowerPoint</Application>
  <PresentationFormat>Widescreen</PresentationFormat>
  <Paragraphs>91</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Century Gothic</vt:lpstr>
      <vt:lpstr>Garamond</vt:lpstr>
      <vt:lpstr>Gill Sans MT</vt:lpstr>
      <vt:lpstr>SavonVTI</vt:lpstr>
      <vt:lpstr>Black Friday Sales PREDICTION</vt:lpstr>
      <vt:lpstr>PowerPoint Presentation</vt:lpstr>
      <vt:lpstr>PowerPoint Presentation</vt:lpstr>
      <vt:lpstr>Correlation Plot  From the plot, we can see that, the correlation between Product Category_1, Product Category_2 and Product Category_3 is greater than 0.5 which means these variables are moderately correlated.</vt:lpstr>
      <vt:lpstr>Addressing the Null/NA values </vt:lpstr>
      <vt:lpstr>Exploratory Data Analysis</vt:lpstr>
      <vt:lpstr> We can see from the graph that, the top 10 products are sold more than 1200 in quantity. The description of the products, is however not present in the dataset. But let us see what all product category that interested the people. </vt:lpstr>
      <vt:lpstr>PowerPoint Presentation</vt:lpstr>
      <vt:lpstr>Maximum sold Product Category :  Product Category 1</vt:lpstr>
      <vt:lpstr>PowerPoint Presentation</vt:lpstr>
      <vt:lpstr>Maximum sold Product Category :  Product Category 2</vt:lpstr>
      <vt:lpstr>PowerPoint Presentation</vt:lpstr>
      <vt:lpstr>Maximum sold Product Category :  Product Category 3</vt:lpstr>
      <vt:lpstr>PowerPoint Presentation</vt:lpstr>
      <vt:lpstr>Men or Women, who are likely to spend more? </vt:lpstr>
      <vt:lpstr>Age of the Customers : </vt:lpstr>
      <vt:lpstr>Married or Individuals, who spends more? </vt:lpstr>
      <vt:lpstr>Occupation of the Customers :</vt:lpstr>
      <vt:lpstr>City Category : </vt:lpstr>
      <vt:lpstr>Data Pre-processing : </vt:lpstr>
      <vt:lpstr>Multiple Linear Regression : </vt:lpstr>
      <vt:lpstr>PowerPoint Presentation</vt:lpstr>
      <vt:lpstr>Summary of Linear Regression model : </vt:lpstr>
      <vt:lpstr>PowerPoint Presentation</vt:lpstr>
      <vt:lpstr>Performance Estimation of the model : </vt:lpstr>
      <vt:lpstr>Conclusion for Multiple Linear Regression : </vt:lpstr>
      <vt:lpstr>Collinearity and Regularization</vt:lpstr>
      <vt:lpstr>Collinearity and Regularization</vt:lpstr>
      <vt:lpstr>Ridge Regression</vt:lpstr>
      <vt:lpstr>PowerPoint Presentation</vt:lpstr>
      <vt:lpstr>Conclusion</vt:lpstr>
      <vt:lpstr>Citation :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Friday Sales PREDICTION</dc:title>
  <dc:creator>Sanjana Sreenivas Athreya</dc:creator>
  <cp:lastModifiedBy>Sanjana Sreenivas Athreya</cp:lastModifiedBy>
  <cp:revision>8</cp:revision>
  <dcterms:created xsi:type="dcterms:W3CDTF">2019-12-06T14:40:49Z</dcterms:created>
  <dcterms:modified xsi:type="dcterms:W3CDTF">2019-12-06T15:27:13Z</dcterms:modified>
</cp:coreProperties>
</file>