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22"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18" r:id="rId23"/>
    <p:sldId id="319"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13" r:id="rId51"/>
    <p:sldId id="314" r:id="rId52"/>
    <p:sldId id="315" r:id="rId53"/>
    <p:sldId id="303" r:id="rId54"/>
    <p:sldId id="304" r:id="rId55"/>
    <p:sldId id="305" r:id="rId56"/>
    <p:sldId id="306" r:id="rId57"/>
    <p:sldId id="307" r:id="rId58"/>
    <p:sldId id="308" r:id="rId59"/>
    <p:sldId id="312" r:id="rId60"/>
    <p:sldId id="309" r:id="rId61"/>
    <p:sldId id="310" r:id="rId62"/>
    <p:sldId id="311" r:id="rId63"/>
    <p:sldId id="320" r:id="rId64"/>
    <p:sldId id="321" r:id="rId65"/>
    <p:sldId id="316" r:id="rId66"/>
    <p:sldId id="317" r:id="rId67"/>
    <p:sldId id="324"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5C5053-039E-464B-A467-E468DAD6383C}" v="53" dt="2019-12-01T22:00:19.3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8058-84D8-44B5-B6DE-EF29767A5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345F5B-4FDA-4D0E-A194-BDCE4BC34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144E50-96F1-408E-99B8-AE48252295CC}"/>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AE6EDA6D-2A8D-489C-A422-044FAEFCE6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0746B-BF25-4029-90DF-DF49A1405A1E}"/>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139171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348F-3E53-4DE0-9177-42DA360941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F85581-19BC-4243-89CD-2D47691EA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A1F48-622F-471B-A9B1-82093426A613}"/>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43AC5C77-78A9-4EB1-A9C3-D69E35FD5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51B563-9AEF-4711-8E77-8016BD7BBE06}"/>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228533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77CAE-A6B8-41AC-A119-4C85B4A1DE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CF34E7-4118-4C7C-82E3-2B86D95D89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D9BE62-6821-4007-90B4-1324015410E1}"/>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BCE3626F-0BB7-4031-AF06-AF1789321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A6426-DB4C-47E5-92F6-13C3B4D9A5EC}"/>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352318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CE968-07B1-449B-86E3-BDD008FECA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E8605C-8242-4A43-9A7C-A10D6C2C35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89871B-D9BD-48F3-8A3A-4B31FDE09C35}"/>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F20B4706-A047-47FB-A0C3-8B9A5F33E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C7E55-B31F-4A60-BE32-479A036A57C2}"/>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128747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BED8-95BC-46D6-A8D1-D3963F8C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603C23-384D-48B2-99E6-72E8EAFC8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7CA6B-1DE7-4FA4-AA05-40D6914105E3}"/>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D874C898-CF67-457B-8008-7CB19D704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8F7611-2CBB-4F95-B0D5-57C93F2F5F52}"/>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211274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36B5-8CBD-414B-8A3E-569D238118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AB1E49-05B3-4879-97FA-BB0431AD18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548A94-A5FF-40AD-A47E-A2D585884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F1896F-69E7-42CE-8AF1-99FEBD455431}"/>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6" name="Footer Placeholder 5">
            <a:extLst>
              <a:ext uri="{FF2B5EF4-FFF2-40B4-BE49-F238E27FC236}">
                <a16:creationId xmlns:a16="http://schemas.microsoft.com/office/drawing/2014/main" id="{B6B5F6B6-6D94-4B09-BBF6-6B27FE899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75806-BC6D-467A-95A8-FC39442FD406}"/>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16594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AAD3-94A4-4BB3-8211-B479A4E7BB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7A672A-49B3-4F14-A6E1-0DF8D72F4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6FE8F-66BB-4919-AA38-865151843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663AD7-4F58-43E7-BCBE-B10CB44483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D9C7D-9662-4B44-AE24-F7A55070C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A3453D-3FBF-4A9D-B17E-1905B73C2B0D}"/>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8" name="Footer Placeholder 7">
            <a:extLst>
              <a:ext uri="{FF2B5EF4-FFF2-40B4-BE49-F238E27FC236}">
                <a16:creationId xmlns:a16="http://schemas.microsoft.com/office/drawing/2014/main" id="{421891B2-7D20-44AD-9AB3-F792443134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171A83-1D12-438F-B288-A6B47622F1A1}"/>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4229927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96B6-6DED-4CA6-9BCC-360DD26977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0C6410-4563-4702-8F1A-7234FE93BD1A}"/>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4" name="Footer Placeholder 3">
            <a:extLst>
              <a:ext uri="{FF2B5EF4-FFF2-40B4-BE49-F238E27FC236}">
                <a16:creationId xmlns:a16="http://schemas.microsoft.com/office/drawing/2014/main" id="{6CD5A8A1-C8EC-4906-BE50-5C6D0BCC40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FEA818-9D57-469E-9C94-7152A5C98922}"/>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3478554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23412E-6ADF-4696-9AED-B684DC06FC03}"/>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3" name="Footer Placeholder 2">
            <a:extLst>
              <a:ext uri="{FF2B5EF4-FFF2-40B4-BE49-F238E27FC236}">
                <a16:creationId xmlns:a16="http://schemas.microsoft.com/office/drawing/2014/main" id="{241BBA07-CE43-4F67-B461-03A5E8CF8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5255B-C91A-47F4-810A-9A1128E8A6FD}"/>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405231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E8AF-B13A-46C7-BAE8-E71EE0738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0FA3F0-4F41-4673-B17E-200A87F0D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0DCD50-A592-4A2E-914C-3E0ACCA20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6C01F-76EF-4641-80DE-890BB9E81B47}"/>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6" name="Footer Placeholder 5">
            <a:extLst>
              <a:ext uri="{FF2B5EF4-FFF2-40B4-BE49-F238E27FC236}">
                <a16:creationId xmlns:a16="http://schemas.microsoft.com/office/drawing/2014/main" id="{6FE24A62-D12D-44AE-84D6-9D768C4D3B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61336-3FC5-4F60-87E5-88E4422EA4D8}"/>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145024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0F5B7-6551-4C5F-999A-06E33902F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13CDA8-D0A3-4EFD-8152-A69213174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0D9868-EA97-4AA1-A582-289BDAC9D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0788E-52A9-4F8D-8C14-1CA2168D4069}"/>
              </a:ext>
            </a:extLst>
          </p:cNvPr>
          <p:cNvSpPr>
            <a:spLocks noGrp="1"/>
          </p:cNvSpPr>
          <p:nvPr>
            <p:ph type="dt" sz="half" idx="10"/>
          </p:nvPr>
        </p:nvSpPr>
        <p:spPr/>
        <p:txBody>
          <a:bodyPr/>
          <a:lstStyle/>
          <a:p>
            <a:fld id="{FA0A0A3B-2237-482D-9332-C04F21D5A02C}" type="datetimeFigureOut">
              <a:rPr lang="en-IN" smtClean="0"/>
              <a:t>07-12-2019</a:t>
            </a:fld>
            <a:endParaRPr lang="en-IN"/>
          </a:p>
        </p:txBody>
      </p:sp>
      <p:sp>
        <p:nvSpPr>
          <p:cNvPr id="6" name="Footer Placeholder 5">
            <a:extLst>
              <a:ext uri="{FF2B5EF4-FFF2-40B4-BE49-F238E27FC236}">
                <a16:creationId xmlns:a16="http://schemas.microsoft.com/office/drawing/2014/main" id="{85259310-29FB-4940-9C05-955A71E2A5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4D3593-45A1-47AA-AE29-92052E490C47}"/>
              </a:ext>
            </a:extLst>
          </p:cNvPr>
          <p:cNvSpPr>
            <a:spLocks noGrp="1"/>
          </p:cNvSpPr>
          <p:nvPr>
            <p:ph type="sldNum" sz="quarter" idx="12"/>
          </p:nvPr>
        </p:nvSpPr>
        <p:spPr/>
        <p:txBody>
          <a:bodyPr/>
          <a:lstStyle/>
          <a:p>
            <a:fld id="{D86C10F8-52DC-48A6-BFB6-D2C2F55E37E0}" type="slidenum">
              <a:rPr lang="en-IN" smtClean="0"/>
              <a:t>‹#›</a:t>
            </a:fld>
            <a:endParaRPr lang="en-IN"/>
          </a:p>
        </p:txBody>
      </p:sp>
    </p:spTree>
    <p:extLst>
      <p:ext uri="{BB962C8B-B14F-4D97-AF65-F5344CB8AC3E}">
        <p14:creationId xmlns:p14="http://schemas.microsoft.com/office/powerpoint/2010/main" val="63810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61D660-5F20-4BC6-BB2D-87D682A428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995B-D7F4-4104-A329-99F913CE3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A9EECD-9A54-4F15-A158-B695C7663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A0A3B-2237-482D-9332-C04F21D5A02C}" type="datetimeFigureOut">
              <a:rPr lang="en-IN" smtClean="0"/>
              <a:t>07-12-2019</a:t>
            </a:fld>
            <a:endParaRPr lang="en-IN"/>
          </a:p>
        </p:txBody>
      </p:sp>
      <p:sp>
        <p:nvSpPr>
          <p:cNvPr id="5" name="Footer Placeholder 4">
            <a:extLst>
              <a:ext uri="{FF2B5EF4-FFF2-40B4-BE49-F238E27FC236}">
                <a16:creationId xmlns:a16="http://schemas.microsoft.com/office/drawing/2014/main" id="{11A473CB-59D4-43B4-8159-1DD7434B3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6EA37C-C05A-481A-B0F4-0835390A39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6C10F8-52DC-48A6-BFB6-D2C2F55E37E0}" type="slidenum">
              <a:rPr lang="en-IN" smtClean="0"/>
              <a:t>‹#›</a:t>
            </a:fld>
            <a:endParaRPr lang="en-IN"/>
          </a:p>
        </p:txBody>
      </p:sp>
    </p:spTree>
    <p:extLst>
      <p:ext uri="{BB962C8B-B14F-4D97-AF65-F5344CB8AC3E}">
        <p14:creationId xmlns:p14="http://schemas.microsoft.com/office/powerpoint/2010/main" val="2942833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phweb.bumc.bu.edu/otlt/MPH-Modules/BS/R/R5_Correlation-Regression/R5_Correlation-Regression7.html" TargetMode="External"/><Relationship Id="rId2" Type="http://schemas.openxmlformats.org/officeDocument/2006/relationships/hyperlink" Target="https://searchengineland.com/regression-analysis-to-improve-google-ads-performance-313898" TargetMode="External"/><Relationship Id="rId1" Type="http://schemas.openxmlformats.org/officeDocument/2006/relationships/slideLayout" Target="../slideLayouts/slideLayout2.xml"/><Relationship Id="rId5" Type="http://schemas.openxmlformats.org/officeDocument/2006/relationships/hyperlink" Target="https://www.datacamp.com/community/tutorials/tutorial-ridge-lasso-elastic-net" TargetMode="External"/><Relationship Id="rId4" Type="http://schemas.openxmlformats.org/officeDocument/2006/relationships/hyperlink" Target="http://www.sthda.com/english/articles/39-regression-model-diagnostics/161-linear-regression-assumptions-and-diagnostics-in-r-essential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7D93-6141-4059-B436-EB19E4175BE4}"/>
              </a:ext>
            </a:extLst>
          </p:cNvPr>
          <p:cNvSpPr>
            <a:spLocks noGrp="1"/>
          </p:cNvSpPr>
          <p:nvPr>
            <p:ph type="ctrTitle"/>
          </p:nvPr>
        </p:nvSpPr>
        <p:spPr>
          <a:xfrm>
            <a:off x="1524000" y="98475"/>
            <a:ext cx="9144000" cy="717452"/>
          </a:xfrm>
        </p:spPr>
        <p:txBody>
          <a:bodyPr>
            <a:normAutofit/>
          </a:bodyPr>
          <a:lstStyle/>
          <a:p>
            <a:r>
              <a:rPr lang="en-IN" sz="4000" dirty="0"/>
              <a:t>Linear Regression </a:t>
            </a:r>
            <a:r>
              <a:rPr lang="en-US" sz="4000" dirty="0"/>
              <a:t>Diagnostics</a:t>
            </a:r>
            <a:endParaRPr lang="en-IN" sz="4000" dirty="0"/>
          </a:p>
        </p:txBody>
      </p:sp>
      <p:sp>
        <p:nvSpPr>
          <p:cNvPr id="3" name="Subtitle 2">
            <a:extLst>
              <a:ext uri="{FF2B5EF4-FFF2-40B4-BE49-F238E27FC236}">
                <a16:creationId xmlns:a16="http://schemas.microsoft.com/office/drawing/2014/main" id="{CEE81498-ED69-477F-B430-B154307CBD12}"/>
              </a:ext>
            </a:extLst>
          </p:cNvPr>
          <p:cNvSpPr>
            <a:spLocks noGrp="1"/>
          </p:cNvSpPr>
          <p:nvPr>
            <p:ph type="subTitle" idx="1"/>
          </p:nvPr>
        </p:nvSpPr>
        <p:spPr>
          <a:xfrm>
            <a:off x="773723" y="1069145"/>
            <a:ext cx="10691445" cy="5233181"/>
          </a:xfrm>
        </p:spPr>
        <p:txBody>
          <a:bodyPr>
            <a:normAutofit/>
          </a:bodyPr>
          <a:lstStyle/>
          <a:p>
            <a:pPr algn="just"/>
            <a:r>
              <a:rPr lang="en-IN" dirty="0"/>
              <a:t>Linear regression is a statistical technique to represent relationships between two or more variables using a linear equation.</a:t>
            </a:r>
          </a:p>
          <a:p>
            <a:pPr algn="just"/>
            <a:r>
              <a:rPr lang="en-IN" dirty="0"/>
              <a:t>It is a basic and commonly used type of predictive analysis.  </a:t>
            </a:r>
          </a:p>
          <a:p>
            <a:pPr algn="just"/>
            <a:r>
              <a:rPr lang="en-IN" dirty="0"/>
              <a:t>The overall idea of regression is to examine two things: </a:t>
            </a:r>
          </a:p>
          <a:p>
            <a:pPr marL="342900" indent="-342900" algn="just">
              <a:buFont typeface="Arial" panose="020B0604020202020204" pitchFamily="34" charset="0"/>
              <a:buChar char="•"/>
            </a:pPr>
            <a:r>
              <a:rPr lang="en-IN" dirty="0"/>
              <a:t>Does a set of predictor variables do a good job in predicting an outcome (dependent) variable?  </a:t>
            </a:r>
          </a:p>
          <a:p>
            <a:pPr marL="342900" indent="-342900" algn="just">
              <a:buFont typeface="Arial" panose="020B0604020202020204" pitchFamily="34" charset="0"/>
              <a:buChar char="•"/>
            </a:pPr>
            <a:r>
              <a:rPr lang="en-IN" dirty="0"/>
              <a:t>Which variables in particular are significant predictors of the outcome variable, and in what way do they impact the outcome variable?</a:t>
            </a:r>
          </a:p>
          <a:p>
            <a:pPr algn="just"/>
            <a:r>
              <a:rPr lang="en-IN" dirty="0"/>
              <a:t>In today’s presentation, the focus is majorly on,</a:t>
            </a:r>
          </a:p>
          <a:p>
            <a:pPr marL="342900" indent="-342900" algn="just">
              <a:buFont typeface="Arial" panose="020B0604020202020204" pitchFamily="34" charset="0"/>
              <a:buChar char="•"/>
            </a:pPr>
            <a:r>
              <a:rPr lang="en-IN" dirty="0"/>
              <a:t>Understanding and using a simple linear regression.</a:t>
            </a:r>
          </a:p>
          <a:p>
            <a:pPr marL="342900" indent="-342900" algn="just">
              <a:buFont typeface="Arial" panose="020B0604020202020204" pitchFamily="34" charset="0"/>
              <a:buChar char="•"/>
            </a:pPr>
            <a:r>
              <a:rPr lang="en-IN" dirty="0"/>
              <a:t>Refining data for simple linear regression.</a:t>
            </a:r>
          </a:p>
          <a:p>
            <a:pPr marL="342900" indent="-342900" algn="just">
              <a:buFont typeface="Arial" panose="020B0604020202020204" pitchFamily="34" charset="0"/>
              <a:buChar char="•"/>
            </a:pPr>
            <a:r>
              <a:rPr lang="en-IN" dirty="0"/>
              <a:t>Introducing multiple linear regression.</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just"/>
            <a:endParaRPr lang="en-IN" dirty="0"/>
          </a:p>
        </p:txBody>
      </p:sp>
    </p:spTree>
    <p:extLst>
      <p:ext uri="{BB962C8B-B14F-4D97-AF65-F5344CB8AC3E}">
        <p14:creationId xmlns:p14="http://schemas.microsoft.com/office/powerpoint/2010/main" val="106122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F91F-52E0-4788-AE60-1710A5B2BDA0}"/>
              </a:ext>
            </a:extLst>
          </p:cNvPr>
          <p:cNvSpPr>
            <a:spLocks noGrp="1"/>
          </p:cNvSpPr>
          <p:nvPr>
            <p:ph type="title"/>
          </p:nvPr>
        </p:nvSpPr>
        <p:spPr>
          <a:xfrm>
            <a:off x="838200" y="1"/>
            <a:ext cx="10515600" cy="681036"/>
          </a:xfrm>
        </p:spPr>
        <p:txBody>
          <a:bodyPr>
            <a:normAutofit fontScale="90000"/>
          </a:bodyPr>
          <a:lstStyle/>
          <a:p>
            <a:pPr algn="ctr"/>
            <a:r>
              <a:rPr lang="en-IN" dirty="0"/>
              <a:t>Simple Linear Regression </a:t>
            </a:r>
          </a:p>
        </p:txBody>
      </p:sp>
      <p:sp>
        <p:nvSpPr>
          <p:cNvPr id="3" name="Content Placeholder 2">
            <a:extLst>
              <a:ext uri="{FF2B5EF4-FFF2-40B4-BE49-F238E27FC236}">
                <a16:creationId xmlns:a16="http://schemas.microsoft.com/office/drawing/2014/main" id="{8465C892-561B-420D-94B0-F9E32F6251EA}"/>
              </a:ext>
            </a:extLst>
          </p:cNvPr>
          <p:cNvSpPr>
            <a:spLocks noGrp="1"/>
          </p:cNvSpPr>
          <p:nvPr>
            <p:ph idx="1"/>
          </p:nvPr>
        </p:nvSpPr>
        <p:spPr>
          <a:xfrm>
            <a:off x="824948" y="751336"/>
            <a:ext cx="10515600" cy="5355328"/>
          </a:xfrm>
        </p:spPr>
        <p:txBody>
          <a:bodyPr>
            <a:normAutofit/>
          </a:bodyPr>
          <a:lstStyle/>
          <a:p>
            <a:r>
              <a:rPr lang="en-IN" sz="2400" dirty="0"/>
              <a:t>b0 is the estimated average value of Y when the value of X is zero.</a:t>
            </a:r>
          </a:p>
          <a:p>
            <a:r>
              <a:rPr lang="en-IN" sz="2400" dirty="0"/>
              <a:t>b1 is the estimated change in the average value of Y as a result of a one-unit increase in X.</a:t>
            </a:r>
          </a:p>
        </p:txBody>
      </p:sp>
      <p:graphicFrame>
        <p:nvGraphicFramePr>
          <p:cNvPr id="5" name="Table 5">
            <a:extLst>
              <a:ext uri="{FF2B5EF4-FFF2-40B4-BE49-F238E27FC236}">
                <a16:creationId xmlns:a16="http://schemas.microsoft.com/office/drawing/2014/main" id="{DBEC7D8B-6F7E-49B0-AD6E-0513F3C2E68E}"/>
              </a:ext>
            </a:extLst>
          </p:cNvPr>
          <p:cNvGraphicFramePr>
            <a:graphicFrameLocks noGrp="1"/>
          </p:cNvGraphicFramePr>
          <p:nvPr>
            <p:extLst>
              <p:ext uri="{D42A27DB-BD31-4B8C-83A1-F6EECF244321}">
                <p14:modId xmlns:p14="http://schemas.microsoft.com/office/powerpoint/2010/main" val="420874521"/>
              </p:ext>
            </p:extLst>
          </p:nvPr>
        </p:nvGraphicFramePr>
        <p:xfrm>
          <a:off x="971826" y="2054313"/>
          <a:ext cx="8128000" cy="1030232"/>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148212009"/>
                    </a:ext>
                  </a:extLst>
                </a:gridCol>
              </a:tblGrid>
              <a:tr h="515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t>lm</a:t>
                      </a:r>
                      <a:r>
                        <a:rPr lang="en-IN" dirty="0"/>
                        <a:t>() function </a:t>
                      </a:r>
                    </a:p>
                  </a:txBody>
                  <a:tcPr/>
                </a:tc>
                <a:extLst>
                  <a:ext uri="{0D108BD9-81ED-4DB2-BD59-A6C34878D82A}">
                    <a16:rowId xmlns:a16="http://schemas.microsoft.com/office/drawing/2014/main" val="782598235"/>
                  </a:ext>
                </a:extLst>
              </a:tr>
              <a:tr h="515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model = </a:t>
                      </a:r>
                      <a:r>
                        <a:rPr lang="en-IN" dirty="0" err="1"/>
                        <a:t>lm</a:t>
                      </a:r>
                      <a:r>
                        <a:rPr lang="en-IN" dirty="0"/>
                        <a:t>(Y∼X, data=</a:t>
                      </a:r>
                      <a:r>
                        <a:rPr lang="en-IN" dirty="0" err="1"/>
                        <a:t>data.table</a:t>
                      </a:r>
                      <a:r>
                        <a:rPr lang="en-IN" dirty="0"/>
                        <a:t>) </a:t>
                      </a:r>
                    </a:p>
                  </a:txBody>
                  <a:tcPr/>
                </a:tc>
                <a:extLst>
                  <a:ext uri="{0D108BD9-81ED-4DB2-BD59-A6C34878D82A}">
                    <a16:rowId xmlns:a16="http://schemas.microsoft.com/office/drawing/2014/main" val="3961607710"/>
                  </a:ext>
                </a:extLst>
              </a:tr>
            </a:tbl>
          </a:graphicData>
        </a:graphic>
      </p:graphicFrame>
      <p:pic>
        <p:nvPicPr>
          <p:cNvPr id="4" name="Picture 3">
            <a:extLst>
              <a:ext uri="{FF2B5EF4-FFF2-40B4-BE49-F238E27FC236}">
                <a16:creationId xmlns:a16="http://schemas.microsoft.com/office/drawing/2014/main" id="{3299862C-D1AD-4419-9B51-8F8885B636AB}"/>
              </a:ext>
            </a:extLst>
          </p:cNvPr>
          <p:cNvPicPr>
            <a:picLocks noChangeAspect="1"/>
          </p:cNvPicPr>
          <p:nvPr/>
        </p:nvPicPr>
        <p:blipFill>
          <a:blip r:embed="rId2"/>
          <a:stretch>
            <a:fillRect/>
          </a:stretch>
        </p:blipFill>
        <p:spPr>
          <a:xfrm>
            <a:off x="971826" y="3622432"/>
            <a:ext cx="9480516" cy="2676852"/>
          </a:xfrm>
          <a:prstGeom prst="rect">
            <a:avLst/>
          </a:prstGeom>
        </p:spPr>
      </p:pic>
    </p:spTree>
    <p:extLst>
      <p:ext uri="{BB962C8B-B14F-4D97-AF65-F5344CB8AC3E}">
        <p14:creationId xmlns:p14="http://schemas.microsoft.com/office/powerpoint/2010/main" val="2235078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F91F-52E0-4788-AE60-1710A5B2BDA0}"/>
              </a:ext>
            </a:extLst>
          </p:cNvPr>
          <p:cNvSpPr>
            <a:spLocks noGrp="1"/>
          </p:cNvSpPr>
          <p:nvPr>
            <p:ph type="title"/>
          </p:nvPr>
        </p:nvSpPr>
        <p:spPr>
          <a:xfrm>
            <a:off x="838200" y="1"/>
            <a:ext cx="10515600" cy="681036"/>
          </a:xfrm>
        </p:spPr>
        <p:txBody>
          <a:bodyPr>
            <a:normAutofit fontScale="90000"/>
          </a:bodyPr>
          <a:lstStyle/>
          <a:p>
            <a:pPr algn="ctr"/>
            <a:r>
              <a:rPr lang="en-IN" dirty="0"/>
              <a:t>Interpreting Simple Linear Regression </a:t>
            </a:r>
          </a:p>
        </p:txBody>
      </p:sp>
      <p:sp>
        <p:nvSpPr>
          <p:cNvPr id="3" name="Content Placeholder 2">
            <a:extLst>
              <a:ext uri="{FF2B5EF4-FFF2-40B4-BE49-F238E27FC236}">
                <a16:creationId xmlns:a16="http://schemas.microsoft.com/office/drawing/2014/main" id="{8465C892-561B-420D-94B0-F9E32F6251EA}"/>
              </a:ext>
            </a:extLst>
          </p:cNvPr>
          <p:cNvSpPr>
            <a:spLocks noGrp="1"/>
          </p:cNvSpPr>
          <p:nvPr>
            <p:ph idx="1"/>
          </p:nvPr>
        </p:nvSpPr>
        <p:spPr>
          <a:xfrm>
            <a:off x="824948" y="751336"/>
            <a:ext cx="10515600" cy="5355328"/>
          </a:xfrm>
        </p:spPr>
        <p:txBody>
          <a:bodyPr>
            <a:normAutofit/>
          </a:bodyPr>
          <a:lstStyle/>
          <a:p>
            <a:r>
              <a:rPr lang="en-IN" sz="2400" dirty="0"/>
              <a:t>Revenue increases by $51.93 for every $1,000 increase in total marketing</a:t>
            </a:r>
          </a:p>
          <a:p>
            <a:r>
              <a:rPr lang="en-IN" sz="2400" dirty="0"/>
              <a:t>Revenue is $32,007 when total marketing expenditure is $0 </a:t>
            </a:r>
          </a:p>
          <a:p>
            <a:pPr marL="0" indent="0">
              <a:buNone/>
            </a:pPr>
            <a:r>
              <a:rPr lang="en-IN" sz="2400" dirty="0"/>
              <a:t>From here we can make a prediction model:</a:t>
            </a:r>
          </a:p>
          <a:p>
            <a:pPr marL="0" indent="0">
              <a:buNone/>
            </a:pPr>
            <a:r>
              <a:rPr lang="en-IN" sz="2400" dirty="0"/>
              <a:t>Revenue = 32.0067 + (0.05193 ∗ </a:t>
            </a:r>
            <a:r>
              <a:rPr lang="en-IN" sz="2400" dirty="0" err="1"/>
              <a:t>marketing_total</a:t>
            </a:r>
            <a:r>
              <a:rPr lang="en-IN" sz="2400" dirty="0"/>
              <a:t>) </a:t>
            </a:r>
          </a:p>
        </p:txBody>
      </p:sp>
      <p:pic>
        <p:nvPicPr>
          <p:cNvPr id="6" name="Picture 5" descr="A picture containing indoor, photo, table, various&#10;&#10;Description automatically generated">
            <a:extLst>
              <a:ext uri="{FF2B5EF4-FFF2-40B4-BE49-F238E27FC236}">
                <a16:creationId xmlns:a16="http://schemas.microsoft.com/office/drawing/2014/main" id="{48DBFBC3-2DC4-4FD1-95AB-C13C27E27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132" y="2672045"/>
            <a:ext cx="7369898" cy="4199206"/>
          </a:xfrm>
          <a:prstGeom prst="rect">
            <a:avLst/>
          </a:prstGeom>
        </p:spPr>
      </p:pic>
    </p:spTree>
    <p:extLst>
      <p:ext uri="{BB962C8B-B14F-4D97-AF65-F5344CB8AC3E}">
        <p14:creationId xmlns:p14="http://schemas.microsoft.com/office/powerpoint/2010/main" val="1604416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2CAC-2EC7-40DA-AF7D-475C325C043C}"/>
              </a:ext>
            </a:extLst>
          </p:cNvPr>
          <p:cNvSpPr>
            <a:spLocks noGrp="1"/>
          </p:cNvSpPr>
          <p:nvPr>
            <p:ph type="title"/>
          </p:nvPr>
        </p:nvSpPr>
        <p:spPr/>
        <p:txBody>
          <a:bodyPr/>
          <a:lstStyle/>
          <a:p>
            <a:r>
              <a:rPr lang="en-US" dirty="0"/>
              <a:t>L.I.N.E Assumptions</a:t>
            </a:r>
          </a:p>
        </p:txBody>
      </p:sp>
      <p:sp>
        <p:nvSpPr>
          <p:cNvPr id="3" name="Content Placeholder 2">
            <a:extLst>
              <a:ext uri="{FF2B5EF4-FFF2-40B4-BE49-F238E27FC236}">
                <a16:creationId xmlns:a16="http://schemas.microsoft.com/office/drawing/2014/main" id="{931E01D7-AF15-4261-9F8C-EB86A2572B36}"/>
              </a:ext>
            </a:extLst>
          </p:cNvPr>
          <p:cNvSpPr>
            <a:spLocks noGrp="1"/>
          </p:cNvSpPr>
          <p:nvPr>
            <p:ph idx="1"/>
          </p:nvPr>
        </p:nvSpPr>
        <p:spPr/>
        <p:txBody>
          <a:bodyPr>
            <a:normAutofit/>
          </a:bodyPr>
          <a:lstStyle/>
          <a:p>
            <a:r>
              <a:rPr lang="en-US" dirty="0"/>
              <a:t>Linearity:  The relationship between predictor and response variables should be linear. We can view the same by plotting a scatter plot and check if there is an image of a linear pattern.</a:t>
            </a:r>
          </a:p>
          <a:p>
            <a:endParaRPr lang="en-US" dirty="0"/>
          </a:p>
          <a:p>
            <a:pPr marL="0" indent="0">
              <a:buNone/>
            </a:pPr>
            <a:endParaRPr lang="en-US" dirty="0"/>
          </a:p>
          <a:p>
            <a:pPr marL="0" indent="0">
              <a:buNone/>
            </a:pPr>
            <a:r>
              <a:rPr lang="en-US" dirty="0" err="1"/>
              <a:t>ggplot</a:t>
            </a:r>
            <a:r>
              <a:rPr lang="en-US" dirty="0"/>
              <a:t> ( advert , </a:t>
            </a:r>
            <a:r>
              <a:rPr lang="en-US" dirty="0" err="1"/>
              <a:t>aes</a:t>
            </a:r>
            <a:r>
              <a:rPr lang="en-US" dirty="0"/>
              <a:t> ( x = revenues , y = </a:t>
            </a:r>
            <a:r>
              <a:rPr lang="en-US" dirty="0" err="1"/>
              <a:t>marketing_total</a:t>
            </a:r>
            <a:r>
              <a:rPr lang="en-US" dirty="0"/>
              <a:t> ) ) +          </a:t>
            </a:r>
            <a:r>
              <a:rPr lang="en-US" dirty="0" err="1"/>
              <a:t>geom_point</a:t>
            </a:r>
            <a:r>
              <a:rPr lang="en-US" dirty="0"/>
              <a:t> (color ='purple') + </a:t>
            </a:r>
            <a:r>
              <a:rPr lang="en-US" dirty="0" err="1"/>
              <a:t>geom_smooth</a:t>
            </a:r>
            <a:r>
              <a:rPr lang="en-US" dirty="0"/>
              <a:t> ( method = "</a:t>
            </a:r>
            <a:r>
              <a:rPr lang="en-US" dirty="0" err="1"/>
              <a:t>lm</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15787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7F43-AF50-42C7-BF8E-A8B65D0A92A8}"/>
              </a:ext>
            </a:extLst>
          </p:cNvPr>
          <p:cNvSpPr>
            <a:spLocks noGrp="1"/>
          </p:cNvSpPr>
          <p:nvPr>
            <p:ph type="title"/>
          </p:nvPr>
        </p:nvSpPr>
        <p:spPr/>
        <p:txBody>
          <a:bodyPr/>
          <a:lstStyle/>
          <a:p>
            <a:r>
              <a:rPr lang="en-US" dirty="0"/>
              <a:t>Graph showing linearity between </a:t>
            </a:r>
            <a:r>
              <a:rPr lang="en-US" dirty="0" err="1"/>
              <a:t>marketing_total</a:t>
            </a:r>
            <a:r>
              <a:rPr lang="en-US" dirty="0"/>
              <a:t> and revenue:</a:t>
            </a:r>
          </a:p>
        </p:txBody>
      </p:sp>
      <p:pic>
        <p:nvPicPr>
          <p:cNvPr id="5" name="Content Placeholder 4" descr="A picture containing indoor, photo, table, different&#10;&#10;Description automatically generated">
            <a:extLst>
              <a:ext uri="{FF2B5EF4-FFF2-40B4-BE49-F238E27FC236}">
                <a16:creationId xmlns:a16="http://schemas.microsoft.com/office/drawing/2014/main" id="{578F0B71-7C73-48AB-A509-2256D4259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692" y="1825625"/>
            <a:ext cx="4962616" cy="4351338"/>
          </a:xfrm>
        </p:spPr>
      </p:pic>
    </p:spTree>
    <p:extLst>
      <p:ext uri="{BB962C8B-B14F-4D97-AF65-F5344CB8AC3E}">
        <p14:creationId xmlns:p14="http://schemas.microsoft.com/office/powerpoint/2010/main" val="145360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D0DA-6955-46A0-9865-D09BE86B041C}"/>
              </a:ext>
            </a:extLst>
          </p:cNvPr>
          <p:cNvSpPr>
            <a:spLocks noGrp="1"/>
          </p:cNvSpPr>
          <p:nvPr>
            <p:ph type="title"/>
          </p:nvPr>
        </p:nvSpPr>
        <p:spPr/>
        <p:txBody>
          <a:bodyPr/>
          <a:lstStyle/>
          <a:p>
            <a:r>
              <a:rPr lang="en-US" dirty="0"/>
              <a:t>Independence:</a:t>
            </a:r>
          </a:p>
        </p:txBody>
      </p:sp>
      <p:sp>
        <p:nvSpPr>
          <p:cNvPr id="3" name="Content Placeholder 2">
            <a:extLst>
              <a:ext uri="{FF2B5EF4-FFF2-40B4-BE49-F238E27FC236}">
                <a16:creationId xmlns:a16="http://schemas.microsoft.com/office/drawing/2014/main" id="{841E5BDE-9B28-4204-871E-F6B9257909CF}"/>
              </a:ext>
            </a:extLst>
          </p:cNvPr>
          <p:cNvSpPr>
            <a:spLocks noGrp="1"/>
          </p:cNvSpPr>
          <p:nvPr>
            <p:ph idx="1"/>
          </p:nvPr>
        </p:nvSpPr>
        <p:spPr/>
        <p:txBody>
          <a:bodyPr/>
          <a:lstStyle/>
          <a:p>
            <a:pPr marL="0" indent="0">
              <a:buNone/>
            </a:pPr>
            <a:r>
              <a:rPr lang="en-US" dirty="0"/>
              <a:t>The relationship between the variables should be independent of one another. </a:t>
            </a:r>
          </a:p>
          <a:p>
            <a:pPr marL="0" indent="0">
              <a:buNone/>
            </a:pPr>
            <a:endParaRPr lang="en-US" dirty="0"/>
          </a:p>
          <a:p>
            <a:r>
              <a:rPr lang="en-US" dirty="0"/>
              <a:t>The current data uses data from different locations, its safe to say that the data from one location has effect on other locations</a:t>
            </a:r>
          </a:p>
          <a:p>
            <a:endParaRPr lang="en-US" dirty="0"/>
          </a:p>
        </p:txBody>
      </p:sp>
    </p:spTree>
    <p:extLst>
      <p:ext uri="{BB962C8B-B14F-4D97-AF65-F5344CB8AC3E}">
        <p14:creationId xmlns:p14="http://schemas.microsoft.com/office/powerpoint/2010/main" val="317221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4357-CF85-45A0-8626-A8E02FB8F998}"/>
              </a:ext>
            </a:extLst>
          </p:cNvPr>
          <p:cNvSpPr>
            <a:spLocks noGrp="1"/>
          </p:cNvSpPr>
          <p:nvPr>
            <p:ph type="title"/>
          </p:nvPr>
        </p:nvSpPr>
        <p:spPr/>
        <p:txBody>
          <a:bodyPr/>
          <a:lstStyle/>
          <a:p>
            <a:r>
              <a:rPr lang="en-US" dirty="0"/>
              <a:t>Normality</a:t>
            </a:r>
          </a:p>
        </p:txBody>
      </p:sp>
      <p:sp>
        <p:nvSpPr>
          <p:cNvPr id="3" name="Content Placeholder 2">
            <a:extLst>
              <a:ext uri="{FF2B5EF4-FFF2-40B4-BE49-F238E27FC236}">
                <a16:creationId xmlns:a16="http://schemas.microsoft.com/office/drawing/2014/main" id="{F126B773-C301-4409-9DB6-7C71ABB0502B}"/>
              </a:ext>
            </a:extLst>
          </p:cNvPr>
          <p:cNvSpPr>
            <a:spLocks noGrp="1"/>
          </p:cNvSpPr>
          <p:nvPr>
            <p:ph idx="1"/>
          </p:nvPr>
        </p:nvSpPr>
        <p:spPr/>
        <p:txBody>
          <a:bodyPr/>
          <a:lstStyle/>
          <a:p>
            <a:r>
              <a:rPr lang="en-US" dirty="0"/>
              <a:t>The residuals  must form a normal distribution around the regression line with mean value of 0.</a:t>
            </a:r>
          </a:p>
          <a:p>
            <a:r>
              <a:rPr lang="en-US" dirty="0"/>
              <a:t>We can use a histogram to view the distribution of the residuals. Another plot to check the normality is the normal quantile, or Q-Q plot</a:t>
            </a:r>
          </a:p>
          <a:p>
            <a:r>
              <a:rPr lang="en-US" dirty="0"/>
              <a:t>The Q-Q plot is a scatterplot of the residuals of the model and the Z-scores of those residuals</a:t>
            </a:r>
          </a:p>
        </p:txBody>
      </p:sp>
    </p:spTree>
    <p:extLst>
      <p:ext uri="{BB962C8B-B14F-4D97-AF65-F5344CB8AC3E}">
        <p14:creationId xmlns:p14="http://schemas.microsoft.com/office/powerpoint/2010/main" val="347609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0AD9-0C29-4247-B982-348766E18D58}"/>
              </a:ext>
            </a:extLst>
          </p:cNvPr>
          <p:cNvSpPr>
            <a:spLocks noGrp="1"/>
          </p:cNvSpPr>
          <p:nvPr>
            <p:ph type="title"/>
          </p:nvPr>
        </p:nvSpPr>
        <p:spPr/>
        <p:txBody>
          <a:bodyPr/>
          <a:lstStyle/>
          <a:p>
            <a:r>
              <a:rPr lang="en-US" dirty="0"/>
              <a:t>Checking Normality from table</a:t>
            </a:r>
          </a:p>
        </p:txBody>
      </p:sp>
      <p:sp>
        <p:nvSpPr>
          <p:cNvPr id="3" name="Content Placeholder 2">
            <a:extLst>
              <a:ext uri="{FF2B5EF4-FFF2-40B4-BE49-F238E27FC236}">
                <a16:creationId xmlns:a16="http://schemas.microsoft.com/office/drawing/2014/main" id="{99B822CA-1E20-4034-A7DC-3948B6CABA20}"/>
              </a:ext>
            </a:extLst>
          </p:cNvPr>
          <p:cNvSpPr>
            <a:spLocks noGrp="1"/>
          </p:cNvSpPr>
          <p:nvPr>
            <p:ph idx="1"/>
          </p:nvPr>
        </p:nvSpPr>
        <p:spPr/>
        <p:txBody>
          <a:bodyPr/>
          <a:lstStyle/>
          <a:p>
            <a:pPr marL="0" indent="0">
              <a:buNone/>
            </a:pPr>
            <a:r>
              <a:rPr lang="it-IT" dirty="0"/>
              <a:t>str ( model1 ) </a:t>
            </a:r>
          </a:p>
          <a:p>
            <a:pPr marL="0" indent="0">
              <a:buNone/>
            </a:pPr>
            <a:r>
              <a:rPr lang="it-IT" dirty="0"/>
              <a:t>model1 $ residuals</a:t>
            </a:r>
          </a:p>
          <a:p>
            <a:pPr marL="0" indent="0">
              <a:buNone/>
            </a:pPr>
            <a:r>
              <a:rPr lang="en-US" dirty="0"/>
              <a:t>We don’t need a column for the Z-score of the residuals, because </a:t>
            </a:r>
            <a:r>
              <a:rPr lang="en-US" dirty="0" err="1"/>
              <a:t>ggplot</a:t>
            </a:r>
            <a:r>
              <a:rPr lang="en-US" dirty="0"/>
              <a:t>() will calculate that for us</a:t>
            </a:r>
          </a:p>
          <a:p>
            <a:pPr marL="0" indent="0">
              <a:buNone/>
            </a:pPr>
            <a:r>
              <a:rPr lang="en-US" dirty="0"/>
              <a:t>Creating table </a:t>
            </a:r>
            <a:r>
              <a:rPr lang="en-US" dirty="0" err="1"/>
              <a:t>resdf</a:t>
            </a:r>
            <a:r>
              <a:rPr lang="en-US" dirty="0"/>
              <a:t>, and graph the histogram:</a:t>
            </a:r>
          </a:p>
          <a:p>
            <a:pPr marL="0" indent="0">
              <a:buNone/>
            </a:pPr>
            <a:r>
              <a:rPr lang="en-US" dirty="0" err="1"/>
              <a:t>resdf</a:t>
            </a:r>
            <a:r>
              <a:rPr lang="en-US" dirty="0"/>
              <a:t> = </a:t>
            </a:r>
            <a:r>
              <a:rPr lang="en-US" dirty="0" err="1"/>
              <a:t>data.table</a:t>
            </a:r>
            <a:r>
              <a:rPr lang="en-US" dirty="0"/>
              <a:t> ('res'= model1$residuals )</a:t>
            </a:r>
          </a:p>
          <a:p>
            <a:pPr marL="0" indent="0">
              <a:buNone/>
            </a:pPr>
            <a:r>
              <a:rPr lang="en-US" dirty="0"/>
              <a:t>Plotting histogram:</a:t>
            </a:r>
          </a:p>
          <a:p>
            <a:pPr marL="0" indent="0">
              <a:buNone/>
            </a:pPr>
            <a:r>
              <a:rPr lang="en-US" dirty="0" err="1"/>
              <a:t>ggplot</a:t>
            </a:r>
            <a:r>
              <a:rPr lang="en-US" dirty="0"/>
              <a:t> ( </a:t>
            </a:r>
            <a:r>
              <a:rPr lang="en-US" dirty="0" err="1"/>
              <a:t>resdf</a:t>
            </a:r>
            <a:r>
              <a:rPr lang="en-US" dirty="0"/>
              <a:t> , </a:t>
            </a:r>
            <a:r>
              <a:rPr lang="en-US" dirty="0" err="1"/>
              <a:t>aes</a:t>
            </a:r>
            <a:r>
              <a:rPr lang="en-US" dirty="0"/>
              <a:t> ( x = res ) ) + </a:t>
            </a:r>
            <a:r>
              <a:rPr lang="en-US" dirty="0" err="1"/>
              <a:t>geom</a:t>
            </a:r>
            <a:r>
              <a:rPr lang="en-US" dirty="0"/>
              <a:t> _ histogram ( bins =10 , fill =’purple ’, color =’black ’)</a:t>
            </a:r>
          </a:p>
        </p:txBody>
      </p:sp>
    </p:spTree>
    <p:extLst>
      <p:ext uri="{BB962C8B-B14F-4D97-AF65-F5344CB8AC3E}">
        <p14:creationId xmlns:p14="http://schemas.microsoft.com/office/powerpoint/2010/main" val="1455991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18C1-0B2B-4AD0-80DA-376B26A1F288}"/>
              </a:ext>
            </a:extLst>
          </p:cNvPr>
          <p:cNvSpPr>
            <a:spLocks noGrp="1"/>
          </p:cNvSpPr>
          <p:nvPr>
            <p:ph type="title"/>
          </p:nvPr>
        </p:nvSpPr>
        <p:spPr/>
        <p:txBody>
          <a:bodyPr/>
          <a:lstStyle/>
          <a:p>
            <a:r>
              <a:rPr lang="en-US" dirty="0"/>
              <a:t>Normality Histogram:</a:t>
            </a:r>
          </a:p>
        </p:txBody>
      </p:sp>
      <p:pic>
        <p:nvPicPr>
          <p:cNvPr id="5" name="Content Placeholder 4">
            <a:extLst>
              <a:ext uri="{FF2B5EF4-FFF2-40B4-BE49-F238E27FC236}">
                <a16:creationId xmlns:a16="http://schemas.microsoft.com/office/drawing/2014/main" id="{6F9F6529-A929-42D0-AB6B-4EB8B4646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692" y="1825625"/>
            <a:ext cx="4962616" cy="4351338"/>
          </a:xfrm>
        </p:spPr>
      </p:pic>
    </p:spTree>
    <p:extLst>
      <p:ext uri="{BB962C8B-B14F-4D97-AF65-F5344CB8AC3E}">
        <p14:creationId xmlns:p14="http://schemas.microsoft.com/office/powerpoint/2010/main" val="184758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9208-0549-4831-9330-C87999C003A5}"/>
              </a:ext>
            </a:extLst>
          </p:cNvPr>
          <p:cNvSpPr>
            <a:spLocks noGrp="1"/>
          </p:cNvSpPr>
          <p:nvPr>
            <p:ph type="title"/>
          </p:nvPr>
        </p:nvSpPr>
        <p:spPr/>
        <p:txBody>
          <a:bodyPr/>
          <a:lstStyle/>
          <a:p>
            <a:r>
              <a:rPr lang="en-US" dirty="0"/>
              <a:t>Q-Q Plot:</a:t>
            </a:r>
          </a:p>
        </p:txBody>
      </p:sp>
      <p:sp>
        <p:nvSpPr>
          <p:cNvPr id="3" name="Content Placeholder 2">
            <a:extLst>
              <a:ext uri="{FF2B5EF4-FFF2-40B4-BE49-F238E27FC236}">
                <a16:creationId xmlns:a16="http://schemas.microsoft.com/office/drawing/2014/main" id="{4330A657-3A4E-4B82-B10E-B13E5660FB88}"/>
              </a:ext>
            </a:extLst>
          </p:cNvPr>
          <p:cNvSpPr>
            <a:spLocks noGrp="1"/>
          </p:cNvSpPr>
          <p:nvPr>
            <p:ph idx="1"/>
          </p:nvPr>
        </p:nvSpPr>
        <p:spPr/>
        <p:txBody>
          <a:bodyPr/>
          <a:lstStyle/>
          <a:p>
            <a:r>
              <a:rPr lang="en-US" dirty="0"/>
              <a:t>We graph the Q-Q plot, using the stat graphs in </a:t>
            </a:r>
            <a:r>
              <a:rPr lang="en-US" dirty="0" err="1"/>
              <a:t>ggplot</a:t>
            </a:r>
            <a:r>
              <a:rPr lang="en-US" dirty="0"/>
              <a:t>():</a:t>
            </a:r>
          </a:p>
          <a:p>
            <a:pPr marL="0" indent="0">
              <a:buNone/>
            </a:pPr>
            <a:r>
              <a:rPr lang="en-US" dirty="0" err="1"/>
              <a:t>ggplot</a:t>
            </a:r>
            <a:r>
              <a:rPr lang="en-US" dirty="0"/>
              <a:t> ( </a:t>
            </a:r>
            <a:r>
              <a:rPr lang="en-US" dirty="0" err="1"/>
              <a:t>resdf</a:t>
            </a:r>
            <a:r>
              <a:rPr lang="en-US" dirty="0"/>
              <a:t> , </a:t>
            </a:r>
            <a:r>
              <a:rPr lang="en-US" dirty="0" err="1"/>
              <a:t>aes</a:t>
            </a:r>
            <a:r>
              <a:rPr lang="en-US" dirty="0"/>
              <a:t> ( sample = res ) ) + stat _</a:t>
            </a:r>
            <a:r>
              <a:rPr lang="en-US" dirty="0" err="1"/>
              <a:t>qq</a:t>
            </a:r>
            <a:r>
              <a:rPr lang="en-US" dirty="0"/>
              <a:t> ( color =‘blue’) + stat _</a:t>
            </a:r>
            <a:r>
              <a:rPr lang="en-US" dirty="0" err="1"/>
              <a:t>qq</a:t>
            </a:r>
            <a:r>
              <a:rPr lang="en-US" dirty="0"/>
              <a:t>_ line ().</a:t>
            </a:r>
          </a:p>
          <a:p>
            <a:pPr marL="0" indent="0">
              <a:buNone/>
            </a:pPr>
            <a:endParaRPr lang="en-US" dirty="0"/>
          </a:p>
        </p:txBody>
      </p:sp>
      <p:pic>
        <p:nvPicPr>
          <p:cNvPr id="5" name="Picture 4" descr="A picture containing table, man, food, people&#10;&#10;Description automatically generated">
            <a:extLst>
              <a:ext uri="{FF2B5EF4-FFF2-40B4-BE49-F238E27FC236}">
                <a16:creationId xmlns:a16="http://schemas.microsoft.com/office/drawing/2014/main" id="{8C64F61F-0F29-46DA-9BCC-4023BBDA9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875" y="3171825"/>
            <a:ext cx="6605997" cy="3005138"/>
          </a:xfrm>
          <a:prstGeom prst="rect">
            <a:avLst/>
          </a:prstGeom>
        </p:spPr>
      </p:pic>
    </p:spTree>
    <p:extLst>
      <p:ext uri="{BB962C8B-B14F-4D97-AF65-F5344CB8AC3E}">
        <p14:creationId xmlns:p14="http://schemas.microsoft.com/office/powerpoint/2010/main" val="744859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CF8A-33D0-4281-B03F-39BE491A7982}"/>
              </a:ext>
            </a:extLst>
          </p:cNvPr>
          <p:cNvSpPr>
            <a:spLocks noGrp="1"/>
          </p:cNvSpPr>
          <p:nvPr>
            <p:ph type="title"/>
          </p:nvPr>
        </p:nvSpPr>
        <p:spPr/>
        <p:txBody>
          <a:bodyPr/>
          <a:lstStyle/>
          <a:p>
            <a:r>
              <a:rPr lang="en-US" dirty="0"/>
              <a:t>Equal Variance:</a:t>
            </a:r>
          </a:p>
        </p:txBody>
      </p:sp>
      <p:sp>
        <p:nvSpPr>
          <p:cNvPr id="3" name="Content Placeholder 2">
            <a:extLst>
              <a:ext uri="{FF2B5EF4-FFF2-40B4-BE49-F238E27FC236}">
                <a16:creationId xmlns:a16="http://schemas.microsoft.com/office/drawing/2014/main" id="{BCC0FC5C-80C4-4C7D-9134-4A4181754F9C}"/>
              </a:ext>
            </a:extLst>
          </p:cNvPr>
          <p:cNvSpPr>
            <a:spLocks noGrp="1"/>
          </p:cNvSpPr>
          <p:nvPr>
            <p:ph idx="1"/>
          </p:nvPr>
        </p:nvSpPr>
        <p:spPr/>
        <p:txBody>
          <a:bodyPr/>
          <a:lstStyle/>
          <a:p>
            <a:r>
              <a:rPr lang="en-US" dirty="0"/>
              <a:t>Residuals should form a random pattern distributed around a mean of 0. </a:t>
            </a:r>
          </a:p>
          <a:p>
            <a:r>
              <a:rPr lang="en-US" dirty="0"/>
              <a:t>The same can be visualized by plotting the residuals against predicted values of the model.</a:t>
            </a:r>
          </a:p>
          <a:p>
            <a:pPr marL="0" indent="0">
              <a:buNone/>
            </a:pPr>
            <a:endParaRPr lang="en-US" dirty="0"/>
          </a:p>
          <a:p>
            <a:r>
              <a:rPr lang="en-US" dirty="0"/>
              <a:t>Just like the residuals, the predicted values are in model1. We can use the </a:t>
            </a:r>
            <a:r>
              <a:rPr lang="en-US" dirty="0" err="1"/>
              <a:t>resdf</a:t>
            </a:r>
            <a:r>
              <a:rPr lang="en-US" dirty="0"/>
              <a:t> table, we can add a column </a:t>
            </a:r>
            <a:r>
              <a:rPr lang="en-US" dirty="0" err="1"/>
              <a:t>pred</a:t>
            </a:r>
            <a:r>
              <a:rPr lang="en-US" dirty="0"/>
              <a:t> that has the predicted values, and then create a scatter-plot with the residuals on the y-axis and the predicted values on the x-axis. </a:t>
            </a:r>
          </a:p>
        </p:txBody>
      </p:sp>
    </p:spTree>
    <p:extLst>
      <p:ext uri="{BB962C8B-B14F-4D97-AF65-F5344CB8AC3E}">
        <p14:creationId xmlns:p14="http://schemas.microsoft.com/office/powerpoint/2010/main" val="268605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A033-054D-4787-B43C-B5A72997B748}"/>
              </a:ext>
            </a:extLst>
          </p:cNvPr>
          <p:cNvSpPr>
            <a:spLocks noGrp="1"/>
          </p:cNvSpPr>
          <p:nvPr>
            <p:ph type="title"/>
          </p:nvPr>
        </p:nvSpPr>
        <p:spPr>
          <a:xfrm>
            <a:off x="838200" y="1"/>
            <a:ext cx="10515600" cy="681036"/>
          </a:xfrm>
        </p:spPr>
        <p:txBody>
          <a:bodyPr>
            <a:normAutofit/>
          </a:bodyPr>
          <a:lstStyle/>
          <a:p>
            <a:pPr algn="ctr"/>
            <a:r>
              <a:rPr lang="en-IN" sz="3600" dirty="0"/>
              <a:t>Linear Regression for solving a Business problem</a:t>
            </a:r>
          </a:p>
        </p:txBody>
      </p:sp>
      <p:pic>
        <p:nvPicPr>
          <p:cNvPr id="6" name="Content Placeholder 5">
            <a:extLst>
              <a:ext uri="{FF2B5EF4-FFF2-40B4-BE49-F238E27FC236}">
                <a16:creationId xmlns:a16="http://schemas.microsoft.com/office/drawing/2014/main" id="{2A07688C-649C-46D4-A0EE-4196B9AD2FB2}"/>
              </a:ext>
            </a:extLst>
          </p:cNvPr>
          <p:cNvPicPr>
            <a:picLocks noGrp="1" noChangeAspect="1"/>
          </p:cNvPicPr>
          <p:nvPr>
            <p:ph idx="1"/>
          </p:nvPr>
        </p:nvPicPr>
        <p:blipFill>
          <a:blip r:embed="rId2"/>
          <a:stretch>
            <a:fillRect/>
          </a:stretch>
        </p:blipFill>
        <p:spPr>
          <a:xfrm>
            <a:off x="580291" y="1099929"/>
            <a:ext cx="10352751" cy="3604593"/>
          </a:xfrm>
          <a:prstGeom prst="rect">
            <a:avLst/>
          </a:prstGeom>
        </p:spPr>
      </p:pic>
    </p:spTree>
    <p:extLst>
      <p:ext uri="{BB962C8B-B14F-4D97-AF65-F5344CB8AC3E}">
        <p14:creationId xmlns:p14="http://schemas.microsoft.com/office/powerpoint/2010/main" val="1251343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C225-E536-4E2A-A82C-DD7EE0D3D67B}"/>
              </a:ext>
            </a:extLst>
          </p:cNvPr>
          <p:cNvSpPr>
            <a:spLocks noGrp="1"/>
          </p:cNvSpPr>
          <p:nvPr>
            <p:ph type="title"/>
          </p:nvPr>
        </p:nvSpPr>
        <p:spPr/>
        <p:txBody>
          <a:bodyPr/>
          <a:lstStyle/>
          <a:p>
            <a:r>
              <a:rPr lang="en-US" dirty="0"/>
              <a:t>R code for Equal Variance:</a:t>
            </a:r>
          </a:p>
        </p:txBody>
      </p:sp>
      <p:sp>
        <p:nvSpPr>
          <p:cNvPr id="3" name="Content Placeholder 2">
            <a:extLst>
              <a:ext uri="{FF2B5EF4-FFF2-40B4-BE49-F238E27FC236}">
                <a16:creationId xmlns:a16="http://schemas.microsoft.com/office/drawing/2014/main" id="{489F8322-A783-412A-8A6A-045A95FAEC1A}"/>
              </a:ext>
            </a:extLst>
          </p:cNvPr>
          <p:cNvSpPr>
            <a:spLocks noGrp="1"/>
          </p:cNvSpPr>
          <p:nvPr>
            <p:ph idx="1"/>
          </p:nvPr>
        </p:nvSpPr>
        <p:spPr/>
        <p:txBody>
          <a:bodyPr/>
          <a:lstStyle/>
          <a:p>
            <a:pPr marL="0" indent="0">
              <a:buNone/>
            </a:pPr>
            <a:r>
              <a:rPr lang="en-US" dirty="0"/>
              <a:t>Extracting predicted values from model1 one and saving in </a:t>
            </a:r>
            <a:r>
              <a:rPr lang="en-US" dirty="0" err="1"/>
              <a:t>pred</a:t>
            </a:r>
            <a:r>
              <a:rPr lang="en-US" dirty="0"/>
              <a:t> column in </a:t>
            </a:r>
            <a:r>
              <a:rPr lang="en-US" dirty="0" err="1"/>
              <a:t>resdf</a:t>
            </a:r>
            <a:r>
              <a:rPr lang="en-US" dirty="0"/>
              <a:t> table:</a:t>
            </a:r>
          </a:p>
          <a:p>
            <a:pPr marL="0" indent="0">
              <a:buNone/>
            </a:pPr>
            <a:r>
              <a:rPr lang="en-US" dirty="0" err="1"/>
              <a:t>resdf</a:t>
            </a:r>
            <a:r>
              <a:rPr lang="en-US" dirty="0"/>
              <a:t> [ , </a:t>
            </a:r>
            <a:r>
              <a:rPr lang="en-US" dirty="0" err="1"/>
              <a:t>pred</a:t>
            </a:r>
            <a:r>
              <a:rPr lang="en-US" dirty="0"/>
              <a:t> := model1 $ fitted . values ]</a:t>
            </a:r>
          </a:p>
          <a:p>
            <a:pPr marL="0" indent="0">
              <a:buNone/>
            </a:pPr>
            <a:endParaRPr lang="en-US" dirty="0"/>
          </a:p>
          <a:p>
            <a:pPr marL="0" indent="0">
              <a:buNone/>
            </a:pPr>
            <a:r>
              <a:rPr lang="en-US" dirty="0"/>
              <a:t>Creating a scatter-plot with the residuals on the y-axis and the predicted values on the x-axis.</a:t>
            </a:r>
          </a:p>
          <a:p>
            <a:pPr marL="0" indent="0">
              <a:buNone/>
            </a:pPr>
            <a:r>
              <a:rPr lang="en-US" dirty="0" err="1"/>
              <a:t>ggplot</a:t>
            </a:r>
            <a:r>
              <a:rPr lang="en-US" dirty="0"/>
              <a:t> ( </a:t>
            </a:r>
            <a:r>
              <a:rPr lang="en-US" dirty="0" err="1"/>
              <a:t>resdf</a:t>
            </a:r>
            <a:r>
              <a:rPr lang="en-US" dirty="0"/>
              <a:t> , </a:t>
            </a:r>
            <a:r>
              <a:rPr lang="en-US" dirty="0" err="1"/>
              <a:t>aes</a:t>
            </a:r>
            <a:r>
              <a:rPr lang="en-US" dirty="0"/>
              <a:t> ( x = </a:t>
            </a:r>
            <a:r>
              <a:rPr lang="en-US" dirty="0" err="1"/>
              <a:t>pred</a:t>
            </a:r>
            <a:r>
              <a:rPr lang="en-US" dirty="0"/>
              <a:t> , y = res ) ) + </a:t>
            </a:r>
            <a:r>
              <a:rPr lang="en-US" dirty="0" err="1"/>
              <a:t>geom</a:t>
            </a:r>
            <a:r>
              <a:rPr lang="en-US" dirty="0"/>
              <a:t> _ point ( color =’ purple ’) + </a:t>
            </a:r>
            <a:r>
              <a:rPr lang="en-US" dirty="0" err="1"/>
              <a:t>geom</a:t>
            </a:r>
            <a:r>
              <a:rPr lang="en-US" dirty="0"/>
              <a:t> _ smooth ( method =’</a:t>
            </a:r>
            <a:r>
              <a:rPr lang="en-US" dirty="0" err="1"/>
              <a:t>lm</a:t>
            </a:r>
            <a:r>
              <a:rPr lang="en-US" dirty="0"/>
              <a:t> ’)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38469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2E1B-111A-4782-8D13-570AD330481A}"/>
              </a:ext>
            </a:extLst>
          </p:cNvPr>
          <p:cNvSpPr>
            <a:spLocks noGrp="1"/>
          </p:cNvSpPr>
          <p:nvPr>
            <p:ph type="title"/>
          </p:nvPr>
        </p:nvSpPr>
        <p:spPr/>
        <p:txBody>
          <a:bodyPr/>
          <a:lstStyle/>
          <a:p>
            <a:r>
              <a:rPr lang="en-US" dirty="0"/>
              <a:t>Plot for Equal Variance:</a:t>
            </a:r>
          </a:p>
        </p:txBody>
      </p:sp>
      <p:pic>
        <p:nvPicPr>
          <p:cNvPr id="5" name="Content Placeholder 4" descr="A picture containing indoor, table, computer, photo&#10;&#10;Description automatically generated">
            <a:extLst>
              <a:ext uri="{FF2B5EF4-FFF2-40B4-BE49-F238E27FC236}">
                <a16:creationId xmlns:a16="http://schemas.microsoft.com/office/drawing/2014/main" id="{C7198DF5-0B20-452D-B86E-F23755232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692" y="1825625"/>
            <a:ext cx="4962616" cy="4351338"/>
          </a:xfrm>
        </p:spPr>
      </p:pic>
    </p:spTree>
    <p:extLst>
      <p:ext uri="{BB962C8B-B14F-4D97-AF65-F5344CB8AC3E}">
        <p14:creationId xmlns:p14="http://schemas.microsoft.com/office/powerpoint/2010/main" val="4268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62A9-65AF-47A2-A1A8-A21EC0D3BD54}"/>
              </a:ext>
            </a:extLst>
          </p:cNvPr>
          <p:cNvSpPr>
            <a:spLocks noGrp="1"/>
          </p:cNvSpPr>
          <p:nvPr>
            <p:ph type="title"/>
          </p:nvPr>
        </p:nvSpPr>
        <p:spPr>
          <a:xfrm>
            <a:off x="260865" y="60372"/>
            <a:ext cx="11092935" cy="1325563"/>
          </a:xfrm>
        </p:spPr>
        <p:txBody>
          <a:bodyPr/>
          <a:lstStyle/>
          <a:p>
            <a:r>
              <a:rPr lang="en-IN" dirty="0"/>
              <a:t>Checking Time Series In Residuals for model 1</a:t>
            </a:r>
          </a:p>
        </p:txBody>
      </p:sp>
      <p:pic>
        <p:nvPicPr>
          <p:cNvPr id="11" name="Picture 10">
            <a:extLst>
              <a:ext uri="{FF2B5EF4-FFF2-40B4-BE49-F238E27FC236}">
                <a16:creationId xmlns:a16="http://schemas.microsoft.com/office/drawing/2014/main" id="{E7DFA8BD-E8FB-428B-BD3A-A8961AB65EA4}"/>
              </a:ext>
            </a:extLst>
          </p:cNvPr>
          <p:cNvPicPr>
            <a:picLocks noChangeAspect="1"/>
          </p:cNvPicPr>
          <p:nvPr/>
        </p:nvPicPr>
        <p:blipFill>
          <a:blip r:embed="rId2"/>
          <a:stretch>
            <a:fillRect/>
          </a:stretch>
        </p:blipFill>
        <p:spPr>
          <a:xfrm>
            <a:off x="260865" y="1505631"/>
            <a:ext cx="11670270" cy="1691141"/>
          </a:xfrm>
          <a:prstGeom prst="rect">
            <a:avLst/>
          </a:prstGeom>
        </p:spPr>
      </p:pic>
      <p:pic>
        <p:nvPicPr>
          <p:cNvPr id="12" name="Picture 11">
            <a:extLst>
              <a:ext uri="{FF2B5EF4-FFF2-40B4-BE49-F238E27FC236}">
                <a16:creationId xmlns:a16="http://schemas.microsoft.com/office/drawing/2014/main" id="{404E8484-BC64-4D81-876C-516DAA1F9E87}"/>
              </a:ext>
            </a:extLst>
          </p:cNvPr>
          <p:cNvPicPr>
            <a:picLocks noChangeAspect="1"/>
          </p:cNvPicPr>
          <p:nvPr/>
        </p:nvPicPr>
        <p:blipFill>
          <a:blip r:embed="rId3"/>
          <a:stretch>
            <a:fillRect/>
          </a:stretch>
        </p:blipFill>
        <p:spPr>
          <a:xfrm>
            <a:off x="2785403" y="3429000"/>
            <a:ext cx="9250568" cy="3368628"/>
          </a:xfrm>
          <a:prstGeom prst="rect">
            <a:avLst/>
          </a:prstGeom>
        </p:spPr>
      </p:pic>
      <p:pic>
        <p:nvPicPr>
          <p:cNvPr id="13" name="Picture 12">
            <a:extLst>
              <a:ext uri="{FF2B5EF4-FFF2-40B4-BE49-F238E27FC236}">
                <a16:creationId xmlns:a16="http://schemas.microsoft.com/office/drawing/2014/main" id="{C8DDE0EA-E921-4E10-BB51-49844CF27F91}"/>
              </a:ext>
            </a:extLst>
          </p:cNvPr>
          <p:cNvPicPr>
            <a:picLocks noChangeAspect="1"/>
          </p:cNvPicPr>
          <p:nvPr/>
        </p:nvPicPr>
        <p:blipFill>
          <a:blip r:embed="rId4"/>
          <a:stretch>
            <a:fillRect/>
          </a:stretch>
        </p:blipFill>
        <p:spPr>
          <a:xfrm>
            <a:off x="260865" y="4231539"/>
            <a:ext cx="2158778" cy="1181900"/>
          </a:xfrm>
          <a:prstGeom prst="rect">
            <a:avLst/>
          </a:prstGeom>
        </p:spPr>
      </p:pic>
    </p:spTree>
    <p:extLst>
      <p:ext uri="{BB962C8B-B14F-4D97-AF65-F5344CB8AC3E}">
        <p14:creationId xmlns:p14="http://schemas.microsoft.com/office/powerpoint/2010/main" val="1430898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C2E2C0-8EAC-4650-8B2C-CE64D5B95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222" y="500767"/>
            <a:ext cx="8377556" cy="6576119"/>
          </a:xfrm>
          <a:prstGeom prst="rect">
            <a:avLst/>
          </a:prstGeom>
        </p:spPr>
      </p:pic>
      <p:sp>
        <p:nvSpPr>
          <p:cNvPr id="8" name="Title 1">
            <a:extLst>
              <a:ext uri="{FF2B5EF4-FFF2-40B4-BE49-F238E27FC236}">
                <a16:creationId xmlns:a16="http://schemas.microsoft.com/office/drawing/2014/main" id="{380501BB-2EFF-439B-B205-DF33872CA442}"/>
              </a:ext>
            </a:extLst>
          </p:cNvPr>
          <p:cNvSpPr txBox="1">
            <a:spLocks/>
          </p:cNvSpPr>
          <p:nvPr/>
        </p:nvSpPr>
        <p:spPr>
          <a:xfrm>
            <a:off x="422031" y="500767"/>
            <a:ext cx="10931769" cy="885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Plot</a:t>
            </a:r>
          </a:p>
        </p:txBody>
      </p:sp>
    </p:spTree>
    <p:extLst>
      <p:ext uri="{BB962C8B-B14F-4D97-AF65-F5344CB8AC3E}">
        <p14:creationId xmlns:p14="http://schemas.microsoft.com/office/powerpoint/2010/main" val="3828428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A3B9-E5A6-1146-8AD9-8D49444E00B8}"/>
              </a:ext>
            </a:extLst>
          </p:cNvPr>
          <p:cNvSpPr>
            <a:spLocks noGrp="1"/>
          </p:cNvSpPr>
          <p:nvPr>
            <p:ph type="ctrTitle"/>
          </p:nvPr>
        </p:nvSpPr>
        <p:spPr>
          <a:xfrm>
            <a:off x="1524000" y="261937"/>
            <a:ext cx="9144000" cy="1338263"/>
          </a:xfrm>
        </p:spPr>
        <p:txBody>
          <a:bodyPr>
            <a:normAutofit/>
          </a:bodyPr>
          <a:lstStyle/>
          <a:p>
            <a:r>
              <a:rPr lang="en-US" sz="4000" dirty="0"/>
              <a:t>Predicting Outputs</a:t>
            </a:r>
          </a:p>
        </p:txBody>
      </p:sp>
      <p:sp>
        <p:nvSpPr>
          <p:cNvPr id="3" name="Subtitle 2">
            <a:extLst>
              <a:ext uri="{FF2B5EF4-FFF2-40B4-BE49-F238E27FC236}">
                <a16:creationId xmlns:a16="http://schemas.microsoft.com/office/drawing/2014/main" id="{F38CD073-54D2-C643-B5C2-E5FA75CE8BD6}"/>
              </a:ext>
            </a:extLst>
          </p:cNvPr>
          <p:cNvSpPr>
            <a:spLocks noGrp="1"/>
          </p:cNvSpPr>
          <p:nvPr>
            <p:ph type="subTitle" idx="1"/>
          </p:nvPr>
        </p:nvSpPr>
        <p:spPr>
          <a:xfrm>
            <a:off x="371475" y="2043113"/>
            <a:ext cx="11630025" cy="4552950"/>
          </a:xfrm>
        </p:spPr>
        <p:txBody>
          <a:bodyPr/>
          <a:lstStyle/>
          <a:p>
            <a:pPr marL="342900" indent="-342900" algn="l">
              <a:buFont typeface="Arial" panose="020B0604020202020204" pitchFamily="34" charset="0"/>
              <a:buChar char="•"/>
            </a:pPr>
            <a:r>
              <a:rPr lang="en-US" dirty="0"/>
              <a:t>You can predict outputs using the Simple Linear Regression model, this works best if you predict using inputs inside the range of the existing model. Revenues can be predicted for values within the marketing total of: </a:t>
            </a:r>
            <a:endParaRPr lang="en-US" dirty="0">
              <a:effectLst/>
            </a:endParaRPr>
          </a:p>
          <a:p>
            <a:pPr marL="342900" indent="-342900" algn="l">
              <a:buFont typeface="Arial" panose="020B0604020202020204" pitchFamily="34" charset="0"/>
              <a:buChar char="•"/>
            </a:pPr>
            <a:r>
              <a:rPr lang="en-US" sz="2000" dirty="0"/>
              <a:t>summary(</a:t>
            </a:r>
            <a:r>
              <a:rPr lang="en-US" sz="2000" dirty="0" err="1"/>
              <a:t>advert$marketing_total</a:t>
            </a:r>
            <a:r>
              <a:rPr lang="en-US" sz="2000" dirty="0"/>
              <a:t>) </a:t>
            </a:r>
          </a:p>
          <a:p>
            <a:pPr algn="l"/>
            <a:r>
              <a:rPr lang="en-US" sz="2000" dirty="0">
                <a:effectLst/>
              </a:rPr>
              <a:t>Output:</a:t>
            </a:r>
          </a:p>
          <a:p>
            <a:pPr algn="l"/>
            <a:r>
              <a:rPr lang="en-US" sz="2000" dirty="0">
                <a:effectLst/>
              </a:rPr>
              <a:t> Min. 1st Qu.  Median    Mean 3rd Qu.    Max. </a:t>
            </a:r>
          </a:p>
          <a:p>
            <a:pPr algn="l"/>
            <a:r>
              <a:rPr lang="en-US" sz="2000" dirty="0">
                <a:effectLst/>
              </a:rPr>
              <a:t>  53.65  158.41  245.56  242.72  322.62  481.00 </a:t>
            </a:r>
          </a:p>
          <a:p>
            <a:pPr marL="342900" indent="-342900" algn="l">
              <a:buFont typeface="Arial" panose="020B0604020202020204" pitchFamily="34" charset="0"/>
              <a:buChar char="•"/>
            </a:pPr>
            <a:r>
              <a:rPr lang="en-US" dirty="0"/>
              <a:t>The values are between [53.65,481].</a:t>
            </a:r>
          </a:p>
          <a:p>
            <a:pPr marL="342900" indent="-342900" algn="l">
              <a:buFont typeface="Arial" panose="020B0604020202020204" pitchFamily="34" charset="0"/>
              <a:buChar char="•"/>
            </a:pPr>
            <a:r>
              <a:rPr lang="en-US" dirty="0"/>
              <a:t>Suppose you want to predict the revenues if you want to spend $460,000 in marketing. </a:t>
            </a:r>
          </a:p>
        </p:txBody>
      </p:sp>
    </p:spTree>
    <p:extLst>
      <p:ext uri="{BB962C8B-B14F-4D97-AF65-F5344CB8AC3E}">
        <p14:creationId xmlns:p14="http://schemas.microsoft.com/office/powerpoint/2010/main" val="2171155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CD3B-69AD-0A44-AA8F-8B176D60CDAA}"/>
              </a:ext>
            </a:extLst>
          </p:cNvPr>
          <p:cNvSpPr>
            <a:spLocks noGrp="1"/>
          </p:cNvSpPr>
          <p:nvPr>
            <p:ph type="title"/>
          </p:nvPr>
        </p:nvSpPr>
        <p:spPr/>
        <p:txBody>
          <a:bodyPr/>
          <a:lstStyle/>
          <a:p>
            <a:pPr algn="ctr"/>
            <a:r>
              <a:rPr lang="en-US" sz="4000" dirty="0"/>
              <a:t>Predicting</a:t>
            </a:r>
            <a:r>
              <a:rPr lang="en-US" dirty="0"/>
              <a:t> Outputs</a:t>
            </a:r>
          </a:p>
        </p:txBody>
      </p:sp>
      <p:sp>
        <p:nvSpPr>
          <p:cNvPr id="3" name="Content Placeholder 2">
            <a:extLst>
              <a:ext uri="{FF2B5EF4-FFF2-40B4-BE49-F238E27FC236}">
                <a16:creationId xmlns:a16="http://schemas.microsoft.com/office/drawing/2014/main" id="{DB481817-A1D4-454B-9709-9E2C50AC32FB}"/>
              </a:ext>
            </a:extLst>
          </p:cNvPr>
          <p:cNvSpPr>
            <a:spLocks noGrp="1"/>
          </p:cNvSpPr>
          <p:nvPr>
            <p:ph idx="1"/>
          </p:nvPr>
        </p:nvSpPr>
        <p:spPr/>
        <p:txBody>
          <a:bodyPr/>
          <a:lstStyle/>
          <a:p>
            <a:r>
              <a:rPr lang="en-US" dirty="0"/>
              <a:t>First we check if the data has an input of 460: </a:t>
            </a:r>
          </a:p>
          <a:p>
            <a:r>
              <a:rPr lang="en-US" dirty="0"/>
              <a:t>advert[</a:t>
            </a:r>
            <a:r>
              <a:rPr lang="en-US" dirty="0" err="1"/>
              <a:t>marketing_total</a:t>
            </a:r>
            <a:r>
              <a:rPr lang="en-US" dirty="0"/>
              <a:t>&gt;430] </a:t>
            </a:r>
          </a:p>
          <a:p>
            <a:r>
              <a:rPr lang="en-US" dirty="0">
                <a:effectLst/>
              </a:rPr>
              <a:t>Output:</a:t>
            </a:r>
          </a:p>
          <a:p>
            <a:pPr marL="0" indent="0">
              <a:buNone/>
            </a:pPr>
            <a:r>
              <a:rPr lang="en-US" dirty="0" err="1">
                <a:effectLst/>
              </a:rPr>
              <a:t>google_adwords</a:t>
            </a:r>
            <a:r>
              <a:rPr lang="en-US" dirty="0">
                <a:effectLst/>
              </a:rPr>
              <a:t> </a:t>
            </a:r>
            <a:r>
              <a:rPr lang="en-US" dirty="0" err="1">
                <a:effectLst/>
              </a:rPr>
              <a:t>facebook</a:t>
            </a:r>
            <a:r>
              <a:rPr lang="en-US" dirty="0">
                <a:effectLst/>
              </a:rPr>
              <a:t> twitter   </a:t>
            </a:r>
            <a:r>
              <a:rPr lang="en-US" dirty="0" err="1">
                <a:effectLst/>
              </a:rPr>
              <a:t>marketing_total</a:t>
            </a:r>
            <a:r>
              <a:rPr lang="en-US" dirty="0">
                <a:effectLst/>
              </a:rPr>
              <a:t>    revenues</a:t>
            </a:r>
          </a:p>
          <a:p>
            <a:pPr marL="0" indent="0">
              <a:buNone/>
            </a:pPr>
            <a:r>
              <a:rPr lang="en-US" dirty="0">
                <a:effectLst/>
              </a:rPr>
              <a:t>1:         321.00      48.30        111.70        481.00                 56.10</a:t>
            </a:r>
          </a:p>
          <a:p>
            <a:pPr marL="0" indent="0">
              <a:buNone/>
            </a:pPr>
            <a:r>
              <a:rPr lang="en-US" dirty="0">
                <a:effectLst/>
              </a:rPr>
              <a:t>2:         307.43      50.23        77.83          435.49                 53.73</a:t>
            </a:r>
          </a:p>
          <a:p>
            <a:pPr marL="0" indent="0">
              <a:buNone/>
            </a:pPr>
            <a:r>
              <a:rPr lang="en-US" dirty="0">
                <a:effectLst/>
              </a:rPr>
              <a:t>3:         308.78      54.58        77.58          440.94                 58.38</a:t>
            </a:r>
          </a:p>
          <a:p>
            <a:pPr marL="0" indent="0">
              <a:buNone/>
            </a:pPr>
            <a:endParaRPr lang="en-US" dirty="0"/>
          </a:p>
        </p:txBody>
      </p:sp>
    </p:spTree>
    <p:extLst>
      <p:ext uri="{BB962C8B-B14F-4D97-AF65-F5344CB8AC3E}">
        <p14:creationId xmlns:p14="http://schemas.microsoft.com/office/powerpoint/2010/main" val="588063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F4A4-766A-3641-B45E-BCC8B21CE00B}"/>
              </a:ext>
            </a:extLst>
          </p:cNvPr>
          <p:cNvSpPr>
            <a:spLocks noGrp="1"/>
          </p:cNvSpPr>
          <p:nvPr>
            <p:ph type="title"/>
          </p:nvPr>
        </p:nvSpPr>
        <p:spPr>
          <a:xfrm>
            <a:off x="838200" y="365125"/>
            <a:ext cx="10515600" cy="849313"/>
          </a:xfrm>
        </p:spPr>
        <p:txBody>
          <a:bodyPr/>
          <a:lstStyle/>
          <a:p>
            <a:pPr algn="ctr"/>
            <a:r>
              <a:rPr lang="en-US" dirty="0"/>
              <a:t>Predicting Outputs</a:t>
            </a:r>
          </a:p>
        </p:txBody>
      </p:sp>
      <p:sp>
        <p:nvSpPr>
          <p:cNvPr id="3" name="Content Placeholder 2">
            <a:extLst>
              <a:ext uri="{FF2B5EF4-FFF2-40B4-BE49-F238E27FC236}">
                <a16:creationId xmlns:a16="http://schemas.microsoft.com/office/drawing/2014/main" id="{E4D5FF61-9823-1E41-BCF1-07D470080A8C}"/>
              </a:ext>
            </a:extLst>
          </p:cNvPr>
          <p:cNvSpPr>
            <a:spLocks noGrp="1"/>
          </p:cNvSpPr>
          <p:nvPr>
            <p:ph idx="1"/>
          </p:nvPr>
        </p:nvSpPr>
        <p:spPr>
          <a:xfrm>
            <a:off x="457200" y="1614488"/>
            <a:ext cx="10896600" cy="4562475"/>
          </a:xfrm>
        </p:spPr>
        <p:txBody>
          <a:bodyPr>
            <a:normAutofit fontScale="85000" lnSpcReduction="20000"/>
          </a:bodyPr>
          <a:lstStyle/>
          <a:p>
            <a:r>
              <a:rPr lang="en-US" dirty="0"/>
              <a:t>advert[</a:t>
            </a:r>
            <a:r>
              <a:rPr lang="en-US" dirty="0" err="1"/>
              <a:t>marketing_total</a:t>
            </a:r>
            <a:r>
              <a:rPr lang="en-US" dirty="0"/>
              <a:t>&gt;430,marketing_total] </a:t>
            </a:r>
          </a:p>
          <a:p>
            <a:pPr marL="0" indent="0">
              <a:buNone/>
            </a:pPr>
            <a:r>
              <a:rPr lang="en-US" u="sng" dirty="0"/>
              <a:t>Output:</a:t>
            </a:r>
          </a:p>
          <a:p>
            <a:pPr marL="0" indent="0">
              <a:buNone/>
            </a:pPr>
            <a:r>
              <a:rPr lang="en-US" dirty="0"/>
              <a:t>481.00 435.49 440.94</a:t>
            </a:r>
          </a:p>
          <a:p>
            <a:r>
              <a:rPr lang="en-US" dirty="0"/>
              <a:t>We can use the </a:t>
            </a:r>
            <a:r>
              <a:rPr lang="en-US" dirty="0" err="1"/>
              <a:t>predict.lm</a:t>
            </a:r>
            <a:r>
              <a:rPr lang="en-US" dirty="0"/>
              <a:t>() function to estimate based on other inputs. You need to put your prediction(s) in a table and then run the function: </a:t>
            </a:r>
            <a:endParaRPr lang="en-US" dirty="0">
              <a:effectLst/>
            </a:endParaRPr>
          </a:p>
          <a:p>
            <a:r>
              <a:rPr lang="en-US" dirty="0" err="1"/>
              <a:t>newrev</a:t>
            </a:r>
            <a:r>
              <a:rPr lang="en-US" dirty="0"/>
              <a:t> = </a:t>
            </a:r>
            <a:r>
              <a:rPr lang="en-US" dirty="0" err="1"/>
              <a:t>data.table</a:t>
            </a:r>
            <a:r>
              <a:rPr lang="en-US" dirty="0"/>
              <a:t>(</a:t>
            </a:r>
            <a:r>
              <a:rPr lang="en-US" dirty="0" err="1"/>
              <a:t>marketing_total</a:t>
            </a:r>
            <a:r>
              <a:rPr lang="en-US" dirty="0"/>
              <a:t>=seq(460,470,5)) </a:t>
            </a:r>
            <a:r>
              <a:rPr lang="en-US" dirty="0" err="1"/>
              <a:t>predict.lm</a:t>
            </a:r>
            <a:r>
              <a:rPr lang="en-US" dirty="0"/>
              <a:t>(model1,newrev,interval = ’predict’) </a:t>
            </a:r>
            <a:endParaRPr lang="en-US" dirty="0">
              <a:effectLst/>
            </a:endParaRPr>
          </a:p>
          <a:p>
            <a:r>
              <a:rPr lang="en-US" u="sng" dirty="0"/>
              <a:t>Output</a:t>
            </a:r>
            <a:r>
              <a:rPr lang="en-US" dirty="0"/>
              <a:t>:</a:t>
            </a:r>
          </a:p>
          <a:p>
            <a:pPr marL="0" indent="0">
              <a:buNone/>
            </a:pPr>
            <a:r>
              <a:rPr lang="en-US" dirty="0"/>
              <a:t> fit                 </a:t>
            </a:r>
            <a:r>
              <a:rPr lang="en-US" dirty="0" err="1"/>
              <a:t>lwr</a:t>
            </a:r>
            <a:r>
              <a:rPr lang="en-US" dirty="0"/>
              <a:t>          </a:t>
            </a:r>
            <a:r>
              <a:rPr lang="en-US" dirty="0" err="1"/>
              <a:t>upr</a:t>
            </a:r>
            <a:endParaRPr lang="en-US" dirty="0"/>
          </a:p>
          <a:p>
            <a:pPr marL="0" indent="0">
              <a:buNone/>
            </a:pPr>
            <a:r>
              <a:rPr lang="en-US" dirty="0"/>
              <a:t>55.89403 49.75781 62.03025</a:t>
            </a:r>
          </a:p>
          <a:p>
            <a:pPr marL="0" indent="0">
              <a:buNone/>
            </a:pPr>
            <a:r>
              <a:rPr lang="en-US" dirty="0"/>
              <a:t>56.15368 50.01331 62.29404</a:t>
            </a:r>
          </a:p>
          <a:p>
            <a:pPr marL="0" indent="0">
              <a:buNone/>
            </a:pPr>
            <a:r>
              <a:rPr lang="en-US" dirty="0"/>
              <a:t>56.41332 50.26873 62.55791</a:t>
            </a:r>
          </a:p>
          <a:p>
            <a:endParaRPr lang="en-US" dirty="0"/>
          </a:p>
          <a:p>
            <a:pPr marL="0" indent="0">
              <a:buNone/>
            </a:pPr>
            <a:endParaRPr lang="en-US" dirty="0"/>
          </a:p>
          <a:p>
            <a:pPr marL="0" indent="0">
              <a:buNone/>
            </a:pPr>
            <a:endParaRPr lang="en-US" dirty="0">
              <a:effectLst/>
            </a:endParaRPr>
          </a:p>
        </p:txBody>
      </p:sp>
    </p:spTree>
    <p:extLst>
      <p:ext uri="{BB962C8B-B14F-4D97-AF65-F5344CB8AC3E}">
        <p14:creationId xmlns:p14="http://schemas.microsoft.com/office/powerpoint/2010/main" val="867832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E239-C653-AD43-8D03-9A30AACDD3D3}"/>
              </a:ext>
            </a:extLst>
          </p:cNvPr>
          <p:cNvSpPr>
            <a:spLocks noGrp="1"/>
          </p:cNvSpPr>
          <p:nvPr>
            <p:ph type="title"/>
          </p:nvPr>
        </p:nvSpPr>
        <p:spPr/>
        <p:txBody>
          <a:bodyPr/>
          <a:lstStyle/>
          <a:p>
            <a:pPr algn="ctr"/>
            <a:r>
              <a:rPr lang="en-US" dirty="0"/>
              <a:t>Predicting Outputs</a:t>
            </a:r>
          </a:p>
        </p:txBody>
      </p:sp>
      <p:sp>
        <p:nvSpPr>
          <p:cNvPr id="3" name="Content Placeholder 2">
            <a:extLst>
              <a:ext uri="{FF2B5EF4-FFF2-40B4-BE49-F238E27FC236}">
                <a16:creationId xmlns:a16="http://schemas.microsoft.com/office/drawing/2014/main" id="{94A24DD2-E1CA-514E-84E6-C4FD2E25BDAB}"/>
              </a:ext>
            </a:extLst>
          </p:cNvPr>
          <p:cNvSpPr>
            <a:spLocks noGrp="1"/>
          </p:cNvSpPr>
          <p:nvPr>
            <p:ph idx="1"/>
          </p:nvPr>
        </p:nvSpPr>
        <p:spPr/>
        <p:txBody>
          <a:bodyPr>
            <a:normAutofit fontScale="92500" lnSpcReduction="20000"/>
          </a:bodyPr>
          <a:lstStyle/>
          <a:p>
            <a:r>
              <a:rPr lang="en-US" dirty="0"/>
              <a:t>For the value of $460,000 you get an estimate of revenue of $55,894. Now that can’t be an exact number because it is an estimate. That is why you are given a 95% confidence interval. What the confidence interval is saying is that if you were to make 100 predictions with marketing total being 460, then 95 out of the 100 results would fall in between 55.89403 and 62.03025. If you wanted a 99% interval, then you would use the parameter: </a:t>
            </a:r>
            <a:endParaRPr lang="en-US" dirty="0">
              <a:effectLst/>
            </a:endParaRPr>
          </a:p>
          <a:p>
            <a:r>
              <a:rPr lang="en-US" dirty="0" err="1"/>
              <a:t>predict.lm</a:t>
            </a:r>
            <a:r>
              <a:rPr lang="en-US" dirty="0"/>
              <a:t>(model1,newrev,level=.99,interval = ’predict ’) </a:t>
            </a:r>
            <a:endParaRPr lang="en-US" dirty="0">
              <a:effectLst/>
            </a:endParaRPr>
          </a:p>
          <a:p>
            <a:r>
              <a:rPr lang="en-US" u="sng" dirty="0"/>
              <a:t>Output:</a:t>
            </a:r>
          </a:p>
          <a:p>
            <a:pPr marL="0" indent="0">
              <a:buNone/>
            </a:pPr>
            <a:r>
              <a:rPr lang="en-US" dirty="0"/>
              <a:t> fit             </a:t>
            </a:r>
            <a:r>
              <a:rPr lang="en-US" dirty="0" err="1"/>
              <a:t>lwr</a:t>
            </a:r>
            <a:r>
              <a:rPr lang="en-US" dirty="0"/>
              <a:t>            </a:t>
            </a:r>
            <a:r>
              <a:rPr lang="en-US" dirty="0" err="1"/>
              <a:t>upr</a:t>
            </a:r>
            <a:endParaRPr lang="en-US" dirty="0"/>
          </a:p>
          <a:p>
            <a:pPr marL="0" indent="0">
              <a:buNone/>
            </a:pPr>
            <a:r>
              <a:rPr lang="en-US" dirty="0"/>
              <a:t>55.89403 47.79622 63.99184</a:t>
            </a:r>
          </a:p>
          <a:p>
            <a:pPr marL="0" indent="0">
              <a:buNone/>
            </a:pPr>
            <a:r>
              <a:rPr lang="en-US" dirty="0"/>
              <a:t>56.15368 48.05040 64.25695</a:t>
            </a:r>
          </a:p>
          <a:p>
            <a:pPr marL="0" indent="0">
              <a:buNone/>
            </a:pPr>
            <a:r>
              <a:rPr lang="en-US" dirty="0"/>
              <a:t>56.41332 48.30446 64.52218</a:t>
            </a:r>
          </a:p>
          <a:p>
            <a:pPr marL="0" indent="0">
              <a:buNone/>
            </a:pPr>
            <a:endParaRPr lang="en-US" dirty="0"/>
          </a:p>
        </p:txBody>
      </p:sp>
    </p:spTree>
    <p:extLst>
      <p:ext uri="{BB962C8B-B14F-4D97-AF65-F5344CB8AC3E}">
        <p14:creationId xmlns:p14="http://schemas.microsoft.com/office/powerpoint/2010/main" val="238306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95BD-EB5C-7446-AB44-5C50224CAB9A}"/>
              </a:ext>
            </a:extLst>
          </p:cNvPr>
          <p:cNvSpPr>
            <a:spLocks noGrp="1"/>
          </p:cNvSpPr>
          <p:nvPr>
            <p:ph type="title"/>
          </p:nvPr>
        </p:nvSpPr>
        <p:spPr>
          <a:xfrm>
            <a:off x="838200" y="365125"/>
            <a:ext cx="10515600" cy="849313"/>
          </a:xfrm>
        </p:spPr>
        <p:txBody>
          <a:bodyPr/>
          <a:lstStyle/>
          <a:p>
            <a:pPr algn="ctr"/>
            <a:r>
              <a:rPr lang="en-US" dirty="0"/>
              <a:t>Confidence Intervals</a:t>
            </a:r>
          </a:p>
        </p:txBody>
      </p:sp>
      <p:sp>
        <p:nvSpPr>
          <p:cNvPr id="3" name="Content Placeholder 2">
            <a:extLst>
              <a:ext uri="{FF2B5EF4-FFF2-40B4-BE49-F238E27FC236}">
                <a16:creationId xmlns:a16="http://schemas.microsoft.com/office/drawing/2014/main" id="{BB435702-7C5C-7444-A782-8AFC07DA717D}"/>
              </a:ext>
            </a:extLst>
          </p:cNvPr>
          <p:cNvSpPr>
            <a:spLocks noGrp="1"/>
          </p:cNvSpPr>
          <p:nvPr>
            <p:ph idx="1"/>
          </p:nvPr>
        </p:nvSpPr>
        <p:spPr>
          <a:xfrm>
            <a:off x="500063" y="1528763"/>
            <a:ext cx="11430000" cy="5200650"/>
          </a:xfrm>
        </p:spPr>
        <p:txBody>
          <a:bodyPr>
            <a:normAutofit fontScale="77500" lnSpcReduction="20000"/>
          </a:bodyPr>
          <a:lstStyle/>
          <a:p>
            <a:r>
              <a:rPr lang="en-US" dirty="0"/>
              <a:t>Before MapReduce and Hadoop, statisticians would analyze massive datasets by taking random samples, crunching the numbers and then predicting what the values of the actual dataset would be. Because you are using a random sample of data from a larger dataset, you cannot be sure that your answer is correct, because its just an estimate of unknown data. The </a:t>
            </a:r>
            <a:r>
              <a:rPr lang="en-US" dirty="0" err="1"/>
              <a:t>confint</a:t>
            </a:r>
            <a:r>
              <a:rPr lang="en-US" dirty="0"/>
              <a:t>() function, allows you to see the estimate of error. For example, assume that we use 30% of the data to analyze the rest of the data: </a:t>
            </a:r>
            <a:endParaRPr lang="en-US" dirty="0">
              <a:effectLst/>
            </a:endParaRPr>
          </a:p>
          <a:p>
            <a:r>
              <a:rPr lang="en-US" dirty="0"/>
              <a:t> </a:t>
            </a:r>
            <a:r>
              <a:rPr lang="en-US" dirty="0" err="1"/>
              <a:t>set.seed</a:t>
            </a:r>
            <a:r>
              <a:rPr lang="en-US" dirty="0"/>
              <a:t>(4510)</a:t>
            </a:r>
          </a:p>
          <a:p>
            <a:r>
              <a:rPr lang="en-US" dirty="0" err="1"/>
              <a:t>liladvert</a:t>
            </a:r>
            <a:r>
              <a:rPr lang="en-US" dirty="0"/>
              <a:t>=advert[sample(.N,.3*.N)]</a:t>
            </a:r>
          </a:p>
          <a:p>
            <a:r>
              <a:rPr lang="en-US" dirty="0" err="1"/>
              <a:t>samp_model</a:t>
            </a:r>
            <a:r>
              <a:rPr lang="en-US" dirty="0"/>
              <a:t> = </a:t>
            </a:r>
            <a:r>
              <a:rPr lang="en-US" dirty="0" err="1"/>
              <a:t>lm</a:t>
            </a:r>
            <a:r>
              <a:rPr lang="en-US" dirty="0"/>
              <a:t>(</a:t>
            </a:r>
            <a:r>
              <a:rPr lang="en-US" dirty="0" err="1"/>
              <a:t>revenues~marketing_total</a:t>
            </a:r>
            <a:r>
              <a:rPr lang="en-US" dirty="0"/>
              <a:t> ,data=</a:t>
            </a:r>
            <a:r>
              <a:rPr lang="en-US" dirty="0" err="1"/>
              <a:t>liladvert</a:t>
            </a:r>
            <a:r>
              <a:rPr lang="en-US" dirty="0"/>
              <a:t>)</a:t>
            </a:r>
          </a:p>
          <a:p>
            <a:r>
              <a:rPr lang="en-US" dirty="0" err="1"/>
              <a:t>samp_model</a:t>
            </a:r>
            <a:endParaRPr lang="en-US" dirty="0"/>
          </a:p>
          <a:p>
            <a:pPr marL="0" indent="0">
              <a:buNone/>
            </a:pPr>
            <a:r>
              <a:rPr lang="en-US" u="sng" dirty="0"/>
              <a:t>Output</a:t>
            </a:r>
            <a:r>
              <a:rPr lang="en-US" dirty="0"/>
              <a:t>:</a:t>
            </a:r>
          </a:p>
          <a:p>
            <a:pPr marL="0" indent="0">
              <a:buNone/>
            </a:pPr>
            <a:r>
              <a:rPr lang="en-US" dirty="0"/>
              <a:t>Call:</a:t>
            </a:r>
          </a:p>
          <a:p>
            <a:pPr marL="0" indent="0">
              <a:buNone/>
            </a:pPr>
            <a:r>
              <a:rPr lang="en-US" dirty="0" err="1"/>
              <a:t>lm</a:t>
            </a:r>
            <a:r>
              <a:rPr lang="en-US" dirty="0"/>
              <a:t>(formula = revenues ~ </a:t>
            </a:r>
            <a:r>
              <a:rPr lang="en-US" dirty="0" err="1"/>
              <a:t>marketing_total</a:t>
            </a:r>
            <a:r>
              <a:rPr lang="en-US" dirty="0"/>
              <a:t>, data = </a:t>
            </a:r>
            <a:r>
              <a:rPr lang="en-US" dirty="0" err="1"/>
              <a:t>liladvert</a:t>
            </a:r>
            <a:r>
              <a:rPr lang="en-US" dirty="0"/>
              <a:t>)</a:t>
            </a:r>
          </a:p>
          <a:p>
            <a:pPr marL="0" indent="0">
              <a:buNone/>
            </a:pPr>
            <a:r>
              <a:rPr lang="en-US" dirty="0"/>
              <a:t>Coefficients:</a:t>
            </a:r>
          </a:p>
          <a:p>
            <a:pPr marL="0" indent="0">
              <a:buNone/>
            </a:pPr>
            <a:r>
              <a:rPr lang="en-US" dirty="0"/>
              <a:t> (Intercept)  </a:t>
            </a:r>
            <a:r>
              <a:rPr lang="en-US" dirty="0" err="1"/>
              <a:t>marketing_total</a:t>
            </a:r>
            <a:r>
              <a:rPr lang="en-US" dirty="0"/>
              <a:t>  </a:t>
            </a:r>
          </a:p>
          <a:p>
            <a:pPr marL="0" indent="0">
              <a:buNone/>
            </a:pPr>
            <a:r>
              <a:rPr lang="en-US" dirty="0"/>
              <a:t>    30.65396          0.05739 </a:t>
            </a:r>
          </a:p>
        </p:txBody>
      </p:sp>
    </p:spTree>
    <p:extLst>
      <p:ext uri="{BB962C8B-B14F-4D97-AF65-F5344CB8AC3E}">
        <p14:creationId xmlns:p14="http://schemas.microsoft.com/office/powerpoint/2010/main" val="1196424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7563-F11F-244B-BC97-1F0E0AFAA5DD}"/>
              </a:ext>
            </a:extLst>
          </p:cNvPr>
          <p:cNvSpPr>
            <a:spLocks noGrp="1"/>
          </p:cNvSpPr>
          <p:nvPr>
            <p:ph type="title"/>
          </p:nvPr>
        </p:nvSpPr>
        <p:spPr/>
        <p:txBody>
          <a:bodyPr/>
          <a:lstStyle/>
          <a:p>
            <a:pPr algn="ctr"/>
            <a:r>
              <a:rPr lang="en-US" dirty="0"/>
              <a:t>Confidence Intervals</a:t>
            </a:r>
          </a:p>
        </p:txBody>
      </p:sp>
      <p:sp>
        <p:nvSpPr>
          <p:cNvPr id="3" name="Content Placeholder 2">
            <a:extLst>
              <a:ext uri="{FF2B5EF4-FFF2-40B4-BE49-F238E27FC236}">
                <a16:creationId xmlns:a16="http://schemas.microsoft.com/office/drawing/2014/main" id="{53EC5893-4A39-2347-9BA9-7C5A7A96C85C}"/>
              </a:ext>
            </a:extLst>
          </p:cNvPr>
          <p:cNvSpPr>
            <a:spLocks noGrp="1"/>
          </p:cNvSpPr>
          <p:nvPr>
            <p:ph idx="1"/>
          </p:nvPr>
        </p:nvSpPr>
        <p:spPr/>
        <p:txBody>
          <a:bodyPr>
            <a:normAutofit fontScale="77500" lnSpcReduction="20000"/>
          </a:bodyPr>
          <a:lstStyle/>
          <a:p>
            <a:r>
              <a:rPr lang="en-US" dirty="0"/>
              <a:t>The sample() function takes random samples from a data container. Here is a simple example using a vector: </a:t>
            </a:r>
            <a:endParaRPr lang="en-US" dirty="0">
              <a:effectLst/>
            </a:endParaRPr>
          </a:p>
          <a:p>
            <a:r>
              <a:rPr lang="en-US" dirty="0" err="1"/>
              <a:t>vv</a:t>
            </a:r>
            <a:r>
              <a:rPr lang="en-US" dirty="0"/>
              <a:t>=5:15</a:t>
            </a:r>
          </a:p>
          <a:p>
            <a:r>
              <a:rPr lang="en-US" dirty="0"/>
              <a:t>sample(vv,5)</a:t>
            </a:r>
          </a:p>
          <a:p>
            <a:r>
              <a:rPr lang="en-US" dirty="0"/>
              <a:t>Output:</a:t>
            </a:r>
          </a:p>
          <a:p>
            <a:pPr marL="0" indent="0">
              <a:buNone/>
            </a:pPr>
            <a:r>
              <a:rPr lang="en-US" dirty="0"/>
              <a:t>[1] 11  8 14 15  5</a:t>
            </a:r>
          </a:p>
          <a:p>
            <a:pPr marL="0" indent="0">
              <a:buNone/>
            </a:pPr>
            <a:r>
              <a:rPr lang="en-US" dirty="0"/>
              <a:t>[1]  9 10 15  5 13</a:t>
            </a:r>
          </a:p>
          <a:p>
            <a:pPr marL="0" indent="0">
              <a:buNone/>
            </a:pPr>
            <a:r>
              <a:rPr lang="en-US" dirty="0"/>
              <a:t>[1]  8 10  7  9  13</a:t>
            </a:r>
          </a:p>
          <a:p>
            <a:r>
              <a:rPr lang="en-US" dirty="0"/>
              <a:t>The sample() function will randomly choose 5 different values from 5 to 15. Every time you run that line of code, you will see you keep getting different values (Random). </a:t>
            </a:r>
            <a:endParaRPr lang="en-US" dirty="0">
              <a:effectLst/>
            </a:endParaRPr>
          </a:p>
          <a:p>
            <a:r>
              <a:rPr lang="en-US" dirty="0"/>
              <a:t>If you are doing a particular simulation and you would like to see the same results simulated, that is when you use the </a:t>
            </a:r>
            <a:r>
              <a:rPr lang="en-US" dirty="0" err="1"/>
              <a:t>set.seed</a:t>
            </a:r>
            <a:r>
              <a:rPr lang="en-US" dirty="0"/>
              <a:t>() feature. You can put any number within the parenthesis (example: 4510), and it will simulate the same numbers for you. </a:t>
            </a:r>
            <a:endParaRPr lang="en-US" dirty="0">
              <a:effectLst/>
            </a:endParaRPr>
          </a:p>
          <a:p>
            <a:pPr marL="0" indent="0">
              <a:buNone/>
            </a:pPr>
            <a:endParaRPr lang="en-US" dirty="0"/>
          </a:p>
        </p:txBody>
      </p:sp>
    </p:spTree>
    <p:extLst>
      <p:ext uri="{BB962C8B-B14F-4D97-AF65-F5344CB8AC3E}">
        <p14:creationId xmlns:p14="http://schemas.microsoft.com/office/powerpoint/2010/main" val="114790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D60F-18B2-4AB5-A803-596EFECE712F}"/>
              </a:ext>
            </a:extLst>
          </p:cNvPr>
          <p:cNvSpPr>
            <a:spLocks noGrp="1"/>
          </p:cNvSpPr>
          <p:nvPr>
            <p:ph type="title"/>
          </p:nvPr>
        </p:nvSpPr>
        <p:spPr>
          <a:xfrm>
            <a:off x="838200" y="1"/>
            <a:ext cx="10515600" cy="437321"/>
          </a:xfrm>
        </p:spPr>
        <p:txBody>
          <a:bodyPr>
            <a:normAutofit fontScale="90000"/>
          </a:bodyPr>
          <a:lstStyle/>
          <a:p>
            <a:pPr algn="ctr"/>
            <a:r>
              <a:rPr lang="en-IN" sz="4000" dirty="0"/>
              <a:t>View The Numeric Distributions</a:t>
            </a:r>
          </a:p>
        </p:txBody>
      </p:sp>
      <p:sp>
        <p:nvSpPr>
          <p:cNvPr id="3" name="Content Placeholder 2">
            <a:extLst>
              <a:ext uri="{FF2B5EF4-FFF2-40B4-BE49-F238E27FC236}">
                <a16:creationId xmlns:a16="http://schemas.microsoft.com/office/drawing/2014/main" id="{C82AC3A4-DE78-4900-8B86-C9946FEED9CA}"/>
              </a:ext>
            </a:extLst>
          </p:cNvPr>
          <p:cNvSpPr>
            <a:spLocks noGrp="1"/>
          </p:cNvSpPr>
          <p:nvPr>
            <p:ph idx="1"/>
          </p:nvPr>
        </p:nvSpPr>
        <p:spPr>
          <a:xfrm>
            <a:off x="838200" y="815925"/>
            <a:ext cx="10515600" cy="5361037"/>
          </a:xfrm>
        </p:spPr>
        <p:txBody>
          <a:bodyPr>
            <a:normAutofit lnSpcReduction="10000"/>
          </a:bodyPr>
          <a:lstStyle/>
          <a:p>
            <a:pPr marL="0" indent="0">
              <a:buNone/>
            </a:pPr>
            <a:r>
              <a:rPr lang="en-IN" sz="2600" dirty="0"/>
              <a:t>We see that 3 of the columns are for advertising on the platforms google </a:t>
            </a:r>
            <a:r>
              <a:rPr lang="en-IN" sz="2600" dirty="0" err="1"/>
              <a:t>adwords</a:t>
            </a:r>
            <a:r>
              <a:rPr lang="en-IN" sz="2600" dirty="0"/>
              <a:t>, </a:t>
            </a:r>
            <a:r>
              <a:rPr lang="en-IN" sz="2600" dirty="0" err="1"/>
              <a:t>facebook</a:t>
            </a:r>
            <a:r>
              <a:rPr lang="en-IN" sz="2600" dirty="0"/>
              <a:t>, and twitter. Let us do a quick view of the distributions:</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600" dirty="0"/>
              <a:t>Google </a:t>
            </a:r>
            <a:r>
              <a:rPr lang="en-IN" sz="2600" dirty="0" err="1"/>
              <a:t>adwords</a:t>
            </a:r>
            <a:r>
              <a:rPr lang="en-IN" sz="2600" dirty="0"/>
              <a:t> is the most expensive and Facebook seems the cheapest, and all 3 seem equally distributed.</a:t>
            </a:r>
          </a:p>
          <a:p>
            <a:pPr marL="0" indent="0">
              <a:buNone/>
            </a:pPr>
            <a:r>
              <a:rPr lang="en-IN" sz="2600" dirty="0"/>
              <a:t>To determine any pattern or correlation between all the columns, we would be using the “Pairs” function. </a:t>
            </a:r>
          </a:p>
          <a:p>
            <a:pPr marL="0" indent="0">
              <a:buNone/>
            </a:pPr>
            <a:r>
              <a:rPr lang="en-IN" sz="2600" dirty="0"/>
              <a:t>Pairs(mark)</a:t>
            </a:r>
          </a:p>
        </p:txBody>
      </p:sp>
      <p:pic>
        <p:nvPicPr>
          <p:cNvPr id="4" name="Picture 3">
            <a:extLst>
              <a:ext uri="{FF2B5EF4-FFF2-40B4-BE49-F238E27FC236}">
                <a16:creationId xmlns:a16="http://schemas.microsoft.com/office/drawing/2014/main" id="{3FAEDF2A-57F2-44B8-B3AC-5F594C957F96}"/>
              </a:ext>
            </a:extLst>
          </p:cNvPr>
          <p:cNvPicPr>
            <a:picLocks noChangeAspect="1"/>
          </p:cNvPicPr>
          <p:nvPr/>
        </p:nvPicPr>
        <p:blipFill>
          <a:blip r:embed="rId2"/>
          <a:stretch>
            <a:fillRect/>
          </a:stretch>
        </p:blipFill>
        <p:spPr>
          <a:xfrm>
            <a:off x="838200" y="1758462"/>
            <a:ext cx="10515600" cy="1844040"/>
          </a:xfrm>
          <a:prstGeom prst="rect">
            <a:avLst/>
          </a:prstGeom>
        </p:spPr>
      </p:pic>
    </p:spTree>
    <p:extLst>
      <p:ext uri="{BB962C8B-B14F-4D97-AF65-F5344CB8AC3E}">
        <p14:creationId xmlns:p14="http://schemas.microsoft.com/office/powerpoint/2010/main" val="2471954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CD2D-47F0-994A-A7A4-1FDC4AE58177}"/>
              </a:ext>
            </a:extLst>
          </p:cNvPr>
          <p:cNvSpPr>
            <a:spLocks noGrp="1"/>
          </p:cNvSpPr>
          <p:nvPr>
            <p:ph type="title"/>
          </p:nvPr>
        </p:nvSpPr>
        <p:spPr/>
        <p:txBody>
          <a:bodyPr/>
          <a:lstStyle/>
          <a:p>
            <a:pPr algn="ctr"/>
            <a:r>
              <a:rPr lang="en-US" dirty="0"/>
              <a:t>Confidence Intervals</a:t>
            </a:r>
          </a:p>
        </p:txBody>
      </p:sp>
      <p:sp>
        <p:nvSpPr>
          <p:cNvPr id="3" name="Content Placeholder 2">
            <a:extLst>
              <a:ext uri="{FF2B5EF4-FFF2-40B4-BE49-F238E27FC236}">
                <a16:creationId xmlns:a16="http://schemas.microsoft.com/office/drawing/2014/main" id="{713066F3-1BC0-214F-B798-A09306E15F8D}"/>
              </a:ext>
            </a:extLst>
          </p:cNvPr>
          <p:cNvSpPr>
            <a:spLocks noGrp="1"/>
          </p:cNvSpPr>
          <p:nvPr>
            <p:ph idx="1"/>
          </p:nvPr>
        </p:nvSpPr>
        <p:spPr/>
        <p:txBody>
          <a:bodyPr/>
          <a:lstStyle/>
          <a:p>
            <a:r>
              <a:rPr lang="en-US" dirty="0"/>
              <a:t>Now using the sample() function in a </a:t>
            </a:r>
            <a:r>
              <a:rPr lang="en-US" dirty="0" err="1"/>
              <a:t>data.table</a:t>
            </a:r>
            <a:r>
              <a:rPr lang="en-US" dirty="0"/>
              <a:t>(): </a:t>
            </a:r>
            <a:endParaRPr lang="en-US" dirty="0">
              <a:effectLst/>
            </a:endParaRPr>
          </a:p>
          <a:p>
            <a:r>
              <a:rPr lang="en-US" dirty="0"/>
              <a:t> </a:t>
            </a:r>
            <a:r>
              <a:rPr lang="en-US" dirty="0" err="1"/>
              <a:t>liladvert</a:t>
            </a:r>
            <a:r>
              <a:rPr lang="en-US" dirty="0"/>
              <a:t> = advert[sample(.N,.3*.N)] </a:t>
            </a:r>
            <a:endParaRPr lang="en-US" dirty="0">
              <a:effectLst/>
            </a:endParaRPr>
          </a:p>
          <a:p>
            <a:r>
              <a:rPr lang="en-US" dirty="0"/>
              <a:t>The .N is a strange command in </a:t>
            </a:r>
            <a:r>
              <a:rPr lang="en-US" dirty="0" err="1"/>
              <a:t>data.table</a:t>
            </a:r>
            <a:r>
              <a:rPr lang="en-US" dirty="0"/>
              <a:t>() that replaces the function NROW(). Anywhere you see it, it is giving you the number of rows in the table. In the context of this function, it is saying from all the rows of the advert table, choose only 30% of them or only 51 rows (decimal place is dropped). </a:t>
            </a:r>
            <a:endParaRPr lang="en-US" dirty="0">
              <a:effectLst/>
            </a:endParaRPr>
          </a:p>
          <a:p>
            <a:endParaRPr lang="en-US" dirty="0"/>
          </a:p>
        </p:txBody>
      </p:sp>
    </p:spTree>
    <p:extLst>
      <p:ext uri="{BB962C8B-B14F-4D97-AF65-F5344CB8AC3E}">
        <p14:creationId xmlns:p14="http://schemas.microsoft.com/office/powerpoint/2010/main" val="458509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F4694-39A8-EF47-81E2-26C87D78BD7E}"/>
              </a:ext>
            </a:extLst>
          </p:cNvPr>
          <p:cNvSpPr>
            <a:spLocks noGrp="1"/>
          </p:cNvSpPr>
          <p:nvPr>
            <p:ph type="title"/>
          </p:nvPr>
        </p:nvSpPr>
        <p:spPr>
          <a:xfrm>
            <a:off x="838200" y="365125"/>
            <a:ext cx="10515600" cy="1249363"/>
          </a:xfrm>
        </p:spPr>
        <p:txBody>
          <a:bodyPr>
            <a:normAutofit fontScale="90000"/>
          </a:bodyPr>
          <a:lstStyle/>
          <a:p>
            <a:r>
              <a:rPr lang="en-US" dirty="0"/>
              <a:t>Confidence Intervals - Interpretation </a:t>
            </a:r>
            <a:br>
              <a:rPr lang="en-US" dirty="0">
                <a:effectLst/>
              </a:rPr>
            </a:br>
            <a:endParaRPr lang="en-US" dirty="0"/>
          </a:p>
        </p:txBody>
      </p:sp>
      <p:sp>
        <p:nvSpPr>
          <p:cNvPr id="3" name="Content Placeholder 2">
            <a:extLst>
              <a:ext uri="{FF2B5EF4-FFF2-40B4-BE49-F238E27FC236}">
                <a16:creationId xmlns:a16="http://schemas.microsoft.com/office/drawing/2014/main" id="{90BBB3C5-F3EC-E244-8E3F-A939397A1775}"/>
              </a:ext>
            </a:extLst>
          </p:cNvPr>
          <p:cNvSpPr>
            <a:spLocks noGrp="1"/>
          </p:cNvSpPr>
          <p:nvPr>
            <p:ph idx="1"/>
          </p:nvPr>
        </p:nvSpPr>
        <p:spPr>
          <a:xfrm>
            <a:off x="442913" y="1471613"/>
            <a:ext cx="10910887" cy="4705350"/>
          </a:xfrm>
        </p:spPr>
        <p:txBody>
          <a:bodyPr/>
          <a:lstStyle/>
          <a:p>
            <a:r>
              <a:rPr lang="en-US" dirty="0" err="1"/>
              <a:t>confint</a:t>
            </a:r>
            <a:r>
              <a:rPr lang="en-US" dirty="0"/>
              <a:t>(</a:t>
            </a:r>
            <a:r>
              <a:rPr lang="en-US" dirty="0" err="1"/>
              <a:t>samp_model</a:t>
            </a:r>
            <a:r>
              <a:rPr lang="en-US" dirty="0"/>
              <a:t>) </a:t>
            </a:r>
          </a:p>
          <a:p>
            <a:r>
              <a:rPr lang="en-US" dirty="0"/>
              <a:t>Output:</a:t>
            </a:r>
          </a:p>
          <a:p>
            <a:pPr marL="0" indent="0">
              <a:buNone/>
            </a:pPr>
            <a:r>
              <a:rPr lang="en-US" dirty="0"/>
              <a:t>                                 2.5 %             97.5 %</a:t>
            </a:r>
          </a:p>
          <a:p>
            <a:pPr marL="0" indent="0">
              <a:buNone/>
            </a:pPr>
            <a:r>
              <a:rPr lang="en-US" dirty="0"/>
              <a:t>(Intercept)           28.2397634  33.06815353</a:t>
            </a:r>
          </a:p>
          <a:p>
            <a:pPr marL="0" indent="0">
              <a:buNone/>
            </a:pPr>
            <a:r>
              <a:rPr lang="en-US" dirty="0" err="1"/>
              <a:t>marketing_total</a:t>
            </a:r>
            <a:r>
              <a:rPr lang="en-US" dirty="0"/>
              <a:t>  0.0480053    0.06676511</a:t>
            </a:r>
          </a:p>
          <a:p>
            <a:r>
              <a:rPr lang="en-US" dirty="0"/>
              <a:t>This shows that if you take 100 different random samples from the advert table, 95% of them will estimate the slope of marketing total between 0.0480053 and 0.06676511. </a:t>
            </a:r>
            <a:endParaRPr lang="en-US" dirty="0">
              <a:effectLst/>
            </a:endParaRPr>
          </a:p>
          <a:p>
            <a:endParaRPr lang="en-US" dirty="0"/>
          </a:p>
        </p:txBody>
      </p:sp>
    </p:spTree>
    <p:extLst>
      <p:ext uri="{BB962C8B-B14F-4D97-AF65-F5344CB8AC3E}">
        <p14:creationId xmlns:p14="http://schemas.microsoft.com/office/powerpoint/2010/main" val="1806326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36C3BE-3921-49B8-8BF8-AF040BEF99D3}"/>
              </a:ext>
            </a:extLst>
          </p:cNvPr>
          <p:cNvSpPr>
            <a:spLocks noGrp="1"/>
          </p:cNvSpPr>
          <p:nvPr>
            <p:ph type="subTitle" idx="4294967295"/>
          </p:nvPr>
        </p:nvSpPr>
        <p:spPr>
          <a:xfrm>
            <a:off x="1524000" y="3000866"/>
            <a:ext cx="9144000" cy="2921632"/>
          </a:xfrm>
        </p:spPr>
        <p:txBody>
          <a:bodyPr>
            <a:normAutofit/>
          </a:bodyPr>
          <a:lstStyle/>
          <a:p>
            <a:pPr marL="0" indent="0">
              <a:buNone/>
            </a:pPr>
            <a:r>
              <a:rPr lang="en-IN" spc="-50" dirty="0">
                <a:latin typeface="Arial"/>
                <a:cs typeface="Arial"/>
              </a:rPr>
              <a:t>There </a:t>
            </a:r>
            <a:r>
              <a:rPr lang="en-IN" spc="-85" dirty="0">
                <a:latin typeface="Arial"/>
                <a:cs typeface="Arial"/>
              </a:rPr>
              <a:t>are </a:t>
            </a:r>
            <a:r>
              <a:rPr lang="en-IN" spc="-45" dirty="0">
                <a:latin typeface="Arial"/>
                <a:cs typeface="Arial"/>
              </a:rPr>
              <a:t>times </a:t>
            </a:r>
            <a:r>
              <a:rPr lang="en-IN" spc="-70" dirty="0">
                <a:latin typeface="Arial"/>
                <a:cs typeface="Arial"/>
              </a:rPr>
              <a:t>when </a:t>
            </a:r>
            <a:r>
              <a:rPr lang="en-IN" spc="-30" dirty="0">
                <a:latin typeface="Arial"/>
                <a:cs typeface="Arial"/>
              </a:rPr>
              <a:t>the </a:t>
            </a:r>
            <a:r>
              <a:rPr lang="en-IN" b="1" dirty="0">
                <a:latin typeface="Gill Sans MT"/>
                <a:cs typeface="Gill Sans MT"/>
              </a:rPr>
              <a:t>L.I.N.E. </a:t>
            </a:r>
            <a:r>
              <a:rPr lang="en-IN" spc="-30" dirty="0">
                <a:latin typeface="Arial"/>
                <a:cs typeface="Arial"/>
              </a:rPr>
              <a:t>(Linearity, </a:t>
            </a:r>
            <a:r>
              <a:rPr lang="en-IN" spc="-65" dirty="0">
                <a:latin typeface="Arial"/>
                <a:cs typeface="Arial"/>
              </a:rPr>
              <a:t>Independence, </a:t>
            </a:r>
            <a:r>
              <a:rPr lang="en-IN" spc="-35" dirty="0">
                <a:latin typeface="Arial"/>
                <a:cs typeface="Arial"/>
              </a:rPr>
              <a:t>Normality, </a:t>
            </a:r>
            <a:r>
              <a:rPr lang="en-IN" spc="-65" dirty="0">
                <a:latin typeface="Arial"/>
                <a:cs typeface="Arial"/>
              </a:rPr>
              <a:t>and </a:t>
            </a:r>
            <a:r>
              <a:rPr lang="en-IN" spc="-55" dirty="0">
                <a:latin typeface="Arial"/>
                <a:cs typeface="Arial"/>
              </a:rPr>
              <a:t>Equal </a:t>
            </a:r>
            <a:r>
              <a:rPr lang="en-IN" spc="-50" dirty="0">
                <a:latin typeface="Arial"/>
                <a:cs typeface="Arial"/>
              </a:rPr>
              <a:t>Variance) </a:t>
            </a:r>
            <a:r>
              <a:rPr lang="en-IN" spc="-60" dirty="0">
                <a:latin typeface="Arial"/>
                <a:cs typeface="Arial"/>
              </a:rPr>
              <a:t>assumptions </a:t>
            </a:r>
            <a:r>
              <a:rPr lang="en-IN" spc="-80" dirty="0">
                <a:latin typeface="Arial"/>
                <a:cs typeface="Arial"/>
              </a:rPr>
              <a:t>are </a:t>
            </a:r>
            <a:r>
              <a:rPr lang="en-IN" spc="-30" dirty="0">
                <a:latin typeface="Arial"/>
                <a:cs typeface="Arial"/>
              </a:rPr>
              <a:t>violated. </a:t>
            </a:r>
          </a:p>
          <a:p>
            <a:pPr marL="0" indent="0">
              <a:buNone/>
            </a:pPr>
            <a:endParaRPr lang="en-IN" spc="-30" dirty="0">
              <a:latin typeface="Arial"/>
              <a:cs typeface="Arial"/>
            </a:endParaRPr>
          </a:p>
          <a:p>
            <a:pPr marL="0" indent="0">
              <a:buNone/>
            </a:pPr>
            <a:r>
              <a:rPr lang="en-IN" spc="-30" dirty="0">
                <a:latin typeface="Arial"/>
                <a:cs typeface="Arial"/>
              </a:rPr>
              <a:t>So, we are checking here for our variables </a:t>
            </a:r>
            <a:r>
              <a:rPr lang="en-IN" spc="-30" dirty="0" err="1">
                <a:latin typeface="Arial"/>
                <a:cs typeface="Arial"/>
              </a:rPr>
              <a:t>google_adword</a:t>
            </a:r>
            <a:r>
              <a:rPr lang="en-IN" spc="-30" dirty="0">
                <a:latin typeface="Arial"/>
                <a:cs typeface="Arial"/>
              </a:rPr>
              <a:t>, </a:t>
            </a:r>
            <a:r>
              <a:rPr lang="en-IN" spc="-30" dirty="0" err="1">
                <a:latin typeface="Arial"/>
                <a:cs typeface="Arial"/>
              </a:rPr>
              <a:t>facebook</a:t>
            </a:r>
            <a:r>
              <a:rPr lang="en-IN" spc="-30" dirty="0">
                <a:latin typeface="Arial"/>
                <a:cs typeface="Arial"/>
              </a:rPr>
              <a:t> and twitter.</a:t>
            </a:r>
            <a:endParaRPr lang="en-IN" dirty="0"/>
          </a:p>
        </p:txBody>
      </p:sp>
      <p:sp>
        <p:nvSpPr>
          <p:cNvPr id="6" name="object 25">
            <a:extLst>
              <a:ext uri="{FF2B5EF4-FFF2-40B4-BE49-F238E27FC236}">
                <a16:creationId xmlns:a16="http://schemas.microsoft.com/office/drawing/2014/main" id="{CC3116DA-1732-4271-A47F-691125C0FB7B}"/>
              </a:ext>
            </a:extLst>
          </p:cNvPr>
          <p:cNvSpPr txBox="1">
            <a:spLocks noGrp="1"/>
          </p:cNvSpPr>
          <p:nvPr>
            <p:ph type="ctrTitle" idx="4294967295"/>
          </p:nvPr>
        </p:nvSpPr>
        <p:spPr>
          <a:xfrm>
            <a:off x="829993" y="1157901"/>
            <a:ext cx="10480431" cy="632866"/>
          </a:xfrm>
          <a:prstGeom prst="rect">
            <a:avLst/>
          </a:prstGeom>
        </p:spPr>
        <p:txBody>
          <a:bodyPr vert="horz" wrap="square" lIns="0" tIns="17145" rIns="0" bIns="0" rtlCol="0">
            <a:spAutoFit/>
          </a:bodyPr>
          <a:lstStyle/>
          <a:p>
            <a:pPr marL="12700" algn="ctr">
              <a:lnSpc>
                <a:spcPct val="100000"/>
              </a:lnSpc>
              <a:spcBef>
                <a:spcPts val="135"/>
              </a:spcBef>
            </a:pPr>
            <a:r>
              <a:rPr sz="4000" b="1" i="1" spc="-35" dirty="0"/>
              <a:t>Refining </a:t>
            </a:r>
            <a:r>
              <a:rPr sz="4000" b="1" i="1" spc="-40" dirty="0"/>
              <a:t>data </a:t>
            </a:r>
            <a:r>
              <a:rPr sz="4000" b="1" i="1" spc="-50" dirty="0"/>
              <a:t>for </a:t>
            </a:r>
            <a:r>
              <a:rPr sz="4000" b="1" i="1" spc="-40" dirty="0"/>
              <a:t>Simple Linear</a:t>
            </a:r>
            <a:r>
              <a:rPr sz="4000" b="1" i="1" spc="295" dirty="0"/>
              <a:t> </a:t>
            </a:r>
            <a:r>
              <a:rPr sz="4000" b="1" i="1" spc="-60" dirty="0"/>
              <a:t>Regression</a:t>
            </a:r>
          </a:p>
        </p:txBody>
      </p:sp>
    </p:spTree>
    <p:extLst>
      <p:ext uri="{BB962C8B-B14F-4D97-AF65-F5344CB8AC3E}">
        <p14:creationId xmlns:p14="http://schemas.microsoft.com/office/powerpoint/2010/main" val="952621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134E36-A132-4A66-89A1-EAF30EC148B7}"/>
              </a:ext>
            </a:extLst>
          </p:cNvPr>
          <p:cNvSpPr txBox="1"/>
          <p:nvPr/>
        </p:nvSpPr>
        <p:spPr>
          <a:xfrm>
            <a:off x="506437" y="225084"/>
            <a:ext cx="11113477" cy="369332"/>
          </a:xfrm>
          <a:prstGeom prst="rect">
            <a:avLst/>
          </a:prstGeom>
          <a:noFill/>
        </p:spPr>
        <p:txBody>
          <a:bodyPr wrap="square" rtlCol="0">
            <a:spAutoFit/>
          </a:bodyPr>
          <a:lstStyle/>
          <a:p>
            <a:pPr algn="ctr"/>
            <a:r>
              <a:rPr lang="en-US" dirty="0">
                <a:latin typeface="Arial Black" panose="020B0A04020102020204" pitchFamily="34" charset="0"/>
              </a:rPr>
              <a:t>Refining data for Simple Linear Regression</a:t>
            </a:r>
            <a:endParaRPr lang="en-IN" dirty="0">
              <a:latin typeface="Arial Black" panose="020B0A04020102020204" pitchFamily="34" charset="0"/>
            </a:endParaRPr>
          </a:p>
        </p:txBody>
      </p:sp>
      <p:sp>
        <p:nvSpPr>
          <p:cNvPr id="8" name="Rectangle 7">
            <a:extLst>
              <a:ext uri="{FF2B5EF4-FFF2-40B4-BE49-F238E27FC236}">
                <a16:creationId xmlns:a16="http://schemas.microsoft.com/office/drawing/2014/main" id="{81428A99-FC25-4594-A909-19D808248780}"/>
              </a:ext>
            </a:extLst>
          </p:cNvPr>
          <p:cNvSpPr/>
          <p:nvPr/>
        </p:nvSpPr>
        <p:spPr>
          <a:xfrm>
            <a:off x="506437" y="3429000"/>
            <a:ext cx="4829544" cy="1477328"/>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Linearity</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 x,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 =</a:t>
            </a:r>
            <a:r>
              <a:rPr lang="en-US" dirty="0">
                <a:latin typeface="Consolas" panose="020B0609020204030204" pitchFamily="49" charset="0"/>
                <a:ea typeface="Cambria" panose="02040503050406030204" pitchFamily="18" charset="0"/>
                <a:cs typeface="Times New Roman" panose="02020603050405020304" pitchFamily="18" charset="0"/>
              </a:rPr>
              <a:t> y))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"Linearity?"</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5B7B4C09-A20C-4B35-A8B4-BEFFABDD8B40}"/>
              </a:ext>
            </a:extLst>
          </p:cNvPr>
          <p:cNvSpPr/>
          <p:nvPr/>
        </p:nvSpPr>
        <p:spPr>
          <a:xfrm>
            <a:off x="506437" y="815926"/>
            <a:ext cx="11113476" cy="2062103"/>
          </a:xfrm>
          <a:prstGeom prst="rect">
            <a:avLst/>
          </a:prstGeom>
        </p:spPr>
        <p:txBody>
          <a:bodyPr wrap="square">
            <a:spAutoFit/>
          </a:bodyPr>
          <a:lstStyle/>
          <a:p>
            <a:r>
              <a:rPr lang="en-US" dirty="0">
                <a:latin typeface="Consolas" panose="020B0609020204030204" pitchFamily="49" charset="0"/>
                <a:ea typeface="Cambria" panose="02040503050406030204" pitchFamily="18" charset="0"/>
                <a:cs typeface="Times New Roman" panose="02020603050405020304" pitchFamily="18" charset="0"/>
              </a:rPr>
              <a:t>## Checking L.I.N.E assumptions for revenue &amp; </a:t>
            </a:r>
            <a:r>
              <a:rPr lang="en-US" dirty="0" err="1">
                <a:latin typeface="Consolas" panose="020B0609020204030204" pitchFamily="49" charset="0"/>
                <a:ea typeface="Cambria" panose="02040503050406030204" pitchFamily="18" charset="0"/>
                <a:cs typeface="Times New Roman" panose="02020603050405020304" pitchFamily="18" charset="0"/>
              </a:rPr>
              <a:t>google_adwords</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x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google_adwords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independent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dependent </a:t>
            </a:r>
            <a:endParaRPr lang="en-US" sz="2000" i="1" dirty="0">
              <a:solidFill>
                <a:srgbClr val="8F5902"/>
              </a:solidFill>
              <a:latin typeface="Cambria" panose="02040503050406030204" pitchFamily="18" charset="0"/>
              <a:ea typeface="Cambria" panose="02040503050406030204" pitchFamily="18" charset="0"/>
              <a:cs typeface="Times New Roman" panose="02020603050405020304" pitchFamily="18" charset="0"/>
            </a:endParaRPr>
          </a:p>
          <a:p>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fit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google_adwords</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data.table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x,y</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pic>
        <p:nvPicPr>
          <p:cNvPr id="10" name="Picture">
            <a:extLst>
              <a:ext uri="{FF2B5EF4-FFF2-40B4-BE49-F238E27FC236}">
                <a16:creationId xmlns:a16="http://schemas.microsoft.com/office/drawing/2014/main" id="{E87E3323-BE6E-4B50-B9F4-C6987B7DC4AB}"/>
              </a:ext>
            </a:extLst>
          </p:cNvPr>
          <p:cNvPicPr/>
          <p:nvPr/>
        </p:nvPicPr>
        <p:blipFill>
          <a:blip r:embed="rId2"/>
          <a:stretch>
            <a:fillRect/>
          </a:stretch>
        </p:blipFill>
        <p:spPr bwMode="auto">
          <a:xfrm>
            <a:off x="5647813" y="2602523"/>
            <a:ext cx="6544187" cy="3988190"/>
          </a:xfrm>
          <a:prstGeom prst="rect">
            <a:avLst/>
          </a:prstGeom>
          <a:noFill/>
          <a:ln w="9525">
            <a:noFill/>
            <a:headEnd/>
            <a:tailEnd/>
          </a:ln>
        </p:spPr>
      </p:pic>
    </p:spTree>
    <p:extLst>
      <p:ext uri="{BB962C8B-B14F-4D97-AF65-F5344CB8AC3E}">
        <p14:creationId xmlns:p14="http://schemas.microsoft.com/office/powerpoint/2010/main" val="3636898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63D465-9A13-49F9-8606-D9AEDC2D6BEF}"/>
              </a:ext>
            </a:extLst>
          </p:cNvPr>
          <p:cNvSpPr/>
          <p:nvPr/>
        </p:nvSpPr>
        <p:spPr>
          <a:xfrm>
            <a:off x="576776" y="427616"/>
            <a:ext cx="11296356" cy="1477328"/>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Normality</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 histogram </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[,res</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A400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fit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residuals</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res))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geom_histogram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bins=</a:t>
            </a:r>
            <a:r>
              <a:rPr lang="en-US" dirty="0">
                <a:solidFill>
                  <a:srgbClr val="0000CF"/>
                </a:solidFill>
                <a:latin typeface="Consolas" panose="020B0609020204030204" pitchFamily="49" charset="0"/>
                <a:ea typeface="Cambria" panose="02040503050406030204" pitchFamily="18" charset="0"/>
                <a:cs typeface="Times New Roman" panose="02020603050405020304" pitchFamily="18" charset="0"/>
              </a:rPr>
              <a:t>10</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fill=</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err="1">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'white'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'Normality?'</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AAB468C-8E80-4A57-BE8B-F5280223406A}"/>
              </a:ext>
            </a:extLst>
          </p:cNvPr>
          <p:cNvSpPr/>
          <p:nvPr/>
        </p:nvSpPr>
        <p:spPr>
          <a:xfrm>
            <a:off x="576775" y="2137341"/>
            <a:ext cx="11296355" cy="646331"/>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QQ-Plot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sample=</a:t>
            </a:r>
            <a:r>
              <a:rPr lang="en-US" dirty="0">
                <a:latin typeface="Consolas" panose="020B0609020204030204" pitchFamily="49" charset="0"/>
                <a:ea typeface="Cambria" panose="02040503050406030204" pitchFamily="18" charset="0"/>
                <a:cs typeface="Times New Roman" panose="02020603050405020304" pitchFamily="18" charset="0"/>
              </a:rPr>
              <a:t>res))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stat_qq</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stat_qq_line</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pic>
        <p:nvPicPr>
          <p:cNvPr id="4" name="Picture">
            <a:extLst>
              <a:ext uri="{FF2B5EF4-FFF2-40B4-BE49-F238E27FC236}">
                <a16:creationId xmlns:a16="http://schemas.microsoft.com/office/drawing/2014/main" id="{2C579607-21F5-4875-BD23-24E801315054}"/>
              </a:ext>
            </a:extLst>
          </p:cNvPr>
          <p:cNvPicPr/>
          <p:nvPr/>
        </p:nvPicPr>
        <p:blipFill>
          <a:blip r:embed="rId2"/>
          <a:stretch>
            <a:fillRect/>
          </a:stretch>
        </p:blipFill>
        <p:spPr bwMode="auto">
          <a:xfrm>
            <a:off x="1057054" y="3016069"/>
            <a:ext cx="4619625" cy="3695700"/>
          </a:xfrm>
          <a:prstGeom prst="rect">
            <a:avLst/>
          </a:prstGeom>
          <a:noFill/>
          <a:ln w="9525">
            <a:noFill/>
            <a:headEnd/>
            <a:tailEnd/>
          </a:ln>
        </p:spPr>
      </p:pic>
      <p:pic>
        <p:nvPicPr>
          <p:cNvPr id="5" name="Picture">
            <a:extLst>
              <a:ext uri="{FF2B5EF4-FFF2-40B4-BE49-F238E27FC236}">
                <a16:creationId xmlns:a16="http://schemas.microsoft.com/office/drawing/2014/main" id="{D3EE4DD7-FB9A-4FEE-8AD5-C3B683639C5A}"/>
              </a:ext>
            </a:extLst>
          </p:cNvPr>
          <p:cNvPicPr/>
          <p:nvPr/>
        </p:nvPicPr>
        <p:blipFill>
          <a:blip r:embed="rId3"/>
          <a:stretch>
            <a:fillRect/>
          </a:stretch>
        </p:blipFill>
        <p:spPr bwMode="auto">
          <a:xfrm>
            <a:off x="6864667" y="3162300"/>
            <a:ext cx="4619625" cy="3695700"/>
          </a:xfrm>
          <a:prstGeom prst="rect">
            <a:avLst/>
          </a:prstGeom>
          <a:noFill/>
          <a:ln w="9525">
            <a:noFill/>
            <a:headEnd/>
            <a:tailEnd/>
          </a:ln>
        </p:spPr>
      </p:pic>
    </p:spTree>
    <p:extLst>
      <p:ext uri="{BB962C8B-B14F-4D97-AF65-F5344CB8AC3E}">
        <p14:creationId xmlns:p14="http://schemas.microsoft.com/office/powerpoint/2010/main" val="4164399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24B4F6-85A2-4CCE-BCF5-38D86DB51CE6}"/>
              </a:ext>
            </a:extLst>
          </p:cNvPr>
          <p:cNvSpPr/>
          <p:nvPr/>
        </p:nvSpPr>
        <p:spPr>
          <a:xfrm>
            <a:off x="440788" y="1044416"/>
            <a:ext cx="11310424" cy="1200329"/>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Equal </a:t>
            </a:r>
            <a:r>
              <a:rPr lang="en-US" i="1" dirty="0" err="1">
                <a:solidFill>
                  <a:srgbClr val="8F5902"/>
                </a:solidFill>
                <a:latin typeface="Consolas" panose="020B0609020204030204" pitchFamily="49" charset="0"/>
                <a:ea typeface="Cambria" panose="02040503050406030204" pitchFamily="18" charset="0"/>
                <a:cs typeface="Times New Roman" panose="02020603050405020304" pitchFamily="18" charset="0"/>
              </a:rPr>
              <a:t>Varience</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pred</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A400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fit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fitted.values</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err="1">
                <a:latin typeface="Consolas" panose="020B0609020204030204" pitchFamily="49" charset="0"/>
                <a:ea typeface="Cambria" panose="02040503050406030204" pitchFamily="18" charset="0"/>
                <a:cs typeface="Times New Roman" panose="02020603050405020304" pitchFamily="18" charset="0"/>
              </a:rPr>
              <a:t>pred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a:t>
            </a:r>
            <a:r>
              <a:rPr lang="en-US" dirty="0">
                <a:latin typeface="Consolas" panose="020B0609020204030204" pitchFamily="49" charset="0"/>
                <a:ea typeface="Cambria" panose="02040503050406030204" pitchFamily="18" charset="0"/>
                <a:cs typeface="Times New Roman" panose="02020603050405020304" pitchFamily="18" charset="0"/>
              </a:rPr>
              <a:t>res))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'purple'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'Equal  Variance?'</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041AC9-C357-4E12-935D-774BE99B1761}"/>
              </a:ext>
            </a:extLst>
          </p:cNvPr>
          <p:cNvSpPr txBox="1"/>
          <p:nvPr/>
        </p:nvSpPr>
        <p:spPr>
          <a:xfrm>
            <a:off x="506437" y="267287"/>
            <a:ext cx="11113477" cy="369332"/>
          </a:xfrm>
          <a:prstGeom prst="rect">
            <a:avLst/>
          </a:prstGeom>
          <a:noFill/>
        </p:spPr>
        <p:txBody>
          <a:bodyPr wrap="square" rtlCol="0">
            <a:spAutoFit/>
          </a:bodyPr>
          <a:lstStyle/>
          <a:p>
            <a:pPr algn="ctr"/>
            <a:r>
              <a:rPr lang="en-US" dirty="0">
                <a:latin typeface="Arial Black" panose="020B0A04020102020204" pitchFamily="34" charset="0"/>
              </a:rPr>
              <a:t>Refining data for Simple Linear Regression</a:t>
            </a:r>
            <a:endParaRPr lang="en-IN" dirty="0">
              <a:latin typeface="Arial Black" panose="020B0A04020102020204" pitchFamily="34" charset="0"/>
            </a:endParaRPr>
          </a:p>
        </p:txBody>
      </p:sp>
      <p:pic>
        <p:nvPicPr>
          <p:cNvPr id="5" name="Picture">
            <a:extLst>
              <a:ext uri="{FF2B5EF4-FFF2-40B4-BE49-F238E27FC236}">
                <a16:creationId xmlns:a16="http://schemas.microsoft.com/office/drawing/2014/main" id="{842308C9-E347-4315-9162-B1B28D584EB1}"/>
              </a:ext>
            </a:extLst>
          </p:cNvPr>
          <p:cNvPicPr/>
          <p:nvPr/>
        </p:nvPicPr>
        <p:blipFill>
          <a:blip r:embed="rId2"/>
          <a:stretch>
            <a:fillRect/>
          </a:stretch>
        </p:blipFill>
        <p:spPr bwMode="auto">
          <a:xfrm>
            <a:off x="4285224" y="2652542"/>
            <a:ext cx="7465988" cy="4041463"/>
          </a:xfrm>
          <a:prstGeom prst="rect">
            <a:avLst/>
          </a:prstGeom>
          <a:noFill/>
          <a:ln w="9525">
            <a:noFill/>
            <a:headEnd/>
            <a:tailEnd/>
          </a:ln>
        </p:spPr>
      </p:pic>
      <p:sp>
        <p:nvSpPr>
          <p:cNvPr id="8" name="TextBox 7">
            <a:extLst>
              <a:ext uri="{FF2B5EF4-FFF2-40B4-BE49-F238E27FC236}">
                <a16:creationId xmlns:a16="http://schemas.microsoft.com/office/drawing/2014/main" id="{36DFC0F1-9228-4009-825D-712C7D3061A2}"/>
              </a:ext>
            </a:extLst>
          </p:cNvPr>
          <p:cNvSpPr txBox="1"/>
          <p:nvPr/>
        </p:nvSpPr>
        <p:spPr>
          <a:xfrm>
            <a:off x="675250" y="3135928"/>
            <a:ext cx="3066757" cy="2677656"/>
          </a:xfrm>
          <a:prstGeom prst="rect">
            <a:avLst/>
          </a:prstGeom>
          <a:noFill/>
        </p:spPr>
        <p:txBody>
          <a:bodyPr wrap="square" rtlCol="0">
            <a:spAutoFit/>
          </a:bodyPr>
          <a:lstStyle/>
          <a:p>
            <a:r>
              <a:rPr lang="en-IN" sz="2400" dirty="0"/>
              <a:t>Here, we can see that plot shows equal variance.</a:t>
            </a:r>
          </a:p>
          <a:p>
            <a:endParaRPr lang="en-IN" sz="2400" dirty="0"/>
          </a:p>
          <a:p>
            <a:r>
              <a:rPr lang="en-IN" sz="2400" dirty="0"/>
              <a:t>As, the data points are scattered and not forming any patterns.</a:t>
            </a:r>
          </a:p>
        </p:txBody>
      </p:sp>
    </p:spTree>
    <p:extLst>
      <p:ext uri="{BB962C8B-B14F-4D97-AF65-F5344CB8AC3E}">
        <p14:creationId xmlns:p14="http://schemas.microsoft.com/office/powerpoint/2010/main" val="2365019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E6D3-A0A4-4A8B-ADB8-8F1AA158EC9F}"/>
              </a:ext>
            </a:extLst>
          </p:cNvPr>
          <p:cNvSpPr txBox="1"/>
          <p:nvPr/>
        </p:nvSpPr>
        <p:spPr>
          <a:xfrm>
            <a:off x="633046" y="1055077"/>
            <a:ext cx="10621108" cy="1200329"/>
          </a:xfrm>
          <a:prstGeom prst="rect">
            <a:avLst/>
          </a:prstGeom>
          <a:noFill/>
        </p:spPr>
        <p:txBody>
          <a:bodyPr wrap="square" rtlCol="0">
            <a:spAutoFit/>
          </a:bodyPr>
          <a:lstStyle/>
          <a:p>
            <a:r>
              <a:rPr lang="en-IN" spc="-40" dirty="0">
                <a:latin typeface="Arial"/>
                <a:cs typeface="Arial"/>
              </a:rPr>
              <a:t>The </a:t>
            </a:r>
            <a:r>
              <a:rPr lang="en-IN" spc="-5" dirty="0">
                <a:latin typeface="Arial"/>
                <a:cs typeface="Arial"/>
              </a:rPr>
              <a:t>first plot </a:t>
            </a:r>
            <a:r>
              <a:rPr lang="en-IN" spc="-95" dirty="0">
                <a:latin typeface="Arial"/>
                <a:cs typeface="Arial"/>
              </a:rPr>
              <a:t>shows </a:t>
            </a:r>
            <a:r>
              <a:rPr lang="en-IN" spc="-35" dirty="0">
                <a:latin typeface="Arial"/>
                <a:cs typeface="Arial"/>
              </a:rPr>
              <a:t>linearity and last plot shows equal variance </a:t>
            </a:r>
            <a:r>
              <a:rPr lang="en-IN" spc="-5" dirty="0">
                <a:latin typeface="Arial"/>
                <a:cs typeface="Arial"/>
              </a:rPr>
              <a:t>but </a:t>
            </a:r>
            <a:r>
              <a:rPr lang="en-IN" spc="-30" dirty="0">
                <a:latin typeface="Arial"/>
                <a:cs typeface="Arial"/>
              </a:rPr>
              <a:t>the histogram and QQ plot</a:t>
            </a:r>
            <a:r>
              <a:rPr lang="en-IN" spc="-65" dirty="0">
                <a:latin typeface="Arial"/>
                <a:cs typeface="Arial"/>
              </a:rPr>
              <a:t> </a:t>
            </a:r>
            <a:r>
              <a:rPr lang="en-IN" spc="-60" dirty="0">
                <a:latin typeface="Arial"/>
                <a:cs typeface="Arial"/>
              </a:rPr>
              <a:t>do </a:t>
            </a:r>
            <a:r>
              <a:rPr lang="en-IN" spc="-85" dirty="0">
                <a:latin typeface="Arial"/>
                <a:cs typeface="Arial"/>
              </a:rPr>
              <a:t>show </a:t>
            </a:r>
            <a:r>
              <a:rPr lang="en-IN" spc="-95" dirty="0">
                <a:latin typeface="Arial"/>
                <a:cs typeface="Arial"/>
              </a:rPr>
              <a:t>some  </a:t>
            </a:r>
            <a:r>
              <a:rPr lang="en-IN" spc="-35" dirty="0">
                <a:latin typeface="Arial"/>
                <a:cs typeface="Arial"/>
              </a:rPr>
              <a:t>violations </a:t>
            </a:r>
            <a:r>
              <a:rPr lang="en-IN" spc="10" dirty="0">
                <a:latin typeface="Arial"/>
                <a:cs typeface="Arial"/>
              </a:rPr>
              <a:t>to </a:t>
            </a:r>
            <a:r>
              <a:rPr lang="en-IN" spc="-30" dirty="0">
                <a:latin typeface="Arial"/>
                <a:cs typeface="Arial"/>
              </a:rPr>
              <a:t>the </a:t>
            </a:r>
            <a:r>
              <a:rPr lang="en-IN" spc="-25" dirty="0">
                <a:latin typeface="Arial"/>
                <a:cs typeface="Arial"/>
              </a:rPr>
              <a:t>Normality</a:t>
            </a:r>
            <a:r>
              <a:rPr lang="en-IN" spc="-60" dirty="0">
                <a:latin typeface="Arial"/>
                <a:cs typeface="Arial"/>
              </a:rPr>
              <a:t> </a:t>
            </a:r>
            <a:r>
              <a:rPr lang="en-IN" spc="-40" dirty="0">
                <a:latin typeface="Arial"/>
                <a:cs typeface="Arial"/>
              </a:rPr>
              <a:t>properties. </a:t>
            </a:r>
          </a:p>
          <a:p>
            <a:endParaRPr lang="en-IN" spc="-40" dirty="0">
              <a:latin typeface="Arial"/>
              <a:cs typeface="Arial"/>
            </a:endParaRPr>
          </a:p>
          <a:p>
            <a:r>
              <a:rPr lang="en-IN" spc="-25" dirty="0">
                <a:latin typeface="Arial"/>
                <a:cs typeface="Arial"/>
              </a:rPr>
              <a:t>This </a:t>
            </a:r>
            <a:r>
              <a:rPr lang="en-IN" spc="-60" dirty="0">
                <a:latin typeface="Arial"/>
                <a:cs typeface="Arial"/>
              </a:rPr>
              <a:t>is  </a:t>
            </a:r>
            <a:r>
              <a:rPr lang="en-IN" spc="-70" dirty="0">
                <a:latin typeface="Arial"/>
                <a:cs typeface="Arial"/>
              </a:rPr>
              <a:t>where </a:t>
            </a:r>
            <a:r>
              <a:rPr lang="en-IN" spc="-35" dirty="0">
                <a:latin typeface="Arial"/>
                <a:cs typeface="Arial"/>
              </a:rPr>
              <a:t>data </a:t>
            </a:r>
            <a:r>
              <a:rPr lang="en-IN" spc="-30" dirty="0">
                <a:latin typeface="Arial"/>
                <a:cs typeface="Arial"/>
              </a:rPr>
              <a:t>transformation </a:t>
            </a:r>
            <a:r>
              <a:rPr lang="en-IN" spc="-90" dirty="0">
                <a:latin typeface="Arial"/>
                <a:cs typeface="Arial"/>
              </a:rPr>
              <a:t>comes </a:t>
            </a:r>
            <a:r>
              <a:rPr lang="en-IN" spc="-5" dirty="0">
                <a:latin typeface="Arial"/>
                <a:cs typeface="Arial"/>
              </a:rPr>
              <a:t>into</a:t>
            </a:r>
            <a:r>
              <a:rPr lang="en-IN" spc="40" dirty="0">
                <a:latin typeface="Arial"/>
                <a:cs typeface="Arial"/>
              </a:rPr>
              <a:t> </a:t>
            </a:r>
            <a:r>
              <a:rPr lang="en-IN" spc="-60" dirty="0">
                <a:latin typeface="Arial"/>
                <a:cs typeface="Arial"/>
              </a:rPr>
              <a:t>play</a:t>
            </a:r>
            <a:endParaRPr lang="en-IN" dirty="0"/>
          </a:p>
        </p:txBody>
      </p:sp>
      <p:sp>
        <p:nvSpPr>
          <p:cNvPr id="3" name="TextBox 2">
            <a:extLst>
              <a:ext uri="{FF2B5EF4-FFF2-40B4-BE49-F238E27FC236}">
                <a16:creationId xmlns:a16="http://schemas.microsoft.com/office/drawing/2014/main" id="{0F5BD6D2-9E61-46A9-8AE6-9009C4C76BAF}"/>
              </a:ext>
            </a:extLst>
          </p:cNvPr>
          <p:cNvSpPr txBox="1"/>
          <p:nvPr/>
        </p:nvSpPr>
        <p:spPr>
          <a:xfrm>
            <a:off x="506437" y="225084"/>
            <a:ext cx="11113477" cy="646331"/>
          </a:xfrm>
          <a:prstGeom prst="rect">
            <a:avLst/>
          </a:prstGeom>
          <a:noFill/>
        </p:spPr>
        <p:txBody>
          <a:bodyPr wrap="square" rtlCol="0">
            <a:spAutoFit/>
          </a:bodyPr>
          <a:lstStyle/>
          <a:p>
            <a:r>
              <a:rPr lang="en-US" sz="3600" b="1" i="1" dirty="0">
                <a:latin typeface="Comic Sans MS" panose="030F0702030302020204" pitchFamily="66" charset="0"/>
              </a:rPr>
              <a:t>Transforming Data</a:t>
            </a:r>
            <a:endParaRPr lang="en-IN" sz="3600" b="1" i="1" dirty="0">
              <a:latin typeface="Comic Sans MS" panose="030F0702030302020204" pitchFamily="66" charset="0"/>
            </a:endParaRPr>
          </a:p>
        </p:txBody>
      </p:sp>
      <p:sp>
        <p:nvSpPr>
          <p:cNvPr id="4" name="Rectangle 3">
            <a:extLst>
              <a:ext uri="{FF2B5EF4-FFF2-40B4-BE49-F238E27FC236}">
                <a16:creationId xmlns:a16="http://schemas.microsoft.com/office/drawing/2014/main" id="{99F22D25-ADAA-4495-B19D-9695D67D0A64}"/>
              </a:ext>
            </a:extLst>
          </p:cNvPr>
          <p:cNvSpPr/>
          <p:nvPr/>
        </p:nvSpPr>
        <p:spPr>
          <a:xfrm>
            <a:off x="633046" y="3087266"/>
            <a:ext cx="10986868" cy="2061509"/>
          </a:xfrm>
          <a:prstGeom prst="rect">
            <a:avLst/>
          </a:prstGeom>
        </p:spPr>
        <p:txBody>
          <a:bodyPr wrap="square">
            <a:spAutoFit/>
          </a:bodyPr>
          <a:lstStyle/>
          <a:p>
            <a:r>
              <a:rPr lang="en-US" dirty="0">
                <a:latin typeface="Consolas" panose="020B0609020204030204" pitchFamily="49" charset="0"/>
                <a:ea typeface="Cambria" panose="02040503050406030204" pitchFamily="18" charset="0"/>
                <a:cs typeface="Times New Roman" panose="02020603050405020304" pitchFamily="18" charset="0"/>
              </a:rPr>
              <a:t>##data transformation for </a:t>
            </a:r>
            <a:r>
              <a:rPr lang="en-US" dirty="0" err="1">
                <a:latin typeface="Consolas" panose="020B0609020204030204" pitchFamily="49" charset="0"/>
                <a:ea typeface="Cambria" panose="02040503050406030204" pitchFamily="18" charset="0"/>
                <a:cs typeface="Times New Roman" panose="02020603050405020304" pitchFamily="18" charset="0"/>
              </a:rPr>
              <a:t>google_adwords</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x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log</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google_adwords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independent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dependent </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fit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y</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data.table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x,y</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1098984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518178-7955-45CA-945B-AD2131D6F811}"/>
              </a:ext>
            </a:extLst>
          </p:cNvPr>
          <p:cNvSpPr txBox="1"/>
          <p:nvPr/>
        </p:nvSpPr>
        <p:spPr>
          <a:xfrm>
            <a:off x="506437" y="267287"/>
            <a:ext cx="11113477" cy="369332"/>
          </a:xfrm>
          <a:prstGeom prst="rect">
            <a:avLst/>
          </a:prstGeom>
          <a:noFill/>
        </p:spPr>
        <p:txBody>
          <a:bodyPr wrap="square" rtlCol="0">
            <a:spAutoFit/>
          </a:bodyPr>
          <a:lstStyle/>
          <a:p>
            <a:pPr algn="ctr"/>
            <a:r>
              <a:rPr lang="en-US" dirty="0">
                <a:latin typeface="Arial Black" panose="020B0A04020102020204" pitchFamily="34" charset="0"/>
              </a:rPr>
              <a:t>Transformation of data</a:t>
            </a:r>
            <a:endParaRPr lang="en-IN" dirty="0">
              <a:latin typeface="Arial Black" panose="020B0A04020102020204" pitchFamily="34" charset="0"/>
            </a:endParaRPr>
          </a:p>
        </p:txBody>
      </p:sp>
      <p:sp>
        <p:nvSpPr>
          <p:cNvPr id="3" name="Rectangle 2">
            <a:extLst>
              <a:ext uri="{FF2B5EF4-FFF2-40B4-BE49-F238E27FC236}">
                <a16:creationId xmlns:a16="http://schemas.microsoft.com/office/drawing/2014/main" id="{72568656-C198-4AC0-B225-D25BE3E5E7B6}"/>
              </a:ext>
            </a:extLst>
          </p:cNvPr>
          <p:cNvSpPr/>
          <p:nvPr/>
        </p:nvSpPr>
        <p:spPr>
          <a:xfrm>
            <a:off x="422030" y="1721537"/>
            <a:ext cx="10944665" cy="1477328"/>
          </a:xfrm>
          <a:prstGeom prst="rect">
            <a:avLst/>
          </a:prstGeom>
        </p:spPr>
        <p:txBody>
          <a:bodyPr wrap="square">
            <a:spAutoFit/>
          </a:bodyPr>
          <a:lstStyle/>
          <a:p>
            <a:pPr latinLnBrk="1">
              <a:spcAft>
                <a:spcPts val="1000"/>
              </a:spcAft>
            </a:pPr>
            <a:r>
              <a:rPr lang="en-US" i="1">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Normality</a:t>
            </a:r>
            <a:br>
              <a:rPr lang="en-US">
                <a:latin typeface="Consolas" panose="020B0609020204030204" pitchFamily="49" charset="0"/>
                <a:ea typeface="Cambria" panose="02040503050406030204" pitchFamily="18" charset="0"/>
                <a:cs typeface="Times New Roman" panose="02020603050405020304" pitchFamily="18" charset="0"/>
              </a:rPr>
            </a:br>
            <a:r>
              <a:rPr lang="en-US">
                <a:latin typeface="Consolas" panose="020B0609020204030204" pitchFamily="49" charset="0"/>
                <a:ea typeface="Cambria" panose="02040503050406030204" pitchFamily="18" charset="0"/>
                <a:cs typeface="Times New Roman" panose="02020603050405020304" pitchFamily="18" charset="0"/>
              </a:rPr>
              <a:t>## histogram </a:t>
            </a:r>
            <a:br>
              <a:rPr lang="en-US">
                <a:latin typeface="Consolas" panose="020B0609020204030204" pitchFamily="49" charset="0"/>
                <a:ea typeface="Cambria" panose="02040503050406030204" pitchFamily="18" charset="0"/>
                <a:cs typeface="Times New Roman" panose="02020603050405020304" pitchFamily="18" charset="0"/>
              </a:rPr>
            </a:br>
            <a:r>
              <a:rPr lang="en-US">
                <a:latin typeface="Consolas" panose="020B0609020204030204" pitchFamily="49" charset="0"/>
                <a:ea typeface="Cambria" panose="02040503050406030204" pitchFamily="18" charset="0"/>
                <a:cs typeface="Times New Roman" panose="02020603050405020304" pitchFamily="18" charset="0"/>
              </a:rPr>
              <a:t>sampdt[,res</a:t>
            </a:r>
            <a:r>
              <a:rPr lang="en-US" b="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b="1">
                <a:solidFill>
                  <a:srgbClr val="A40000"/>
                </a:solidFill>
                <a:latin typeface="Consolas" panose="020B0609020204030204" pitchFamily="49" charset="0"/>
                <a:ea typeface="Cambria" panose="02040503050406030204" pitchFamily="18" charset="0"/>
                <a:cs typeface="Times New Roman" panose="02020603050405020304" pitchFamily="18" charset="0"/>
              </a:rPr>
              <a:t>=</a:t>
            </a:r>
            <a:r>
              <a:rPr lang="en-US">
                <a:latin typeface="Consolas" panose="020B0609020204030204" pitchFamily="49" charset="0"/>
                <a:ea typeface="Cambria" panose="02040503050406030204" pitchFamily="18" charset="0"/>
                <a:cs typeface="Times New Roman" panose="02020603050405020304" pitchFamily="18" charset="0"/>
              </a:rPr>
              <a:t>fit</a:t>
            </a:r>
            <a:r>
              <a:rPr lang="en-US" b="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a:latin typeface="Consolas" panose="020B0609020204030204" pitchFamily="49" charset="0"/>
                <a:ea typeface="Cambria" panose="02040503050406030204" pitchFamily="18" charset="0"/>
                <a:cs typeface="Times New Roman" panose="02020603050405020304" pitchFamily="18" charset="0"/>
              </a:rPr>
              <a:t>residuals]</a:t>
            </a:r>
            <a:br>
              <a:rPr lang="en-US">
                <a:latin typeface="Consolas" panose="020B0609020204030204" pitchFamily="49" charset="0"/>
                <a:ea typeface="Cambria" panose="02040503050406030204" pitchFamily="18" charset="0"/>
                <a:cs typeface="Times New Roman" panose="02020603050405020304" pitchFamily="18" charset="0"/>
              </a:rPr>
            </a:br>
            <a:r>
              <a:rPr lang="en-US" b="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a:latin typeface="Consolas" panose="020B0609020204030204" pitchFamily="49" charset="0"/>
                <a:ea typeface="Cambria" panose="02040503050406030204" pitchFamily="18" charset="0"/>
                <a:cs typeface="Times New Roman" panose="02020603050405020304" pitchFamily="18" charset="0"/>
              </a:rPr>
              <a:t>(sampdt ,</a:t>
            </a:r>
            <a:r>
              <a:rPr lang="en-US" b="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a:latin typeface="Consolas" panose="020B0609020204030204" pitchFamily="49" charset="0"/>
                <a:ea typeface="Cambria" panose="02040503050406030204" pitchFamily="18" charset="0"/>
                <a:cs typeface="Times New Roman" panose="02020603050405020304" pitchFamily="18" charset="0"/>
              </a:rPr>
              <a:t>(</a:t>
            </a:r>
            <a:r>
              <a:rPr lang="en-US">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a:latin typeface="Consolas" panose="020B0609020204030204" pitchFamily="49" charset="0"/>
                <a:ea typeface="Cambria" panose="02040503050406030204" pitchFamily="18" charset="0"/>
                <a:cs typeface="Times New Roman" panose="02020603050405020304" pitchFamily="18" charset="0"/>
              </a:rPr>
              <a:t>res)) </a:t>
            </a:r>
            <a:r>
              <a:rPr lang="en-US" b="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a:solidFill>
                  <a:srgbClr val="204A87"/>
                </a:solidFill>
                <a:latin typeface="Consolas" panose="020B0609020204030204" pitchFamily="49" charset="0"/>
                <a:ea typeface="Cambria" panose="02040503050406030204" pitchFamily="18" charset="0"/>
                <a:cs typeface="Times New Roman" panose="02020603050405020304" pitchFamily="18" charset="0"/>
              </a:rPr>
              <a:t>geom_histogram</a:t>
            </a:r>
            <a:r>
              <a:rPr lang="en-US">
                <a:latin typeface="Consolas" panose="020B0609020204030204" pitchFamily="49" charset="0"/>
                <a:ea typeface="Cambria" panose="02040503050406030204" pitchFamily="18" charset="0"/>
                <a:cs typeface="Times New Roman" panose="02020603050405020304" pitchFamily="18" charset="0"/>
              </a:rPr>
              <a:t>(</a:t>
            </a:r>
            <a:r>
              <a:rPr lang="en-US">
                <a:solidFill>
                  <a:srgbClr val="204A87"/>
                </a:solidFill>
                <a:latin typeface="Consolas" panose="020B0609020204030204" pitchFamily="49" charset="0"/>
                <a:ea typeface="Cambria" panose="02040503050406030204" pitchFamily="18" charset="0"/>
                <a:cs typeface="Times New Roman" panose="02020603050405020304" pitchFamily="18" charset="0"/>
              </a:rPr>
              <a:t>bins=</a:t>
            </a:r>
            <a:r>
              <a:rPr lang="en-US">
                <a:solidFill>
                  <a:srgbClr val="0000CF"/>
                </a:solidFill>
                <a:latin typeface="Consolas" panose="020B0609020204030204" pitchFamily="49" charset="0"/>
                <a:ea typeface="Cambria" panose="02040503050406030204" pitchFamily="18" charset="0"/>
                <a:cs typeface="Times New Roman" panose="02020603050405020304" pitchFamily="18" charset="0"/>
              </a:rPr>
              <a:t>10</a:t>
            </a:r>
            <a:r>
              <a:rPr lang="en-US">
                <a:latin typeface="Consolas" panose="020B0609020204030204" pitchFamily="49" charset="0"/>
                <a:ea typeface="Cambria" panose="02040503050406030204" pitchFamily="18" charset="0"/>
                <a:cs typeface="Times New Roman" panose="02020603050405020304" pitchFamily="18" charset="0"/>
              </a:rPr>
              <a:t>,</a:t>
            </a:r>
            <a:r>
              <a:rPr lang="en-US">
                <a:solidFill>
                  <a:srgbClr val="204A87"/>
                </a:solidFill>
                <a:latin typeface="Consolas" panose="020B0609020204030204" pitchFamily="49" charset="0"/>
                <a:ea typeface="Cambria" panose="02040503050406030204" pitchFamily="18" charset="0"/>
                <a:cs typeface="Times New Roman" panose="02020603050405020304" pitchFamily="18" charset="0"/>
              </a:rPr>
              <a:t>fill=</a:t>
            </a:r>
            <a:r>
              <a:rPr lang="en-US">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a:latin typeface="Consolas" panose="020B0609020204030204" pitchFamily="49" charset="0"/>
                <a:ea typeface="Cambria" panose="02040503050406030204" pitchFamily="18" charset="0"/>
                <a:cs typeface="Times New Roman" panose="02020603050405020304" pitchFamily="18" charset="0"/>
              </a:rPr>
              <a:t>,</a:t>
            </a:r>
            <a:r>
              <a:rPr lang="en-US">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a:solidFill>
                  <a:srgbClr val="4E9A06"/>
                </a:solidFill>
                <a:latin typeface="Consolas" panose="020B0609020204030204" pitchFamily="49" charset="0"/>
                <a:ea typeface="Cambria" panose="02040503050406030204" pitchFamily="18" charset="0"/>
                <a:cs typeface="Times New Roman" panose="02020603050405020304" pitchFamily="18" charset="0"/>
              </a:rPr>
              <a:t>'white'</a:t>
            </a:r>
            <a:r>
              <a:rPr lang="en-US">
                <a:latin typeface="Consolas" panose="020B0609020204030204" pitchFamily="49" charset="0"/>
                <a:ea typeface="Cambria" panose="02040503050406030204" pitchFamily="18" charset="0"/>
                <a:cs typeface="Times New Roman" panose="02020603050405020304" pitchFamily="18" charset="0"/>
              </a:rPr>
              <a:t>) </a:t>
            </a:r>
            <a:r>
              <a:rPr lang="en-US" b="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a:latin typeface="Consolas" panose="020B0609020204030204" pitchFamily="49" charset="0"/>
                <a:ea typeface="Cambria" panose="02040503050406030204" pitchFamily="18" charset="0"/>
                <a:cs typeface="Times New Roman" panose="02020603050405020304" pitchFamily="18" charset="0"/>
              </a:rPr>
              <a:t>(</a:t>
            </a:r>
            <a:r>
              <a:rPr lang="en-US">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a:latin typeface="Consolas" panose="020B0609020204030204" pitchFamily="49" charset="0"/>
                <a:ea typeface="Cambria" panose="02040503050406030204" pitchFamily="18" charset="0"/>
                <a:cs typeface="Times New Roman" panose="02020603050405020304" pitchFamily="18" charset="0"/>
              </a:rPr>
              <a:t> </a:t>
            </a:r>
            <a:r>
              <a:rPr lang="en-US">
                <a:solidFill>
                  <a:srgbClr val="4E9A06"/>
                </a:solidFill>
                <a:latin typeface="Consolas" panose="020B0609020204030204" pitchFamily="49" charset="0"/>
                <a:ea typeface="Cambria" panose="02040503050406030204" pitchFamily="18" charset="0"/>
                <a:cs typeface="Times New Roman" panose="02020603050405020304" pitchFamily="18" charset="0"/>
              </a:rPr>
              <a:t>'Normality?'</a:t>
            </a:r>
            <a:r>
              <a:rPr lang="en-US">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A3A18D6-B708-4F3F-AE22-0D118BCC76A1}"/>
              </a:ext>
            </a:extLst>
          </p:cNvPr>
          <p:cNvSpPr/>
          <p:nvPr/>
        </p:nvSpPr>
        <p:spPr>
          <a:xfrm>
            <a:off x="506436" y="3602127"/>
            <a:ext cx="10775852" cy="646331"/>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QQ-Plot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sample=</a:t>
            </a:r>
            <a:r>
              <a:rPr lang="en-US" dirty="0">
                <a:latin typeface="Consolas" panose="020B0609020204030204" pitchFamily="49" charset="0"/>
                <a:ea typeface="Cambria" panose="02040503050406030204" pitchFamily="18" charset="0"/>
                <a:cs typeface="Times New Roman" panose="02020603050405020304" pitchFamily="18" charset="0"/>
              </a:rPr>
              <a:t>res))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stat_qq</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stat_qq_line</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58733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4BD48A47-19C0-4071-9AC5-32313B0E558D}"/>
              </a:ext>
            </a:extLst>
          </p:cNvPr>
          <p:cNvPicPr/>
          <p:nvPr/>
        </p:nvPicPr>
        <p:blipFill>
          <a:blip r:embed="rId2"/>
          <a:stretch>
            <a:fillRect/>
          </a:stretch>
        </p:blipFill>
        <p:spPr bwMode="auto">
          <a:xfrm>
            <a:off x="661059" y="744371"/>
            <a:ext cx="5294716" cy="4235773"/>
          </a:xfrm>
          <a:prstGeom prst="rect">
            <a:avLst/>
          </a:prstGeom>
          <a:noFill/>
        </p:spPr>
      </p:pic>
      <p:pic>
        <p:nvPicPr>
          <p:cNvPr id="3" name="Picture">
            <a:extLst>
              <a:ext uri="{FF2B5EF4-FFF2-40B4-BE49-F238E27FC236}">
                <a16:creationId xmlns:a16="http://schemas.microsoft.com/office/drawing/2014/main" id="{E8288FE2-D281-4971-9FCF-EA52476206EE}"/>
              </a:ext>
            </a:extLst>
          </p:cNvPr>
          <p:cNvPicPr/>
          <p:nvPr/>
        </p:nvPicPr>
        <p:blipFill>
          <a:blip r:embed="rId3"/>
          <a:stretch>
            <a:fillRect/>
          </a:stretch>
        </p:blipFill>
        <p:spPr bwMode="auto">
          <a:xfrm>
            <a:off x="6204142" y="983730"/>
            <a:ext cx="5294715" cy="4235772"/>
          </a:xfrm>
          <a:prstGeom prst="rect">
            <a:avLst/>
          </a:prstGeom>
          <a:noFill/>
        </p:spPr>
      </p:pic>
      <p:sp>
        <p:nvSpPr>
          <p:cNvPr id="4" name="TextBox 3">
            <a:extLst>
              <a:ext uri="{FF2B5EF4-FFF2-40B4-BE49-F238E27FC236}">
                <a16:creationId xmlns:a16="http://schemas.microsoft.com/office/drawing/2014/main" id="{E11BB1A5-FB5C-4805-A70C-81872A013DA7}"/>
              </a:ext>
            </a:extLst>
          </p:cNvPr>
          <p:cNvSpPr txBox="1"/>
          <p:nvPr/>
        </p:nvSpPr>
        <p:spPr>
          <a:xfrm>
            <a:off x="6646941" y="730248"/>
            <a:ext cx="1458960" cy="369332"/>
          </a:xfrm>
          <a:prstGeom prst="rect">
            <a:avLst/>
          </a:prstGeom>
          <a:noFill/>
        </p:spPr>
        <p:txBody>
          <a:bodyPr wrap="square" rtlCol="0">
            <a:spAutoFit/>
          </a:bodyPr>
          <a:lstStyle/>
          <a:p>
            <a:r>
              <a:rPr lang="en-IN" dirty="0"/>
              <a:t>Normality?</a:t>
            </a:r>
          </a:p>
        </p:txBody>
      </p:sp>
      <p:sp>
        <p:nvSpPr>
          <p:cNvPr id="9" name="Rectangle 8">
            <a:extLst>
              <a:ext uri="{FF2B5EF4-FFF2-40B4-BE49-F238E27FC236}">
                <a16:creationId xmlns:a16="http://schemas.microsoft.com/office/drawing/2014/main" id="{716AEEC8-F12D-4106-A6BF-AB78A13AB824}"/>
              </a:ext>
            </a:extLst>
          </p:cNvPr>
          <p:cNvSpPr/>
          <p:nvPr/>
        </p:nvSpPr>
        <p:spPr>
          <a:xfrm>
            <a:off x="661059" y="5643084"/>
            <a:ext cx="10837798" cy="400110"/>
          </a:xfrm>
          <a:prstGeom prst="rect">
            <a:avLst/>
          </a:prstGeom>
        </p:spPr>
        <p:txBody>
          <a:bodyPr wrap="square">
            <a:spAutoFit/>
          </a:bodyPr>
          <a:lstStyle/>
          <a:p>
            <a:pPr algn="ctr"/>
            <a:r>
              <a:rPr lang="en-US" sz="2000" dirty="0">
                <a:latin typeface="Consolas" panose="020B0609020204030204" pitchFamily="49" charset="0"/>
                <a:ea typeface="Cambria" panose="02040503050406030204" pitchFamily="18" charset="0"/>
                <a:cs typeface="Times New Roman" panose="02020603050405020304" pitchFamily="18" charset="0"/>
              </a:rPr>
              <a:t>Here, transformation works to make our model a perfect fit for Regression</a:t>
            </a:r>
            <a:endParaRPr lang="en-IN" sz="2000" dirty="0"/>
          </a:p>
        </p:txBody>
      </p:sp>
    </p:spTree>
    <p:extLst>
      <p:ext uri="{BB962C8B-B14F-4D97-AF65-F5344CB8AC3E}">
        <p14:creationId xmlns:p14="http://schemas.microsoft.com/office/powerpoint/2010/main" val="1235167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4E4E64-722B-4A28-B981-474D6AD68C1C}"/>
              </a:ext>
            </a:extLst>
          </p:cNvPr>
          <p:cNvSpPr txBox="1"/>
          <p:nvPr/>
        </p:nvSpPr>
        <p:spPr>
          <a:xfrm>
            <a:off x="506437" y="267287"/>
            <a:ext cx="11113477" cy="369332"/>
          </a:xfrm>
          <a:prstGeom prst="rect">
            <a:avLst/>
          </a:prstGeom>
          <a:noFill/>
        </p:spPr>
        <p:txBody>
          <a:bodyPr wrap="square" rtlCol="0">
            <a:spAutoFit/>
          </a:bodyPr>
          <a:lstStyle/>
          <a:p>
            <a:pPr algn="ctr"/>
            <a:r>
              <a:rPr lang="en-US" dirty="0">
                <a:latin typeface="Arial Black" panose="020B0A04020102020204" pitchFamily="34" charset="0"/>
              </a:rPr>
              <a:t>Transformation of data</a:t>
            </a:r>
            <a:endParaRPr lang="en-IN" dirty="0">
              <a:latin typeface="Arial Black" panose="020B0A04020102020204" pitchFamily="34" charset="0"/>
            </a:endParaRPr>
          </a:p>
        </p:txBody>
      </p:sp>
      <p:sp>
        <p:nvSpPr>
          <p:cNvPr id="3" name="Rectangle 2">
            <a:extLst>
              <a:ext uri="{FF2B5EF4-FFF2-40B4-BE49-F238E27FC236}">
                <a16:creationId xmlns:a16="http://schemas.microsoft.com/office/drawing/2014/main" id="{182EE877-2388-4D35-9D31-3C6EA3F730A1}"/>
              </a:ext>
            </a:extLst>
          </p:cNvPr>
          <p:cNvSpPr/>
          <p:nvPr/>
        </p:nvSpPr>
        <p:spPr>
          <a:xfrm>
            <a:off x="867507" y="1393207"/>
            <a:ext cx="10752407" cy="1328569"/>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Linearity</a:t>
            </a:r>
          </a:p>
          <a:p>
            <a:pPr latinLnBrk="1">
              <a:spcAft>
                <a:spcPts val="1000"/>
              </a:spcAft>
            </a:pP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 x,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 =</a:t>
            </a:r>
            <a:r>
              <a:rPr lang="en-US" dirty="0">
                <a:latin typeface="Consolas" panose="020B0609020204030204" pitchFamily="49" charset="0"/>
                <a:ea typeface="Cambria" panose="02040503050406030204" pitchFamily="18" charset="0"/>
                <a:cs typeface="Times New Roman" panose="02020603050405020304" pitchFamily="18" charset="0"/>
              </a:rPr>
              <a:t> y))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"Linearity?"</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69DD7AD-2565-4335-9520-56B899480A50}"/>
              </a:ext>
            </a:extLst>
          </p:cNvPr>
          <p:cNvSpPr/>
          <p:nvPr/>
        </p:nvSpPr>
        <p:spPr>
          <a:xfrm>
            <a:off x="853437" y="4358565"/>
            <a:ext cx="10499189" cy="1605568"/>
          </a:xfrm>
          <a:prstGeom prst="rect">
            <a:avLst/>
          </a:prstGeom>
        </p:spPr>
        <p:txBody>
          <a:bodyPr wrap="square">
            <a:spAutoFit/>
          </a:bodyPr>
          <a:lstStyle/>
          <a:p>
            <a:pPr latinLnBrk="1">
              <a:spcAft>
                <a:spcPts val="1000"/>
              </a:spcAft>
            </a:pP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Equal Variance</a:t>
            </a:r>
          </a:p>
          <a:p>
            <a:pPr latinLnBrk="1">
              <a:spcAft>
                <a:spcPts val="1000"/>
              </a:spcAft>
            </a:pP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pred</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A400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fit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fitted.values</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err="1">
                <a:latin typeface="Consolas" panose="020B0609020204030204" pitchFamily="49" charset="0"/>
                <a:ea typeface="Cambria" panose="02040503050406030204" pitchFamily="18" charset="0"/>
                <a:cs typeface="Times New Roman" panose="02020603050405020304" pitchFamily="18" charset="0"/>
              </a:rPr>
              <a:t>pred</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a:t>
            </a:r>
            <a:r>
              <a:rPr lang="en-US" dirty="0">
                <a:latin typeface="Consolas" panose="020B0609020204030204" pitchFamily="49" charset="0"/>
                <a:ea typeface="Cambria" panose="02040503050406030204" pitchFamily="18" charset="0"/>
                <a:cs typeface="Times New Roman" panose="02020603050405020304" pitchFamily="18" charset="0"/>
              </a:rPr>
              <a:t>res))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'purple'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'Equal  Variance?'</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505732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CC66-7650-4936-A395-5D480A48CC72}"/>
              </a:ext>
            </a:extLst>
          </p:cNvPr>
          <p:cNvSpPr>
            <a:spLocks noGrp="1"/>
          </p:cNvSpPr>
          <p:nvPr>
            <p:ph type="title"/>
          </p:nvPr>
        </p:nvSpPr>
        <p:spPr>
          <a:xfrm>
            <a:off x="838200" y="1"/>
            <a:ext cx="10515600" cy="477077"/>
          </a:xfrm>
        </p:spPr>
        <p:txBody>
          <a:bodyPr>
            <a:normAutofit fontScale="90000"/>
          </a:bodyPr>
          <a:lstStyle/>
          <a:p>
            <a:pPr algn="ctr"/>
            <a:r>
              <a:rPr lang="en-IN" sz="4000" dirty="0"/>
              <a:t>Relationship between Values</a:t>
            </a:r>
          </a:p>
        </p:txBody>
      </p:sp>
      <p:sp>
        <p:nvSpPr>
          <p:cNvPr id="3" name="Content Placeholder 2">
            <a:extLst>
              <a:ext uri="{FF2B5EF4-FFF2-40B4-BE49-F238E27FC236}">
                <a16:creationId xmlns:a16="http://schemas.microsoft.com/office/drawing/2014/main" id="{ECE1A574-A7F4-4699-9A18-1092BBAF495D}"/>
              </a:ext>
            </a:extLst>
          </p:cNvPr>
          <p:cNvSpPr>
            <a:spLocks noGrp="1"/>
          </p:cNvSpPr>
          <p:nvPr>
            <p:ph idx="1"/>
          </p:nvPr>
        </p:nvSpPr>
        <p:spPr>
          <a:xfrm>
            <a:off x="838200" y="477078"/>
            <a:ext cx="10515600" cy="5699885"/>
          </a:xfrm>
        </p:spPr>
        <p:txBody>
          <a:bodyPr>
            <a:normAutofit/>
          </a:bodyPr>
          <a:lstStyle/>
          <a:p>
            <a:pPr marL="0" indent="0">
              <a:buNone/>
            </a:pPr>
            <a:r>
              <a:rPr lang="en-IN" sz="2400" dirty="0"/>
              <a:t>We notice a strong correlations between google </a:t>
            </a:r>
            <a:r>
              <a:rPr lang="en-IN" sz="2400" dirty="0" err="1"/>
              <a:t>adwords</a:t>
            </a:r>
            <a:r>
              <a:rPr lang="en-IN" sz="2400" dirty="0"/>
              <a:t> and marketing total, and revenue and marketing total.</a:t>
            </a:r>
          </a:p>
          <a:p>
            <a:pPr marL="0" indent="0">
              <a:buNone/>
            </a:pPr>
            <a:endParaRPr lang="en-IN" sz="2400" dirty="0"/>
          </a:p>
        </p:txBody>
      </p:sp>
      <p:pic>
        <p:nvPicPr>
          <p:cNvPr id="5" name="Picture 4" descr="A screenshot of a cell phone&#10;&#10;Description automatically generated">
            <a:extLst>
              <a:ext uri="{FF2B5EF4-FFF2-40B4-BE49-F238E27FC236}">
                <a16:creationId xmlns:a16="http://schemas.microsoft.com/office/drawing/2014/main" id="{0365889B-3039-4005-99AA-63AF8E539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46" y="1181687"/>
            <a:ext cx="10515600" cy="5345722"/>
          </a:xfrm>
          <a:prstGeom prst="rect">
            <a:avLst/>
          </a:prstGeom>
        </p:spPr>
      </p:pic>
    </p:spTree>
    <p:extLst>
      <p:ext uri="{BB962C8B-B14F-4D97-AF65-F5344CB8AC3E}">
        <p14:creationId xmlns:p14="http://schemas.microsoft.com/office/powerpoint/2010/main" val="1753581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CE2B8C7C-9C53-485D-BB93-660335BD1FD8}"/>
              </a:ext>
            </a:extLst>
          </p:cNvPr>
          <p:cNvPicPr/>
          <p:nvPr/>
        </p:nvPicPr>
        <p:blipFill>
          <a:blip r:embed="rId2"/>
          <a:stretch>
            <a:fillRect/>
          </a:stretch>
        </p:blipFill>
        <p:spPr bwMode="auto">
          <a:xfrm>
            <a:off x="6421035" y="1377086"/>
            <a:ext cx="5129784" cy="4103827"/>
          </a:xfrm>
          <a:prstGeom prst="rect">
            <a:avLst/>
          </a:prstGeom>
          <a:noFill/>
        </p:spPr>
      </p:pic>
      <p:pic>
        <p:nvPicPr>
          <p:cNvPr id="2" name="Picture">
            <a:extLst>
              <a:ext uri="{FF2B5EF4-FFF2-40B4-BE49-F238E27FC236}">
                <a16:creationId xmlns:a16="http://schemas.microsoft.com/office/drawing/2014/main" id="{37EA39F8-0F8E-4B1D-A26A-EC3E925AEF9F}"/>
              </a:ext>
            </a:extLst>
          </p:cNvPr>
          <p:cNvPicPr/>
          <p:nvPr/>
        </p:nvPicPr>
        <p:blipFill>
          <a:blip r:embed="rId3"/>
          <a:stretch>
            <a:fillRect/>
          </a:stretch>
        </p:blipFill>
        <p:spPr bwMode="auto">
          <a:xfrm>
            <a:off x="641180" y="1377086"/>
            <a:ext cx="5129784" cy="4103827"/>
          </a:xfrm>
          <a:prstGeom prst="rect">
            <a:avLst/>
          </a:prstGeom>
          <a:noFill/>
        </p:spPr>
      </p:pic>
    </p:spTree>
    <p:extLst>
      <p:ext uri="{BB962C8B-B14F-4D97-AF65-F5344CB8AC3E}">
        <p14:creationId xmlns:p14="http://schemas.microsoft.com/office/powerpoint/2010/main" val="6827894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BAAE4A-89A9-43C6-B1D8-8F39C6A9D807}"/>
              </a:ext>
            </a:extLst>
          </p:cNvPr>
          <p:cNvSpPr/>
          <p:nvPr/>
        </p:nvSpPr>
        <p:spPr>
          <a:xfrm>
            <a:off x="506438" y="3871021"/>
            <a:ext cx="10592970" cy="2862322"/>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##data transformation for </a:t>
            </a:r>
            <a:r>
              <a:rPr lang="en-US" dirty="0" err="1">
                <a:latin typeface="Consolas" panose="020B0609020204030204" pitchFamily="49" charset="0"/>
                <a:ea typeface="Cambria" panose="02040503050406030204" pitchFamily="18" charset="0"/>
                <a:cs typeface="Times New Roman" panose="02020603050405020304" pitchFamily="18" charset="0"/>
              </a:rPr>
              <a:t>facebook</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x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sqrt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facebook</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independent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dependent </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fit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y</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data.table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x,y</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Linearity</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 x,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 =</a:t>
            </a:r>
            <a:r>
              <a:rPr lang="en-US" dirty="0">
                <a:latin typeface="Consolas" panose="020B0609020204030204" pitchFamily="49" charset="0"/>
                <a:ea typeface="Cambria" panose="02040503050406030204" pitchFamily="18" charset="0"/>
                <a:cs typeface="Times New Roman" panose="02020603050405020304" pitchFamily="18" charset="0"/>
              </a:rPr>
              <a:t> y))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"Linearity?"</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F39FCD-8BEB-4206-8B6C-4AC6D997CCDA}"/>
              </a:ext>
            </a:extLst>
          </p:cNvPr>
          <p:cNvSpPr txBox="1"/>
          <p:nvPr/>
        </p:nvSpPr>
        <p:spPr>
          <a:xfrm>
            <a:off x="506437" y="182881"/>
            <a:ext cx="11113477" cy="369332"/>
          </a:xfrm>
          <a:prstGeom prst="rect">
            <a:avLst/>
          </a:prstGeom>
          <a:noFill/>
        </p:spPr>
        <p:txBody>
          <a:bodyPr wrap="square" rtlCol="0">
            <a:spAutoFit/>
          </a:bodyPr>
          <a:lstStyle/>
          <a:p>
            <a:pPr algn="ctr"/>
            <a:r>
              <a:rPr lang="en-US" dirty="0">
                <a:latin typeface="Arial Black" panose="020B0A04020102020204" pitchFamily="34" charset="0"/>
              </a:rPr>
              <a:t>Refining data for Simple Linear Regression</a:t>
            </a:r>
            <a:endParaRPr lang="en-IN" dirty="0">
              <a:latin typeface="Arial Black" panose="020B0A04020102020204" pitchFamily="34" charset="0"/>
            </a:endParaRPr>
          </a:p>
        </p:txBody>
      </p:sp>
      <p:sp>
        <p:nvSpPr>
          <p:cNvPr id="4" name="Rectangle 3">
            <a:extLst>
              <a:ext uri="{FF2B5EF4-FFF2-40B4-BE49-F238E27FC236}">
                <a16:creationId xmlns:a16="http://schemas.microsoft.com/office/drawing/2014/main" id="{EBA4A403-1E40-4040-9AB7-4A1C7FDBF656}"/>
              </a:ext>
            </a:extLst>
          </p:cNvPr>
          <p:cNvSpPr/>
          <p:nvPr/>
        </p:nvSpPr>
        <p:spPr>
          <a:xfrm>
            <a:off x="506437" y="693898"/>
            <a:ext cx="11437033" cy="2862322"/>
          </a:xfrm>
          <a:prstGeom prst="rect">
            <a:avLst/>
          </a:prstGeom>
        </p:spPr>
        <p:txBody>
          <a:bodyPr wrap="square">
            <a:spAutoFit/>
          </a:bodyPr>
          <a:lstStyle/>
          <a:p>
            <a:pPr latinLnBrk="1">
              <a:spcAft>
                <a:spcPts val="1000"/>
              </a:spcAft>
            </a:pPr>
            <a:r>
              <a:rPr lang="en-US" dirty="0">
                <a:latin typeface="Consolas" panose="020B0609020204030204" pitchFamily="49" charset="0"/>
                <a:ea typeface="Cambria" panose="02040503050406030204" pitchFamily="18" charset="0"/>
                <a:cs typeface="Times New Roman" panose="02020603050405020304" pitchFamily="18" charset="0"/>
              </a:rPr>
              <a:t>## Checking L.I.N.E assumptions for revenue &amp; </a:t>
            </a:r>
            <a:r>
              <a:rPr lang="en-US" dirty="0" err="1">
                <a:latin typeface="Consolas" panose="020B0609020204030204" pitchFamily="49" charset="0"/>
                <a:ea typeface="Cambria" panose="02040503050406030204" pitchFamily="18" charset="0"/>
                <a:cs typeface="Times New Roman" panose="02020603050405020304" pitchFamily="18" charset="0"/>
              </a:rPr>
              <a:t>facebook</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x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facebook</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independent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dependent </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fit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facebook</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data.table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x,y</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dirty="0">
                <a:latin typeface="Consolas" panose="020B0609020204030204" pitchFamily="49" charset="0"/>
                <a:ea typeface="Cambria" panose="02040503050406030204" pitchFamily="18" charset="0"/>
                <a:cs typeface="Times New Roman" panose="02020603050405020304" pitchFamily="18" charset="0"/>
              </a:rPr>
            </a:br>
            <a:br>
              <a:rPr lang="en-US" dirty="0">
                <a:latin typeface="Consolas" panose="020B0609020204030204" pitchFamily="49" charset="0"/>
                <a:ea typeface="Cambria" panose="02040503050406030204" pitchFamily="18" charset="0"/>
                <a:cs typeface="Times New Roman" panose="02020603050405020304" pitchFamily="18" charset="0"/>
              </a:rPr>
            </a:b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Check for Linearity</a:t>
            </a:r>
            <a:br>
              <a:rPr lang="en-US" dirty="0">
                <a:latin typeface="Consolas" panose="020B0609020204030204" pitchFamily="49" charset="0"/>
                <a:ea typeface="Cambria" panose="02040503050406030204" pitchFamily="18" charset="0"/>
                <a:cs typeface="Times New Roman" panose="02020603050405020304" pitchFamily="18" charset="0"/>
              </a:rPr>
            </a:b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ggplot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aes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x=</a:t>
            </a:r>
            <a:r>
              <a:rPr lang="en-US" dirty="0">
                <a:latin typeface="Consolas" panose="020B0609020204030204" pitchFamily="49" charset="0"/>
                <a:ea typeface="Cambria" panose="02040503050406030204" pitchFamily="18" charset="0"/>
                <a:cs typeface="Times New Roman" panose="02020603050405020304" pitchFamily="18" charset="0"/>
              </a:rPr>
              <a:t> x, </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y =</a:t>
            </a:r>
            <a:r>
              <a:rPr lang="en-US" dirty="0">
                <a:latin typeface="Consolas" panose="020B0609020204030204" pitchFamily="49" charset="0"/>
                <a:ea typeface="Cambria" panose="02040503050406030204" pitchFamily="18" charset="0"/>
                <a:cs typeface="Times New Roman" panose="02020603050405020304" pitchFamily="18" charset="0"/>
              </a:rPr>
              <a:t> y))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geom_point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color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'blue'</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geom_smooth</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method =</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err="1">
                <a:solidFill>
                  <a:srgbClr val="4E9A06"/>
                </a:solidFill>
                <a:latin typeface="Consolas" panose="020B0609020204030204" pitchFamily="49" charset="0"/>
                <a:ea typeface="Cambria" panose="02040503050406030204" pitchFamily="18" charset="0"/>
                <a:cs typeface="Times New Roman" panose="02020603050405020304" pitchFamily="18" charset="0"/>
              </a:rPr>
              <a:t>lm</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b="1" dirty="0">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a:solidFill>
                  <a:srgbClr val="204A87"/>
                </a:solidFill>
                <a:latin typeface="Consolas" panose="020B0609020204030204" pitchFamily="49" charset="0"/>
                <a:ea typeface="Cambria" panose="02040503050406030204" pitchFamily="18" charset="0"/>
                <a:cs typeface="Times New Roman" panose="02020603050405020304" pitchFamily="18" charset="0"/>
              </a:rPr>
              <a:t>labs</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a:solidFill>
                  <a:srgbClr val="204A87"/>
                </a:solidFill>
                <a:latin typeface="Consolas" panose="020B0609020204030204" pitchFamily="49" charset="0"/>
                <a:ea typeface="Cambria" panose="02040503050406030204" pitchFamily="18" charset="0"/>
                <a:cs typeface="Times New Roman" panose="02020603050405020304" pitchFamily="18" charset="0"/>
              </a:rPr>
              <a:t>title=</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"Linearity?"</a:t>
            </a:r>
            <a:r>
              <a:rPr lang="en-US" dirty="0">
                <a:latin typeface="Consolas" panose="020B0609020204030204" pitchFamily="49" charset="0"/>
                <a:ea typeface="Cambria" panose="02040503050406030204" pitchFamily="18" charset="0"/>
                <a:cs typeface="Times New Roman" panose="02020603050405020304" pitchFamily="18" charset="0"/>
              </a:rPr>
              <a:t>)</a:t>
            </a:r>
            <a:endParaRPr lang="en-IN" dirty="0">
              <a:latin typeface="Consolas" panose="020B0609020204030204" pitchFamily="49"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9861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3EA6CE32-4BDF-4AF9-8EA9-F62332317FED}"/>
              </a:ext>
            </a:extLst>
          </p:cNvPr>
          <p:cNvPicPr/>
          <p:nvPr/>
        </p:nvPicPr>
        <p:blipFill>
          <a:blip r:embed="rId2"/>
          <a:stretch>
            <a:fillRect/>
          </a:stretch>
        </p:blipFill>
        <p:spPr bwMode="auto">
          <a:xfrm>
            <a:off x="643467" y="1311112"/>
            <a:ext cx="5294716" cy="4235773"/>
          </a:xfrm>
          <a:prstGeom prst="rect">
            <a:avLst/>
          </a:prstGeom>
          <a:noFill/>
        </p:spPr>
      </p:pic>
      <p:pic>
        <p:nvPicPr>
          <p:cNvPr id="2" name="Picture">
            <a:extLst>
              <a:ext uri="{FF2B5EF4-FFF2-40B4-BE49-F238E27FC236}">
                <a16:creationId xmlns:a16="http://schemas.microsoft.com/office/drawing/2014/main" id="{2E6D26E6-D67A-4DAC-AF2E-75C95895C299}"/>
              </a:ext>
            </a:extLst>
          </p:cNvPr>
          <p:cNvPicPr/>
          <p:nvPr/>
        </p:nvPicPr>
        <p:blipFill>
          <a:blip r:embed="rId3"/>
          <a:stretch>
            <a:fillRect/>
          </a:stretch>
        </p:blipFill>
        <p:spPr bwMode="auto">
          <a:xfrm>
            <a:off x="6253817" y="1311114"/>
            <a:ext cx="5294715" cy="4235772"/>
          </a:xfrm>
          <a:prstGeom prst="rect">
            <a:avLst/>
          </a:prstGeom>
          <a:noFill/>
        </p:spPr>
      </p:pic>
      <p:sp>
        <p:nvSpPr>
          <p:cNvPr id="4" name="TextBox 3">
            <a:extLst>
              <a:ext uri="{FF2B5EF4-FFF2-40B4-BE49-F238E27FC236}">
                <a16:creationId xmlns:a16="http://schemas.microsoft.com/office/drawing/2014/main" id="{E607BF82-8AF2-4E18-9A7A-923BA96C2B41}"/>
              </a:ext>
            </a:extLst>
          </p:cNvPr>
          <p:cNvSpPr txBox="1"/>
          <p:nvPr/>
        </p:nvSpPr>
        <p:spPr>
          <a:xfrm>
            <a:off x="2017027" y="663973"/>
            <a:ext cx="3671661" cy="369332"/>
          </a:xfrm>
          <a:prstGeom prst="rect">
            <a:avLst/>
          </a:prstGeom>
          <a:noFill/>
        </p:spPr>
        <p:txBody>
          <a:bodyPr wrap="square" rtlCol="0">
            <a:spAutoFit/>
          </a:bodyPr>
          <a:lstStyle/>
          <a:p>
            <a:r>
              <a:rPr lang="en-IN" dirty="0"/>
              <a:t>#Before sqrt Transformation</a:t>
            </a:r>
          </a:p>
        </p:txBody>
      </p:sp>
      <p:sp>
        <p:nvSpPr>
          <p:cNvPr id="9" name="TextBox 8">
            <a:extLst>
              <a:ext uri="{FF2B5EF4-FFF2-40B4-BE49-F238E27FC236}">
                <a16:creationId xmlns:a16="http://schemas.microsoft.com/office/drawing/2014/main" id="{1D11A45B-4F6C-4CFF-B8B6-21F1337CC351}"/>
              </a:ext>
            </a:extLst>
          </p:cNvPr>
          <p:cNvSpPr txBox="1"/>
          <p:nvPr/>
        </p:nvSpPr>
        <p:spPr>
          <a:xfrm>
            <a:off x="7763024" y="710921"/>
            <a:ext cx="3671661" cy="369332"/>
          </a:xfrm>
          <a:prstGeom prst="rect">
            <a:avLst/>
          </a:prstGeom>
          <a:noFill/>
        </p:spPr>
        <p:txBody>
          <a:bodyPr wrap="square" rtlCol="0">
            <a:spAutoFit/>
          </a:bodyPr>
          <a:lstStyle/>
          <a:p>
            <a:r>
              <a:rPr lang="en-IN" dirty="0"/>
              <a:t>#After sqrt Transformation</a:t>
            </a:r>
          </a:p>
        </p:txBody>
      </p:sp>
    </p:spTree>
    <p:extLst>
      <p:ext uri="{BB962C8B-B14F-4D97-AF65-F5344CB8AC3E}">
        <p14:creationId xmlns:p14="http://schemas.microsoft.com/office/powerpoint/2010/main" val="1826723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ACFE248E-76E3-4BAC-8ABA-835DA3F79349}"/>
              </a:ext>
            </a:extLst>
          </p:cNvPr>
          <p:cNvPicPr/>
          <p:nvPr/>
        </p:nvPicPr>
        <p:blipFill>
          <a:blip r:embed="rId2"/>
          <a:stretch>
            <a:fillRect/>
          </a:stretch>
        </p:blipFill>
        <p:spPr bwMode="auto">
          <a:xfrm>
            <a:off x="6421035" y="1377086"/>
            <a:ext cx="5129784" cy="4103827"/>
          </a:xfrm>
          <a:prstGeom prst="rect">
            <a:avLst/>
          </a:prstGeom>
          <a:noFill/>
        </p:spPr>
      </p:pic>
      <p:pic>
        <p:nvPicPr>
          <p:cNvPr id="3" name="Picture">
            <a:extLst>
              <a:ext uri="{FF2B5EF4-FFF2-40B4-BE49-F238E27FC236}">
                <a16:creationId xmlns:a16="http://schemas.microsoft.com/office/drawing/2014/main" id="{A32AD84C-9B64-4CA3-A37B-5EA3D1DBFDFB}"/>
              </a:ext>
            </a:extLst>
          </p:cNvPr>
          <p:cNvPicPr/>
          <p:nvPr/>
        </p:nvPicPr>
        <p:blipFill>
          <a:blip r:embed="rId3"/>
          <a:stretch>
            <a:fillRect/>
          </a:stretch>
        </p:blipFill>
        <p:spPr bwMode="auto">
          <a:xfrm>
            <a:off x="641180" y="1377086"/>
            <a:ext cx="5129784" cy="4103827"/>
          </a:xfrm>
          <a:prstGeom prst="rect">
            <a:avLst/>
          </a:prstGeom>
          <a:noFill/>
        </p:spPr>
      </p:pic>
      <p:sp>
        <p:nvSpPr>
          <p:cNvPr id="7" name="TextBox 6">
            <a:extLst>
              <a:ext uri="{FF2B5EF4-FFF2-40B4-BE49-F238E27FC236}">
                <a16:creationId xmlns:a16="http://schemas.microsoft.com/office/drawing/2014/main" id="{80FC8AF5-0D5D-41D7-AE3C-9F93E615A4B0}"/>
              </a:ext>
            </a:extLst>
          </p:cNvPr>
          <p:cNvSpPr txBox="1"/>
          <p:nvPr/>
        </p:nvSpPr>
        <p:spPr>
          <a:xfrm>
            <a:off x="2017027" y="663973"/>
            <a:ext cx="3671661" cy="369332"/>
          </a:xfrm>
          <a:prstGeom prst="rect">
            <a:avLst/>
          </a:prstGeom>
          <a:noFill/>
        </p:spPr>
        <p:txBody>
          <a:bodyPr wrap="square" rtlCol="0">
            <a:spAutoFit/>
          </a:bodyPr>
          <a:lstStyle/>
          <a:p>
            <a:r>
              <a:rPr lang="en-IN" dirty="0"/>
              <a:t>#Before sqrt Transformation</a:t>
            </a:r>
          </a:p>
        </p:txBody>
      </p:sp>
      <p:sp>
        <p:nvSpPr>
          <p:cNvPr id="9" name="TextBox 8">
            <a:extLst>
              <a:ext uri="{FF2B5EF4-FFF2-40B4-BE49-F238E27FC236}">
                <a16:creationId xmlns:a16="http://schemas.microsoft.com/office/drawing/2014/main" id="{1EC4F6B4-E7A3-44F4-BCD8-9E460AE5676F}"/>
              </a:ext>
            </a:extLst>
          </p:cNvPr>
          <p:cNvSpPr txBox="1"/>
          <p:nvPr/>
        </p:nvSpPr>
        <p:spPr>
          <a:xfrm>
            <a:off x="8043327" y="743907"/>
            <a:ext cx="3671661" cy="369332"/>
          </a:xfrm>
          <a:prstGeom prst="rect">
            <a:avLst/>
          </a:prstGeom>
          <a:noFill/>
        </p:spPr>
        <p:txBody>
          <a:bodyPr wrap="square" rtlCol="0">
            <a:spAutoFit/>
          </a:bodyPr>
          <a:lstStyle/>
          <a:p>
            <a:r>
              <a:rPr lang="en-IN" dirty="0"/>
              <a:t>#After sqrt Transformation</a:t>
            </a:r>
          </a:p>
        </p:txBody>
      </p:sp>
    </p:spTree>
    <p:extLst>
      <p:ext uri="{BB962C8B-B14F-4D97-AF65-F5344CB8AC3E}">
        <p14:creationId xmlns:p14="http://schemas.microsoft.com/office/powerpoint/2010/main" val="186622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905CD808-BDBB-41A1-9916-97AC9AEA5659}"/>
              </a:ext>
            </a:extLst>
          </p:cNvPr>
          <p:cNvPicPr/>
          <p:nvPr/>
        </p:nvPicPr>
        <p:blipFill rotWithShape="1">
          <a:blip r:embed="rId2"/>
          <a:srcRect l="8743" r="17593"/>
          <a:stretch/>
        </p:blipFill>
        <p:spPr bwMode="auto">
          <a:xfrm>
            <a:off x="6421035" y="1308295"/>
            <a:ext cx="5129784" cy="4906238"/>
          </a:xfrm>
          <a:prstGeom prst="rect">
            <a:avLst/>
          </a:prstGeom>
          <a:noFill/>
        </p:spPr>
      </p:pic>
      <p:pic>
        <p:nvPicPr>
          <p:cNvPr id="3" name="Picture">
            <a:extLst>
              <a:ext uri="{FF2B5EF4-FFF2-40B4-BE49-F238E27FC236}">
                <a16:creationId xmlns:a16="http://schemas.microsoft.com/office/drawing/2014/main" id="{F3E03270-CC58-427B-8C67-922DD848A72F}"/>
              </a:ext>
            </a:extLst>
          </p:cNvPr>
          <p:cNvPicPr/>
          <p:nvPr/>
        </p:nvPicPr>
        <p:blipFill rotWithShape="1">
          <a:blip r:embed="rId3"/>
          <a:srcRect l="1073" r="25264"/>
          <a:stretch/>
        </p:blipFill>
        <p:spPr bwMode="auto">
          <a:xfrm>
            <a:off x="641180" y="1308295"/>
            <a:ext cx="5129784" cy="4906238"/>
          </a:xfrm>
          <a:prstGeom prst="rect">
            <a:avLst/>
          </a:prstGeom>
          <a:noFill/>
        </p:spPr>
      </p:pic>
      <p:sp>
        <p:nvSpPr>
          <p:cNvPr id="7" name="TextBox 6">
            <a:extLst>
              <a:ext uri="{FF2B5EF4-FFF2-40B4-BE49-F238E27FC236}">
                <a16:creationId xmlns:a16="http://schemas.microsoft.com/office/drawing/2014/main" id="{F229973A-BF82-491D-82D2-A75E482A0411}"/>
              </a:ext>
            </a:extLst>
          </p:cNvPr>
          <p:cNvSpPr txBox="1"/>
          <p:nvPr/>
        </p:nvSpPr>
        <p:spPr>
          <a:xfrm>
            <a:off x="1960756" y="709512"/>
            <a:ext cx="3671661" cy="369332"/>
          </a:xfrm>
          <a:prstGeom prst="rect">
            <a:avLst/>
          </a:prstGeom>
          <a:noFill/>
        </p:spPr>
        <p:txBody>
          <a:bodyPr wrap="square" rtlCol="0">
            <a:spAutoFit/>
          </a:bodyPr>
          <a:lstStyle/>
          <a:p>
            <a:r>
              <a:rPr lang="en-IN" dirty="0"/>
              <a:t>#Before sqrt Transformation</a:t>
            </a:r>
          </a:p>
        </p:txBody>
      </p:sp>
      <p:sp>
        <p:nvSpPr>
          <p:cNvPr id="9" name="TextBox 8">
            <a:extLst>
              <a:ext uri="{FF2B5EF4-FFF2-40B4-BE49-F238E27FC236}">
                <a16:creationId xmlns:a16="http://schemas.microsoft.com/office/drawing/2014/main" id="{252A54B2-DE3D-4B46-816A-D2D660B9DC15}"/>
              </a:ext>
            </a:extLst>
          </p:cNvPr>
          <p:cNvSpPr txBox="1"/>
          <p:nvPr/>
        </p:nvSpPr>
        <p:spPr>
          <a:xfrm>
            <a:off x="7879158" y="709512"/>
            <a:ext cx="3671661" cy="369332"/>
          </a:xfrm>
          <a:prstGeom prst="rect">
            <a:avLst/>
          </a:prstGeom>
          <a:noFill/>
        </p:spPr>
        <p:txBody>
          <a:bodyPr wrap="square" rtlCol="0">
            <a:spAutoFit/>
          </a:bodyPr>
          <a:lstStyle/>
          <a:p>
            <a:r>
              <a:rPr lang="en-IN" dirty="0"/>
              <a:t>#After sqrt Transformation</a:t>
            </a:r>
          </a:p>
        </p:txBody>
      </p:sp>
      <p:sp>
        <p:nvSpPr>
          <p:cNvPr id="4" name="Rectangle 3">
            <a:extLst>
              <a:ext uri="{FF2B5EF4-FFF2-40B4-BE49-F238E27FC236}">
                <a16:creationId xmlns:a16="http://schemas.microsoft.com/office/drawing/2014/main" id="{08EB87C8-16ED-4013-A892-2D248E785287}"/>
              </a:ext>
            </a:extLst>
          </p:cNvPr>
          <p:cNvSpPr/>
          <p:nvPr/>
        </p:nvSpPr>
        <p:spPr>
          <a:xfrm>
            <a:off x="1324715" y="6392989"/>
            <a:ext cx="9864302" cy="400110"/>
          </a:xfrm>
          <a:prstGeom prst="rect">
            <a:avLst/>
          </a:prstGeom>
        </p:spPr>
        <p:txBody>
          <a:bodyPr wrap="square">
            <a:spAutoFit/>
          </a:bodyPr>
          <a:lstStyle/>
          <a:p>
            <a:r>
              <a:rPr lang="en-US" sz="2000" dirty="0">
                <a:solidFill>
                  <a:schemeClr val="bg1"/>
                </a:solidFill>
                <a:latin typeface="Consolas" panose="020B0609020204030204" pitchFamily="49" charset="0"/>
                <a:ea typeface="Cambria" panose="02040503050406030204" pitchFamily="18" charset="0"/>
                <a:cs typeface="Times New Roman" panose="02020603050405020304" pitchFamily="18" charset="0"/>
              </a:rPr>
              <a:t>Here, we can see that sqrt transformation makes our data more refine</a:t>
            </a:r>
            <a:endParaRPr lang="en-IN" sz="2000" dirty="0">
              <a:solidFill>
                <a:schemeClr val="bg1"/>
              </a:solidFill>
            </a:endParaRPr>
          </a:p>
        </p:txBody>
      </p:sp>
    </p:spTree>
    <p:extLst>
      <p:ext uri="{BB962C8B-B14F-4D97-AF65-F5344CB8AC3E}">
        <p14:creationId xmlns:p14="http://schemas.microsoft.com/office/powerpoint/2010/main" val="1929602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8813B-3AF3-46B2-85E9-C5B78706717D}"/>
              </a:ext>
            </a:extLst>
          </p:cNvPr>
          <p:cNvSpPr txBox="1"/>
          <p:nvPr/>
        </p:nvSpPr>
        <p:spPr>
          <a:xfrm>
            <a:off x="506437" y="182881"/>
            <a:ext cx="11113477" cy="369332"/>
          </a:xfrm>
          <a:prstGeom prst="rect">
            <a:avLst/>
          </a:prstGeom>
          <a:noFill/>
        </p:spPr>
        <p:txBody>
          <a:bodyPr wrap="square" rtlCol="0">
            <a:spAutoFit/>
          </a:bodyPr>
          <a:lstStyle/>
          <a:p>
            <a:pPr algn="ctr"/>
            <a:r>
              <a:rPr lang="en-US" dirty="0">
                <a:latin typeface="Arial Black" panose="020B0A04020102020204" pitchFamily="34" charset="0"/>
              </a:rPr>
              <a:t>Refining data for Simple Linear Regression</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FBC7B797-C8F5-4DD7-B2A1-9FA32EF0807F}"/>
              </a:ext>
            </a:extLst>
          </p:cNvPr>
          <p:cNvSpPr txBox="1"/>
          <p:nvPr/>
        </p:nvSpPr>
        <p:spPr>
          <a:xfrm>
            <a:off x="203981" y="1579845"/>
            <a:ext cx="11718388" cy="461665"/>
          </a:xfrm>
          <a:prstGeom prst="rect">
            <a:avLst/>
          </a:prstGeom>
          <a:noFill/>
        </p:spPr>
        <p:txBody>
          <a:bodyPr wrap="square" rtlCol="0">
            <a:spAutoFit/>
          </a:bodyPr>
          <a:lstStyle/>
          <a:p>
            <a:r>
              <a:rPr lang="en-IN" sz="2400" dirty="0"/>
              <a:t>Lastly, we check for twitter variable and see that if there is a need for transformation or not.</a:t>
            </a:r>
          </a:p>
        </p:txBody>
      </p:sp>
      <p:sp>
        <p:nvSpPr>
          <p:cNvPr id="4" name="Rectangle 3">
            <a:extLst>
              <a:ext uri="{FF2B5EF4-FFF2-40B4-BE49-F238E27FC236}">
                <a16:creationId xmlns:a16="http://schemas.microsoft.com/office/drawing/2014/main" id="{62244118-F3D0-45D3-85FB-32C3210F7109}"/>
              </a:ext>
            </a:extLst>
          </p:cNvPr>
          <p:cNvSpPr/>
          <p:nvPr/>
        </p:nvSpPr>
        <p:spPr>
          <a:xfrm>
            <a:off x="236806" y="3216052"/>
            <a:ext cx="10806332" cy="2062103"/>
          </a:xfrm>
          <a:prstGeom prst="rect">
            <a:avLst/>
          </a:prstGeom>
        </p:spPr>
        <p:txBody>
          <a:bodyPr wrap="square">
            <a:spAutoFit/>
          </a:bodyPr>
          <a:lstStyle/>
          <a:p>
            <a:r>
              <a:rPr lang="en-US" dirty="0">
                <a:latin typeface="Consolas" panose="020B0609020204030204" pitchFamily="49" charset="0"/>
                <a:ea typeface="Cambria" panose="02040503050406030204" pitchFamily="18" charset="0"/>
                <a:cs typeface="Times New Roman" panose="02020603050405020304" pitchFamily="18" charset="0"/>
              </a:rPr>
              <a:t>## Checking L.I.N.E assumptions for revenue &amp; twitter</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x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twitter</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independent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y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i="1" dirty="0">
                <a:solidFill>
                  <a:srgbClr val="8F5902"/>
                </a:solidFill>
                <a:latin typeface="Consolas" panose="020B0609020204030204" pitchFamily="49" charset="0"/>
                <a:ea typeface="Cambria" panose="02040503050406030204" pitchFamily="18" charset="0"/>
                <a:cs typeface="Times New Roman" panose="02020603050405020304" pitchFamily="18" charset="0"/>
              </a:rPr>
              <a:t># dependent </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a:latin typeface="Consolas" panose="020B0609020204030204" pitchFamily="49" charset="0"/>
                <a:ea typeface="Cambria" panose="02040503050406030204" pitchFamily="18" charset="0"/>
                <a:cs typeface="Times New Roman" panose="02020603050405020304" pitchFamily="18" charset="0"/>
              </a:rPr>
              <a:t>fit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lm</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revenues</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advert</a:t>
            </a:r>
            <a:r>
              <a:rPr lang="en-US" b="1" dirty="0" err="1">
                <a:solidFill>
                  <a:srgbClr val="CE5C00"/>
                </a:solidFill>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twitter</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r>
              <a:rPr lang="en-US" dirty="0" err="1">
                <a:latin typeface="Consolas" panose="020B0609020204030204" pitchFamily="49" charset="0"/>
                <a:ea typeface="Cambria" panose="02040503050406030204" pitchFamily="18" charset="0"/>
                <a:cs typeface="Times New Roman" panose="02020603050405020304" pitchFamily="18" charset="0"/>
              </a:rPr>
              <a:t>sampdt</a:t>
            </a:r>
            <a:r>
              <a:rPr lang="en-US" dirty="0">
                <a:latin typeface="Consolas" panose="020B0609020204030204" pitchFamily="49" charset="0"/>
                <a:ea typeface="Cambria" panose="02040503050406030204" pitchFamily="18" charset="0"/>
                <a:cs typeface="Times New Roman" panose="02020603050405020304" pitchFamily="18" charset="0"/>
              </a:rPr>
              <a:t> =</a:t>
            </a:r>
            <a:r>
              <a:rPr lang="en-US" dirty="0">
                <a:solidFill>
                  <a:srgbClr val="4E9A06"/>
                </a:solidFill>
                <a:latin typeface="Consolas" panose="020B0609020204030204" pitchFamily="49" charset="0"/>
                <a:ea typeface="Cambria" panose="02040503050406030204" pitchFamily="18" charset="0"/>
                <a:cs typeface="Times New Roman" panose="02020603050405020304" pitchFamily="18" charset="0"/>
              </a:rPr>
              <a:t> </a:t>
            </a:r>
            <a:r>
              <a:rPr lang="en-US" b="1" dirty="0" err="1">
                <a:solidFill>
                  <a:srgbClr val="204A87"/>
                </a:solidFill>
                <a:latin typeface="Consolas" panose="020B0609020204030204" pitchFamily="49" charset="0"/>
                <a:ea typeface="Cambria" panose="02040503050406030204" pitchFamily="18" charset="0"/>
                <a:cs typeface="Times New Roman" panose="02020603050405020304" pitchFamily="18" charset="0"/>
              </a:rPr>
              <a:t>data.table</a:t>
            </a:r>
            <a:r>
              <a:rPr lang="en-US" dirty="0">
                <a:latin typeface="Consolas" panose="020B0609020204030204" pitchFamily="49" charset="0"/>
                <a:ea typeface="Cambria" panose="02040503050406030204" pitchFamily="18" charset="0"/>
                <a:cs typeface="Times New Roman" panose="02020603050405020304" pitchFamily="18" charset="0"/>
              </a:rPr>
              <a:t>(</a:t>
            </a:r>
            <a:r>
              <a:rPr lang="en-US" dirty="0" err="1">
                <a:latin typeface="Consolas" panose="020B0609020204030204" pitchFamily="49" charset="0"/>
                <a:ea typeface="Cambria" panose="02040503050406030204" pitchFamily="18" charset="0"/>
                <a:cs typeface="Times New Roman" panose="02020603050405020304" pitchFamily="18" charset="0"/>
              </a:rPr>
              <a:t>x,y</a:t>
            </a:r>
            <a:r>
              <a:rPr lang="en-US" dirty="0">
                <a:latin typeface="Consolas" panose="020B0609020204030204" pitchFamily="49" charset="0"/>
                <a:ea typeface="Cambria" panose="02040503050406030204" pitchFamily="18" charset="0"/>
                <a:cs typeface="Times New Roman" panose="02020603050405020304" pitchFamily="18" charset="0"/>
              </a:rPr>
              <a:t>)</a:t>
            </a:r>
            <a:br>
              <a:rPr lang="en-US" sz="20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37249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a:extLst>
              <a:ext uri="{FF2B5EF4-FFF2-40B4-BE49-F238E27FC236}">
                <a16:creationId xmlns:a16="http://schemas.microsoft.com/office/drawing/2014/main" id="{34133F24-828C-452D-B689-F3B8092D4BFE}"/>
              </a:ext>
            </a:extLst>
          </p:cNvPr>
          <p:cNvPicPr/>
          <p:nvPr/>
        </p:nvPicPr>
        <p:blipFill>
          <a:blip r:embed="rId2"/>
          <a:stretch>
            <a:fillRect/>
          </a:stretch>
        </p:blipFill>
        <p:spPr bwMode="auto">
          <a:xfrm>
            <a:off x="643467" y="1311112"/>
            <a:ext cx="5294716" cy="4235773"/>
          </a:xfrm>
          <a:prstGeom prst="rect">
            <a:avLst/>
          </a:prstGeom>
          <a:noFill/>
        </p:spPr>
      </p:pic>
      <p:pic>
        <p:nvPicPr>
          <p:cNvPr id="2" name="Picture">
            <a:extLst>
              <a:ext uri="{FF2B5EF4-FFF2-40B4-BE49-F238E27FC236}">
                <a16:creationId xmlns:a16="http://schemas.microsoft.com/office/drawing/2014/main" id="{44A3B124-27EE-4A71-914E-8415A803539C}"/>
              </a:ext>
            </a:extLst>
          </p:cNvPr>
          <p:cNvPicPr/>
          <p:nvPr/>
        </p:nvPicPr>
        <p:blipFill>
          <a:blip r:embed="rId3"/>
          <a:stretch>
            <a:fillRect/>
          </a:stretch>
        </p:blipFill>
        <p:spPr bwMode="auto">
          <a:xfrm>
            <a:off x="6253817" y="1311114"/>
            <a:ext cx="5294715" cy="4235772"/>
          </a:xfrm>
          <a:prstGeom prst="rect">
            <a:avLst/>
          </a:prstGeom>
          <a:noFill/>
        </p:spPr>
      </p:pic>
      <p:sp>
        <p:nvSpPr>
          <p:cNvPr id="7" name="TextBox 6">
            <a:extLst>
              <a:ext uri="{FF2B5EF4-FFF2-40B4-BE49-F238E27FC236}">
                <a16:creationId xmlns:a16="http://schemas.microsoft.com/office/drawing/2014/main" id="{2652E43E-8021-4956-B3FF-C463E4A17A51}"/>
              </a:ext>
            </a:extLst>
          </p:cNvPr>
          <p:cNvSpPr txBox="1"/>
          <p:nvPr/>
        </p:nvSpPr>
        <p:spPr>
          <a:xfrm>
            <a:off x="2017027" y="663973"/>
            <a:ext cx="3671661" cy="369332"/>
          </a:xfrm>
          <a:prstGeom prst="rect">
            <a:avLst/>
          </a:prstGeom>
          <a:noFill/>
        </p:spPr>
        <p:txBody>
          <a:bodyPr wrap="square" rtlCol="0">
            <a:spAutoFit/>
          </a:bodyPr>
          <a:lstStyle/>
          <a:p>
            <a:r>
              <a:rPr lang="en-IN" dirty="0"/>
              <a:t>#Before Transformation</a:t>
            </a:r>
          </a:p>
        </p:txBody>
      </p:sp>
      <p:sp>
        <p:nvSpPr>
          <p:cNvPr id="9" name="TextBox 8">
            <a:extLst>
              <a:ext uri="{FF2B5EF4-FFF2-40B4-BE49-F238E27FC236}">
                <a16:creationId xmlns:a16="http://schemas.microsoft.com/office/drawing/2014/main" id="{00322987-A4C9-4B87-BDE0-DB7B38BCF42D}"/>
              </a:ext>
            </a:extLst>
          </p:cNvPr>
          <p:cNvSpPr txBox="1"/>
          <p:nvPr/>
        </p:nvSpPr>
        <p:spPr>
          <a:xfrm>
            <a:off x="7763024" y="710921"/>
            <a:ext cx="3671661" cy="369332"/>
          </a:xfrm>
          <a:prstGeom prst="rect">
            <a:avLst/>
          </a:prstGeom>
          <a:noFill/>
        </p:spPr>
        <p:txBody>
          <a:bodyPr wrap="square" rtlCol="0">
            <a:spAutoFit/>
          </a:bodyPr>
          <a:lstStyle/>
          <a:p>
            <a:r>
              <a:rPr lang="en-IN" dirty="0"/>
              <a:t>#After Transformation</a:t>
            </a:r>
          </a:p>
        </p:txBody>
      </p:sp>
    </p:spTree>
    <p:extLst>
      <p:ext uri="{BB962C8B-B14F-4D97-AF65-F5344CB8AC3E}">
        <p14:creationId xmlns:p14="http://schemas.microsoft.com/office/powerpoint/2010/main" val="2465963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a:extLst>
              <a:ext uri="{FF2B5EF4-FFF2-40B4-BE49-F238E27FC236}">
                <a16:creationId xmlns:a16="http://schemas.microsoft.com/office/drawing/2014/main" id="{4677D78A-0B39-41FE-8EC3-D972742AB074}"/>
              </a:ext>
            </a:extLst>
          </p:cNvPr>
          <p:cNvPicPr/>
          <p:nvPr/>
        </p:nvPicPr>
        <p:blipFill>
          <a:blip r:embed="rId2"/>
          <a:stretch>
            <a:fillRect/>
          </a:stretch>
        </p:blipFill>
        <p:spPr bwMode="auto">
          <a:xfrm>
            <a:off x="643467" y="1311112"/>
            <a:ext cx="5294716" cy="4235773"/>
          </a:xfrm>
          <a:prstGeom prst="rect">
            <a:avLst/>
          </a:prstGeom>
          <a:noFill/>
        </p:spPr>
      </p:pic>
      <p:pic>
        <p:nvPicPr>
          <p:cNvPr id="13" name="Picture">
            <a:extLst>
              <a:ext uri="{FF2B5EF4-FFF2-40B4-BE49-F238E27FC236}">
                <a16:creationId xmlns:a16="http://schemas.microsoft.com/office/drawing/2014/main" id="{D8C152C6-A2DB-4995-83C9-55E9FD75F6BB}"/>
              </a:ext>
            </a:extLst>
          </p:cNvPr>
          <p:cNvPicPr/>
          <p:nvPr/>
        </p:nvPicPr>
        <p:blipFill>
          <a:blip r:embed="rId2"/>
          <a:stretch>
            <a:fillRect/>
          </a:stretch>
        </p:blipFill>
        <p:spPr bwMode="auto">
          <a:xfrm>
            <a:off x="6253817" y="1311114"/>
            <a:ext cx="5294715" cy="4235772"/>
          </a:xfrm>
          <a:prstGeom prst="rect">
            <a:avLst/>
          </a:prstGeom>
          <a:noFill/>
        </p:spPr>
      </p:pic>
      <p:sp>
        <p:nvSpPr>
          <p:cNvPr id="7" name="TextBox 6">
            <a:extLst>
              <a:ext uri="{FF2B5EF4-FFF2-40B4-BE49-F238E27FC236}">
                <a16:creationId xmlns:a16="http://schemas.microsoft.com/office/drawing/2014/main" id="{2652E43E-8021-4956-B3FF-C463E4A17A51}"/>
              </a:ext>
            </a:extLst>
          </p:cNvPr>
          <p:cNvSpPr txBox="1"/>
          <p:nvPr/>
        </p:nvSpPr>
        <p:spPr>
          <a:xfrm>
            <a:off x="2017027" y="663973"/>
            <a:ext cx="3671661" cy="369332"/>
          </a:xfrm>
          <a:prstGeom prst="rect">
            <a:avLst/>
          </a:prstGeom>
          <a:noFill/>
        </p:spPr>
        <p:txBody>
          <a:bodyPr wrap="square" rtlCol="0">
            <a:spAutoFit/>
          </a:bodyPr>
          <a:lstStyle/>
          <a:p>
            <a:pPr>
              <a:spcAft>
                <a:spcPts val="600"/>
              </a:spcAft>
            </a:pPr>
            <a:r>
              <a:rPr lang="en-IN" dirty="0"/>
              <a:t>#Before log Transformation</a:t>
            </a:r>
          </a:p>
        </p:txBody>
      </p:sp>
      <p:sp>
        <p:nvSpPr>
          <p:cNvPr id="9" name="TextBox 8">
            <a:extLst>
              <a:ext uri="{FF2B5EF4-FFF2-40B4-BE49-F238E27FC236}">
                <a16:creationId xmlns:a16="http://schemas.microsoft.com/office/drawing/2014/main" id="{00322987-A4C9-4B87-BDE0-DB7B38BCF42D}"/>
              </a:ext>
            </a:extLst>
          </p:cNvPr>
          <p:cNvSpPr txBox="1"/>
          <p:nvPr/>
        </p:nvSpPr>
        <p:spPr>
          <a:xfrm>
            <a:off x="7763024" y="710921"/>
            <a:ext cx="3671661" cy="369332"/>
          </a:xfrm>
          <a:prstGeom prst="rect">
            <a:avLst/>
          </a:prstGeom>
          <a:noFill/>
        </p:spPr>
        <p:txBody>
          <a:bodyPr wrap="square" rtlCol="0">
            <a:spAutoFit/>
          </a:bodyPr>
          <a:lstStyle/>
          <a:p>
            <a:pPr>
              <a:spcAft>
                <a:spcPts val="600"/>
              </a:spcAft>
            </a:pPr>
            <a:r>
              <a:rPr lang="en-IN" dirty="0"/>
              <a:t>#After log Transformation</a:t>
            </a:r>
          </a:p>
        </p:txBody>
      </p:sp>
      <p:sp>
        <p:nvSpPr>
          <p:cNvPr id="4" name="TextBox 3">
            <a:extLst>
              <a:ext uri="{FF2B5EF4-FFF2-40B4-BE49-F238E27FC236}">
                <a16:creationId xmlns:a16="http://schemas.microsoft.com/office/drawing/2014/main" id="{DC0A03F3-DF90-42A9-8396-ED321E06696B}"/>
              </a:ext>
            </a:extLst>
          </p:cNvPr>
          <p:cNvSpPr txBox="1"/>
          <p:nvPr/>
        </p:nvSpPr>
        <p:spPr>
          <a:xfrm>
            <a:off x="1209822" y="5899694"/>
            <a:ext cx="9869263" cy="461665"/>
          </a:xfrm>
          <a:prstGeom prst="rect">
            <a:avLst/>
          </a:prstGeom>
          <a:noFill/>
        </p:spPr>
        <p:txBody>
          <a:bodyPr wrap="square" rtlCol="0">
            <a:spAutoFit/>
          </a:bodyPr>
          <a:lstStyle/>
          <a:p>
            <a:r>
              <a:rPr lang="en-IN" sz="2400" dirty="0"/>
              <a:t>Clearly, log transformation won’t make any difference for the normality.</a:t>
            </a:r>
          </a:p>
        </p:txBody>
      </p:sp>
    </p:spTree>
    <p:extLst>
      <p:ext uri="{BB962C8B-B14F-4D97-AF65-F5344CB8AC3E}">
        <p14:creationId xmlns:p14="http://schemas.microsoft.com/office/powerpoint/2010/main" val="4196466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652E43E-8021-4956-B3FF-C463E4A17A51}"/>
              </a:ext>
            </a:extLst>
          </p:cNvPr>
          <p:cNvSpPr txBox="1"/>
          <p:nvPr/>
        </p:nvSpPr>
        <p:spPr>
          <a:xfrm>
            <a:off x="2017027" y="663973"/>
            <a:ext cx="3671661" cy="369332"/>
          </a:xfrm>
          <a:prstGeom prst="rect">
            <a:avLst/>
          </a:prstGeom>
          <a:noFill/>
        </p:spPr>
        <p:txBody>
          <a:bodyPr wrap="square" rtlCol="0">
            <a:spAutoFit/>
          </a:bodyPr>
          <a:lstStyle/>
          <a:p>
            <a:pPr>
              <a:spcAft>
                <a:spcPts val="600"/>
              </a:spcAft>
            </a:pPr>
            <a:r>
              <a:rPr lang="en-IN" dirty="0"/>
              <a:t>#Before log Transformation</a:t>
            </a:r>
          </a:p>
        </p:txBody>
      </p:sp>
      <p:sp>
        <p:nvSpPr>
          <p:cNvPr id="9" name="TextBox 8">
            <a:extLst>
              <a:ext uri="{FF2B5EF4-FFF2-40B4-BE49-F238E27FC236}">
                <a16:creationId xmlns:a16="http://schemas.microsoft.com/office/drawing/2014/main" id="{00322987-A4C9-4B87-BDE0-DB7B38BCF42D}"/>
              </a:ext>
            </a:extLst>
          </p:cNvPr>
          <p:cNvSpPr txBox="1"/>
          <p:nvPr/>
        </p:nvSpPr>
        <p:spPr>
          <a:xfrm>
            <a:off x="7763024" y="710921"/>
            <a:ext cx="3671661" cy="369332"/>
          </a:xfrm>
          <a:prstGeom prst="rect">
            <a:avLst/>
          </a:prstGeom>
          <a:noFill/>
        </p:spPr>
        <p:txBody>
          <a:bodyPr wrap="square" rtlCol="0">
            <a:spAutoFit/>
          </a:bodyPr>
          <a:lstStyle/>
          <a:p>
            <a:pPr>
              <a:spcAft>
                <a:spcPts val="600"/>
              </a:spcAft>
            </a:pPr>
            <a:r>
              <a:rPr lang="en-IN" dirty="0"/>
              <a:t>#After log Transformation</a:t>
            </a:r>
          </a:p>
        </p:txBody>
      </p:sp>
      <p:sp>
        <p:nvSpPr>
          <p:cNvPr id="4" name="TextBox 3">
            <a:extLst>
              <a:ext uri="{FF2B5EF4-FFF2-40B4-BE49-F238E27FC236}">
                <a16:creationId xmlns:a16="http://schemas.microsoft.com/office/drawing/2014/main" id="{DC0A03F3-DF90-42A9-8396-ED321E06696B}"/>
              </a:ext>
            </a:extLst>
          </p:cNvPr>
          <p:cNvSpPr txBox="1"/>
          <p:nvPr/>
        </p:nvSpPr>
        <p:spPr>
          <a:xfrm>
            <a:off x="477012" y="5899694"/>
            <a:ext cx="11563625" cy="461665"/>
          </a:xfrm>
          <a:prstGeom prst="rect">
            <a:avLst/>
          </a:prstGeom>
          <a:noFill/>
        </p:spPr>
        <p:txBody>
          <a:bodyPr wrap="square" rtlCol="0">
            <a:spAutoFit/>
          </a:bodyPr>
          <a:lstStyle/>
          <a:p>
            <a:r>
              <a:rPr lang="en-IN" sz="2400" dirty="0"/>
              <a:t>So, here transformation is not helping and we move forward with our original datapoints.</a:t>
            </a:r>
          </a:p>
        </p:txBody>
      </p:sp>
      <p:pic>
        <p:nvPicPr>
          <p:cNvPr id="10" name="Picture">
            <a:extLst>
              <a:ext uri="{FF2B5EF4-FFF2-40B4-BE49-F238E27FC236}">
                <a16:creationId xmlns:a16="http://schemas.microsoft.com/office/drawing/2014/main" id="{EEE9EDA3-58E7-4F35-884B-0E5C01C4443A}"/>
              </a:ext>
            </a:extLst>
          </p:cNvPr>
          <p:cNvPicPr/>
          <p:nvPr/>
        </p:nvPicPr>
        <p:blipFill>
          <a:blip r:embed="rId2"/>
          <a:stretch>
            <a:fillRect/>
          </a:stretch>
        </p:blipFill>
        <p:spPr bwMode="auto">
          <a:xfrm>
            <a:off x="765959" y="1080254"/>
            <a:ext cx="5140135" cy="4466632"/>
          </a:xfrm>
          <a:prstGeom prst="rect">
            <a:avLst/>
          </a:prstGeom>
          <a:noFill/>
          <a:ln w="9525">
            <a:noFill/>
            <a:headEnd/>
            <a:tailEnd/>
          </a:ln>
        </p:spPr>
      </p:pic>
      <p:pic>
        <p:nvPicPr>
          <p:cNvPr id="11" name="Picture">
            <a:extLst>
              <a:ext uri="{FF2B5EF4-FFF2-40B4-BE49-F238E27FC236}">
                <a16:creationId xmlns:a16="http://schemas.microsoft.com/office/drawing/2014/main" id="{BF8320C6-A845-4A12-BA8D-0293D3BE613F}"/>
              </a:ext>
            </a:extLst>
          </p:cNvPr>
          <p:cNvPicPr/>
          <p:nvPr/>
        </p:nvPicPr>
        <p:blipFill>
          <a:blip r:embed="rId3"/>
          <a:stretch>
            <a:fillRect/>
          </a:stretch>
        </p:blipFill>
        <p:spPr bwMode="auto">
          <a:xfrm>
            <a:off x="6195041" y="1143000"/>
            <a:ext cx="5180857" cy="4403886"/>
          </a:xfrm>
          <a:prstGeom prst="rect">
            <a:avLst/>
          </a:prstGeom>
          <a:noFill/>
          <a:ln w="9525">
            <a:noFill/>
            <a:headEnd/>
            <a:tailEnd/>
          </a:ln>
        </p:spPr>
      </p:pic>
    </p:spTree>
    <p:extLst>
      <p:ext uri="{BB962C8B-B14F-4D97-AF65-F5344CB8AC3E}">
        <p14:creationId xmlns:p14="http://schemas.microsoft.com/office/powerpoint/2010/main" val="1781546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70D3-B7CE-4F67-891C-984314A2B727}"/>
              </a:ext>
            </a:extLst>
          </p:cNvPr>
          <p:cNvSpPr>
            <a:spLocks noGrp="1"/>
          </p:cNvSpPr>
          <p:nvPr>
            <p:ph type="title"/>
          </p:nvPr>
        </p:nvSpPr>
        <p:spPr/>
        <p:txBody>
          <a:bodyPr>
            <a:normAutofit/>
          </a:bodyPr>
          <a:lstStyle/>
          <a:p>
            <a:pPr algn="ctr"/>
            <a:r>
              <a:rPr lang="en-US" b="1" dirty="0"/>
              <a:t>Multiple Regression</a:t>
            </a:r>
          </a:p>
        </p:txBody>
      </p:sp>
      <p:sp>
        <p:nvSpPr>
          <p:cNvPr id="3" name="Content Placeholder 2">
            <a:extLst>
              <a:ext uri="{FF2B5EF4-FFF2-40B4-BE49-F238E27FC236}">
                <a16:creationId xmlns:a16="http://schemas.microsoft.com/office/drawing/2014/main" id="{DBB0573C-8914-494D-AF8C-E1EBEB3140F1}"/>
              </a:ext>
            </a:extLst>
          </p:cNvPr>
          <p:cNvSpPr>
            <a:spLocks noGrp="1"/>
          </p:cNvSpPr>
          <p:nvPr>
            <p:ph idx="1"/>
          </p:nvPr>
        </p:nvSpPr>
        <p:spPr/>
        <p:txBody>
          <a:bodyPr>
            <a:normAutofit/>
          </a:bodyPr>
          <a:lstStyle/>
          <a:p>
            <a:r>
              <a:rPr lang="en-US" sz="2400" dirty="0"/>
              <a:t>The relationship between several independent or predictor variables and a dependent or criterion variable</a:t>
            </a:r>
          </a:p>
          <a:p>
            <a:r>
              <a:rPr lang="en-US" sz="2400" dirty="0"/>
              <a:t>Multiple regression equation:</a:t>
            </a:r>
          </a:p>
          <a:p>
            <a:pPr marL="0" indent="0" algn="ctr">
              <a:buNone/>
            </a:pPr>
            <a:r>
              <a:rPr lang="es-ES" sz="2400" dirty="0"/>
              <a:t>y = b</a:t>
            </a:r>
            <a:r>
              <a:rPr lang="es-ES" sz="2400" baseline="-25000" dirty="0"/>
              <a:t>1</a:t>
            </a:r>
            <a:r>
              <a:rPr lang="es-ES" sz="2400" dirty="0"/>
              <a:t>x</a:t>
            </a:r>
            <a:r>
              <a:rPr lang="es-ES" sz="2400" baseline="-25000" dirty="0"/>
              <a:t>1</a:t>
            </a:r>
            <a:r>
              <a:rPr lang="es-ES" sz="2400" dirty="0"/>
              <a:t> + b</a:t>
            </a:r>
            <a:r>
              <a:rPr lang="es-ES" sz="2400" baseline="-25000" dirty="0"/>
              <a:t>2</a:t>
            </a:r>
            <a:r>
              <a:rPr lang="es-ES" sz="2400" dirty="0"/>
              <a:t>x</a:t>
            </a:r>
            <a:r>
              <a:rPr lang="es-ES" sz="2400" baseline="-25000" dirty="0"/>
              <a:t>2</a:t>
            </a:r>
            <a:r>
              <a:rPr lang="es-ES" sz="2400" dirty="0"/>
              <a:t> + … + </a:t>
            </a:r>
            <a:r>
              <a:rPr lang="es-ES" sz="2400" dirty="0" err="1"/>
              <a:t>b</a:t>
            </a:r>
            <a:r>
              <a:rPr lang="es-ES" sz="2400" baseline="-25000" dirty="0" err="1"/>
              <a:t>n</a:t>
            </a:r>
            <a:r>
              <a:rPr lang="es-ES" sz="2400" dirty="0" err="1"/>
              <a:t>x</a:t>
            </a:r>
            <a:r>
              <a:rPr lang="es-ES" sz="2400" baseline="-25000" dirty="0" err="1"/>
              <a:t>n</a:t>
            </a:r>
            <a:r>
              <a:rPr lang="es-ES" sz="2400" dirty="0"/>
              <a:t> +  e.</a:t>
            </a:r>
            <a:endParaRPr lang="en-US" sz="2400" dirty="0"/>
          </a:p>
          <a:p>
            <a:pPr marL="0" indent="0" algn="ctr">
              <a:buNone/>
            </a:pPr>
            <a:r>
              <a:rPr lang="en-US" sz="2400" dirty="0"/>
              <a:t>Here, </a:t>
            </a:r>
            <a:r>
              <a:rPr lang="en-US" sz="2400" dirty="0" err="1"/>
              <a:t>b</a:t>
            </a:r>
            <a:r>
              <a:rPr lang="en-US" sz="2400" baseline="-25000" dirty="0" err="1"/>
              <a:t>i</a:t>
            </a:r>
            <a:r>
              <a:rPr lang="en-US" sz="2400" dirty="0" err="1"/>
              <a:t>’s</a:t>
            </a:r>
            <a:r>
              <a:rPr lang="en-US" sz="2400" dirty="0"/>
              <a:t> (</a:t>
            </a:r>
            <a:r>
              <a:rPr lang="en-US" sz="2400" dirty="0" err="1"/>
              <a:t>i</a:t>
            </a:r>
            <a:r>
              <a:rPr lang="en-US" sz="2400" dirty="0"/>
              <a:t>=1,2…n) are the regression coefficients, which represent the value at which the dependent variable changes when the independent variable changes.</a:t>
            </a:r>
          </a:p>
          <a:p>
            <a:pPr marL="0" indent="0" algn="ctr">
              <a:buNone/>
            </a:pPr>
            <a:r>
              <a:rPr lang="en-US" sz="2400" dirty="0"/>
              <a:t>X’s are the independent variables.</a:t>
            </a:r>
          </a:p>
          <a:p>
            <a:pPr marL="0" indent="0" algn="ctr">
              <a:buNone/>
            </a:pPr>
            <a:r>
              <a:rPr lang="en-US" sz="2400" dirty="0"/>
              <a:t>Y is the dependent variable</a:t>
            </a:r>
          </a:p>
          <a:p>
            <a:pPr marL="0" indent="0" algn="ctr">
              <a:buNone/>
            </a:pPr>
            <a:r>
              <a:rPr lang="en-US" sz="2400" dirty="0"/>
              <a:t>e is the error.`</a:t>
            </a:r>
          </a:p>
        </p:txBody>
      </p:sp>
    </p:spTree>
    <p:extLst>
      <p:ext uri="{BB962C8B-B14F-4D97-AF65-F5344CB8AC3E}">
        <p14:creationId xmlns:p14="http://schemas.microsoft.com/office/powerpoint/2010/main" val="30640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4CC71-7D11-4CA9-92A1-205B433B12DA}"/>
              </a:ext>
            </a:extLst>
          </p:cNvPr>
          <p:cNvSpPr>
            <a:spLocks noGrp="1"/>
          </p:cNvSpPr>
          <p:nvPr>
            <p:ph type="title"/>
          </p:nvPr>
        </p:nvSpPr>
        <p:spPr>
          <a:xfrm>
            <a:off x="838200" y="336989"/>
            <a:ext cx="10515600" cy="1325563"/>
          </a:xfrm>
        </p:spPr>
        <p:txBody>
          <a:bodyPr/>
          <a:lstStyle/>
          <a:p>
            <a:r>
              <a:rPr lang="en-IN" dirty="0"/>
              <a:t>Relationship between Values - Deeper Look</a:t>
            </a:r>
            <a:br>
              <a:rPr lang="en-IN" dirty="0"/>
            </a:br>
            <a:endParaRPr lang="en-US" dirty="0"/>
          </a:p>
        </p:txBody>
      </p:sp>
      <p:pic>
        <p:nvPicPr>
          <p:cNvPr id="4" name="Content Placeholder 3">
            <a:extLst>
              <a:ext uri="{FF2B5EF4-FFF2-40B4-BE49-F238E27FC236}">
                <a16:creationId xmlns:a16="http://schemas.microsoft.com/office/drawing/2014/main" id="{80FDD48C-97D6-4CA0-A409-F05194C6CA86}"/>
              </a:ext>
            </a:extLst>
          </p:cNvPr>
          <p:cNvPicPr>
            <a:picLocks noGrp="1" noChangeAspect="1"/>
          </p:cNvPicPr>
          <p:nvPr>
            <p:ph idx="1"/>
          </p:nvPr>
        </p:nvPicPr>
        <p:blipFill>
          <a:blip r:embed="rId2"/>
          <a:stretch>
            <a:fillRect/>
          </a:stretch>
        </p:blipFill>
        <p:spPr>
          <a:xfrm>
            <a:off x="629939" y="2676678"/>
            <a:ext cx="5590476" cy="3447619"/>
          </a:xfrm>
          <a:prstGeom prst="rect">
            <a:avLst/>
          </a:prstGeom>
        </p:spPr>
      </p:pic>
      <p:pic>
        <p:nvPicPr>
          <p:cNvPr id="5" name="Picture 4">
            <a:extLst>
              <a:ext uri="{FF2B5EF4-FFF2-40B4-BE49-F238E27FC236}">
                <a16:creationId xmlns:a16="http://schemas.microsoft.com/office/drawing/2014/main" id="{8CD0D496-83D1-4087-9750-93CE5EA17AC6}"/>
              </a:ext>
            </a:extLst>
          </p:cNvPr>
          <p:cNvPicPr>
            <a:picLocks noChangeAspect="1"/>
          </p:cNvPicPr>
          <p:nvPr/>
        </p:nvPicPr>
        <p:blipFill>
          <a:blip r:embed="rId3"/>
          <a:stretch>
            <a:fillRect/>
          </a:stretch>
        </p:blipFill>
        <p:spPr>
          <a:xfrm>
            <a:off x="6601524" y="2648543"/>
            <a:ext cx="5590476" cy="3447619"/>
          </a:xfrm>
          <a:prstGeom prst="rect">
            <a:avLst/>
          </a:prstGeom>
        </p:spPr>
      </p:pic>
      <p:pic>
        <p:nvPicPr>
          <p:cNvPr id="6" name="Picture 5">
            <a:extLst>
              <a:ext uri="{FF2B5EF4-FFF2-40B4-BE49-F238E27FC236}">
                <a16:creationId xmlns:a16="http://schemas.microsoft.com/office/drawing/2014/main" id="{3B2BD01F-C153-4D3A-8BAB-BA435B187DCF}"/>
              </a:ext>
            </a:extLst>
          </p:cNvPr>
          <p:cNvPicPr>
            <a:picLocks noChangeAspect="1"/>
          </p:cNvPicPr>
          <p:nvPr/>
        </p:nvPicPr>
        <p:blipFill rotWithShape="1">
          <a:blip r:embed="rId4"/>
          <a:srcRect t="14996" b="-1"/>
          <a:stretch/>
        </p:blipFill>
        <p:spPr>
          <a:xfrm>
            <a:off x="629939" y="1679441"/>
            <a:ext cx="10552548" cy="490174"/>
          </a:xfrm>
          <a:prstGeom prst="rect">
            <a:avLst/>
          </a:prstGeom>
        </p:spPr>
      </p:pic>
    </p:spTree>
    <p:extLst>
      <p:ext uri="{BB962C8B-B14F-4D97-AF65-F5344CB8AC3E}">
        <p14:creationId xmlns:p14="http://schemas.microsoft.com/office/powerpoint/2010/main" val="769634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17EB-94B8-45D2-AA20-03AB38089BC8}"/>
              </a:ext>
            </a:extLst>
          </p:cNvPr>
          <p:cNvSpPr>
            <a:spLocks noGrp="1"/>
          </p:cNvSpPr>
          <p:nvPr>
            <p:ph type="title"/>
          </p:nvPr>
        </p:nvSpPr>
        <p:spPr/>
        <p:txBody>
          <a:bodyPr/>
          <a:lstStyle/>
          <a:p>
            <a:r>
              <a:rPr lang="en-US" dirty="0"/>
              <a:t>Collinearity</a:t>
            </a:r>
          </a:p>
        </p:txBody>
      </p:sp>
      <p:sp>
        <p:nvSpPr>
          <p:cNvPr id="3" name="Content Placeholder 2">
            <a:extLst>
              <a:ext uri="{FF2B5EF4-FFF2-40B4-BE49-F238E27FC236}">
                <a16:creationId xmlns:a16="http://schemas.microsoft.com/office/drawing/2014/main" id="{0D1A5D8A-D7E4-4B10-BEA5-A70E7FAABC82}"/>
              </a:ext>
            </a:extLst>
          </p:cNvPr>
          <p:cNvSpPr>
            <a:spLocks noGrp="1"/>
          </p:cNvSpPr>
          <p:nvPr>
            <p:ph idx="1"/>
          </p:nvPr>
        </p:nvSpPr>
        <p:spPr/>
        <p:txBody>
          <a:bodyPr/>
          <a:lstStyle/>
          <a:p>
            <a:r>
              <a:rPr lang="en-US" dirty="0"/>
              <a:t>Collinearity is a condition in which some of the independent variables in a multiple regression model are highly correlated.</a:t>
            </a:r>
          </a:p>
          <a:p>
            <a:r>
              <a:rPr lang="en-US" dirty="0"/>
              <a:t>When predictor variables in the same regression model are correlated, they cannot independently predict the value of the dependent variable.</a:t>
            </a:r>
          </a:p>
          <a:p>
            <a:r>
              <a:rPr lang="en-US" dirty="0"/>
              <a:t>Mathematically collinearity could be calculated by calculating correlation coefficient(r) for each pair of X variables. If any of the </a:t>
            </a:r>
            <a:r>
              <a:rPr lang="en-US" dirty="0" err="1"/>
              <a:t>r-values</a:t>
            </a:r>
            <a:r>
              <a:rPr lang="en-US" dirty="0"/>
              <a:t> is significantly different from 0, then independent variables involved may be collinear</a:t>
            </a:r>
          </a:p>
          <a:p>
            <a:endParaRPr lang="en-US" dirty="0"/>
          </a:p>
        </p:txBody>
      </p:sp>
    </p:spTree>
    <p:extLst>
      <p:ext uri="{BB962C8B-B14F-4D97-AF65-F5344CB8AC3E}">
        <p14:creationId xmlns:p14="http://schemas.microsoft.com/office/powerpoint/2010/main" val="2478754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0A2CD-B4DC-4BD6-A7E8-B3982FBA4BB9}"/>
              </a:ext>
            </a:extLst>
          </p:cNvPr>
          <p:cNvSpPr>
            <a:spLocks noGrp="1"/>
          </p:cNvSpPr>
          <p:nvPr>
            <p:ph type="title"/>
          </p:nvPr>
        </p:nvSpPr>
        <p:spPr/>
        <p:txBody>
          <a:bodyPr/>
          <a:lstStyle/>
          <a:p>
            <a:r>
              <a:rPr lang="en-US" dirty="0"/>
              <a:t>Assess presence of collinearity?</a:t>
            </a:r>
          </a:p>
        </p:txBody>
      </p:sp>
      <p:sp>
        <p:nvSpPr>
          <p:cNvPr id="3" name="Content Placeholder 2">
            <a:extLst>
              <a:ext uri="{FF2B5EF4-FFF2-40B4-BE49-F238E27FC236}">
                <a16:creationId xmlns:a16="http://schemas.microsoft.com/office/drawing/2014/main" id="{D610A75A-223B-4170-A752-B69D85B978A0}"/>
              </a:ext>
            </a:extLst>
          </p:cNvPr>
          <p:cNvSpPr>
            <a:spLocks noGrp="1"/>
          </p:cNvSpPr>
          <p:nvPr>
            <p:ph idx="1"/>
          </p:nvPr>
        </p:nvSpPr>
        <p:spPr/>
        <p:txBody>
          <a:bodyPr>
            <a:normAutofit fontScale="85000" lnSpcReduction="10000"/>
          </a:bodyPr>
          <a:lstStyle/>
          <a:p>
            <a:r>
              <a:rPr lang="en-US" dirty="0"/>
              <a:t>The Variance Inflation Factor (</a:t>
            </a:r>
            <a:r>
              <a:rPr lang="en-US" b="1" dirty="0"/>
              <a:t>VIF</a:t>
            </a:r>
            <a:r>
              <a:rPr lang="en-US" dirty="0"/>
              <a:t>) is used to check collinearity. Values of VIF that exceed 10 are often regarded as indicating multicollinearity, but in weaker models values above 2.5 may be a cause for concern.</a:t>
            </a:r>
          </a:p>
          <a:p>
            <a:r>
              <a:rPr lang="en-US" dirty="0"/>
              <a:t>In R we check VIF by plotting a model with all the independent variables present in the dataset by running </a:t>
            </a:r>
            <a:r>
              <a:rPr lang="en-US" dirty="0" err="1"/>
              <a:t>lm</a:t>
            </a:r>
            <a:r>
              <a:rPr lang="en-US" dirty="0"/>
              <a:t>() function. And then running </a:t>
            </a:r>
            <a:r>
              <a:rPr lang="en-US" dirty="0" err="1"/>
              <a:t>vif</a:t>
            </a:r>
            <a:r>
              <a:rPr lang="en-US" dirty="0"/>
              <a:t>() function in the model</a:t>
            </a:r>
          </a:p>
          <a:p>
            <a:endParaRPr lang="en-US" dirty="0"/>
          </a:p>
          <a:p>
            <a:pPr marL="0" indent="0">
              <a:buNone/>
            </a:pPr>
            <a:r>
              <a:rPr lang="en-US" dirty="0"/>
              <a:t>library(faraway)</a:t>
            </a:r>
          </a:p>
          <a:p>
            <a:pPr marL="0" indent="0">
              <a:buNone/>
            </a:pPr>
            <a:r>
              <a:rPr lang="en-US" dirty="0"/>
              <a:t>model2 = </a:t>
            </a:r>
            <a:r>
              <a:rPr lang="en-US" dirty="0" err="1"/>
              <a:t>lm</a:t>
            </a:r>
            <a:r>
              <a:rPr lang="en-US" dirty="0"/>
              <a:t>( revenues ~ </a:t>
            </a:r>
            <a:r>
              <a:rPr lang="en-US" dirty="0" err="1"/>
              <a:t>google_adwords</a:t>
            </a:r>
            <a:r>
              <a:rPr lang="en-US" dirty="0"/>
              <a:t> + </a:t>
            </a:r>
            <a:r>
              <a:rPr lang="en-US" dirty="0" err="1"/>
              <a:t>facebook</a:t>
            </a:r>
            <a:r>
              <a:rPr lang="en-US" dirty="0"/>
              <a:t> + twitter , data = advert )</a:t>
            </a:r>
          </a:p>
          <a:p>
            <a:pPr marL="0" indent="0">
              <a:buNone/>
            </a:pPr>
            <a:r>
              <a:rPr lang="en-US" dirty="0"/>
              <a:t>model2</a:t>
            </a:r>
          </a:p>
          <a:p>
            <a:pPr marL="0" indent="0">
              <a:buNone/>
            </a:pPr>
            <a:r>
              <a:rPr lang="en-US" dirty="0" err="1"/>
              <a:t>vif</a:t>
            </a:r>
            <a:r>
              <a:rPr lang="en-US" dirty="0"/>
              <a:t>(model2)</a:t>
            </a:r>
          </a:p>
        </p:txBody>
      </p:sp>
    </p:spTree>
    <p:extLst>
      <p:ext uri="{BB962C8B-B14F-4D97-AF65-F5344CB8AC3E}">
        <p14:creationId xmlns:p14="http://schemas.microsoft.com/office/powerpoint/2010/main" val="84044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E177-E888-45F3-97C0-BA5CC264A39B}"/>
              </a:ext>
            </a:extLst>
          </p:cNvPr>
          <p:cNvSpPr>
            <a:spLocks noGrp="1"/>
          </p:cNvSpPr>
          <p:nvPr>
            <p:ph type="title"/>
          </p:nvPr>
        </p:nvSpPr>
        <p:spPr/>
        <p:txBody>
          <a:bodyPr/>
          <a:lstStyle/>
          <a:p>
            <a:r>
              <a:rPr lang="en-US" dirty="0"/>
              <a:t>Checking collinearity in R</a:t>
            </a:r>
          </a:p>
        </p:txBody>
      </p:sp>
      <p:sp>
        <p:nvSpPr>
          <p:cNvPr id="3" name="Content Placeholder 2">
            <a:extLst>
              <a:ext uri="{FF2B5EF4-FFF2-40B4-BE49-F238E27FC236}">
                <a16:creationId xmlns:a16="http://schemas.microsoft.com/office/drawing/2014/main" id="{987A82F5-F7F2-4BD6-B020-021328A797D2}"/>
              </a:ext>
            </a:extLst>
          </p:cNvPr>
          <p:cNvSpPr>
            <a:spLocks noGrp="1"/>
          </p:cNvSpPr>
          <p:nvPr>
            <p:ph idx="1"/>
          </p:nvPr>
        </p:nvSpPr>
        <p:spPr/>
        <p:txBody>
          <a:bodyPr/>
          <a:lstStyle/>
          <a:p>
            <a:r>
              <a:rPr lang="en-US" dirty="0"/>
              <a:t>When we ran the above code, we could see none of the </a:t>
            </a:r>
            <a:r>
              <a:rPr lang="en-US" dirty="0" err="1"/>
              <a:t>vif</a:t>
            </a:r>
            <a:r>
              <a:rPr lang="en-US" dirty="0"/>
              <a:t> values for each independent variable is greater than 1.5. Hence, we do not have a problem due to collinearity in the model.</a:t>
            </a:r>
          </a:p>
          <a:p>
            <a:endParaRPr lang="en-US" dirty="0"/>
          </a:p>
          <a:p>
            <a:pPr marL="0" indent="0">
              <a:buNone/>
            </a:pPr>
            <a:endParaRPr lang="en-US" dirty="0"/>
          </a:p>
        </p:txBody>
      </p:sp>
      <p:pic>
        <p:nvPicPr>
          <p:cNvPr id="5" name="Picture 4">
            <a:extLst>
              <a:ext uri="{FF2B5EF4-FFF2-40B4-BE49-F238E27FC236}">
                <a16:creationId xmlns:a16="http://schemas.microsoft.com/office/drawing/2014/main" id="{DFDBAC08-F41D-4ED9-B435-CAAF05DB5754}"/>
              </a:ext>
            </a:extLst>
          </p:cNvPr>
          <p:cNvPicPr>
            <a:picLocks noChangeAspect="1"/>
          </p:cNvPicPr>
          <p:nvPr/>
        </p:nvPicPr>
        <p:blipFill>
          <a:blip r:embed="rId2"/>
          <a:stretch>
            <a:fillRect/>
          </a:stretch>
        </p:blipFill>
        <p:spPr>
          <a:xfrm>
            <a:off x="838200" y="3328987"/>
            <a:ext cx="7515225" cy="2638425"/>
          </a:xfrm>
          <a:prstGeom prst="rect">
            <a:avLst/>
          </a:prstGeom>
        </p:spPr>
      </p:pic>
    </p:spTree>
    <p:extLst>
      <p:ext uri="{BB962C8B-B14F-4D97-AF65-F5344CB8AC3E}">
        <p14:creationId xmlns:p14="http://schemas.microsoft.com/office/powerpoint/2010/main" val="432554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BC123-51BE-47ED-BD9D-8AED65838B6E}"/>
              </a:ext>
            </a:extLst>
          </p:cNvPr>
          <p:cNvSpPr/>
          <p:nvPr/>
        </p:nvSpPr>
        <p:spPr>
          <a:xfrm>
            <a:off x="365759" y="197763"/>
            <a:ext cx="11394831" cy="2800767"/>
          </a:xfrm>
          <a:prstGeom prst="rect">
            <a:avLst/>
          </a:prstGeom>
        </p:spPr>
        <p:txBody>
          <a:bodyPr wrap="square">
            <a:spAutoFit/>
          </a:bodyPr>
          <a:lstStyle/>
          <a:p>
            <a:pPr algn="ctr"/>
            <a:r>
              <a:rPr lang="en-US" sz="4400" dirty="0"/>
              <a:t>Plot the model using </a:t>
            </a:r>
            <a:r>
              <a:rPr lang="en-US" sz="4400" dirty="0" err="1"/>
              <a:t>lm</a:t>
            </a:r>
            <a:r>
              <a:rPr lang="en-US" sz="4400" dirty="0"/>
              <a:t> function</a:t>
            </a:r>
          </a:p>
          <a:p>
            <a:endParaRPr lang="en-US" sz="2400" dirty="0"/>
          </a:p>
          <a:p>
            <a:r>
              <a:rPr lang="en-US" sz="2400" dirty="0"/>
              <a:t>model2=</a:t>
            </a:r>
            <a:r>
              <a:rPr lang="en-US" sz="2400" dirty="0" err="1"/>
              <a:t>lm</a:t>
            </a:r>
            <a:r>
              <a:rPr lang="en-US" sz="2400" dirty="0"/>
              <a:t>(</a:t>
            </a:r>
            <a:r>
              <a:rPr lang="en-US" sz="2400" dirty="0" err="1"/>
              <a:t>revenues~google_adwords+facebook+twitter,data</a:t>
            </a:r>
            <a:r>
              <a:rPr lang="en-US" sz="2400" dirty="0"/>
              <a:t>=advert)</a:t>
            </a:r>
          </a:p>
          <a:p>
            <a:r>
              <a:rPr lang="en-US" sz="2400" dirty="0"/>
              <a:t>plot(advert)</a:t>
            </a:r>
          </a:p>
          <a:p>
            <a:r>
              <a:rPr lang="en-US" sz="2400" dirty="0"/>
              <a:t>Linearity:</a:t>
            </a:r>
          </a:p>
          <a:p>
            <a:endParaRPr lang="en-US" dirty="0"/>
          </a:p>
          <a:p>
            <a:endParaRPr lang="en-US" dirty="0"/>
          </a:p>
        </p:txBody>
      </p:sp>
      <p:pic>
        <p:nvPicPr>
          <p:cNvPr id="4" name="Picture 3">
            <a:extLst>
              <a:ext uri="{FF2B5EF4-FFF2-40B4-BE49-F238E27FC236}">
                <a16:creationId xmlns:a16="http://schemas.microsoft.com/office/drawing/2014/main" id="{441172A5-AB15-4A1D-9354-D293D88F4293}"/>
              </a:ext>
            </a:extLst>
          </p:cNvPr>
          <p:cNvPicPr>
            <a:picLocks noChangeAspect="1"/>
          </p:cNvPicPr>
          <p:nvPr/>
        </p:nvPicPr>
        <p:blipFill>
          <a:blip r:embed="rId2"/>
          <a:stretch>
            <a:fillRect/>
          </a:stretch>
        </p:blipFill>
        <p:spPr>
          <a:xfrm>
            <a:off x="496269" y="2628860"/>
            <a:ext cx="6488646" cy="3825553"/>
          </a:xfrm>
          <a:prstGeom prst="rect">
            <a:avLst/>
          </a:prstGeom>
        </p:spPr>
      </p:pic>
    </p:spTree>
    <p:extLst>
      <p:ext uri="{BB962C8B-B14F-4D97-AF65-F5344CB8AC3E}">
        <p14:creationId xmlns:p14="http://schemas.microsoft.com/office/powerpoint/2010/main" val="31197355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6CBC29-00E8-48BA-8F1B-F2156F51F6F1}"/>
              </a:ext>
            </a:extLst>
          </p:cNvPr>
          <p:cNvSpPr/>
          <p:nvPr/>
        </p:nvSpPr>
        <p:spPr>
          <a:xfrm>
            <a:off x="397565" y="198782"/>
            <a:ext cx="11529392" cy="2800767"/>
          </a:xfrm>
          <a:prstGeom prst="rect">
            <a:avLst/>
          </a:prstGeom>
        </p:spPr>
        <p:txBody>
          <a:bodyPr wrap="square">
            <a:spAutoFit/>
          </a:bodyPr>
          <a:lstStyle/>
          <a:p>
            <a:pPr algn="ctr"/>
            <a:r>
              <a:rPr lang="en-US" sz="4400" dirty="0"/>
              <a:t>Histograms </a:t>
            </a:r>
          </a:p>
          <a:p>
            <a:pPr marL="342900" indent="-342900">
              <a:buFont typeface="Arial" panose="020B0604020202020204" pitchFamily="34" charset="0"/>
              <a:buChar char="•"/>
            </a:pPr>
            <a:r>
              <a:rPr lang="en-US" sz="2400" dirty="0"/>
              <a:t>Displays the bar with counts.</a:t>
            </a:r>
          </a:p>
          <a:p>
            <a:endParaRPr lang="en-US" sz="2400" dirty="0"/>
          </a:p>
          <a:p>
            <a:r>
              <a:rPr lang="en-US" sz="2400" dirty="0"/>
              <a:t>resdf2= </a:t>
            </a:r>
            <a:r>
              <a:rPr lang="en-US" sz="2400" dirty="0" err="1"/>
              <a:t>data.table</a:t>
            </a:r>
            <a:r>
              <a:rPr lang="en-US" sz="2400" dirty="0"/>
              <a:t>('res'=model2$residuals)</a:t>
            </a:r>
          </a:p>
          <a:p>
            <a:r>
              <a:rPr lang="en-US" sz="2400" dirty="0" err="1"/>
              <a:t>ggplot</a:t>
            </a:r>
            <a:r>
              <a:rPr lang="en-US" sz="2400" dirty="0"/>
              <a:t>(resdf2,aes(x=res))+ </a:t>
            </a:r>
            <a:r>
              <a:rPr lang="en-US" sz="2400" dirty="0" err="1"/>
              <a:t>geom_histogram</a:t>
            </a:r>
            <a:r>
              <a:rPr lang="en-US" sz="2400" dirty="0"/>
              <a:t>(bins=10,fill='</a:t>
            </a:r>
            <a:r>
              <a:rPr lang="en-US" sz="2400" dirty="0" err="1"/>
              <a:t>purple',color</a:t>
            </a:r>
            <a:r>
              <a:rPr lang="en-US" sz="2400" dirty="0"/>
              <a:t>='black')</a:t>
            </a:r>
          </a:p>
          <a:p>
            <a:endParaRPr lang="en-US" dirty="0"/>
          </a:p>
          <a:p>
            <a:endParaRPr lang="en-US" dirty="0"/>
          </a:p>
        </p:txBody>
      </p:sp>
      <p:pic>
        <p:nvPicPr>
          <p:cNvPr id="3" name="Picture 2">
            <a:extLst>
              <a:ext uri="{FF2B5EF4-FFF2-40B4-BE49-F238E27FC236}">
                <a16:creationId xmlns:a16="http://schemas.microsoft.com/office/drawing/2014/main" id="{F9D83FE4-6641-4630-ABB2-27BCF75354BE}"/>
              </a:ext>
            </a:extLst>
          </p:cNvPr>
          <p:cNvPicPr>
            <a:picLocks noChangeAspect="1"/>
          </p:cNvPicPr>
          <p:nvPr/>
        </p:nvPicPr>
        <p:blipFill>
          <a:blip r:embed="rId2"/>
          <a:stretch>
            <a:fillRect/>
          </a:stretch>
        </p:blipFill>
        <p:spPr>
          <a:xfrm>
            <a:off x="530087" y="2826318"/>
            <a:ext cx="6321287" cy="3726883"/>
          </a:xfrm>
          <a:prstGeom prst="rect">
            <a:avLst/>
          </a:prstGeom>
        </p:spPr>
      </p:pic>
    </p:spTree>
    <p:extLst>
      <p:ext uri="{BB962C8B-B14F-4D97-AF65-F5344CB8AC3E}">
        <p14:creationId xmlns:p14="http://schemas.microsoft.com/office/powerpoint/2010/main" val="2851441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8F0917-0737-45C1-867D-690835BDBE44}"/>
              </a:ext>
            </a:extLst>
          </p:cNvPr>
          <p:cNvSpPr/>
          <p:nvPr/>
        </p:nvSpPr>
        <p:spPr>
          <a:xfrm>
            <a:off x="397565" y="318053"/>
            <a:ext cx="11251096" cy="2246769"/>
          </a:xfrm>
          <a:prstGeom prst="rect">
            <a:avLst/>
          </a:prstGeom>
        </p:spPr>
        <p:txBody>
          <a:bodyPr wrap="square">
            <a:spAutoFit/>
          </a:bodyPr>
          <a:lstStyle/>
          <a:p>
            <a:pPr algn="ctr"/>
            <a:r>
              <a:rPr lang="en-US" sz="4400" dirty="0" err="1"/>
              <a:t>Stat_qq</a:t>
            </a:r>
            <a:r>
              <a:rPr lang="en-US" sz="4400" dirty="0"/>
              <a:t> and </a:t>
            </a:r>
            <a:r>
              <a:rPr lang="en-US" sz="4400" dirty="0" err="1"/>
              <a:t>stat_qq_line</a:t>
            </a:r>
            <a:endParaRPr lang="en-US" sz="4400" dirty="0"/>
          </a:p>
          <a:p>
            <a:pPr marL="342900" indent="-342900">
              <a:buFont typeface="Arial" panose="020B0604020202020204" pitchFamily="34" charset="0"/>
              <a:buChar char="•"/>
            </a:pPr>
            <a:r>
              <a:rPr lang="en-US" sz="2400" dirty="0" err="1"/>
              <a:t>Stat_qq</a:t>
            </a:r>
            <a:r>
              <a:rPr lang="en-US" sz="2400" dirty="0"/>
              <a:t> produce quantile-quantile plots.</a:t>
            </a:r>
          </a:p>
          <a:p>
            <a:pPr marL="342900" indent="-342900">
              <a:buFont typeface="Arial" panose="020B0604020202020204" pitchFamily="34" charset="0"/>
              <a:buChar char="•"/>
            </a:pPr>
            <a:r>
              <a:rPr lang="en-US" sz="2400" dirty="0" err="1"/>
              <a:t>Stat_qq_line</a:t>
            </a:r>
            <a:r>
              <a:rPr lang="en-US" sz="2400" dirty="0"/>
              <a:t> compute the slope and the intercept of the line connecting the points at specified quartiles</a:t>
            </a:r>
          </a:p>
          <a:p>
            <a:r>
              <a:rPr lang="en-US" sz="2400" dirty="0" err="1"/>
              <a:t>ggplot</a:t>
            </a:r>
            <a:r>
              <a:rPr lang="en-US" sz="2400" dirty="0"/>
              <a:t>(resdf2,aes(sample=res))+</a:t>
            </a:r>
            <a:r>
              <a:rPr lang="en-US" sz="2400" dirty="0" err="1"/>
              <a:t>stat_qq</a:t>
            </a:r>
            <a:r>
              <a:rPr lang="en-US" sz="2400" dirty="0"/>
              <a:t>(color="blue")+</a:t>
            </a:r>
            <a:r>
              <a:rPr lang="en-US" sz="2400" dirty="0" err="1"/>
              <a:t>stat_qq_line</a:t>
            </a:r>
            <a:r>
              <a:rPr lang="en-US" sz="2400" dirty="0"/>
              <a:t>()</a:t>
            </a:r>
          </a:p>
        </p:txBody>
      </p:sp>
      <p:pic>
        <p:nvPicPr>
          <p:cNvPr id="3" name="Picture 2">
            <a:extLst>
              <a:ext uri="{FF2B5EF4-FFF2-40B4-BE49-F238E27FC236}">
                <a16:creationId xmlns:a16="http://schemas.microsoft.com/office/drawing/2014/main" id="{87659BEF-8909-4598-A87E-64F2AEAC94CF}"/>
              </a:ext>
            </a:extLst>
          </p:cNvPr>
          <p:cNvPicPr>
            <a:picLocks noChangeAspect="1"/>
          </p:cNvPicPr>
          <p:nvPr/>
        </p:nvPicPr>
        <p:blipFill>
          <a:blip r:embed="rId2"/>
          <a:stretch>
            <a:fillRect/>
          </a:stretch>
        </p:blipFill>
        <p:spPr>
          <a:xfrm>
            <a:off x="530087" y="2639190"/>
            <a:ext cx="6930887" cy="4086289"/>
          </a:xfrm>
          <a:prstGeom prst="rect">
            <a:avLst/>
          </a:prstGeom>
        </p:spPr>
      </p:pic>
    </p:spTree>
    <p:extLst>
      <p:ext uri="{BB962C8B-B14F-4D97-AF65-F5344CB8AC3E}">
        <p14:creationId xmlns:p14="http://schemas.microsoft.com/office/powerpoint/2010/main" val="17603893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BA0CEB-3375-4651-A4D5-86F93EA78E1C}"/>
              </a:ext>
            </a:extLst>
          </p:cNvPr>
          <p:cNvSpPr/>
          <p:nvPr/>
        </p:nvSpPr>
        <p:spPr>
          <a:xfrm>
            <a:off x="278296" y="159026"/>
            <a:ext cx="11465347" cy="3539430"/>
          </a:xfrm>
          <a:prstGeom prst="rect">
            <a:avLst/>
          </a:prstGeom>
        </p:spPr>
        <p:txBody>
          <a:bodyPr wrap="square">
            <a:spAutoFit/>
          </a:bodyPr>
          <a:lstStyle/>
          <a:p>
            <a:pPr algn="ctr"/>
            <a:r>
              <a:rPr lang="en-US" sz="4400" dirty="0"/>
              <a:t>Points</a:t>
            </a:r>
          </a:p>
          <a:p>
            <a:pPr marL="342900" indent="-342900">
              <a:buFont typeface="Arial" panose="020B0604020202020204" pitchFamily="34" charset="0"/>
              <a:buChar char="•"/>
            </a:pPr>
            <a:r>
              <a:rPr lang="en-US" sz="2400" dirty="0"/>
              <a:t>The point </a:t>
            </a:r>
            <a:r>
              <a:rPr lang="en-US" sz="2400" dirty="0" err="1"/>
              <a:t>geom</a:t>
            </a:r>
            <a:r>
              <a:rPr lang="en-US" sz="2400" dirty="0"/>
              <a:t> is used to create scatterplots.</a:t>
            </a:r>
          </a:p>
          <a:p>
            <a:pPr marL="342900" indent="-342900">
              <a:buFont typeface="Arial" panose="020B0604020202020204" pitchFamily="34" charset="0"/>
              <a:buChar char="•"/>
            </a:pPr>
            <a:r>
              <a:rPr lang="en-US" sz="2400" dirty="0"/>
              <a:t>The scatterplot is most useful for displaying the relationship between two continuous variables.</a:t>
            </a:r>
          </a:p>
          <a:p>
            <a:r>
              <a:rPr lang="en-US" sz="2400" dirty="0"/>
              <a:t>resdf2[,</a:t>
            </a:r>
            <a:r>
              <a:rPr lang="en-US" sz="2400" dirty="0" err="1"/>
              <a:t>pred</a:t>
            </a:r>
            <a:r>
              <a:rPr lang="en-US" sz="2400" dirty="0"/>
              <a:t>:=model1$fitted.values]</a:t>
            </a:r>
          </a:p>
          <a:p>
            <a:r>
              <a:rPr lang="en-US" sz="2400" dirty="0" err="1"/>
              <a:t>ggplot</a:t>
            </a:r>
            <a:r>
              <a:rPr lang="en-US" sz="2400" dirty="0"/>
              <a:t>(resdf2,aes(x=</a:t>
            </a:r>
            <a:r>
              <a:rPr lang="en-US" sz="2400" dirty="0" err="1"/>
              <a:t>pred,y</a:t>
            </a:r>
            <a:r>
              <a:rPr lang="en-US" sz="2400" dirty="0"/>
              <a:t>=res))+</a:t>
            </a:r>
            <a:r>
              <a:rPr lang="en-US" sz="2400" dirty="0" err="1"/>
              <a:t>geom_point</a:t>
            </a:r>
            <a:r>
              <a:rPr lang="en-US" sz="2400" dirty="0"/>
              <a:t>(color='purple')+</a:t>
            </a:r>
            <a:r>
              <a:rPr lang="en-US" sz="2400" dirty="0" err="1"/>
              <a:t>geom_smooth</a:t>
            </a:r>
            <a:r>
              <a:rPr lang="en-US" sz="2400" dirty="0"/>
              <a:t>(method='</a:t>
            </a:r>
            <a:r>
              <a:rPr lang="en-US" sz="2400" dirty="0" err="1"/>
              <a:t>lm</a:t>
            </a:r>
            <a:r>
              <a:rPr lang="en-US" sz="2400" dirty="0"/>
              <a:t>’)</a:t>
            </a:r>
          </a:p>
          <a:p>
            <a:endParaRPr lang="en-US" dirty="0"/>
          </a:p>
          <a:p>
            <a:endParaRPr lang="en-US" dirty="0"/>
          </a:p>
        </p:txBody>
      </p:sp>
      <p:pic>
        <p:nvPicPr>
          <p:cNvPr id="3" name="Picture 2">
            <a:extLst>
              <a:ext uri="{FF2B5EF4-FFF2-40B4-BE49-F238E27FC236}">
                <a16:creationId xmlns:a16="http://schemas.microsoft.com/office/drawing/2014/main" id="{71D7A1BB-5604-444F-9568-82556BAB353B}"/>
              </a:ext>
            </a:extLst>
          </p:cNvPr>
          <p:cNvPicPr>
            <a:picLocks noChangeAspect="1"/>
          </p:cNvPicPr>
          <p:nvPr/>
        </p:nvPicPr>
        <p:blipFill>
          <a:blip r:embed="rId2"/>
          <a:stretch>
            <a:fillRect/>
          </a:stretch>
        </p:blipFill>
        <p:spPr>
          <a:xfrm>
            <a:off x="448356" y="3382508"/>
            <a:ext cx="5647644" cy="3329718"/>
          </a:xfrm>
          <a:prstGeom prst="rect">
            <a:avLst/>
          </a:prstGeom>
        </p:spPr>
      </p:pic>
    </p:spTree>
    <p:extLst>
      <p:ext uri="{BB962C8B-B14F-4D97-AF65-F5344CB8AC3E}">
        <p14:creationId xmlns:p14="http://schemas.microsoft.com/office/powerpoint/2010/main" val="2688468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28C5D3-70D3-4180-973E-9F7D5513705B}"/>
              </a:ext>
            </a:extLst>
          </p:cNvPr>
          <p:cNvSpPr/>
          <p:nvPr/>
        </p:nvSpPr>
        <p:spPr>
          <a:xfrm>
            <a:off x="281355" y="253218"/>
            <a:ext cx="6772376" cy="1015663"/>
          </a:xfrm>
          <a:prstGeom prst="rect">
            <a:avLst/>
          </a:prstGeom>
        </p:spPr>
        <p:txBody>
          <a:bodyPr wrap="square">
            <a:spAutoFit/>
          </a:bodyPr>
          <a:lstStyle/>
          <a:p>
            <a:r>
              <a:rPr lang="en-US" sz="2400" dirty="0"/>
              <a:t>summary(model1)</a:t>
            </a:r>
          </a:p>
          <a:p>
            <a:endParaRPr lang="en-US" dirty="0"/>
          </a:p>
          <a:p>
            <a:endParaRPr lang="en-US" dirty="0"/>
          </a:p>
        </p:txBody>
      </p:sp>
      <p:pic>
        <p:nvPicPr>
          <p:cNvPr id="4" name="Picture 3">
            <a:extLst>
              <a:ext uri="{FF2B5EF4-FFF2-40B4-BE49-F238E27FC236}">
                <a16:creationId xmlns:a16="http://schemas.microsoft.com/office/drawing/2014/main" id="{44C8F761-11B3-4C42-863E-ED72025998F4}"/>
              </a:ext>
            </a:extLst>
          </p:cNvPr>
          <p:cNvPicPr>
            <a:picLocks noChangeAspect="1"/>
          </p:cNvPicPr>
          <p:nvPr/>
        </p:nvPicPr>
        <p:blipFill>
          <a:blip r:embed="rId2"/>
          <a:stretch>
            <a:fillRect/>
          </a:stretch>
        </p:blipFill>
        <p:spPr>
          <a:xfrm>
            <a:off x="621982" y="1282133"/>
            <a:ext cx="7473694" cy="4400399"/>
          </a:xfrm>
          <a:prstGeom prst="rect">
            <a:avLst/>
          </a:prstGeom>
        </p:spPr>
      </p:pic>
    </p:spTree>
    <p:extLst>
      <p:ext uri="{BB962C8B-B14F-4D97-AF65-F5344CB8AC3E}">
        <p14:creationId xmlns:p14="http://schemas.microsoft.com/office/powerpoint/2010/main" val="5395228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061C-8C96-486D-89F6-2E620F6FB484}"/>
              </a:ext>
            </a:extLst>
          </p:cNvPr>
          <p:cNvSpPr>
            <a:spLocks noGrp="1"/>
          </p:cNvSpPr>
          <p:nvPr>
            <p:ph type="title"/>
          </p:nvPr>
        </p:nvSpPr>
        <p:spPr/>
        <p:txBody>
          <a:bodyPr>
            <a:normAutofit/>
          </a:bodyPr>
          <a:lstStyle/>
          <a:p>
            <a:pPr algn="ctr"/>
            <a:r>
              <a:rPr lang="en-US" b="1" dirty="0"/>
              <a:t>F- Test for the overall fit of the Model</a:t>
            </a:r>
          </a:p>
        </p:txBody>
      </p:sp>
      <p:sp>
        <p:nvSpPr>
          <p:cNvPr id="3" name="Content Placeholder 2">
            <a:extLst>
              <a:ext uri="{FF2B5EF4-FFF2-40B4-BE49-F238E27FC236}">
                <a16:creationId xmlns:a16="http://schemas.microsoft.com/office/drawing/2014/main" id="{3EE2E4C3-2431-4488-93A4-6CB2A1378C4B}"/>
              </a:ext>
            </a:extLst>
          </p:cNvPr>
          <p:cNvSpPr>
            <a:spLocks noGrp="1"/>
          </p:cNvSpPr>
          <p:nvPr>
            <p:ph idx="1"/>
          </p:nvPr>
        </p:nvSpPr>
        <p:spPr/>
        <p:txBody>
          <a:bodyPr>
            <a:normAutofit/>
          </a:bodyPr>
          <a:lstStyle/>
          <a:p>
            <a:pPr>
              <a:buClr>
                <a:schemeClr val="tx1"/>
              </a:buClr>
              <a:defRPr/>
            </a:pPr>
            <a:r>
              <a:rPr lang="en-US" sz="2400" dirty="0"/>
              <a:t>The </a:t>
            </a:r>
            <a:r>
              <a:rPr lang="en-US" sz="2400" i="1" dirty="0"/>
              <a:t>F</a:t>
            </a:r>
            <a:r>
              <a:rPr lang="en-US" sz="2400" dirty="0"/>
              <a:t> test is used to determine whether a significant relationship exists between the dependent variable and the set of all the independent variables.</a:t>
            </a:r>
          </a:p>
          <a:p>
            <a:r>
              <a:rPr lang="en-US" sz="2400" dirty="0"/>
              <a:t>Shows if there is linear relationship between all the X variables considered together and Y </a:t>
            </a:r>
          </a:p>
          <a:p>
            <a:r>
              <a:rPr lang="en-US" sz="2400" dirty="0"/>
              <a:t>Use F – Statistic</a:t>
            </a:r>
          </a:p>
          <a:p>
            <a:r>
              <a:rPr lang="en-US" sz="2400" dirty="0"/>
              <a:t>Hypothesis:</a:t>
            </a:r>
          </a:p>
          <a:p>
            <a:r>
              <a:rPr lang="en-US" sz="2400" dirty="0"/>
              <a:t>H</a:t>
            </a:r>
            <a:r>
              <a:rPr lang="en-US" sz="2400" baseline="-25000" dirty="0"/>
              <a:t>0</a:t>
            </a:r>
            <a:r>
              <a:rPr lang="en-US" sz="2400" dirty="0"/>
              <a:t>:b</a:t>
            </a:r>
            <a:r>
              <a:rPr lang="en-US" sz="2400" baseline="-25000" dirty="0"/>
              <a:t>1</a:t>
            </a:r>
            <a:r>
              <a:rPr lang="en-US" sz="2400" dirty="0"/>
              <a:t>=b</a:t>
            </a:r>
            <a:r>
              <a:rPr lang="en-US" sz="2400" baseline="-25000" dirty="0"/>
              <a:t>2</a:t>
            </a:r>
            <a:r>
              <a:rPr lang="en-US" sz="2400" dirty="0"/>
              <a:t>=b</a:t>
            </a:r>
            <a:r>
              <a:rPr lang="en-US" sz="2400" baseline="-25000" dirty="0"/>
              <a:t>3</a:t>
            </a:r>
            <a:r>
              <a:rPr lang="en-US" sz="2400" dirty="0"/>
              <a:t>=b</a:t>
            </a:r>
            <a:r>
              <a:rPr lang="en-US" sz="2400" baseline="-25000" dirty="0"/>
              <a:t>k</a:t>
            </a:r>
            <a:r>
              <a:rPr lang="en-US" sz="2400" dirty="0"/>
              <a:t>=0(no linear relationship)</a:t>
            </a:r>
          </a:p>
          <a:p>
            <a:r>
              <a:rPr lang="en-US" sz="2400" dirty="0"/>
              <a:t>H1:at least one bi not equal to 0(at least one independent variable(X) affects (Y))</a:t>
            </a:r>
          </a:p>
        </p:txBody>
      </p:sp>
    </p:spTree>
    <p:extLst>
      <p:ext uri="{BB962C8B-B14F-4D97-AF65-F5344CB8AC3E}">
        <p14:creationId xmlns:p14="http://schemas.microsoft.com/office/powerpoint/2010/main" val="560754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061C-8C96-486D-89F6-2E620F6FB484}"/>
              </a:ext>
            </a:extLst>
          </p:cNvPr>
          <p:cNvSpPr>
            <a:spLocks noGrp="1"/>
          </p:cNvSpPr>
          <p:nvPr>
            <p:ph type="title"/>
          </p:nvPr>
        </p:nvSpPr>
        <p:spPr/>
        <p:txBody>
          <a:bodyPr>
            <a:normAutofit/>
          </a:bodyPr>
          <a:lstStyle/>
          <a:p>
            <a:pPr algn="ctr"/>
            <a:r>
              <a:rPr lang="en-US" b="1" dirty="0"/>
              <a:t>F- Test for the overall fit of the Model</a:t>
            </a:r>
          </a:p>
        </p:txBody>
      </p:sp>
      <p:sp>
        <p:nvSpPr>
          <p:cNvPr id="3" name="Content Placeholder 2">
            <a:extLst>
              <a:ext uri="{FF2B5EF4-FFF2-40B4-BE49-F238E27FC236}">
                <a16:creationId xmlns:a16="http://schemas.microsoft.com/office/drawing/2014/main" id="{3EE2E4C3-2431-4488-93A4-6CB2A1378C4B}"/>
              </a:ext>
            </a:extLst>
          </p:cNvPr>
          <p:cNvSpPr>
            <a:spLocks noGrp="1"/>
          </p:cNvSpPr>
          <p:nvPr>
            <p:ph idx="1"/>
          </p:nvPr>
        </p:nvSpPr>
        <p:spPr/>
        <p:txBody>
          <a:bodyPr>
            <a:normAutofit/>
          </a:bodyPr>
          <a:lstStyle/>
          <a:p>
            <a:pPr>
              <a:buClr>
                <a:schemeClr val="tx1"/>
              </a:buClr>
              <a:defRPr/>
            </a:pPr>
            <a:r>
              <a:rPr lang="en-US" sz="2400" dirty="0"/>
              <a:t>The </a:t>
            </a:r>
            <a:r>
              <a:rPr lang="en-US" sz="2400" i="1" dirty="0"/>
              <a:t>F</a:t>
            </a:r>
            <a:r>
              <a:rPr lang="en-US" sz="2400" dirty="0"/>
              <a:t> test is used to determine whether a significant relationship exists between the dependent variable and the set of all the independent variables.</a:t>
            </a:r>
          </a:p>
          <a:p>
            <a:r>
              <a:rPr lang="en-US" sz="2400" dirty="0"/>
              <a:t>Shows if there is linear relationship between all the X variables considered together and Y </a:t>
            </a:r>
          </a:p>
          <a:p>
            <a:r>
              <a:rPr lang="en-US" sz="2400" dirty="0"/>
              <a:t>Use F – Statistic</a:t>
            </a:r>
          </a:p>
          <a:p>
            <a:r>
              <a:rPr lang="en-US" sz="2400" dirty="0"/>
              <a:t>Hypothesis:</a:t>
            </a:r>
          </a:p>
          <a:p>
            <a:r>
              <a:rPr lang="en-US" sz="2400" dirty="0"/>
              <a:t>H</a:t>
            </a:r>
            <a:r>
              <a:rPr lang="en-US" sz="2400" baseline="-25000" dirty="0"/>
              <a:t>0</a:t>
            </a:r>
            <a:r>
              <a:rPr lang="en-US" sz="2400" dirty="0"/>
              <a:t>:b</a:t>
            </a:r>
            <a:r>
              <a:rPr lang="en-US" sz="2400" baseline="-25000" dirty="0"/>
              <a:t>1</a:t>
            </a:r>
            <a:r>
              <a:rPr lang="en-US" sz="2400" dirty="0"/>
              <a:t>=b</a:t>
            </a:r>
            <a:r>
              <a:rPr lang="en-US" sz="2400" baseline="-25000" dirty="0"/>
              <a:t>2</a:t>
            </a:r>
            <a:r>
              <a:rPr lang="en-US" sz="2400" dirty="0"/>
              <a:t>=b</a:t>
            </a:r>
            <a:r>
              <a:rPr lang="en-US" sz="2400" baseline="-25000" dirty="0"/>
              <a:t>3</a:t>
            </a:r>
            <a:r>
              <a:rPr lang="en-US" sz="2400" dirty="0"/>
              <a:t>=b</a:t>
            </a:r>
            <a:r>
              <a:rPr lang="en-US" sz="2400" baseline="-25000" dirty="0"/>
              <a:t>k</a:t>
            </a:r>
            <a:r>
              <a:rPr lang="en-US" sz="2400" dirty="0"/>
              <a:t>=0(no linear relationship)</a:t>
            </a:r>
          </a:p>
          <a:p>
            <a:r>
              <a:rPr lang="en-US" sz="2400" dirty="0"/>
              <a:t>H1:at least one bi not equal to 0(at least one independent variable(X) affects (Y))</a:t>
            </a:r>
          </a:p>
        </p:txBody>
      </p:sp>
    </p:spTree>
    <p:extLst>
      <p:ext uri="{BB962C8B-B14F-4D97-AF65-F5344CB8AC3E}">
        <p14:creationId xmlns:p14="http://schemas.microsoft.com/office/powerpoint/2010/main" val="1775559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8987-2728-4AE5-9181-3F53F573C448}"/>
              </a:ext>
            </a:extLst>
          </p:cNvPr>
          <p:cNvSpPr>
            <a:spLocks noGrp="1"/>
          </p:cNvSpPr>
          <p:nvPr>
            <p:ph type="title"/>
          </p:nvPr>
        </p:nvSpPr>
        <p:spPr>
          <a:xfrm>
            <a:off x="838200" y="112542"/>
            <a:ext cx="10515600" cy="675249"/>
          </a:xfrm>
        </p:spPr>
        <p:txBody>
          <a:bodyPr>
            <a:normAutofit fontScale="90000"/>
          </a:bodyPr>
          <a:lstStyle/>
          <a:p>
            <a:pPr algn="ctr"/>
            <a:r>
              <a:rPr lang="en-IN" dirty="0"/>
              <a:t>Simple Linear Regression </a:t>
            </a:r>
          </a:p>
        </p:txBody>
      </p:sp>
      <p:sp>
        <p:nvSpPr>
          <p:cNvPr id="3" name="Content Placeholder 2">
            <a:extLst>
              <a:ext uri="{FF2B5EF4-FFF2-40B4-BE49-F238E27FC236}">
                <a16:creationId xmlns:a16="http://schemas.microsoft.com/office/drawing/2014/main" id="{3A6589F5-0E5F-442F-89F4-760E87219680}"/>
              </a:ext>
            </a:extLst>
          </p:cNvPr>
          <p:cNvSpPr>
            <a:spLocks noGrp="1"/>
          </p:cNvSpPr>
          <p:nvPr>
            <p:ph idx="1"/>
          </p:nvPr>
        </p:nvSpPr>
        <p:spPr>
          <a:xfrm>
            <a:off x="838200" y="998805"/>
            <a:ext cx="10515600" cy="5178157"/>
          </a:xfrm>
        </p:spPr>
        <p:txBody>
          <a:bodyPr>
            <a:normAutofit/>
          </a:bodyPr>
          <a:lstStyle/>
          <a:p>
            <a:pPr marL="0" indent="0">
              <a:buNone/>
            </a:pPr>
            <a:r>
              <a:rPr lang="en-IN" sz="2400" dirty="0"/>
              <a:t>Linear regressions are linear models that are constructed according to the data points used in the data points. To construct a linear regression model in R.</a:t>
            </a:r>
          </a:p>
          <a:p>
            <a:pPr marL="0" indent="0">
              <a:buNone/>
            </a:pPr>
            <a:endParaRPr lang="en-IN" sz="2400" dirty="0"/>
          </a:p>
          <a:p>
            <a:pPr marL="0" indent="0">
              <a:buNone/>
            </a:pPr>
            <a:r>
              <a:rPr lang="en-IN" sz="2400" dirty="0"/>
              <a:t>Regression analysis is used to: </a:t>
            </a:r>
          </a:p>
          <a:p>
            <a:r>
              <a:rPr lang="en-IN" sz="2400" dirty="0"/>
              <a:t>Predict the value of a dependent variable based on the value of at least one independent variable.</a:t>
            </a:r>
          </a:p>
          <a:p>
            <a:r>
              <a:rPr lang="en-IN" sz="2400" dirty="0"/>
              <a:t>Explain the impact of changes in an independent variable on the dependent variable.</a:t>
            </a:r>
          </a:p>
          <a:p>
            <a:pPr marL="0" indent="0">
              <a:buNone/>
            </a:pPr>
            <a:endParaRPr lang="en-IN" sz="2400" dirty="0"/>
          </a:p>
          <a:p>
            <a:pPr marL="0" indent="0">
              <a:buNone/>
            </a:pPr>
            <a:r>
              <a:rPr lang="en-IN" sz="2400" b="1" dirty="0"/>
              <a:t>Dependent variable </a:t>
            </a:r>
            <a:r>
              <a:rPr lang="en-IN" sz="2400" dirty="0"/>
              <a:t>- The variable we wish to predict or explain.</a:t>
            </a:r>
          </a:p>
          <a:p>
            <a:pPr marL="0" indent="0">
              <a:buNone/>
            </a:pPr>
            <a:r>
              <a:rPr lang="en-IN" sz="2400" b="1" dirty="0"/>
              <a:t>Independent variable </a:t>
            </a:r>
            <a:r>
              <a:rPr lang="en-IN" sz="2400" dirty="0"/>
              <a:t>- The variable used to predict or explain the dependent variable. </a:t>
            </a:r>
          </a:p>
        </p:txBody>
      </p:sp>
    </p:spTree>
    <p:extLst>
      <p:ext uri="{BB962C8B-B14F-4D97-AF65-F5344CB8AC3E}">
        <p14:creationId xmlns:p14="http://schemas.microsoft.com/office/powerpoint/2010/main" val="1803729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42F0-7B40-4BDC-94EE-22002E085EF0}"/>
              </a:ext>
            </a:extLst>
          </p:cNvPr>
          <p:cNvSpPr>
            <a:spLocks noGrp="1"/>
          </p:cNvSpPr>
          <p:nvPr>
            <p:ph type="title"/>
          </p:nvPr>
        </p:nvSpPr>
        <p:spPr/>
        <p:txBody>
          <a:bodyPr>
            <a:normAutofit/>
          </a:bodyPr>
          <a:lstStyle/>
          <a:p>
            <a:pPr algn="ctr"/>
            <a:r>
              <a:rPr lang="en-US" b="1" dirty="0"/>
              <a:t>Multiple Regression - F test</a:t>
            </a:r>
          </a:p>
        </p:txBody>
      </p:sp>
      <p:pic>
        <p:nvPicPr>
          <p:cNvPr id="4" name="Content Placeholder 3">
            <a:extLst>
              <a:ext uri="{FF2B5EF4-FFF2-40B4-BE49-F238E27FC236}">
                <a16:creationId xmlns:a16="http://schemas.microsoft.com/office/drawing/2014/main" id="{A73674FD-93B2-4A72-B3D5-9A747B81C4B6}"/>
              </a:ext>
            </a:extLst>
          </p:cNvPr>
          <p:cNvPicPr>
            <a:picLocks noGrp="1" noChangeAspect="1"/>
          </p:cNvPicPr>
          <p:nvPr>
            <p:ph idx="1"/>
          </p:nvPr>
        </p:nvPicPr>
        <p:blipFill>
          <a:blip r:embed="rId2"/>
          <a:stretch>
            <a:fillRect/>
          </a:stretch>
        </p:blipFill>
        <p:spPr>
          <a:xfrm>
            <a:off x="1012873" y="1718316"/>
            <a:ext cx="6400801" cy="4652129"/>
          </a:xfrm>
          <a:prstGeom prst="rect">
            <a:avLst/>
          </a:prstGeom>
        </p:spPr>
      </p:pic>
    </p:spTree>
    <p:extLst>
      <p:ext uri="{BB962C8B-B14F-4D97-AF65-F5344CB8AC3E}">
        <p14:creationId xmlns:p14="http://schemas.microsoft.com/office/powerpoint/2010/main" val="32260766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77CB-A6B1-4057-8586-877CFD829C3B}"/>
              </a:ext>
            </a:extLst>
          </p:cNvPr>
          <p:cNvSpPr>
            <a:spLocks noGrp="1"/>
          </p:cNvSpPr>
          <p:nvPr>
            <p:ph type="title"/>
          </p:nvPr>
        </p:nvSpPr>
        <p:spPr/>
        <p:txBody>
          <a:bodyPr>
            <a:normAutofit/>
          </a:bodyPr>
          <a:lstStyle/>
          <a:p>
            <a:pPr algn="ctr"/>
            <a:r>
              <a:rPr lang="en-US" b="1" dirty="0"/>
              <a:t>Multiple Regression - Interpreting Results</a:t>
            </a:r>
          </a:p>
        </p:txBody>
      </p:sp>
      <p:sp>
        <p:nvSpPr>
          <p:cNvPr id="3" name="Content Placeholder 2">
            <a:extLst>
              <a:ext uri="{FF2B5EF4-FFF2-40B4-BE49-F238E27FC236}">
                <a16:creationId xmlns:a16="http://schemas.microsoft.com/office/drawing/2014/main" id="{F78D8E9F-A5DE-4B60-8F34-C56A095D19AD}"/>
              </a:ext>
            </a:extLst>
          </p:cNvPr>
          <p:cNvSpPr>
            <a:spLocks noGrp="1"/>
          </p:cNvSpPr>
          <p:nvPr>
            <p:ph idx="1"/>
          </p:nvPr>
        </p:nvSpPr>
        <p:spPr/>
        <p:txBody>
          <a:bodyPr/>
          <a:lstStyle/>
          <a:p>
            <a:r>
              <a:rPr lang="en-US" sz="2400" dirty="0" err="1"/>
              <a:t>qf</a:t>
            </a:r>
            <a:r>
              <a:rPr lang="en-US" sz="2400" dirty="0"/>
              <a:t>(.95,df1=3,df2=168)</a:t>
            </a:r>
          </a:p>
          <a:p>
            <a:pPr marL="0" indent="0">
              <a:buNone/>
            </a:pPr>
            <a:r>
              <a:rPr lang="en-US" sz="2400" dirty="0"/>
              <a:t>2.658399</a:t>
            </a:r>
          </a:p>
          <a:p>
            <a:pPr marL="0" indent="0">
              <a:buNone/>
            </a:pPr>
            <a:endParaRPr lang="en-US" dirty="0"/>
          </a:p>
        </p:txBody>
      </p:sp>
      <p:pic>
        <p:nvPicPr>
          <p:cNvPr id="6" name="Picture 5">
            <a:extLst>
              <a:ext uri="{FF2B5EF4-FFF2-40B4-BE49-F238E27FC236}">
                <a16:creationId xmlns:a16="http://schemas.microsoft.com/office/drawing/2014/main" id="{C9562454-E4DF-409F-AC55-85D6FA262385}"/>
              </a:ext>
            </a:extLst>
          </p:cNvPr>
          <p:cNvPicPr>
            <a:picLocks noChangeAspect="1"/>
          </p:cNvPicPr>
          <p:nvPr/>
        </p:nvPicPr>
        <p:blipFill>
          <a:blip r:embed="rId2"/>
          <a:stretch>
            <a:fillRect/>
          </a:stretch>
        </p:blipFill>
        <p:spPr>
          <a:xfrm>
            <a:off x="1000125" y="2730500"/>
            <a:ext cx="4705350" cy="3581400"/>
          </a:xfrm>
          <a:prstGeom prst="rect">
            <a:avLst/>
          </a:prstGeom>
        </p:spPr>
      </p:pic>
    </p:spTree>
    <p:extLst>
      <p:ext uri="{BB962C8B-B14F-4D97-AF65-F5344CB8AC3E}">
        <p14:creationId xmlns:p14="http://schemas.microsoft.com/office/powerpoint/2010/main" val="4219210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297C-8DFF-441C-A131-C990C4C6248F}"/>
              </a:ext>
            </a:extLst>
          </p:cNvPr>
          <p:cNvSpPr>
            <a:spLocks noGrp="1"/>
          </p:cNvSpPr>
          <p:nvPr>
            <p:ph type="title"/>
          </p:nvPr>
        </p:nvSpPr>
        <p:spPr/>
        <p:txBody>
          <a:bodyPr>
            <a:normAutofit/>
          </a:bodyPr>
          <a:lstStyle/>
          <a:p>
            <a:pPr algn="ctr"/>
            <a:r>
              <a:rPr lang="en-US" b="1" dirty="0"/>
              <a:t>Multiple Regression - Interpreting Results</a:t>
            </a:r>
          </a:p>
        </p:txBody>
      </p:sp>
      <p:sp>
        <p:nvSpPr>
          <p:cNvPr id="3" name="Content Placeholder 2">
            <a:extLst>
              <a:ext uri="{FF2B5EF4-FFF2-40B4-BE49-F238E27FC236}">
                <a16:creationId xmlns:a16="http://schemas.microsoft.com/office/drawing/2014/main" id="{97D444DA-48B0-4906-A553-92D14D0A8CD9}"/>
              </a:ext>
            </a:extLst>
          </p:cNvPr>
          <p:cNvSpPr>
            <a:spLocks noGrp="1"/>
          </p:cNvSpPr>
          <p:nvPr>
            <p:ph idx="1"/>
          </p:nvPr>
        </p:nvSpPr>
        <p:spPr/>
        <p:txBody>
          <a:bodyPr>
            <a:normAutofit/>
          </a:bodyPr>
          <a:lstStyle/>
          <a:p>
            <a:r>
              <a:rPr lang="en-US" sz="2400" dirty="0"/>
              <a:t>The adjusted R-squared value shows how much of the variation in the dependent variable, is explained by the variation in the independent variables. It is a good explanation of fit. Our variables explain a lot of the variance, hence, a good fit.</a:t>
            </a:r>
          </a:p>
          <a:p>
            <a:r>
              <a:rPr lang="en-US" sz="2400" dirty="0"/>
              <a:t> The 3 predictors also generate their own p-values via the t-statistic. Low p-values indicate that the variable helps explain the model better than a high p-value. </a:t>
            </a:r>
            <a:endParaRPr lang="en-US" sz="1600" dirty="0"/>
          </a:p>
        </p:txBody>
      </p:sp>
      <p:pic>
        <p:nvPicPr>
          <p:cNvPr id="4" name="Picture 3">
            <a:extLst>
              <a:ext uri="{FF2B5EF4-FFF2-40B4-BE49-F238E27FC236}">
                <a16:creationId xmlns:a16="http://schemas.microsoft.com/office/drawing/2014/main" id="{BBDD18E8-CD77-4155-A965-D6A32F1FC636}"/>
              </a:ext>
            </a:extLst>
          </p:cNvPr>
          <p:cNvPicPr>
            <a:picLocks noChangeAspect="1"/>
          </p:cNvPicPr>
          <p:nvPr/>
        </p:nvPicPr>
        <p:blipFill>
          <a:blip r:embed="rId2"/>
          <a:stretch>
            <a:fillRect/>
          </a:stretch>
        </p:blipFill>
        <p:spPr>
          <a:xfrm>
            <a:off x="1122733" y="3707517"/>
            <a:ext cx="3465781" cy="2604383"/>
          </a:xfrm>
          <a:prstGeom prst="rect">
            <a:avLst/>
          </a:prstGeom>
        </p:spPr>
      </p:pic>
    </p:spTree>
    <p:extLst>
      <p:ext uri="{BB962C8B-B14F-4D97-AF65-F5344CB8AC3E}">
        <p14:creationId xmlns:p14="http://schemas.microsoft.com/office/powerpoint/2010/main" val="18202723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62A9-65AF-47A2-A1A8-A21EC0D3BD54}"/>
              </a:ext>
            </a:extLst>
          </p:cNvPr>
          <p:cNvSpPr>
            <a:spLocks noGrp="1"/>
          </p:cNvSpPr>
          <p:nvPr>
            <p:ph type="title"/>
          </p:nvPr>
        </p:nvSpPr>
        <p:spPr>
          <a:xfrm>
            <a:off x="260865" y="60372"/>
            <a:ext cx="11092935" cy="1325563"/>
          </a:xfrm>
        </p:spPr>
        <p:txBody>
          <a:bodyPr/>
          <a:lstStyle/>
          <a:p>
            <a:r>
              <a:rPr lang="en-IN" dirty="0"/>
              <a:t>Checking Time Series In Residuals for model 2</a:t>
            </a:r>
          </a:p>
        </p:txBody>
      </p:sp>
      <p:pic>
        <p:nvPicPr>
          <p:cNvPr id="3" name="Picture 2">
            <a:extLst>
              <a:ext uri="{FF2B5EF4-FFF2-40B4-BE49-F238E27FC236}">
                <a16:creationId xmlns:a16="http://schemas.microsoft.com/office/drawing/2014/main" id="{51A0E07A-921E-4473-8F16-45858539555F}"/>
              </a:ext>
            </a:extLst>
          </p:cNvPr>
          <p:cNvPicPr>
            <a:picLocks noChangeAspect="1"/>
          </p:cNvPicPr>
          <p:nvPr/>
        </p:nvPicPr>
        <p:blipFill>
          <a:blip r:embed="rId2"/>
          <a:stretch>
            <a:fillRect/>
          </a:stretch>
        </p:blipFill>
        <p:spPr>
          <a:xfrm>
            <a:off x="260865" y="1277813"/>
            <a:ext cx="11618802" cy="1981473"/>
          </a:xfrm>
          <a:prstGeom prst="rect">
            <a:avLst/>
          </a:prstGeom>
        </p:spPr>
      </p:pic>
      <p:pic>
        <p:nvPicPr>
          <p:cNvPr id="4" name="Picture 3">
            <a:extLst>
              <a:ext uri="{FF2B5EF4-FFF2-40B4-BE49-F238E27FC236}">
                <a16:creationId xmlns:a16="http://schemas.microsoft.com/office/drawing/2014/main" id="{4B1D3090-6D7A-4A93-8897-1D13795D2F05}"/>
              </a:ext>
            </a:extLst>
          </p:cNvPr>
          <p:cNvPicPr>
            <a:picLocks noChangeAspect="1"/>
          </p:cNvPicPr>
          <p:nvPr/>
        </p:nvPicPr>
        <p:blipFill>
          <a:blip r:embed="rId3"/>
          <a:stretch>
            <a:fillRect/>
          </a:stretch>
        </p:blipFill>
        <p:spPr>
          <a:xfrm>
            <a:off x="3137096" y="3457136"/>
            <a:ext cx="8570744" cy="3407569"/>
          </a:xfrm>
          <a:prstGeom prst="rect">
            <a:avLst/>
          </a:prstGeom>
        </p:spPr>
      </p:pic>
      <p:sp>
        <p:nvSpPr>
          <p:cNvPr id="5" name="Arrow: Right 4">
            <a:extLst>
              <a:ext uri="{FF2B5EF4-FFF2-40B4-BE49-F238E27FC236}">
                <a16:creationId xmlns:a16="http://schemas.microsoft.com/office/drawing/2014/main" id="{FBA41BAD-2834-4306-9867-5FCDEEF6F62E}"/>
              </a:ext>
            </a:extLst>
          </p:cNvPr>
          <p:cNvSpPr/>
          <p:nvPr/>
        </p:nvSpPr>
        <p:spPr>
          <a:xfrm>
            <a:off x="745588" y="4459458"/>
            <a:ext cx="2096086" cy="1120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565131D-EBCF-43B4-BD36-8E9CC26F11F4}"/>
              </a:ext>
            </a:extLst>
          </p:cNvPr>
          <p:cNvSpPr txBox="1"/>
          <p:nvPr/>
        </p:nvSpPr>
        <p:spPr>
          <a:xfrm>
            <a:off x="998807" y="4835156"/>
            <a:ext cx="1252024"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2429011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80501BB-2EFF-439B-B205-DF33872CA442}"/>
              </a:ext>
            </a:extLst>
          </p:cNvPr>
          <p:cNvSpPr txBox="1">
            <a:spLocks/>
          </p:cNvSpPr>
          <p:nvPr/>
        </p:nvSpPr>
        <p:spPr>
          <a:xfrm>
            <a:off x="422031" y="500767"/>
            <a:ext cx="10931769" cy="885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Plot</a:t>
            </a:r>
          </a:p>
        </p:txBody>
      </p:sp>
      <p:pic>
        <p:nvPicPr>
          <p:cNvPr id="3" name="Picture 2">
            <a:extLst>
              <a:ext uri="{FF2B5EF4-FFF2-40B4-BE49-F238E27FC236}">
                <a16:creationId xmlns:a16="http://schemas.microsoft.com/office/drawing/2014/main" id="{E9B58FAF-4661-4BA2-BC38-9F2F92A9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97" y="0"/>
            <a:ext cx="8551058" cy="6712313"/>
          </a:xfrm>
          <a:prstGeom prst="rect">
            <a:avLst/>
          </a:prstGeom>
        </p:spPr>
      </p:pic>
    </p:spTree>
    <p:extLst>
      <p:ext uri="{BB962C8B-B14F-4D97-AF65-F5344CB8AC3E}">
        <p14:creationId xmlns:p14="http://schemas.microsoft.com/office/powerpoint/2010/main" val="1818413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7113-2882-444C-9F62-267F17C1E2A9}"/>
              </a:ext>
            </a:extLst>
          </p:cNvPr>
          <p:cNvSpPr>
            <a:spLocks noGrp="1"/>
          </p:cNvSpPr>
          <p:nvPr>
            <p:ph type="title"/>
          </p:nvPr>
        </p:nvSpPr>
        <p:spPr/>
        <p:txBody>
          <a:bodyPr/>
          <a:lstStyle/>
          <a:p>
            <a:r>
              <a:rPr lang="en-US" b="1" dirty="0"/>
              <a:t>Regularization</a:t>
            </a:r>
          </a:p>
        </p:txBody>
      </p:sp>
      <p:sp>
        <p:nvSpPr>
          <p:cNvPr id="3" name="Content Placeholder 2">
            <a:extLst>
              <a:ext uri="{FF2B5EF4-FFF2-40B4-BE49-F238E27FC236}">
                <a16:creationId xmlns:a16="http://schemas.microsoft.com/office/drawing/2014/main" id="{43782360-1B39-40C1-BB36-15096C524873}"/>
              </a:ext>
            </a:extLst>
          </p:cNvPr>
          <p:cNvSpPr>
            <a:spLocks noGrp="1"/>
          </p:cNvSpPr>
          <p:nvPr>
            <p:ph idx="1"/>
          </p:nvPr>
        </p:nvSpPr>
        <p:spPr/>
        <p:txBody>
          <a:bodyPr/>
          <a:lstStyle/>
          <a:p>
            <a:r>
              <a:rPr lang="en-US" dirty="0"/>
              <a:t>What if the independent variables are not independent of each other i.e. collinearity or multicollinearity is present among the predictor variables.</a:t>
            </a:r>
          </a:p>
          <a:p>
            <a:r>
              <a:rPr lang="en-US" dirty="0"/>
              <a:t>When predictor variables are related, they fit well into a straight regression line that passes through many data points</a:t>
            </a:r>
          </a:p>
          <a:p>
            <a:r>
              <a:rPr lang="en-US" dirty="0"/>
              <a:t>It is difficult to ascertain reliable estimates of each coefficients for the predictor variables which results in incorrect conclusions.</a:t>
            </a:r>
          </a:p>
          <a:p>
            <a:r>
              <a:rPr lang="en-US" dirty="0"/>
              <a:t>In these cases stated above Lasso, Ridge and Elastic Net Regression comes into play to combat variance problems.</a:t>
            </a:r>
          </a:p>
        </p:txBody>
      </p:sp>
    </p:spTree>
    <p:extLst>
      <p:ext uri="{BB962C8B-B14F-4D97-AF65-F5344CB8AC3E}">
        <p14:creationId xmlns:p14="http://schemas.microsoft.com/office/powerpoint/2010/main" val="2779306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1222-15FC-4F5D-A7D7-2156E35DFAE8}"/>
              </a:ext>
            </a:extLst>
          </p:cNvPr>
          <p:cNvSpPr>
            <a:spLocks noGrp="1"/>
          </p:cNvSpPr>
          <p:nvPr>
            <p:ph type="title"/>
          </p:nvPr>
        </p:nvSpPr>
        <p:spPr>
          <a:xfrm>
            <a:off x="1143000" y="338231"/>
            <a:ext cx="10515600" cy="1325563"/>
          </a:xfrm>
        </p:spPr>
        <p:txBody>
          <a:bodyPr/>
          <a:lstStyle/>
          <a:p>
            <a:r>
              <a:rPr lang="en-US" b="1" dirty="0"/>
              <a:t>Lasso, Ridge, Elastic Net</a:t>
            </a:r>
          </a:p>
        </p:txBody>
      </p:sp>
      <p:sp>
        <p:nvSpPr>
          <p:cNvPr id="3" name="Content Placeholder 2">
            <a:extLst>
              <a:ext uri="{FF2B5EF4-FFF2-40B4-BE49-F238E27FC236}">
                <a16:creationId xmlns:a16="http://schemas.microsoft.com/office/drawing/2014/main" id="{B3E11727-B842-49F3-814B-C92D0F4FD009}"/>
              </a:ext>
            </a:extLst>
          </p:cNvPr>
          <p:cNvSpPr>
            <a:spLocks noGrp="1"/>
          </p:cNvSpPr>
          <p:nvPr>
            <p:ph idx="1"/>
          </p:nvPr>
        </p:nvSpPr>
        <p:spPr/>
        <p:txBody>
          <a:bodyPr>
            <a:normAutofit fontScale="85000" lnSpcReduction="20000"/>
          </a:bodyPr>
          <a:lstStyle/>
          <a:p>
            <a:r>
              <a:rPr lang="en-US" dirty="0"/>
              <a:t>Ridge Regression: It helps reduce Variance by shrinking parameters and making predictions less sensitive. It can find solution with Cross validation and Ridge Regression Penalty. Better when all variables are useful.</a:t>
            </a:r>
          </a:p>
          <a:p>
            <a:pPr marL="0" indent="0">
              <a:buNone/>
            </a:pPr>
            <a:r>
              <a:rPr lang="en-US" dirty="0"/>
              <a:t>               Sum of squared residuals +  ^ * the slope²</a:t>
            </a:r>
          </a:p>
          <a:p>
            <a:r>
              <a:rPr lang="en-US" dirty="0"/>
              <a:t>Lasso Regression: Lasso is almost like Ridge. The big difference is that Ridge can shrink the slope close to 0 while Lasso can shrink the slope all way to 0 i.e. Lasso regression can exclude  useless variables from equations.</a:t>
            </a:r>
          </a:p>
          <a:p>
            <a:pPr marL="0" indent="0">
              <a:buNone/>
            </a:pPr>
            <a:r>
              <a:rPr lang="en-US" dirty="0"/>
              <a:t>               Sum of squared residuals + ^ * |the slope|</a:t>
            </a:r>
          </a:p>
          <a:p>
            <a:r>
              <a:rPr lang="en-US" dirty="0"/>
              <a:t>Elastic Net Regression: In case of numerous variables, if we are uncertain whether the variables are useful or not, we could use Elastic Net. It combines the Lasso penalty with the Ridge penalty and by doing so we get both worlds and is better for correlated parameters.</a:t>
            </a:r>
          </a:p>
          <a:p>
            <a:pPr marL="0" indent="0">
              <a:buNone/>
            </a:pPr>
            <a:r>
              <a:rPr lang="en-US" dirty="0"/>
              <a:t>               ^1 *|variable1| +.. +|</a:t>
            </a:r>
            <a:r>
              <a:rPr lang="en-US" dirty="0" err="1"/>
              <a:t>variablex</a:t>
            </a:r>
            <a:r>
              <a:rPr lang="en-US" dirty="0"/>
              <a:t>|  </a:t>
            </a:r>
            <a:r>
              <a:rPr lang="en-US" sz="3600" b="1" dirty="0"/>
              <a:t>+</a:t>
            </a:r>
            <a:r>
              <a:rPr lang="en-US" dirty="0"/>
              <a:t>   ^2 * variable1² +…variablex²</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6598875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872FB-6AA8-48E7-A25C-A04DF9EC799B}"/>
              </a:ext>
            </a:extLst>
          </p:cNvPr>
          <p:cNvSpPr>
            <a:spLocks noGrp="1"/>
          </p:cNvSpPr>
          <p:nvPr>
            <p:ph type="title"/>
          </p:nvPr>
        </p:nvSpPr>
        <p:spPr/>
        <p:txBody>
          <a:bodyPr/>
          <a:lstStyle/>
          <a:p>
            <a:r>
              <a:rPr lang="en-US" dirty="0"/>
              <a:t>Conclusion and Citation</a:t>
            </a:r>
          </a:p>
        </p:txBody>
      </p:sp>
      <p:sp>
        <p:nvSpPr>
          <p:cNvPr id="3" name="Content Placeholder 2">
            <a:extLst>
              <a:ext uri="{FF2B5EF4-FFF2-40B4-BE49-F238E27FC236}">
                <a16:creationId xmlns:a16="http://schemas.microsoft.com/office/drawing/2014/main" id="{2E20BC13-DCF6-4357-91A8-63D9DBF784F9}"/>
              </a:ext>
            </a:extLst>
          </p:cNvPr>
          <p:cNvSpPr>
            <a:spLocks noGrp="1"/>
          </p:cNvSpPr>
          <p:nvPr>
            <p:ph idx="1"/>
          </p:nvPr>
        </p:nvSpPr>
        <p:spPr>
          <a:xfrm>
            <a:off x="838200" y="1389529"/>
            <a:ext cx="10515600" cy="4787434"/>
          </a:xfrm>
        </p:spPr>
        <p:txBody>
          <a:bodyPr>
            <a:normAutofit fontScale="70000" lnSpcReduction="20000"/>
          </a:bodyPr>
          <a:lstStyle/>
          <a:p>
            <a:pPr marL="0" indent="0">
              <a:buNone/>
            </a:pPr>
            <a:endParaRPr lang="en-US" b="1" u="sng" dirty="0"/>
          </a:p>
          <a:p>
            <a:pPr marL="0" indent="0">
              <a:buNone/>
            </a:pPr>
            <a:r>
              <a:rPr lang="en-US" b="1" u="sng" dirty="0"/>
              <a:t>Conclusion:</a:t>
            </a:r>
            <a:r>
              <a:rPr lang="en-US" dirty="0"/>
              <a:t>   For model1 p-value &lt; 0.05 and for model2 p-value &lt; 0.05 indicates strong evidence against the null hypothesis, so you reject the null hypothesis. And R-squared score is 0.7261 for model1 and 0.8585 for model2, which means that this model explains 72 % and 85% of the total variance in respective models. Hence the proposed model are good models. We also did showcase future scope of this project which could be done by redefining data and using suitable regularization method if any collinearity exists or model doesn’t prove to be a good one.</a:t>
            </a:r>
          </a:p>
          <a:p>
            <a:pPr marL="0" indent="0">
              <a:buNone/>
            </a:pPr>
            <a:endParaRPr lang="en-US" dirty="0"/>
          </a:p>
          <a:p>
            <a:pPr marL="0" indent="0">
              <a:buNone/>
            </a:pPr>
            <a:r>
              <a:rPr lang="en-US" b="1" u="sng" dirty="0"/>
              <a:t>Citation: </a:t>
            </a:r>
          </a:p>
          <a:p>
            <a:pPr marL="514350" indent="-514350">
              <a:buFont typeface="+mj-lt"/>
              <a:buAutoNum type="arabicPeriod"/>
            </a:pPr>
            <a:r>
              <a:rPr lang="en-US" dirty="0">
                <a:hlinkClick r:id="rId2"/>
              </a:rPr>
              <a:t>https://searchengineland.com/regression-analysis-to-improve-google-ads-performance-313898</a:t>
            </a:r>
            <a:endParaRPr lang="en-US" dirty="0"/>
          </a:p>
          <a:p>
            <a:pPr marL="514350" indent="-514350">
              <a:buFont typeface="+mj-lt"/>
              <a:buAutoNum type="arabicPeriod"/>
            </a:pPr>
            <a:r>
              <a:rPr lang="en-US" dirty="0">
                <a:hlinkClick r:id="rId3"/>
              </a:rPr>
              <a:t>http://sphweb.bumc.bu.edu/otlt/MPH-Modules/BS/R/R5_Correlation-Regression/R5_Correlation-Regression7.html</a:t>
            </a:r>
            <a:endParaRPr lang="en-US" dirty="0"/>
          </a:p>
          <a:p>
            <a:pPr marL="514350" indent="-514350">
              <a:buFont typeface="+mj-lt"/>
              <a:buAutoNum type="arabicPeriod"/>
            </a:pPr>
            <a:r>
              <a:rPr lang="en-US" dirty="0">
                <a:hlinkClick r:id="rId4"/>
              </a:rPr>
              <a:t>http://www.sthda.com/english/articles/39-regression-model-diagnostics/161-linear-regression-assumptions-and-diagnostics-in-r-essentials/</a:t>
            </a:r>
            <a:endParaRPr lang="en-US" dirty="0"/>
          </a:p>
          <a:p>
            <a:pPr marL="514350" indent="-514350">
              <a:buFont typeface="+mj-lt"/>
              <a:buAutoNum type="arabicPeriod"/>
            </a:pPr>
            <a:r>
              <a:rPr lang="en-US" dirty="0">
                <a:hlinkClick r:id="rId5"/>
              </a:rPr>
              <a:t>https://www.datacamp.com/community/tutorials/tutorial-ridge-lasso-elastic-net</a:t>
            </a:r>
            <a:endParaRPr lang="en-US" b="1" u="sng" dirty="0"/>
          </a:p>
        </p:txBody>
      </p:sp>
    </p:spTree>
    <p:extLst>
      <p:ext uri="{BB962C8B-B14F-4D97-AF65-F5344CB8AC3E}">
        <p14:creationId xmlns:p14="http://schemas.microsoft.com/office/powerpoint/2010/main" val="3982917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D94-738D-4D0F-894F-7E27E68D648E}"/>
              </a:ext>
            </a:extLst>
          </p:cNvPr>
          <p:cNvSpPr>
            <a:spLocks noGrp="1"/>
          </p:cNvSpPr>
          <p:nvPr>
            <p:ph type="title"/>
          </p:nvPr>
        </p:nvSpPr>
        <p:spPr>
          <a:xfrm>
            <a:off x="838200" y="1"/>
            <a:ext cx="10515600" cy="681036"/>
          </a:xfrm>
        </p:spPr>
        <p:txBody>
          <a:bodyPr>
            <a:normAutofit/>
          </a:bodyPr>
          <a:lstStyle/>
          <a:p>
            <a:pPr algn="ctr"/>
            <a:r>
              <a:rPr lang="en-IN" sz="4000" dirty="0"/>
              <a:t>Simple Linear Regression </a:t>
            </a:r>
          </a:p>
        </p:txBody>
      </p:sp>
      <p:sp>
        <p:nvSpPr>
          <p:cNvPr id="3" name="Content Placeholder 2">
            <a:extLst>
              <a:ext uri="{FF2B5EF4-FFF2-40B4-BE49-F238E27FC236}">
                <a16:creationId xmlns:a16="http://schemas.microsoft.com/office/drawing/2014/main" id="{9AA26563-C538-46D0-B7D9-C9CEDA70392A}"/>
              </a:ext>
            </a:extLst>
          </p:cNvPr>
          <p:cNvSpPr>
            <a:spLocks noGrp="1"/>
          </p:cNvSpPr>
          <p:nvPr>
            <p:ph idx="1"/>
          </p:nvPr>
        </p:nvSpPr>
        <p:spPr>
          <a:xfrm>
            <a:off x="838200" y="781878"/>
            <a:ext cx="10515600" cy="5395085"/>
          </a:xfrm>
        </p:spPr>
        <p:txBody>
          <a:bodyPr/>
          <a:lstStyle/>
          <a:p>
            <a:r>
              <a:rPr lang="en-IN" sz="2400" dirty="0"/>
              <a:t>Only one independent variable, X. </a:t>
            </a:r>
          </a:p>
          <a:p>
            <a:r>
              <a:rPr lang="en-IN" sz="2400" dirty="0"/>
              <a:t>Relationship between X and Y is described by a linear function. </a:t>
            </a:r>
          </a:p>
          <a:p>
            <a:r>
              <a:rPr lang="en-IN" sz="2400" dirty="0"/>
              <a:t>Changes in Y are assumed to be related to changes in X.</a:t>
            </a:r>
          </a:p>
          <a:p>
            <a:pPr marL="0" indent="0">
              <a:buNone/>
            </a:pPr>
            <a:endParaRPr lang="en-IN" dirty="0"/>
          </a:p>
        </p:txBody>
      </p:sp>
      <p:pic>
        <p:nvPicPr>
          <p:cNvPr id="4" name="Picture 3">
            <a:extLst>
              <a:ext uri="{FF2B5EF4-FFF2-40B4-BE49-F238E27FC236}">
                <a16:creationId xmlns:a16="http://schemas.microsoft.com/office/drawing/2014/main" id="{5E1D1783-260A-42BF-B9C1-DBD02B3AE4FD}"/>
              </a:ext>
            </a:extLst>
          </p:cNvPr>
          <p:cNvPicPr>
            <a:picLocks noChangeAspect="1"/>
          </p:cNvPicPr>
          <p:nvPr/>
        </p:nvPicPr>
        <p:blipFill>
          <a:blip r:embed="rId2"/>
          <a:stretch>
            <a:fillRect/>
          </a:stretch>
        </p:blipFill>
        <p:spPr>
          <a:xfrm>
            <a:off x="1330569" y="2834863"/>
            <a:ext cx="9290538" cy="3442941"/>
          </a:xfrm>
          <a:prstGeom prst="rect">
            <a:avLst/>
          </a:prstGeom>
        </p:spPr>
      </p:pic>
    </p:spTree>
    <p:extLst>
      <p:ext uri="{BB962C8B-B14F-4D97-AF65-F5344CB8AC3E}">
        <p14:creationId xmlns:p14="http://schemas.microsoft.com/office/powerpoint/2010/main" val="1424210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D95D-4B2E-48D9-B61C-D0DB6E80DBFC}"/>
              </a:ext>
            </a:extLst>
          </p:cNvPr>
          <p:cNvSpPr>
            <a:spLocks noGrp="1"/>
          </p:cNvSpPr>
          <p:nvPr>
            <p:ph type="title"/>
          </p:nvPr>
        </p:nvSpPr>
        <p:spPr>
          <a:xfrm>
            <a:off x="3643532" y="2545618"/>
            <a:ext cx="4698608" cy="436098"/>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1869656B-C5BC-499A-9C66-7C618F06D2F0}"/>
              </a:ext>
            </a:extLst>
          </p:cNvPr>
          <p:cNvPicPr>
            <a:picLocks noGrp="1" noChangeAspect="1"/>
          </p:cNvPicPr>
          <p:nvPr>
            <p:ph idx="1"/>
          </p:nvPr>
        </p:nvPicPr>
        <p:blipFill>
          <a:blip r:embed="rId2"/>
          <a:stretch>
            <a:fillRect/>
          </a:stretch>
        </p:blipFill>
        <p:spPr>
          <a:xfrm>
            <a:off x="1477108" y="590208"/>
            <a:ext cx="9200270" cy="5431631"/>
          </a:xfrm>
          <a:prstGeom prst="rect">
            <a:avLst/>
          </a:prstGeom>
        </p:spPr>
      </p:pic>
    </p:spTree>
    <p:extLst>
      <p:ext uri="{BB962C8B-B14F-4D97-AF65-F5344CB8AC3E}">
        <p14:creationId xmlns:p14="http://schemas.microsoft.com/office/powerpoint/2010/main" val="137700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F91F-52E0-4788-AE60-1710A5B2BDA0}"/>
              </a:ext>
            </a:extLst>
          </p:cNvPr>
          <p:cNvSpPr>
            <a:spLocks noGrp="1"/>
          </p:cNvSpPr>
          <p:nvPr>
            <p:ph type="title"/>
          </p:nvPr>
        </p:nvSpPr>
        <p:spPr>
          <a:xfrm>
            <a:off x="838200" y="1"/>
            <a:ext cx="10515600" cy="681036"/>
          </a:xfrm>
        </p:spPr>
        <p:txBody>
          <a:bodyPr>
            <a:normAutofit fontScale="90000"/>
          </a:bodyPr>
          <a:lstStyle/>
          <a:p>
            <a:pPr algn="ctr"/>
            <a:r>
              <a:rPr lang="en-IN" dirty="0"/>
              <a:t>Simple Linear Regression </a:t>
            </a:r>
          </a:p>
        </p:txBody>
      </p:sp>
      <p:sp>
        <p:nvSpPr>
          <p:cNvPr id="3" name="Content Placeholder 2">
            <a:extLst>
              <a:ext uri="{FF2B5EF4-FFF2-40B4-BE49-F238E27FC236}">
                <a16:creationId xmlns:a16="http://schemas.microsoft.com/office/drawing/2014/main" id="{8465C892-561B-420D-94B0-F9E32F6251EA}"/>
              </a:ext>
            </a:extLst>
          </p:cNvPr>
          <p:cNvSpPr>
            <a:spLocks noGrp="1"/>
          </p:cNvSpPr>
          <p:nvPr>
            <p:ph idx="1"/>
          </p:nvPr>
        </p:nvSpPr>
        <p:spPr>
          <a:xfrm>
            <a:off x="838200" y="821635"/>
            <a:ext cx="10515600" cy="5355328"/>
          </a:xfrm>
        </p:spPr>
        <p:txBody>
          <a:bodyPr/>
          <a:lstStyle/>
          <a:p>
            <a:pPr marL="0" indent="0">
              <a:buNone/>
            </a:pPr>
            <a:r>
              <a:rPr lang="en-IN" sz="2400" dirty="0"/>
              <a:t>The simple linear regression equation provides an estimate of the population regression line.</a:t>
            </a:r>
          </a:p>
          <a:p>
            <a:pPr marL="0" indent="0">
              <a:buNone/>
            </a:pPr>
            <a:endParaRPr lang="en-IN" dirty="0"/>
          </a:p>
        </p:txBody>
      </p:sp>
      <p:pic>
        <p:nvPicPr>
          <p:cNvPr id="4" name="Picture 3">
            <a:extLst>
              <a:ext uri="{FF2B5EF4-FFF2-40B4-BE49-F238E27FC236}">
                <a16:creationId xmlns:a16="http://schemas.microsoft.com/office/drawing/2014/main" id="{FE15613D-5FEC-4B54-88CA-1B2005674B8E}"/>
              </a:ext>
            </a:extLst>
          </p:cNvPr>
          <p:cNvPicPr>
            <a:picLocks noChangeAspect="1"/>
          </p:cNvPicPr>
          <p:nvPr/>
        </p:nvPicPr>
        <p:blipFill>
          <a:blip r:embed="rId2"/>
          <a:stretch>
            <a:fillRect/>
          </a:stretch>
        </p:blipFill>
        <p:spPr>
          <a:xfrm>
            <a:off x="956603" y="1927274"/>
            <a:ext cx="9369083" cy="4390287"/>
          </a:xfrm>
          <a:prstGeom prst="rect">
            <a:avLst/>
          </a:prstGeom>
        </p:spPr>
      </p:pic>
    </p:spTree>
    <p:extLst>
      <p:ext uri="{BB962C8B-B14F-4D97-AF65-F5344CB8AC3E}">
        <p14:creationId xmlns:p14="http://schemas.microsoft.com/office/powerpoint/2010/main" val="164710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4043</Words>
  <Application>Microsoft Office PowerPoint</Application>
  <PresentationFormat>Widescreen</PresentationFormat>
  <Paragraphs>301</Paragraphs>
  <Slides>67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Arial Black</vt:lpstr>
      <vt:lpstr>Calibri</vt:lpstr>
      <vt:lpstr>Calibri Light</vt:lpstr>
      <vt:lpstr>Cambria</vt:lpstr>
      <vt:lpstr>Comic Sans MS</vt:lpstr>
      <vt:lpstr>Consolas</vt:lpstr>
      <vt:lpstr>Gill Sans MT</vt:lpstr>
      <vt:lpstr>Office Theme</vt:lpstr>
      <vt:lpstr>Linear Regression Diagnostics</vt:lpstr>
      <vt:lpstr>Linear Regression for solving a Business problem</vt:lpstr>
      <vt:lpstr>View The Numeric Distributions</vt:lpstr>
      <vt:lpstr>Relationship between Values</vt:lpstr>
      <vt:lpstr>Relationship between Values - Deeper Look </vt:lpstr>
      <vt:lpstr>Simple Linear Regression </vt:lpstr>
      <vt:lpstr>Simple Linear Regression </vt:lpstr>
      <vt:lpstr>PowerPoint Presentation</vt:lpstr>
      <vt:lpstr>Simple Linear Regression </vt:lpstr>
      <vt:lpstr>Simple Linear Regression </vt:lpstr>
      <vt:lpstr>Interpreting Simple Linear Regression </vt:lpstr>
      <vt:lpstr>L.I.N.E Assumptions</vt:lpstr>
      <vt:lpstr>Graph showing linearity between marketing_total and revenue:</vt:lpstr>
      <vt:lpstr>Independence:</vt:lpstr>
      <vt:lpstr>Normality</vt:lpstr>
      <vt:lpstr>Checking Normality from table</vt:lpstr>
      <vt:lpstr>Normality Histogram:</vt:lpstr>
      <vt:lpstr>Q-Q Plot:</vt:lpstr>
      <vt:lpstr>Equal Variance:</vt:lpstr>
      <vt:lpstr>R code for Equal Variance:</vt:lpstr>
      <vt:lpstr>Plot for Equal Variance:</vt:lpstr>
      <vt:lpstr>Checking Time Series In Residuals for model 1</vt:lpstr>
      <vt:lpstr>PowerPoint Presentation</vt:lpstr>
      <vt:lpstr>Predicting Outputs</vt:lpstr>
      <vt:lpstr>Predicting Outputs</vt:lpstr>
      <vt:lpstr>Predicting Outputs</vt:lpstr>
      <vt:lpstr>Predicting Outputs</vt:lpstr>
      <vt:lpstr>Confidence Intervals</vt:lpstr>
      <vt:lpstr>Confidence Intervals</vt:lpstr>
      <vt:lpstr>Confidence Intervals</vt:lpstr>
      <vt:lpstr>Confidence Intervals - Interpretation  </vt:lpstr>
      <vt:lpstr>Refining data for Simple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Regression</vt:lpstr>
      <vt:lpstr>Collinearity</vt:lpstr>
      <vt:lpstr>Assess presence of collinearity?</vt:lpstr>
      <vt:lpstr>Checking collinearity in R</vt:lpstr>
      <vt:lpstr>PowerPoint Presentation</vt:lpstr>
      <vt:lpstr>PowerPoint Presentation</vt:lpstr>
      <vt:lpstr>PowerPoint Presentation</vt:lpstr>
      <vt:lpstr>PowerPoint Presentation</vt:lpstr>
      <vt:lpstr>PowerPoint Presentation</vt:lpstr>
      <vt:lpstr>F- Test for the overall fit of the Model</vt:lpstr>
      <vt:lpstr>F- Test for the overall fit of the Model</vt:lpstr>
      <vt:lpstr>Multiple Regression - F test</vt:lpstr>
      <vt:lpstr>Multiple Regression - Interpreting Results</vt:lpstr>
      <vt:lpstr>Multiple Regression - Interpreting Results</vt:lpstr>
      <vt:lpstr>Checking Time Series In Residuals for model 2</vt:lpstr>
      <vt:lpstr>PowerPoint Presentation</vt:lpstr>
      <vt:lpstr>Regularization</vt:lpstr>
      <vt:lpstr>Lasso, Ridge, Elastic Net</vt:lpstr>
      <vt:lpstr>Conclusion and 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Aishwarya Kamalakannan</dc:creator>
  <cp:lastModifiedBy>ashique nawaz</cp:lastModifiedBy>
  <cp:revision>42</cp:revision>
  <dcterms:created xsi:type="dcterms:W3CDTF">2019-11-17T21:23:25Z</dcterms:created>
  <dcterms:modified xsi:type="dcterms:W3CDTF">2019-12-07T07:12:04Z</dcterms:modified>
</cp:coreProperties>
</file>