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46" d="100"/>
          <a:sy n="46" d="100"/>
        </p:scale>
        <p:origin x="1714"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230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5" name="Text 1"/>
          <p:cNvSpPr/>
          <p:nvPr/>
        </p:nvSpPr>
        <p:spPr>
          <a:xfrm>
            <a:off x="833199" y="1312783"/>
            <a:ext cx="7477601" cy="2499598"/>
          </a:xfrm>
          <a:prstGeom prst="rect">
            <a:avLst/>
          </a:prstGeom>
          <a:noFill/>
          <a:ln/>
        </p:spPr>
        <p:txBody>
          <a:bodyPr wrap="square" rtlCol="0" anchor="t"/>
          <a:lstStyle/>
          <a:p>
            <a:pPr marL="0" indent="0">
              <a:lnSpc>
                <a:spcPts val="6561"/>
              </a:lnSpc>
              <a:buNone/>
            </a:pPr>
            <a:r>
              <a:rPr lang="en-US" sz="5249" b="1" dirty="0">
                <a:solidFill>
                  <a:srgbClr val="396AF1"/>
                </a:solidFill>
                <a:latin typeface="Barlow" pitchFamily="34" charset="0"/>
                <a:ea typeface="Barlow" pitchFamily="34" charset="-122"/>
                <a:cs typeface="Barlow" pitchFamily="34" charset="-120"/>
              </a:rPr>
              <a:t>User Management System by Node.js &amp; Express </a:t>
            </a:r>
            <a:r>
              <a:rPr lang="en-US" sz="5249" b="1" dirty="0" err="1">
                <a:solidFill>
                  <a:srgbClr val="396AF1"/>
                </a:solidFill>
                <a:latin typeface="Barlow" pitchFamily="34" charset="0"/>
                <a:ea typeface="Barlow" pitchFamily="34" charset="-122"/>
                <a:cs typeface="Barlow" pitchFamily="34" charset="-120"/>
              </a:rPr>
              <a:t>js</a:t>
            </a:r>
            <a:r>
              <a:rPr lang="en-US" sz="5249" b="1" dirty="0">
                <a:solidFill>
                  <a:srgbClr val="396AF1"/>
                </a:solidFill>
                <a:latin typeface="Barlow" pitchFamily="34" charset="0"/>
                <a:ea typeface="Barlow" pitchFamily="34" charset="-122"/>
                <a:cs typeface="Barlow" pitchFamily="34" charset="-120"/>
              </a:rPr>
              <a:t>.</a:t>
            </a:r>
            <a:endParaRPr lang="en-US" sz="5249" dirty="0"/>
          </a:p>
        </p:txBody>
      </p:sp>
      <p:sp>
        <p:nvSpPr>
          <p:cNvPr id="6" name="Text 2"/>
          <p:cNvSpPr/>
          <p:nvPr/>
        </p:nvSpPr>
        <p:spPr>
          <a:xfrm>
            <a:off x="833199" y="4145637"/>
            <a:ext cx="7477601" cy="2132409"/>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Welcome to our User Management System powered by Node.js! Our system is designed to streamline the process of managing users within your application or organization. With a robust stack leveraging the power of Node.js, along with other complementary technologies, we offer a comprehensive solution for user authentication, authorization, and administration.</a:t>
            </a:r>
            <a:endParaRPr lang="en-US" sz="1750" dirty="0"/>
          </a:p>
        </p:txBody>
      </p:sp>
      <p:sp>
        <p:nvSpPr>
          <p:cNvPr id="7" name="Shape 3"/>
          <p:cNvSpPr/>
          <p:nvPr/>
        </p:nvSpPr>
        <p:spPr>
          <a:xfrm>
            <a:off x="833199" y="6544628"/>
            <a:ext cx="355402" cy="355402"/>
          </a:xfrm>
          <a:prstGeom prst="roundRect">
            <a:avLst>
              <a:gd name="adj" fmla="val 25726039"/>
            </a:avLst>
          </a:prstGeom>
          <a:solidFill>
            <a:srgbClr val="159563"/>
          </a:solidFill>
          <a:ln w="7620">
            <a:solidFill>
              <a:srgbClr val="FFFFFF"/>
            </a:solidFill>
            <a:prstDash val="solid"/>
          </a:ln>
        </p:spPr>
      </p:sp>
      <p:sp>
        <p:nvSpPr>
          <p:cNvPr id="8" name="Text 4"/>
          <p:cNvSpPr/>
          <p:nvPr/>
        </p:nvSpPr>
        <p:spPr>
          <a:xfrm>
            <a:off x="904875" y="6539508"/>
            <a:ext cx="211931" cy="365760"/>
          </a:xfrm>
          <a:prstGeom prst="rect">
            <a:avLst/>
          </a:prstGeom>
          <a:noFill/>
          <a:ln/>
        </p:spPr>
        <p:txBody>
          <a:bodyPr wrap="none" rtlCol="0" anchor="t"/>
          <a:lstStyle/>
          <a:p>
            <a:pPr marL="0" indent="0" algn="ctr">
              <a:lnSpc>
                <a:spcPts val="2880"/>
              </a:lnSpc>
              <a:buNone/>
            </a:pPr>
            <a:r>
              <a:rPr lang="en-US" sz="1152" dirty="0">
                <a:solidFill>
                  <a:srgbClr val="FFFFFF"/>
                </a:solidFill>
                <a:latin typeface="Montserrat" pitchFamily="34" charset="0"/>
                <a:ea typeface="Montserrat" pitchFamily="34" charset="-122"/>
                <a:cs typeface="Montserrat" pitchFamily="34" charset="-120"/>
              </a:rPr>
              <a:t>RP</a:t>
            </a:r>
            <a:endParaRPr lang="en-US" sz="1152" dirty="0"/>
          </a:p>
        </p:txBody>
      </p:sp>
      <p:sp>
        <p:nvSpPr>
          <p:cNvPr id="9" name="Text 5"/>
          <p:cNvSpPr/>
          <p:nvPr/>
        </p:nvSpPr>
        <p:spPr>
          <a:xfrm>
            <a:off x="1299686" y="6527959"/>
            <a:ext cx="3002280" cy="388858"/>
          </a:xfrm>
          <a:prstGeom prst="rect">
            <a:avLst/>
          </a:prstGeom>
          <a:noFill/>
          <a:ln/>
        </p:spPr>
        <p:txBody>
          <a:bodyPr wrap="none" rtlCol="0" anchor="t"/>
          <a:lstStyle/>
          <a:p>
            <a:pPr marL="0" indent="0" algn="l">
              <a:lnSpc>
                <a:spcPts val="3062"/>
              </a:lnSpc>
              <a:buNone/>
            </a:pPr>
            <a:r>
              <a:rPr lang="en-US" sz="2187" b="1" dirty="0">
                <a:solidFill>
                  <a:srgbClr val="272525"/>
                </a:solidFill>
                <a:latin typeface="Montserrat" pitchFamily="34" charset="0"/>
                <a:ea typeface="Montserrat" pitchFamily="34" charset="-122"/>
                <a:cs typeface="Montserrat" pitchFamily="34" charset="-120"/>
              </a:rPr>
              <a:t>by Rohit Phatangare</a:t>
            </a:r>
            <a:endParaRPr lang="en-US" sz="2187" dirty="0"/>
          </a:p>
        </p:txBody>
      </p:sp>
      <p:pic>
        <p:nvPicPr>
          <p:cNvPr id="12" name="Picture 11">
            <a:extLst>
              <a:ext uri="{FF2B5EF4-FFF2-40B4-BE49-F238E27FC236}">
                <a16:creationId xmlns:a16="http://schemas.microsoft.com/office/drawing/2014/main" id="{5A67E07E-BF56-B3E3-C13F-74B99B1976C4}"/>
              </a:ext>
            </a:extLst>
          </p:cNvPr>
          <p:cNvPicPr>
            <a:picLocks noChangeAspect="1"/>
          </p:cNvPicPr>
          <p:nvPr/>
        </p:nvPicPr>
        <p:blipFill>
          <a:blip r:embed="rId4"/>
          <a:stretch>
            <a:fillRect/>
          </a:stretch>
        </p:blipFill>
        <p:spPr>
          <a:xfrm>
            <a:off x="9427028" y="-1"/>
            <a:ext cx="5203371" cy="80227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8413" y="-134541"/>
            <a:ext cx="14630400" cy="8258651"/>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0" y="70304"/>
            <a:ext cx="14630400" cy="2148237"/>
          </a:xfrm>
          <a:prstGeom prst="rect">
            <a:avLst/>
          </a:prstGeom>
        </p:spPr>
      </p:pic>
      <p:sp>
        <p:nvSpPr>
          <p:cNvPr id="5" name="Text 1"/>
          <p:cNvSpPr/>
          <p:nvPr/>
        </p:nvSpPr>
        <p:spPr>
          <a:xfrm>
            <a:off x="3426738" y="2371844"/>
            <a:ext cx="5379482" cy="486013"/>
          </a:xfrm>
          <a:prstGeom prst="rect">
            <a:avLst/>
          </a:prstGeom>
          <a:noFill/>
          <a:ln/>
        </p:spPr>
        <p:txBody>
          <a:bodyPr wrap="none" rtlCol="0" anchor="t"/>
          <a:lstStyle/>
          <a:p>
            <a:pPr marL="0" indent="0">
              <a:lnSpc>
                <a:spcPts val="3827"/>
              </a:lnSpc>
              <a:buNone/>
            </a:pPr>
            <a:r>
              <a:rPr lang="en-US" sz="3062" b="1" dirty="0">
                <a:solidFill>
                  <a:srgbClr val="396AF1"/>
                </a:solidFill>
                <a:latin typeface="Barlow" pitchFamily="34" charset="0"/>
                <a:ea typeface="Barlow" pitchFamily="34" charset="-122"/>
                <a:cs typeface="Barlow" pitchFamily="34" charset="-120"/>
              </a:rPr>
              <a:t>Streamlining User Management</a:t>
            </a:r>
            <a:endParaRPr lang="en-US" sz="3062" dirty="0"/>
          </a:p>
        </p:txBody>
      </p:sp>
      <p:sp>
        <p:nvSpPr>
          <p:cNvPr id="6" name="Shape 2"/>
          <p:cNvSpPr/>
          <p:nvPr/>
        </p:nvSpPr>
        <p:spPr>
          <a:xfrm>
            <a:off x="3625096" y="3091101"/>
            <a:ext cx="69890" cy="4739878"/>
          </a:xfrm>
          <a:prstGeom prst="roundRect">
            <a:avLst>
              <a:gd name="adj" fmla="val 133529"/>
            </a:avLst>
          </a:prstGeom>
          <a:solidFill>
            <a:srgbClr val="EEEFF5"/>
          </a:solidFill>
          <a:ln/>
        </p:spPr>
      </p:sp>
      <p:sp>
        <p:nvSpPr>
          <p:cNvPr id="7" name="Shape 3"/>
          <p:cNvSpPr/>
          <p:nvPr/>
        </p:nvSpPr>
        <p:spPr>
          <a:xfrm>
            <a:off x="3834944" y="3352502"/>
            <a:ext cx="544354" cy="69890"/>
          </a:xfrm>
          <a:prstGeom prst="roundRect">
            <a:avLst>
              <a:gd name="adj" fmla="val 133529"/>
            </a:avLst>
          </a:prstGeom>
          <a:solidFill>
            <a:srgbClr val="EEEFF5"/>
          </a:solidFill>
          <a:ln/>
        </p:spPr>
      </p:sp>
      <p:sp>
        <p:nvSpPr>
          <p:cNvPr id="8" name="Shape 4"/>
          <p:cNvSpPr/>
          <p:nvPr/>
        </p:nvSpPr>
        <p:spPr>
          <a:xfrm>
            <a:off x="3485019" y="3212544"/>
            <a:ext cx="349925" cy="349925"/>
          </a:xfrm>
          <a:prstGeom prst="roundRect">
            <a:avLst>
              <a:gd name="adj" fmla="val 26670"/>
            </a:avLst>
          </a:prstGeom>
          <a:solidFill>
            <a:srgbClr val="EEEFF5"/>
          </a:solidFill>
          <a:ln/>
        </p:spPr>
      </p:sp>
      <p:sp>
        <p:nvSpPr>
          <p:cNvPr id="9" name="Text 5"/>
          <p:cNvSpPr/>
          <p:nvPr/>
        </p:nvSpPr>
        <p:spPr>
          <a:xfrm>
            <a:off x="3618607" y="3241596"/>
            <a:ext cx="82629" cy="291703"/>
          </a:xfrm>
          <a:prstGeom prst="rect">
            <a:avLst/>
          </a:prstGeom>
          <a:noFill/>
          <a:ln/>
        </p:spPr>
        <p:txBody>
          <a:bodyPr wrap="none" rtlCol="0" anchor="t"/>
          <a:lstStyle/>
          <a:p>
            <a:pPr marL="0" indent="0" algn="ctr">
              <a:lnSpc>
                <a:spcPts val="2296"/>
              </a:lnSpc>
              <a:buNone/>
            </a:pPr>
            <a:r>
              <a:rPr lang="en-US" sz="1837" b="1" dirty="0">
                <a:solidFill>
                  <a:srgbClr val="396AF1"/>
                </a:solidFill>
                <a:latin typeface="Barlow" pitchFamily="34" charset="0"/>
                <a:ea typeface="Barlow" pitchFamily="34" charset="-122"/>
                <a:cs typeface="Barlow" pitchFamily="34" charset="-120"/>
              </a:rPr>
              <a:t>1</a:t>
            </a:r>
            <a:endParaRPr lang="en-US" sz="1837" dirty="0"/>
          </a:p>
        </p:txBody>
      </p:sp>
      <p:sp>
        <p:nvSpPr>
          <p:cNvPr id="10" name="Text 6"/>
          <p:cNvSpPr/>
          <p:nvPr/>
        </p:nvSpPr>
        <p:spPr>
          <a:xfrm>
            <a:off x="4515445" y="3246596"/>
            <a:ext cx="2483168" cy="243007"/>
          </a:xfrm>
          <a:prstGeom prst="rect">
            <a:avLst/>
          </a:prstGeom>
          <a:noFill/>
          <a:ln/>
        </p:spPr>
        <p:txBody>
          <a:bodyPr wrap="none" rtlCol="0" anchor="t"/>
          <a:lstStyle/>
          <a:p>
            <a:pPr marL="0" indent="0" algn="l">
              <a:lnSpc>
                <a:spcPts val="1914"/>
              </a:lnSpc>
              <a:buNone/>
            </a:pPr>
            <a:r>
              <a:rPr lang="en-US" sz="1531" b="1" dirty="0">
                <a:solidFill>
                  <a:srgbClr val="396AF1"/>
                </a:solidFill>
                <a:latin typeface="Barlow" pitchFamily="34" charset="0"/>
                <a:ea typeface="Barlow" pitchFamily="34" charset="-122"/>
                <a:cs typeface="Barlow" pitchFamily="34" charset="-120"/>
              </a:rPr>
              <a:t>Enhanced Security Measures</a:t>
            </a:r>
            <a:endParaRPr lang="en-US" sz="1531" dirty="0"/>
          </a:p>
        </p:txBody>
      </p:sp>
      <p:sp>
        <p:nvSpPr>
          <p:cNvPr id="11" name="Text 7"/>
          <p:cNvSpPr/>
          <p:nvPr/>
        </p:nvSpPr>
        <p:spPr>
          <a:xfrm>
            <a:off x="4515445" y="3660576"/>
            <a:ext cx="6688218" cy="668418"/>
          </a:xfrm>
          <a:prstGeom prst="rect">
            <a:avLst/>
          </a:prstGeom>
          <a:noFill/>
          <a:ln/>
        </p:spPr>
        <p:txBody>
          <a:bodyPr wrap="square" rtlCol="0" anchor="t"/>
          <a:lstStyle/>
          <a:p>
            <a:pPr marL="0" indent="0" algn="l">
              <a:lnSpc>
                <a:spcPts val="1960"/>
              </a:lnSpc>
              <a:buNone/>
            </a:pPr>
            <a:r>
              <a:rPr lang="en-US" sz="1225" dirty="0">
                <a:solidFill>
                  <a:srgbClr val="272525"/>
                </a:solidFill>
                <a:latin typeface="Montserrat" pitchFamily="34" charset="0"/>
                <a:ea typeface="Montserrat" pitchFamily="34" charset="-122"/>
                <a:cs typeface="Montserrat" pitchFamily="34" charset="-120"/>
              </a:rPr>
              <a:t>With the increasing number of cyber threats, implementing robust security measures is imperative. This project provides features such as secure authentication and authorization, helping to protect sensitive user data and prevent unauthorized access.</a:t>
            </a:r>
            <a:endParaRPr lang="en-US" sz="1225" dirty="0"/>
          </a:p>
        </p:txBody>
      </p:sp>
      <p:sp>
        <p:nvSpPr>
          <p:cNvPr id="12" name="Shape 8"/>
          <p:cNvSpPr/>
          <p:nvPr/>
        </p:nvSpPr>
        <p:spPr>
          <a:xfrm>
            <a:off x="3834944" y="4901386"/>
            <a:ext cx="544354" cy="69890"/>
          </a:xfrm>
          <a:prstGeom prst="roundRect">
            <a:avLst>
              <a:gd name="adj" fmla="val 133529"/>
            </a:avLst>
          </a:prstGeom>
          <a:solidFill>
            <a:srgbClr val="EEEFF5"/>
          </a:solidFill>
          <a:ln/>
        </p:spPr>
      </p:sp>
      <p:sp>
        <p:nvSpPr>
          <p:cNvPr id="13" name="Shape 9"/>
          <p:cNvSpPr/>
          <p:nvPr/>
        </p:nvSpPr>
        <p:spPr>
          <a:xfrm>
            <a:off x="3485019" y="4761428"/>
            <a:ext cx="349925" cy="349925"/>
          </a:xfrm>
          <a:prstGeom prst="roundRect">
            <a:avLst>
              <a:gd name="adj" fmla="val 26670"/>
            </a:avLst>
          </a:prstGeom>
          <a:solidFill>
            <a:srgbClr val="EEEFF5"/>
          </a:solidFill>
          <a:ln/>
        </p:spPr>
      </p:sp>
      <p:sp>
        <p:nvSpPr>
          <p:cNvPr id="14" name="Text 10"/>
          <p:cNvSpPr/>
          <p:nvPr/>
        </p:nvSpPr>
        <p:spPr>
          <a:xfrm>
            <a:off x="3594556" y="4790480"/>
            <a:ext cx="130731" cy="291703"/>
          </a:xfrm>
          <a:prstGeom prst="rect">
            <a:avLst/>
          </a:prstGeom>
          <a:noFill/>
          <a:ln/>
        </p:spPr>
        <p:txBody>
          <a:bodyPr wrap="none" rtlCol="0" anchor="t"/>
          <a:lstStyle/>
          <a:p>
            <a:pPr marL="0" indent="0" algn="ctr">
              <a:lnSpc>
                <a:spcPts val="2296"/>
              </a:lnSpc>
              <a:buNone/>
            </a:pPr>
            <a:r>
              <a:rPr lang="en-US" sz="1837" b="1" dirty="0">
                <a:solidFill>
                  <a:srgbClr val="396AF1"/>
                </a:solidFill>
                <a:latin typeface="Barlow" pitchFamily="34" charset="0"/>
                <a:ea typeface="Barlow" pitchFamily="34" charset="-122"/>
                <a:cs typeface="Barlow" pitchFamily="34" charset="-120"/>
              </a:rPr>
              <a:t>2</a:t>
            </a:r>
            <a:endParaRPr lang="en-US" sz="1837" dirty="0"/>
          </a:p>
        </p:txBody>
      </p:sp>
      <p:sp>
        <p:nvSpPr>
          <p:cNvPr id="15" name="Text 11"/>
          <p:cNvSpPr/>
          <p:nvPr/>
        </p:nvSpPr>
        <p:spPr>
          <a:xfrm>
            <a:off x="4515445" y="4795480"/>
            <a:ext cx="2420541" cy="243007"/>
          </a:xfrm>
          <a:prstGeom prst="rect">
            <a:avLst/>
          </a:prstGeom>
          <a:noFill/>
          <a:ln/>
        </p:spPr>
        <p:txBody>
          <a:bodyPr wrap="none" rtlCol="0" anchor="t"/>
          <a:lstStyle/>
          <a:p>
            <a:pPr marL="0" indent="0" algn="l">
              <a:lnSpc>
                <a:spcPts val="1914"/>
              </a:lnSpc>
              <a:buNone/>
            </a:pPr>
            <a:r>
              <a:rPr lang="en-US" sz="1531" b="1" dirty="0">
                <a:solidFill>
                  <a:srgbClr val="396AF1"/>
                </a:solidFill>
                <a:latin typeface="Barlow" pitchFamily="34" charset="0"/>
                <a:ea typeface="Barlow" pitchFamily="34" charset="-122"/>
                <a:cs typeface="Barlow" pitchFamily="34" charset="-120"/>
              </a:rPr>
              <a:t>Scalability and Performance</a:t>
            </a:r>
            <a:endParaRPr lang="en-US" sz="1531" dirty="0"/>
          </a:p>
        </p:txBody>
      </p:sp>
      <p:sp>
        <p:nvSpPr>
          <p:cNvPr id="16" name="Text 12"/>
          <p:cNvSpPr/>
          <p:nvPr/>
        </p:nvSpPr>
        <p:spPr>
          <a:xfrm>
            <a:off x="4515445" y="5131713"/>
            <a:ext cx="6688217" cy="994886"/>
          </a:xfrm>
          <a:prstGeom prst="rect">
            <a:avLst/>
          </a:prstGeom>
          <a:noFill/>
          <a:ln/>
        </p:spPr>
        <p:txBody>
          <a:bodyPr wrap="square" rtlCol="0" anchor="t"/>
          <a:lstStyle/>
          <a:p>
            <a:pPr marL="0" indent="0" algn="l">
              <a:lnSpc>
                <a:spcPts val="1960"/>
              </a:lnSpc>
              <a:buNone/>
            </a:pPr>
            <a:r>
              <a:rPr lang="en-US" sz="1225" dirty="0">
                <a:solidFill>
                  <a:srgbClr val="272525"/>
                </a:solidFill>
                <a:latin typeface="Montserrat" pitchFamily="34" charset="0"/>
                <a:ea typeface="Montserrat" pitchFamily="34" charset="-122"/>
                <a:cs typeface="Montserrat" pitchFamily="34" charset="-120"/>
              </a:rPr>
              <a:t>As our organization grows, so does the demand for scalable and high-performing systems. This project, built on Node.js, offers scalability and performance optimizations, ensuring that the user management system can handle increasing user loads without compromising on speed or reliability.</a:t>
            </a:r>
            <a:endParaRPr lang="en-US" sz="1225" dirty="0"/>
          </a:p>
        </p:txBody>
      </p:sp>
      <p:sp>
        <p:nvSpPr>
          <p:cNvPr id="17" name="Shape 13"/>
          <p:cNvSpPr/>
          <p:nvPr/>
        </p:nvSpPr>
        <p:spPr>
          <a:xfrm>
            <a:off x="3834944" y="6698992"/>
            <a:ext cx="544354" cy="69890"/>
          </a:xfrm>
          <a:prstGeom prst="roundRect">
            <a:avLst>
              <a:gd name="adj" fmla="val 133529"/>
            </a:avLst>
          </a:prstGeom>
          <a:solidFill>
            <a:srgbClr val="EEEFF5"/>
          </a:solidFill>
          <a:ln/>
        </p:spPr>
      </p:sp>
      <p:sp>
        <p:nvSpPr>
          <p:cNvPr id="18" name="Shape 14"/>
          <p:cNvSpPr/>
          <p:nvPr/>
        </p:nvSpPr>
        <p:spPr>
          <a:xfrm>
            <a:off x="3485019" y="6559034"/>
            <a:ext cx="349925" cy="349925"/>
          </a:xfrm>
          <a:prstGeom prst="roundRect">
            <a:avLst>
              <a:gd name="adj" fmla="val 26670"/>
            </a:avLst>
          </a:prstGeom>
          <a:solidFill>
            <a:srgbClr val="EEEFF5"/>
          </a:solidFill>
          <a:ln/>
        </p:spPr>
      </p:sp>
      <p:sp>
        <p:nvSpPr>
          <p:cNvPr id="19" name="Text 15"/>
          <p:cNvSpPr/>
          <p:nvPr/>
        </p:nvSpPr>
        <p:spPr>
          <a:xfrm>
            <a:off x="3596938" y="6588085"/>
            <a:ext cx="125968" cy="291703"/>
          </a:xfrm>
          <a:prstGeom prst="rect">
            <a:avLst/>
          </a:prstGeom>
          <a:noFill/>
          <a:ln/>
        </p:spPr>
        <p:txBody>
          <a:bodyPr wrap="none" rtlCol="0" anchor="t"/>
          <a:lstStyle/>
          <a:p>
            <a:pPr marL="0" indent="0" algn="ctr">
              <a:lnSpc>
                <a:spcPts val="2296"/>
              </a:lnSpc>
              <a:buNone/>
            </a:pPr>
            <a:r>
              <a:rPr lang="en-US" sz="1837" b="1" dirty="0">
                <a:solidFill>
                  <a:srgbClr val="396AF1"/>
                </a:solidFill>
                <a:latin typeface="Barlow" pitchFamily="34" charset="0"/>
                <a:ea typeface="Barlow" pitchFamily="34" charset="-122"/>
                <a:cs typeface="Barlow" pitchFamily="34" charset="-120"/>
              </a:rPr>
              <a:t>3</a:t>
            </a:r>
            <a:endParaRPr lang="en-US" sz="1837" dirty="0"/>
          </a:p>
        </p:txBody>
      </p:sp>
      <p:sp>
        <p:nvSpPr>
          <p:cNvPr id="20" name="Text 16"/>
          <p:cNvSpPr/>
          <p:nvPr/>
        </p:nvSpPr>
        <p:spPr>
          <a:xfrm>
            <a:off x="4515445" y="6593086"/>
            <a:ext cx="2692479" cy="243007"/>
          </a:xfrm>
          <a:prstGeom prst="rect">
            <a:avLst/>
          </a:prstGeom>
          <a:noFill/>
          <a:ln/>
        </p:spPr>
        <p:txBody>
          <a:bodyPr wrap="none" rtlCol="0" anchor="t"/>
          <a:lstStyle/>
          <a:p>
            <a:pPr marL="0" indent="0" algn="l">
              <a:lnSpc>
                <a:spcPts val="1914"/>
              </a:lnSpc>
              <a:buNone/>
            </a:pPr>
            <a:r>
              <a:rPr lang="en-US" sz="1531" b="1" dirty="0">
                <a:solidFill>
                  <a:srgbClr val="396AF1"/>
                </a:solidFill>
                <a:latin typeface="Barlow" pitchFamily="34" charset="0"/>
                <a:ea typeface="Barlow" pitchFamily="34" charset="-122"/>
                <a:cs typeface="Barlow" pitchFamily="34" charset="-120"/>
              </a:rPr>
              <a:t>Customization and Adaptability</a:t>
            </a:r>
            <a:endParaRPr lang="en-US" sz="1531" dirty="0"/>
          </a:p>
        </p:txBody>
      </p:sp>
      <p:sp>
        <p:nvSpPr>
          <p:cNvPr id="21" name="Text 17"/>
          <p:cNvSpPr/>
          <p:nvPr/>
        </p:nvSpPr>
        <p:spPr>
          <a:xfrm>
            <a:off x="4515445" y="6929318"/>
            <a:ext cx="6688217" cy="746165"/>
          </a:xfrm>
          <a:prstGeom prst="rect">
            <a:avLst/>
          </a:prstGeom>
          <a:noFill/>
          <a:ln/>
        </p:spPr>
        <p:txBody>
          <a:bodyPr wrap="square" rtlCol="0" anchor="t"/>
          <a:lstStyle/>
          <a:p>
            <a:pPr marL="0" indent="0" algn="l">
              <a:lnSpc>
                <a:spcPts val="1960"/>
              </a:lnSpc>
              <a:buNone/>
            </a:pPr>
            <a:r>
              <a:rPr lang="en-US" sz="1225" dirty="0">
                <a:solidFill>
                  <a:srgbClr val="272525"/>
                </a:solidFill>
                <a:latin typeface="Montserrat" pitchFamily="34" charset="0"/>
                <a:ea typeface="Montserrat" pitchFamily="34" charset="-122"/>
                <a:cs typeface="Montserrat" pitchFamily="34" charset="-120"/>
              </a:rPr>
              <a:t>This project was selected for its flexibility and customization options, allowing us to tailor the system to our specific needs and integrate it seamlessly with existing workflows and technologies.</a:t>
            </a:r>
            <a:endParaRPr lang="en-US" sz="122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1687711"/>
            <a:ext cx="5812036"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Objective: Key Features</a:t>
            </a:r>
            <a:endParaRPr lang="en-US" sz="4374" dirty="0"/>
          </a:p>
        </p:txBody>
      </p:sp>
      <p:sp>
        <p:nvSpPr>
          <p:cNvPr id="5" name="Text 2"/>
          <p:cNvSpPr/>
          <p:nvPr/>
        </p:nvSpPr>
        <p:spPr>
          <a:xfrm>
            <a:off x="1760220" y="2937510"/>
            <a:ext cx="2776537"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Secure Authentication</a:t>
            </a:r>
            <a:endParaRPr lang="en-US" sz="2187" dirty="0"/>
          </a:p>
        </p:txBody>
      </p:sp>
      <p:sp>
        <p:nvSpPr>
          <p:cNvPr id="6" name="Text 3"/>
          <p:cNvSpPr/>
          <p:nvPr/>
        </p:nvSpPr>
        <p:spPr>
          <a:xfrm>
            <a:off x="1760220" y="3506867"/>
            <a:ext cx="3341608" cy="2132409"/>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Implementing industry-standard authentication mechanisms, we ensure the integrity of user credentials and safeguard against unauthorized access.</a:t>
            </a:r>
            <a:endParaRPr lang="en-US" sz="1750" dirty="0"/>
          </a:p>
        </p:txBody>
      </p:sp>
      <p:sp>
        <p:nvSpPr>
          <p:cNvPr id="7" name="Text 4"/>
          <p:cNvSpPr/>
          <p:nvPr/>
        </p:nvSpPr>
        <p:spPr>
          <a:xfrm>
            <a:off x="5651421" y="2937510"/>
            <a:ext cx="3341608" cy="694373"/>
          </a:xfrm>
          <a:prstGeom prst="rect">
            <a:avLst/>
          </a:prstGeom>
          <a:noFill/>
          <a:ln/>
        </p:spPr>
        <p:txBody>
          <a:bodyPr wrap="squar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Flexible User Roles and Permissions</a:t>
            </a:r>
            <a:endParaRPr lang="en-US" sz="2187" dirty="0"/>
          </a:p>
        </p:txBody>
      </p:sp>
      <p:sp>
        <p:nvSpPr>
          <p:cNvPr id="8" name="Text 5"/>
          <p:cNvSpPr/>
          <p:nvPr/>
        </p:nvSpPr>
        <p:spPr>
          <a:xfrm>
            <a:off x="5651421" y="3854053"/>
            <a:ext cx="3341608" cy="2487811"/>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Administrators can define custom roles and permissions tailored to the specific needs of their application, allowing for granular control over user access to resources and functionalities.</a:t>
            </a:r>
            <a:endParaRPr lang="en-US" sz="1750" dirty="0"/>
          </a:p>
        </p:txBody>
      </p:sp>
      <p:sp>
        <p:nvSpPr>
          <p:cNvPr id="9" name="Text 6"/>
          <p:cNvSpPr/>
          <p:nvPr/>
        </p:nvSpPr>
        <p:spPr>
          <a:xfrm>
            <a:off x="9542621" y="2937510"/>
            <a:ext cx="3089553"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User Profile Management</a:t>
            </a:r>
            <a:endParaRPr lang="en-US" sz="2187" dirty="0"/>
          </a:p>
        </p:txBody>
      </p:sp>
      <p:sp>
        <p:nvSpPr>
          <p:cNvPr id="10" name="Text 7"/>
          <p:cNvSpPr/>
          <p:nvPr/>
        </p:nvSpPr>
        <p:spPr>
          <a:xfrm>
            <a:off x="9542621" y="3506867"/>
            <a:ext cx="3341608" cy="2132409"/>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Users have the ability to manage their profiles, update personal information, and adjust preferences, enhancing their overall experience and engagement.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580974"/>
            <a:ext cx="14630400" cy="8810574"/>
          </a:xfrm>
          <a:prstGeom prst="rect">
            <a:avLst/>
          </a:prstGeom>
          <a:solidFill>
            <a:srgbClr val="EEEFF5"/>
          </a:solidFill>
          <a:ln/>
        </p:spPr>
      </p:sp>
      <p:sp>
        <p:nvSpPr>
          <p:cNvPr id="5" name="Text 1"/>
          <p:cNvSpPr/>
          <p:nvPr/>
        </p:nvSpPr>
        <p:spPr>
          <a:xfrm>
            <a:off x="833198" y="-93729"/>
            <a:ext cx="9236088" cy="908376"/>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Benefits to surrounding / Society</a:t>
            </a:r>
            <a:endParaRPr lang="en-US" sz="4374" dirty="0"/>
          </a:p>
        </p:txBody>
      </p:sp>
      <p:sp>
        <p:nvSpPr>
          <p:cNvPr id="6" name="Shape 2"/>
          <p:cNvSpPr/>
          <p:nvPr/>
        </p:nvSpPr>
        <p:spPr>
          <a:xfrm>
            <a:off x="833199" y="3903940"/>
            <a:ext cx="499943" cy="499943"/>
          </a:xfrm>
          <a:prstGeom prst="roundRect">
            <a:avLst>
              <a:gd name="adj" fmla="val 26667"/>
            </a:avLst>
          </a:prstGeom>
          <a:solidFill>
            <a:srgbClr val="EEEFF5"/>
          </a:solidFill>
          <a:ln/>
        </p:spPr>
      </p:sp>
      <p:sp>
        <p:nvSpPr>
          <p:cNvPr id="7" name="Text 3"/>
          <p:cNvSpPr/>
          <p:nvPr/>
        </p:nvSpPr>
        <p:spPr>
          <a:xfrm>
            <a:off x="833198" y="814648"/>
            <a:ext cx="499945" cy="600495"/>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1</a:t>
            </a:r>
            <a:endParaRPr lang="en-US" sz="2624" dirty="0"/>
          </a:p>
        </p:txBody>
      </p:sp>
      <p:sp>
        <p:nvSpPr>
          <p:cNvPr id="8" name="Text 4"/>
          <p:cNvSpPr/>
          <p:nvPr/>
        </p:nvSpPr>
        <p:spPr>
          <a:xfrm>
            <a:off x="1333142" y="908377"/>
            <a:ext cx="3821789" cy="600495"/>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Enhanced Data Security:</a:t>
            </a:r>
            <a:endParaRPr lang="en-US" sz="2187" dirty="0"/>
          </a:p>
        </p:txBody>
      </p:sp>
      <p:pic>
        <p:nvPicPr>
          <p:cNvPr id="14" name="Picture 13">
            <a:extLst>
              <a:ext uri="{FF2B5EF4-FFF2-40B4-BE49-F238E27FC236}">
                <a16:creationId xmlns:a16="http://schemas.microsoft.com/office/drawing/2014/main" id="{C7682FFE-BDDE-893F-2881-B690F47FAA3E}"/>
              </a:ext>
            </a:extLst>
          </p:cNvPr>
          <p:cNvPicPr>
            <a:picLocks noChangeAspect="1"/>
          </p:cNvPicPr>
          <p:nvPr/>
        </p:nvPicPr>
        <p:blipFill>
          <a:blip r:embed="rId4"/>
          <a:stretch>
            <a:fillRect/>
          </a:stretch>
        </p:blipFill>
        <p:spPr>
          <a:xfrm>
            <a:off x="8279476" y="-580973"/>
            <a:ext cx="6350924" cy="8810574"/>
          </a:xfrm>
          <a:prstGeom prst="rect">
            <a:avLst/>
          </a:prstGeom>
        </p:spPr>
      </p:pic>
      <p:sp>
        <p:nvSpPr>
          <p:cNvPr id="9" name="Text 5"/>
          <p:cNvSpPr/>
          <p:nvPr/>
        </p:nvSpPr>
        <p:spPr>
          <a:xfrm>
            <a:off x="1012370" y="1395620"/>
            <a:ext cx="9361715" cy="1772124"/>
          </a:xfrm>
          <a:prstGeom prst="rect">
            <a:avLst/>
          </a:prstGeom>
          <a:noFill/>
          <a:ln/>
        </p:spPr>
        <p:txBody>
          <a:bodyPr wrap="square" rtlCol="0" anchor="t"/>
          <a:lstStyle/>
          <a:p>
            <a:pPr>
              <a:lnSpc>
                <a:spcPts val="2799"/>
              </a:lnSpc>
            </a:pPr>
            <a:r>
              <a:rPr lang="en-US" sz="1750" dirty="0">
                <a:solidFill>
                  <a:srgbClr val="272525"/>
                </a:solidFill>
                <a:latin typeface="Montserrat" pitchFamily="34" charset="0"/>
                <a:ea typeface="Montserrat" pitchFamily="34" charset="-122"/>
                <a:cs typeface="Montserrat" pitchFamily="34" charset="-120"/>
              </a:rPr>
              <a:t>Administrators can easily add, modify, or deactivate user accounts, as well as perform bulk operations when necessary, streamlining administrative tasks and reducing overhead.</a:t>
            </a:r>
            <a:r>
              <a:rPr lang="en-US" sz="1800" b="1" dirty="0">
                <a:solidFill>
                  <a:srgbClr val="396AF1"/>
                </a:solidFill>
                <a:latin typeface="Barlow" pitchFamily="34" charset="0"/>
                <a:ea typeface="Barlow" pitchFamily="34" charset="-122"/>
                <a:cs typeface="Barlow" pitchFamily="34" charset="-120"/>
              </a:rPr>
              <a:t> </a:t>
            </a:r>
          </a:p>
          <a:p>
            <a:pPr>
              <a:lnSpc>
                <a:spcPts val="2799"/>
              </a:lnSpc>
            </a:pPr>
            <a:endParaRPr lang="en-US" b="1" dirty="0">
              <a:solidFill>
                <a:srgbClr val="396AF1"/>
              </a:solidFill>
              <a:latin typeface="Barlow" pitchFamily="34" charset="0"/>
            </a:endParaRPr>
          </a:p>
          <a:p>
            <a:pPr marL="457200" indent="-457200">
              <a:lnSpc>
                <a:spcPts val="2799"/>
              </a:lnSpc>
              <a:buAutoNum type="arabicPlain" startAt="2"/>
            </a:pPr>
            <a:r>
              <a:rPr lang="en-US" sz="2200" b="1" dirty="0">
                <a:solidFill>
                  <a:srgbClr val="396AF1"/>
                </a:solidFill>
                <a:latin typeface="Barlow" pitchFamily="34" charset="0"/>
              </a:rPr>
              <a:t>I</a:t>
            </a:r>
            <a:r>
              <a:rPr lang="en-US" sz="2200" b="1" dirty="0">
                <a:solidFill>
                  <a:srgbClr val="396AF1"/>
                </a:solidFill>
                <a:latin typeface="Barlow" pitchFamily="34" charset="0"/>
                <a:ea typeface="Barlow" pitchFamily="34" charset="-122"/>
                <a:cs typeface="Barlow" pitchFamily="34" charset="-120"/>
              </a:rPr>
              <a:t>mproved Efficiency And </a:t>
            </a:r>
            <a:r>
              <a:rPr lang="en-US" sz="2200" b="1" dirty="0" err="1">
                <a:solidFill>
                  <a:srgbClr val="396AF1"/>
                </a:solidFill>
                <a:latin typeface="Barlow" pitchFamily="34" charset="0"/>
                <a:ea typeface="Barlow" pitchFamily="34" charset="-122"/>
                <a:cs typeface="Barlow" pitchFamily="34" charset="-120"/>
              </a:rPr>
              <a:t>Productivit</a:t>
            </a:r>
            <a:endParaRPr lang="en-US" sz="2200" b="1" dirty="0">
              <a:solidFill>
                <a:srgbClr val="396AF1"/>
              </a:solidFill>
              <a:latin typeface="Barlow" pitchFamily="34" charset="0"/>
              <a:ea typeface="Barlow" pitchFamily="34" charset="-122"/>
              <a:cs typeface="Barlow" pitchFamily="34" charset="-120"/>
            </a:endParaRPr>
          </a:p>
          <a:p>
            <a:pPr>
              <a:lnSpc>
                <a:spcPts val="2799"/>
              </a:lnSpc>
            </a:pPr>
            <a:r>
              <a:rPr lang="en-US" sz="1600" dirty="0">
                <a:solidFill>
                  <a:srgbClr val="000000"/>
                </a:solidFill>
                <a:effectLst/>
                <a:latin typeface="Montserrat" panose="00000500000000000000" pitchFamily="2" charset="0"/>
                <a:ea typeface="Arial" panose="020B0604020202020204" pitchFamily="34" charset="0"/>
              </a:rPr>
              <a:t>Streamlining administrative tasks such as user registration, account management, and access control leads to greater efficiency and productivity for businesses and organizations. By automating repetitive processes, the system frees up valuable resources and enables staff to focus on more strategic initiatives, thereby fostering economic growth and innovation within the community</a:t>
            </a:r>
            <a:endParaRPr lang="en-US" sz="1600" b="1" dirty="0">
              <a:solidFill>
                <a:srgbClr val="396AF1"/>
              </a:solidFill>
              <a:latin typeface="Montserrat" panose="00000500000000000000" pitchFamily="2" charset="0"/>
              <a:ea typeface="Barlow" pitchFamily="34" charset="-122"/>
              <a:cs typeface="Barlow" pitchFamily="34" charset="-120"/>
            </a:endParaRPr>
          </a:p>
          <a:p>
            <a:pPr marL="457200" indent="-457200">
              <a:lnSpc>
                <a:spcPts val="2799"/>
              </a:lnSpc>
              <a:buAutoNum type="arabicPlain" startAt="2"/>
            </a:pPr>
            <a:endParaRPr lang="en-US" sz="2200" b="1" dirty="0">
              <a:solidFill>
                <a:srgbClr val="396AF1"/>
              </a:solidFill>
              <a:latin typeface="Barlow" pitchFamily="34" charset="0"/>
              <a:ea typeface="Barlow" pitchFamily="34" charset="-122"/>
              <a:cs typeface="Barlow" pitchFamily="34" charset="-120"/>
            </a:endParaRPr>
          </a:p>
          <a:p>
            <a:pPr marL="457200" indent="-457200">
              <a:lnSpc>
                <a:spcPts val="2799"/>
              </a:lnSpc>
              <a:buAutoNum type="arabicPlain" startAt="3"/>
            </a:pPr>
            <a:r>
              <a:rPr lang="en-US" sz="2200" b="1" dirty="0" err="1">
                <a:solidFill>
                  <a:srgbClr val="396AF1"/>
                </a:solidFill>
                <a:latin typeface="Barlow" pitchFamily="34" charset="0"/>
                <a:ea typeface="Barlow" pitchFamily="34" charset="-122"/>
                <a:cs typeface="Barlow" pitchFamily="34" charset="-120"/>
              </a:rPr>
              <a:t>Emprovement</a:t>
            </a:r>
            <a:r>
              <a:rPr lang="en-US" sz="2200" b="1" dirty="0">
                <a:solidFill>
                  <a:srgbClr val="396AF1"/>
                </a:solidFill>
                <a:latin typeface="Barlow" pitchFamily="34" charset="0"/>
                <a:ea typeface="Barlow" pitchFamily="34" charset="-122"/>
                <a:cs typeface="Barlow" pitchFamily="34" charset="-120"/>
              </a:rPr>
              <a:t> of User:</a:t>
            </a:r>
          </a:p>
          <a:p>
            <a:pPr>
              <a:lnSpc>
                <a:spcPts val="2799"/>
              </a:lnSpc>
            </a:pPr>
            <a:r>
              <a:rPr lang="en-US" sz="1800" kern="100" dirty="0">
                <a:solidFill>
                  <a:srgbClr val="000000"/>
                </a:solidFill>
                <a:effectLst/>
                <a:latin typeface="Montserrat" panose="00000500000000000000" pitchFamily="2" charset="0"/>
                <a:ea typeface="Arial" panose="020B0604020202020204" pitchFamily="34" charset="0"/>
              </a:rPr>
              <a:t>Providing users with intuitive interfaces for managing their profiles and preferences empowers them to take control of their digital identities. This promotes transparency, trust, and accountability in online interactions, fostering a sense of empowerment and agency among individuals within the community</a:t>
            </a:r>
            <a:endParaRPr lang="en-US" sz="1800" kern="100" dirty="0">
              <a:solidFill>
                <a:srgbClr val="000000"/>
              </a:solidFill>
              <a:effectLst/>
              <a:latin typeface="Montserrat" panose="00000500000000000000" pitchFamily="2" charset="0"/>
              <a:ea typeface="Calibri" panose="020F0502020204030204" pitchFamily="34" charset="0"/>
            </a:endParaRPr>
          </a:p>
          <a:p>
            <a:pPr>
              <a:lnSpc>
                <a:spcPts val="2799"/>
              </a:lnSpc>
            </a:pPr>
            <a:r>
              <a:rPr lang="en-US" sz="2200" b="1" dirty="0">
                <a:solidFill>
                  <a:srgbClr val="396AF1"/>
                </a:solidFill>
                <a:latin typeface="Barlow" pitchFamily="34" charset="0"/>
                <a:ea typeface="Barlow" pitchFamily="34" charset="-122"/>
                <a:cs typeface="Barlow" pitchFamily="34" charset="-120"/>
              </a:rPr>
              <a:t> </a:t>
            </a:r>
            <a:endParaRPr lang="en-US" sz="2200" dirty="0"/>
          </a:p>
          <a:p>
            <a:pPr marL="0" indent="0">
              <a:lnSpc>
                <a:spcPts val="2799"/>
              </a:lnSpc>
              <a:buNone/>
            </a:pP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2034064" y="582454"/>
            <a:ext cx="5632728" cy="660202"/>
          </a:xfrm>
          <a:prstGeom prst="rect">
            <a:avLst/>
          </a:prstGeom>
          <a:noFill/>
          <a:ln/>
        </p:spPr>
        <p:txBody>
          <a:bodyPr wrap="none" rtlCol="0" anchor="t"/>
          <a:lstStyle/>
          <a:p>
            <a:pPr marL="0" indent="0">
              <a:lnSpc>
                <a:spcPts val="5198"/>
              </a:lnSpc>
              <a:buNone/>
            </a:pPr>
            <a:r>
              <a:rPr lang="en-US" sz="4158" b="1" dirty="0">
                <a:solidFill>
                  <a:srgbClr val="396AF1"/>
                </a:solidFill>
                <a:latin typeface="Barlow" pitchFamily="34" charset="0"/>
                <a:ea typeface="Barlow" pitchFamily="34" charset="-122"/>
                <a:cs typeface="Barlow" pitchFamily="34" charset="-120"/>
              </a:rPr>
              <a:t>Challenges and Benefits</a:t>
            </a:r>
            <a:endParaRPr lang="en-US" sz="4158" dirty="0"/>
          </a:p>
        </p:txBody>
      </p:sp>
      <p:sp>
        <p:nvSpPr>
          <p:cNvPr id="5" name="Text 2"/>
          <p:cNvSpPr/>
          <p:nvPr/>
        </p:nvSpPr>
        <p:spPr>
          <a:xfrm>
            <a:off x="2034064" y="1770697"/>
            <a:ext cx="2390537" cy="330041"/>
          </a:xfrm>
          <a:prstGeom prst="rect">
            <a:avLst/>
          </a:prstGeom>
          <a:noFill/>
          <a:ln/>
        </p:spPr>
        <p:txBody>
          <a:bodyPr wrap="none" rtlCol="0" anchor="t"/>
          <a:lstStyle/>
          <a:p>
            <a:pPr marL="0" indent="0">
              <a:lnSpc>
                <a:spcPts val="2599"/>
              </a:lnSpc>
              <a:buNone/>
            </a:pPr>
            <a:r>
              <a:rPr lang="en-US" sz="2079" b="1" dirty="0">
                <a:solidFill>
                  <a:srgbClr val="396AF1"/>
                </a:solidFill>
                <a:latin typeface="Barlow" pitchFamily="34" charset="0"/>
                <a:ea typeface="Barlow" pitchFamily="34" charset="-122"/>
                <a:cs typeface="Barlow" pitchFamily="34" charset="-120"/>
              </a:rPr>
              <a:t>Problem Description</a:t>
            </a:r>
            <a:endParaRPr lang="en-US" sz="2079" dirty="0"/>
          </a:p>
        </p:txBody>
      </p:sp>
      <p:sp>
        <p:nvSpPr>
          <p:cNvPr id="6" name="Text 3"/>
          <p:cNvSpPr/>
          <p:nvPr/>
        </p:nvSpPr>
        <p:spPr>
          <a:xfrm>
            <a:off x="2034064" y="2311956"/>
            <a:ext cx="5023485" cy="2027396"/>
          </a:xfrm>
          <a:prstGeom prst="rect">
            <a:avLst/>
          </a:prstGeom>
          <a:noFill/>
          <a:ln/>
        </p:spPr>
        <p:txBody>
          <a:bodyPr wrap="square" rtlCol="0" anchor="t"/>
          <a:lstStyle/>
          <a:p>
            <a:pPr marL="0" indent="0">
              <a:lnSpc>
                <a:spcPts val="2661"/>
              </a:lnSpc>
              <a:buNone/>
            </a:pPr>
            <a:r>
              <a:rPr lang="en-US" sz="1663" dirty="0">
                <a:solidFill>
                  <a:srgbClr val="272525"/>
                </a:solidFill>
                <a:latin typeface="Montserrat" pitchFamily="34" charset="0"/>
                <a:ea typeface="Montserrat" pitchFamily="34" charset="-122"/>
                <a:cs typeface="Montserrat" pitchFamily="34" charset="-120"/>
              </a:rPr>
              <a:t>Without a centralized system in place, user data is often scattered across multiple databases or platforms, leading to redundancies and inconsistencies. This makes it difficult to maintain data integrity and perform accurate analytics.</a:t>
            </a:r>
            <a:endParaRPr lang="en-US" sz="1663" dirty="0"/>
          </a:p>
        </p:txBody>
      </p:sp>
      <p:sp>
        <p:nvSpPr>
          <p:cNvPr id="7" name="Text 4"/>
          <p:cNvSpPr/>
          <p:nvPr/>
        </p:nvSpPr>
        <p:spPr>
          <a:xfrm>
            <a:off x="2034064" y="4550569"/>
            <a:ext cx="4178498" cy="330041"/>
          </a:xfrm>
          <a:prstGeom prst="rect">
            <a:avLst/>
          </a:prstGeom>
          <a:noFill/>
          <a:ln/>
        </p:spPr>
        <p:txBody>
          <a:bodyPr wrap="none" rtlCol="0" anchor="t"/>
          <a:lstStyle/>
          <a:p>
            <a:pPr marL="0" indent="0">
              <a:lnSpc>
                <a:spcPts val="2599"/>
              </a:lnSpc>
              <a:buNone/>
            </a:pPr>
            <a:r>
              <a:rPr lang="en-US" sz="2079" b="1" dirty="0">
                <a:solidFill>
                  <a:srgbClr val="396AF1"/>
                </a:solidFill>
                <a:latin typeface="Barlow" pitchFamily="34" charset="0"/>
                <a:ea typeface="Barlow" pitchFamily="34" charset="-122"/>
                <a:cs typeface="Barlow" pitchFamily="34" charset="-120"/>
              </a:rPr>
              <a:t>Benefits to the surrounding/society</a:t>
            </a:r>
            <a:endParaRPr lang="en-US" sz="2079" dirty="0"/>
          </a:p>
        </p:txBody>
      </p:sp>
      <p:sp>
        <p:nvSpPr>
          <p:cNvPr id="8" name="Text 5"/>
          <p:cNvSpPr/>
          <p:nvPr/>
        </p:nvSpPr>
        <p:spPr>
          <a:xfrm>
            <a:off x="2034064" y="5091827"/>
            <a:ext cx="5023485" cy="2365296"/>
          </a:xfrm>
          <a:prstGeom prst="rect">
            <a:avLst/>
          </a:prstGeom>
          <a:noFill/>
          <a:ln/>
        </p:spPr>
        <p:txBody>
          <a:bodyPr wrap="square" rtlCol="0" anchor="t"/>
          <a:lstStyle/>
          <a:p>
            <a:pPr marL="0" indent="0">
              <a:lnSpc>
                <a:spcPts val="2661"/>
              </a:lnSpc>
              <a:buNone/>
            </a:pPr>
            <a:r>
              <a:rPr lang="en-US" sz="1663" dirty="0">
                <a:solidFill>
                  <a:srgbClr val="272525"/>
                </a:solidFill>
                <a:latin typeface="Montserrat" pitchFamily="34" charset="0"/>
                <a:ea typeface="Montserrat" pitchFamily="34" charset="-122"/>
                <a:cs typeface="Montserrat" pitchFamily="34" charset="-120"/>
              </a:rPr>
              <a:t>By implementing robust authentication mechanisms and access controls, the User Management System helps protect user data from unauthorized access and breaches. This contributes to a safer digital environment, reducing the risk of identity theft, fraud, and privacy violations within the community.</a:t>
            </a:r>
            <a:endParaRPr lang="en-US" sz="1663" dirty="0"/>
          </a:p>
        </p:txBody>
      </p:sp>
      <p:sp>
        <p:nvSpPr>
          <p:cNvPr id="9" name="Text 6"/>
          <p:cNvSpPr/>
          <p:nvPr/>
        </p:nvSpPr>
        <p:spPr>
          <a:xfrm>
            <a:off x="7580471" y="1770697"/>
            <a:ext cx="2154555" cy="330041"/>
          </a:xfrm>
          <a:prstGeom prst="rect">
            <a:avLst/>
          </a:prstGeom>
          <a:noFill/>
          <a:ln/>
        </p:spPr>
        <p:txBody>
          <a:bodyPr wrap="none" rtlCol="0" anchor="t"/>
          <a:lstStyle/>
          <a:p>
            <a:pPr marL="0" indent="0">
              <a:lnSpc>
                <a:spcPts val="2599"/>
              </a:lnSpc>
              <a:buNone/>
            </a:pPr>
            <a:r>
              <a:rPr lang="en-US" sz="2079" b="1" dirty="0">
                <a:solidFill>
                  <a:srgbClr val="396AF1"/>
                </a:solidFill>
                <a:latin typeface="Barlow" pitchFamily="34" charset="0"/>
                <a:ea typeface="Barlow" pitchFamily="34" charset="-122"/>
                <a:cs typeface="Barlow" pitchFamily="34" charset="-120"/>
              </a:rPr>
              <a:t>Security Concerns</a:t>
            </a:r>
            <a:endParaRPr lang="en-US" sz="2079" dirty="0"/>
          </a:p>
        </p:txBody>
      </p:sp>
      <p:sp>
        <p:nvSpPr>
          <p:cNvPr id="10" name="Text 7"/>
          <p:cNvSpPr/>
          <p:nvPr/>
        </p:nvSpPr>
        <p:spPr>
          <a:xfrm>
            <a:off x="7580471" y="2311956"/>
            <a:ext cx="5023485" cy="2027396"/>
          </a:xfrm>
          <a:prstGeom prst="rect">
            <a:avLst/>
          </a:prstGeom>
          <a:noFill/>
          <a:ln/>
        </p:spPr>
        <p:txBody>
          <a:bodyPr wrap="square" rtlCol="0" anchor="t"/>
          <a:lstStyle/>
          <a:p>
            <a:pPr marL="0" indent="0">
              <a:lnSpc>
                <a:spcPts val="2661"/>
              </a:lnSpc>
              <a:buNone/>
            </a:pPr>
            <a:r>
              <a:rPr lang="en-US" sz="1663" dirty="0">
                <a:solidFill>
                  <a:srgbClr val="272525"/>
                </a:solidFill>
                <a:latin typeface="Montserrat" pitchFamily="34" charset="0"/>
                <a:ea typeface="Montserrat" pitchFamily="34" charset="-122"/>
                <a:cs typeface="Montserrat" pitchFamily="34" charset="-120"/>
              </a:rPr>
              <a:t>Storing sensitive user information without proper encryption or access controls exposes organizations to security breaches and compliance risks. Unauthorized access to user data can result in financial losses, legal liabilities, and damage to reputation.</a:t>
            </a:r>
            <a:endParaRPr lang="en-US" sz="1663" dirty="0"/>
          </a:p>
        </p:txBody>
      </p:sp>
      <p:sp>
        <p:nvSpPr>
          <p:cNvPr id="11" name="Text 8"/>
          <p:cNvSpPr/>
          <p:nvPr/>
        </p:nvSpPr>
        <p:spPr>
          <a:xfrm>
            <a:off x="7580471" y="4550569"/>
            <a:ext cx="4326612" cy="330041"/>
          </a:xfrm>
          <a:prstGeom prst="rect">
            <a:avLst/>
          </a:prstGeom>
          <a:noFill/>
          <a:ln/>
        </p:spPr>
        <p:txBody>
          <a:bodyPr wrap="none" rtlCol="0" anchor="t"/>
          <a:lstStyle/>
          <a:p>
            <a:pPr marL="0" indent="0">
              <a:lnSpc>
                <a:spcPts val="2599"/>
              </a:lnSpc>
              <a:buNone/>
            </a:pPr>
            <a:r>
              <a:rPr lang="en-US" sz="2079" b="1" dirty="0">
                <a:solidFill>
                  <a:srgbClr val="396AF1"/>
                </a:solidFill>
                <a:latin typeface="Barlow" pitchFamily="34" charset="0"/>
                <a:ea typeface="Barlow" pitchFamily="34" charset="-122"/>
                <a:cs typeface="Barlow" pitchFamily="34" charset="-120"/>
              </a:rPr>
              <a:t>Improved Efficiency and Productivity</a:t>
            </a:r>
            <a:endParaRPr lang="en-US" sz="2079" dirty="0"/>
          </a:p>
        </p:txBody>
      </p:sp>
      <p:sp>
        <p:nvSpPr>
          <p:cNvPr id="12" name="Text 9"/>
          <p:cNvSpPr/>
          <p:nvPr/>
        </p:nvSpPr>
        <p:spPr>
          <a:xfrm>
            <a:off x="7580471" y="5091827"/>
            <a:ext cx="5023485" cy="1351598"/>
          </a:xfrm>
          <a:prstGeom prst="rect">
            <a:avLst/>
          </a:prstGeom>
          <a:noFill/>
          <a:ln/>
        </p:spPr>
        <p:txBody>
          <a:bodyPr wrap="square" rtlCol="0" anchor="t"/>
          <a:lstStyle/>
          <a:p>
            <a:pPr marL="0" indent="0">
              <a:lnSpc>
                <a:spcPts val="2661"/>
              </a:lnSpc>
              <a:buNone/>
            </a:pPr>
            <a:r>
              <a:rPr lang="en-US" sz="1663" dirty="0">
                <a:solidFill>
                  <a:srgbClr val="272525"/>
                </a:solidFill>
                <a:latin typeface="Montserrat" pitchFamily="34" charset="0"/>
                <a:ea typeface="Montserrat" pitchFamily="34" charset="-122"/>
                <a:cs typeface="Montserrat" pitchFamily="34" charset="-120"/>
              </a:rPr>
              <a:t>Streamlining administrative tasks such as user registration, account management, and access control leads to greater efficiency and productivity for businesses and organizations.</a:t>
            </a:r>
            <a:endParaRPr lang="en-US" sz="1663"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5" name="Text 1"/>
          <p:cNvSpPr/>
          <p:nvPr/>
        </p:nvSpPr>
        <p:spPr>
          <a:xfrm>
            <a:off x="1760220" y="4171950"/>
            <a:ext cx="4443889"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Project Category</a:t>
            </a:r>
            <a:endParaRPr lang="en-US" sz="4374" dirty="0"/>
          </a:p>
        </p:txBody>
      </p:sp>
      <p:sp>
        <p:nvSpPr>
          <p:cNvPr id="6" name="Shape 2"/>
          <p:cNvSpPr/>
          <p:nvPr/>
        </p:nvSpPr>
        <p:spPr>
          <a:xfrm>
            <a:off x="1760220" y="5199578"/>
            <a:ext cx="11109960" cy="1635562"/>
          </a:xfrm>
          <a:prstGeom prst="roundRect">
            <a:avLst>
              <a:gd name="adj" fmla="val 8151"/>
            </a:avLst>
          </a:prstGeom>
          <a:solidFill>
            <a:srgbClr val="EEEFF5"/>
          </a:solidFill>
          <a:ln/>
        </p:spPr>
      </p:sp>
      <p:sp>
        <p:nvSpPr>
          <p:cNvPr id="7" name="Text 3"/>
          <p:cNvSpPr/>
          <p:nvPr/>
        </p:nvSpPr>
        <p:spPr>
          <a:xfrm>
            <a:off x="1982391" y="5421749"/>
            <a:ext cx="2221944"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Project Category</a:t>
            </a:r>
            <a:endParaRPr lang="en-US" sz="2187" dirty="0"/>
          </a:p>
        </p:txBody>
      </p:sp>
      <p:sp>
        <p:nvSpPr>
          <p:cNvPr id="8" name="Text 4"/>
          <p:cNvSpPr/>
          <p:nvPr/>
        </p:nvSpPr>
        <p:spPr>
          <a:xfrm>
            <a:off x="1982391" y="5902166"/>
            <a:ext cx="10665619" cy="710803"/>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The User Management System project falls under the category of "Enterprise Software" or "Software as a Service (SaaS)" in terms of its project category.</a:t>
            </a:r>
            <a:endParaRPr lang="en-US" sz="1750" dirty="0"/>
          </a:p>
        </p:txBody>
      </p:sp>
      <p:pic>
        <p:nvPicPr>
          <p:cNvPr id="12" name="Picture 11">
            <a:extLst>
              <a:ext uri="{FF2B5EF4-FFF2-40B4-BE49-F238E27FC236}">
                <a16:creationId xmlns:a16="http://schemas.microsoft.com/office/drawing/2014/main" id="{B9748394-CF18-2A22-BBA1-39AB2DCB34DF}"/>
              </a:ext>
            </a:extLst>
          </p:cNvPr>
          <p:cNvPicPr>
            <a:picLocks noChangeAspect="1"/>
          </p:cNvPicPr>
          <p:nvPr/>
        </p:nvPicPr>
        <p:blipFill>
          <a:blip r:embed="rId4"/>
          <a:stretch>
            <a:fillRect/>
          </a:stretch>
        </p:blipFill>
        <p:spPr>
          <a:xfrm>
            <a:off x="0" y="0"/>
            <a:ext cx="14630400" cy="348342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EEEFF5">
              <a:alpha val="85000"/>
            </a:srgbClr>
          </a:solidFill>
          <a:ln/>
        </p:spPr>
      </p:sp>
      <p:sp>
        <p:nvSpPr>
          <p:cNvPr id="6" name="Text 2"/>
          <p:cNvSpPr/>
          <p:nvPr/>
        </p:nvSpPr>
        <p:spPr>
          <a:xfrm>
            <a:off x="1760220" y="2169557"/>
            <a:ext cx="4984432"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Technical Feasibility</a:t>
            </a:r>
            <a:endParaRPr lang="en-US" sz="4374" dirty="0"/>
          </a:p>
        </p:txBody>
      </p:sp>
      <p:sp>
        <p:nvSpPr>
          <p:cNvPr id="7" name="Shape 3"/>
          <p:cNvSpPr/>
          <p:nvPr/>
        </p:nvSpPr>
        <p:spPr>
          <a:xfrm>
            <a:off x="1760220" y="3370778"/>
            <a:ext cx="499943" cy="499943"/>
          </a:xfrm>
          <a:prstGeom prst="roundRect">
            <a:avLst>
              <a:gd name="adj" fmla="val 26667"/>
            </a:avLst>
          </a:prstGeom>
          <a:solidFill>
            <a:srgbClr val="EEEFF5"/>
          </a:solidFill>
          <a:ln/>
        </p:spPr>
      </p:sp>
      <p:sp>
        <p:nvSpPr>
          <p:cNvPr id="8" name="Text 4"/>
          <p:cNvSpPr/>
          <p:nvPr/>
        </p:nvSpPr>
        <p:spPr>
          <a:xfrm>
            <a:off x="1951196" y="3412450"/>
            <a:ext cx="117991"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1</a:t>
            </a:r>
            <a:endParaRPr lang="en-US" sz="2624" dirty="0"/>
          </a:p>
        </p:txBody>
      </p:sp>
      <p:sp>
        <p:nvSpPr>
          <p:cNvPr id="9" name="Text 5"/>
          <p:cNvSpPr/>
          <p:nvPr/>
        </p:nvSpPr>
        <p:spPr>
          <a:xfrm>
            <a:off x="2482334" y="3447098"/>
            <a:ext cx="2221944"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Hardware</a:t>
            </a:r>
            <a:endParaRPr lang="en-US" sz="2187" dirty="0"/>
          </a:p>
        </p:txBody>
      </p:sp>
      <p:sp>
        <p:nvSpPr>
          <p:cNvPr id="10" name="Text 6"/>
          <p:cNvSpPr/>
          <p:nvPr/>
        </p:nvSpPr>
        <p:spPr>
          <a:xfrm>
            <a:off x="2482334" y="3927515"/>
            <a:ext cx="2833092" cy="2132409"/>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This application will run on Browser System. The application development maintenance of the project would be very easy.</a:t>
            </a:r>
            <a:endParaRPr lang="en-US" sz="1750" dirty="0"/>
          </a:p>
        </p:txBody>
      </p:sp>
      <p:sp>
        <p:nvSpPr>
          <p:cNvPr id="11" name="Shape 7"/>
          <p:cNvSpPr/>
          <p:nvPr/>
        </p:nvSpPr>
        <p:spPr>
          <a:xfrm>
            <a:off x="5537597" y="3370778"/>
            <a:ext cx="499943" cy="499943"/>
          </a:xfrm>
          <a:prstGeom prst="roundRect">
            <a:avLst>
              <a:gd name="adj" fmla="val 26667"/>
            </a:avLst>
          </a:prstGeom>
          <a:solidFill>
            <a:srgbClr val="EEEFF5"/>
          </a:solidFill>
          <a:ln/>
        </p:spPr>
      </p:sp>
      <p:sp>
        <p:nvSpPr>
          <p:cNvPr id="12" name="Text 8"/>
          <p:cNvSpPr/>
          <p:nvPr/>
        </p:nvSpPr>
        <p:spPr>
          <a:xfrm>
            <a:off x="5694164" y="3412450"/>
            <a:ext cx="186690"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2</a:t>
            </a:r>
            <a:endParaRPr lang="en-US" sz="2624" dirty="0"/>
          </a:p>
        </p:txBody>
      </p:sp>
      <p:sp>
        <p:nvSpPr>
          <p:cNvPr id="13" name="Text 9"/>
          <p:cNvSpPr/>
          <p:nvPr/>
        </p:nvSpPr>
        <p:spPr>
          <a:xfrm>
            <a:off x="6259711" y="3447098"/>
            <a:ext cx="2221944"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Software</a:t>
            </a:r>
            <a:endParaRPr lang="en-US" sz="2187" dirty="0"/>
          </a:p>
        </p:txBody>
      </p:sp>
      <p:sp>
        <p:nvSpPr>
          <p:cNvPr id="14" name="Text 10"/>
          <p:cNvSpPr/>
          <p:nvPr/>
        </p:nvSpPr>
        <p:spPr>
          <a:xfrm>
            <a:off x="6259711" y="3927515"/>
            <a:ext cx="2833092" cy="142160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The System’s Frontend is designed Html-Css-Js Framework-Nodejs and Backend using Mysql.</a:t>
            </a:r>
            <a:endParaRPr lang="en-US" sz="1750" dirty="0"/>
          </a:p>
        </p:txBody>
      </p:sp>
      <p:sp>
        <p:nvSpPr>
          <p:cNvPr id="15" name="Shape 11"/>
          <p:cNvSpPr/>
          <p:nvPr/>
        </p:nvSpPr>
        <p:spPr>
          <a:xfrm>
            <a:off x="9314974" y="3370778"/>
            <a:ext cx="499943" cy="499943"/>
          </a:xfrm>
          <a:prstGeom prst="roundRect">
            <a:avLst>
              <a:gd name="adj" fmla="val 26667"/>
            </a:avLst>
          </a:prstGeom>
          <a:solidFill>
            <a:srgbClr val="EEEFF5"/>
          </a:solidFill>
          <a:ln/>
        </p:spPr>
      </p:sp>
      <p:sp>
        <p:nvSpPr>
          <p:cNvPr id="16" name="Text 12"/>
          <p:cNvSpPr/>
          <p:nvPr/>
        </p:nvSpPr>
        <p:spPr>
          <a:xfrm>
            <a:off x="9474875" y="3412450"/>
            <a:ext cx="180023" cy="416481"/>
          </a:xfrm>
          <a:prstGeom prst="rect">
            <a:avLst/>
          </a:prstGeom>
          <a:noFill/>
          <a:ln/>
        </p:spPr>
        <p:txBody>
          <a:bodyPr wrap="none" rtlCol="0" anchor="t"/>
          <a:lstStyle/>
          <a:p>
            <a:pPr marL="0" indent="0" algn="ctr">
              <a:lnSpc>
                <a:spcPts val="3281"/>
              </a:lnSpc>
              <a:buNone/>
            </a:pPr>
            <a:r>
              <a:rPr lang="en-US" sz="2624" b="1" dirty="0">
                <a:solidFill>
                  <a:srgbClr val="396AF1"/>
                </a:solidFill>
                <a:latin typeface="Barlow" pitchFamily="34" charset="0"/>
                <a:ea typeface="Barlow" pitchFamily="34" charset="-122"/>
                <a:cs typeface="Barlow" pitchFamily="34" charset="-120"/>
              </a:rPr>
              <a:t>3</a:t>
            </a:r>
            <a:endParaRPr lang="en-US" sz="2624" dirty="0"/>
          </a:p>
        </p:txBody>
      </p:sp>
      <p:sp>
        <p:nvSpPr>
          <p:cNvPr id="17" name="Text 13"/>
          <p:cNvSpPr/>
          <p:nvPr/>
        </p:nvSpPr>
        <p:spPr>
          <a:xfrm>
            <a:off x="10037088" y="3447098"/>
            <a:ext cx="2221944"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Requirements</a:t>
            </a:r>
            <a:endParaRPr lang="en-US" sz="2187" dirty="0"/>
          </a:p>
        </p:txBody>
      </p:sp>
      <p:sp>
        <p:nvSpPr>
          <p:cNvPr id="18" name="Text 14"/>
          <p:cNvSpPr/>
          <p:nvPr/>
        </p:nvSpPr>
        <p:spPr>
          <a:xfrm>
            <a:off x="10037088" y="3927515"/>
            <a:ext cx="2833092" cy="1777008"/>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a. Windows or IOS based device.
b. XP of higher Windows version.
c. Minimum 8GB RAM.</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2216706"/>
            <a:ext cx="7130058" cy="694373"/>
          </a:xfrm>
          <a:prstGeom prst="rect">
            <a:avLst/>
          </a:prstGeom>
          <a:noFill/>
          <a:ln/>
        </p:spPr>
        <p:txBody>
          <a:bodyPr wrap="none" rtlCol="0" anchor="t"/>
          <a:lstStyle/>
          <a:p>
            <a:pPr marL="0" indent="0">
              <a:lnSpc>
                <a:spcPts val="5468"/>
              </a:lnSpc>
              <a:buNone/>
            </a:pPr>
            <a:r>
              <a:rPr lang="en-US" sz="4374" b="1" dirty="0">
                <a:solidFill>
                  <a:srgbClr val="396AF1"/>
                </a:solidFill>
                <a:latin typeface="Barlow" pitchFamily="34" charset="0"/>
                <a:ea typeface="Barlow" pitchFamily="34" charset="-122"/>
                <a:cs typeface="Barlow" pitchFamily="34" charset="-120"/>
              </a:rPr>
              <a:t>Future Scope and Conclusion</a:t>
            </a:r>
            <a:endParaRPr lang="en-US" sz="4374" dirty="0"/>
          </a:p>
        </p:txBody>
      </p:sp>
      <p:sp>
        <p:nvSpPr>
          <p:cNvPr id="5" name="Text 2"/>
          <p:cNvSpPr/>
          <p:nvPr/>
        </p:nvSpPr>
        <p:spPr>
          <a:xfrm>
            <a:off x="1760220" y="3466505"/>
            <a:ext cx="4770953"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Future Scope and Future Enhancement</a:t>
            </a:r>
            <a:endParaRPr lang="en-US" sz="2187" dirty="0"/>
          </a:p>
        </p:txBody>
      </p:sp>
      <p:sp>
        <p:nvSpPr>
          <p:cNvPr id="6" name="Text 3"/>
          <p:cNvSpPr/>
          <p:nvPr/>
        </p:nvSpPr>
        <p:spPr>
          <a:xfrm>
            <a:off x="1760220" y="4035862"/>
            <a:ext cx="5283994" cy="1777008"/>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The future scope and potential enhancements for the User Management System project are extensive, reflecting the ongoing evolution of technology and the ever-changing needs of users and organizations.</a:t>
            </a:r>
            <a:endParaRPr lang="en-US" sz="1750" dirty="0"/>
          </a:p>
        </p:txBody>
      </p:sp>
      <p:sp>
        <p:nvSpPr>
          <p:cNvPr id="7" name="Text 4"/>
          <p:cNvSpPr/>
          <p:nvPr/>
        </p:nvSpPr>
        <p:spPr>
          <a:xfrm>
            <a:off x="7593806" y="3466505"/>
            <a:ext cx="2221944" cy="347186"/>
          </a:xfrm>
          <a:prstGeom prst="rect">
            <a:avLst/>
          </a:prstGeom>
          <a:noFill/>
          <a:ln/>
        </p:spPr>
        <p:txBody>
          <a:bodyPr wrap="none" rtlCol="0" anchor="t"/>
          <a:lstStyle/>
          <a:p>
            <a:pPr marL="0" indent="0">
              <a:lnSpc>
                <a:spcPts val="2734"/>
              </a:lnSpc>
              <a:buNone/>
            </a:pPr>
            <a:r>
              <a:rPr lang="en-US" sz="2187" b="1" dirty="0">
                <a:solidFill>
                  <a:srgbClr val="396AF1"/>
                </a:solidFill>
                <a:latin typeface="Barlow" pitchFamily="34" charset="0"/>
                <a:ea typeface="Barlow" pitchFamily="34" charset="-122"/>
                <a:cs typeface="Barlow" pitchFamily="34" charset="-120"/>
              </a:rPr>
              <a:t>Conclusion</a:t>
            </a:r>
            <a:endParaRPr lang="en-US" sz="2187" dirty="0"/>
          </a:p>
        </p:txBody>
      </p:sp>
      <p:sp>
        <p:nvSpPr>
          <p:cNvPr id="8" name="Text 5"/>
          <p:cNvSpPr/>
          <p:nvPr/>
        </p:nvSpPr>
        <p:spPr>
          <a:xfrm>
            <a:off x="7593806" y="4035862"/>
            <a:ext cx="5283994" cy="1777008"/>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In conclusion, the User Management System project offers a comprehensive solution for organizations to streamline user data management, enhance security, and improve operational efficiency.</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776</Words>
  <Application>Microsoft Office PowerPoint</Application>
  <PresentationFormat>Custom</PresentationFormat>
  <Paragraphs>67</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Barlow</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Rohit Phatangare</cp:lastModifiedBy>
  <cp:revision>6</cp:revision>
  <dcterms:created xsi:type="dcterms:W3CDTF">2024-02-13T09:58:59Z</dcterms:created>
  <dcterms:modified xsi:type="dcterms:W3CDTF">2024-02-14T08:12:30Z</dcterms:modified>
</cp:coreProperties>
</file>