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4" r:id="rId6"/>
    <p:sldId id="265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DF85-E75A-6D9D-0FEC-90250BEE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FF93-1C9F-7926-74E7-669C48EB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3E9F-3CF9-2731-3EAF-A0943E97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46D2-DA66-9102-9CF8-E54BB092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8BF6-0DD8-9868-93C8-B3A73EF2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ACA5-D9A0-0FB5-8A1A-7E364BE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515F-2AB6-D9B2-600D-D4018C92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A00-B1D8-AE32-EFFF-CE69F83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1697-B42F-3246-1A27-B2EA34B1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D524-B7D0-A609-0B52-10F31791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242E4-495D-5D5E-77EA-EA452C2E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0EAA-4A21-0FC2-C83A-DA2BD965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BD1E-AECE-1A08-1D28-CF42DB15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6A10-F5D1-944F-5634-FC1138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4A0A-4711-9E42-1D1E-0C3DE15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168-C270-7256-32EA-D3C5D8D3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1D13-2B28-8B3E-AEA5-9081A200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60FB-2463-8D26-BC3F-57D5A2EB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FEC8-1DC1-3057-CDCE-59941464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A7DC-F1C0-CE91-E9D9-F57D624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832-2209-2F83-769E-0003F61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7E36-C6EB-796A-319D-D567B6CF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054F-1894-D062-9A66-E4C92B8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CE16-7AFB-88DD-95E5-01AA9F2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C757-2259-579C-D4E3-085D159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9171-14D1-6A8E-377B-F5A85C0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7834-8215-02C1-BBB4-A0FF0065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9F42-560A-A700-8258-2A288B96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97D3-E2DD-0BDD-31B6-A0999F9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D681-FB27-656B-EF74-26E1666B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0450-2727-A1F7-84A7-8D8228F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E89-CA23-C18D-E412-EF20231F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AC35-1F98-89EE-8697-11904F9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6DCF-5DDB-72B7-FC3E-1A8F93F7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68D65-9276-92F4-4C33-DEE79BD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5BF37-E88C-F271-6F85-F1C176FC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BB28D-86C9-C8EC-E550-4EFECEC2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99F-FC7D-15F4-5FFE-2E1140F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9C67-CBED-2AF3-8FB8-87A827B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BFC-CED0-81DB-FDBE-863E1A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A586-2E69-B8D3-96C8-6086C69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33C3-E0CF-8775-FA3A-641492E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F1F9-942A-D3CB-6A49-41718704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64A1-3A7A-FEEF-6E8F-418FCBA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D4BBA-D276-184C-581B-0D20B623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3B15-6B9F-993C-2A0D-D3DD4FBB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083C-6873-8463-DA97-7221735D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7A68-70AD-7FA8-4CC9-E76C9803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ACD0-E8A7-240B-DA94-5D3F87AF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88BC-553A-6676-42C1-82BE05AD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98A1-E0E9-8F59-0F93-C1F709D8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1329-132C-D1B3-8825-A4FD989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2A61-6636-F91A-6CE5-721F2983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70C3-CC19-D962-C3E4-2DC07E9C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E4BAF-238B-736F-6EB9-DFBF0FF2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9318C-6BD3-B483-3FFD-1CD6FA42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F8F9-02C0-3728-C38E-242B9FF2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9D25-D3E4-37DD-6692-7E4B5F78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8D31-C20D-26E8-D00C-0F59B2AD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6C0B-2709-AD6F-7A57-E76CFA69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1DAC-EFE2-8B81-2915-2DE8DDF51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785A-4B92-4669-BA48-10B4A554473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D144-A0FC-6144-98FF-13732E8B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FF0D-F9A0-C675-722A-64989A32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1838528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4692183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7840850" y="4453249"/>
            <a:ext cx="3511511" cy="1973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 also do multivariate regression to get all set of parameters as a output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2861197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443161" y="836995"/>
            <a:ext cx="1924799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51150" y="2169268"/>
            <a:ext cx="121652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4017" y="2169268"/>
            <a:ext cx="1637133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841102" y="3962839"/>
            <a:ext cx="1999748" cy="1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iagram of a function&#10;&#10;Description automatically generated">
            <a:extLst>
              <a:ext uri="{FF2B5EF4-FFF2-40B4-BE49-F238E27FC236}">
                <a16:creationId xmlns:a16="http://schemas.microsoft.com/office/drawing/2014/main" id="{ABF95A03-BAB3-8619-BF4B-8FB05291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79" y="1604285"/>
            <a:ext cx="4844950" cy="2344732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10EA7C3-3677-C6E8-3A86-8A199C5F97B0}"/>
              </a:ext>
            </a:extLst>
          </p:cNvPr>
          <p:cNvSpPr/>
          <p:nvPr/>
        </p:nvSpPr>
        <p:spPr>
          <a:xfrm rot="8574111">
            <a:off x="7284781" y="1291772"/>
            <a:ext cx="522115" cy="379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25C17-9EAD-7FBC-1FF7-A83377A25012}"/>
              </a:ext>
            </a:extLst>
          </p:cNvPr>
          <p:cNvSpPr txBox="1"/>
          <p:nvPr/>
        </p:nvSpPr>
        <p:spPr>
          <a:xfrm>
            <a:off x="388675" y="3506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Model</a:t>
            </a:r>
          </a:p>
        </p:txBody>
      </p:sp>
    </p:spTree>
    <p:extLst>
      <p:ext uri="{BB962C8B-B14F-4D97-AF65-F5344CB8AC3E}">
        <p14:creationId xmlns:p14="http://schemas.microsoft.com/office/powerpoint/2010/main" val="21161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841996" y="3517287"/>
            <a:ext cx="1881191" cy="891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836995"/>
            <a:ext cx="1320791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171680" y="3962838"/>
            <a:ext cx="2670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623180-96A9-85D7-84AA-2A1EDA3053AB}"/>
              </a:ext>
            </a:extLst>
          </p:cNvPr>
          <p:cNvSpPr txBox="1"/>
          <p:nvPr/>
        </p:nvSpPr>
        <p:spPr>
          <a:xfrm>
            <a:off x="541075" y="5030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4E8CBE-B684-B582-992C-323B6411BC18}"/>
              </a:ext>
            </a:extLst>
          </p:cNvPr>
          <p:cNvSpPr/>
          <p:nvPr/>
        </p:nvSpPr>
        <p:spPr>
          <a:xfrm>
            <a:off x="1371244" y="5351656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 Parameter tuning, Different model  testing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AAF258-CBA5-E047-A619-00F6F1AFE41E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2861197" y="4588778"/>
            <a:ext cx="1820531" cy="76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C2E1E2B-FFDB-475C-0D31-72D6EC811587}"/>
              </a:ext>
            </a:extLst>
          </p:cNvPr>
          <p:cNvSpPr/>
          <p:nvPr/>
        </p:nvSpPr>
        <p:spPr>
          <a:xfrm>
            <a:off x="400019" y="240393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Indices(NDVI, AWEI)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71026-3FF6-263F-3CB8-B844B8168C37}"/>
              </a:ext>
            </a:extLst>
          </p:cNvPr>
          <p:cNvCxnSpPr>
            <a:cxnSpLocks/>
            <a:stCxn id="4" idx="1"/>
            <a:endCxn id="30" idx="0"/>
          </p:cNvCxnSpPr>
          <p:nvPr/>
        </p:nvCxnSpPr>
        <p:spPr>
          <a:xfrm flipH="1">
            <a:off x="1275508" y="1738195"/>
            <a:ext cx="1585688" cy="6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37B782A-3C7E-C02E-1BF5-4DA976BC3807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16200000" flipH="1">
            <a:off x="1940571" y="2711634"/>
            <a:ext cx="586141" cy="1916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825921" y="2318152"/>
            <a:ext cx="2581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r>
              <a:rPr lang="en-US" sz="1400" dirty="0"/>
              <a:t>(giving better result because </a:t>
            </a:r>
          </a:p>
          <a:p>
            <a:r>
              <a:rPr lang="en-US" sz="1400" dirty="0"/>
              <a:t>of same</a:t>
            </a:r>
          </a:p>
          <a:p>
            <a:r>
              <a:rPr lang="en-US" sz="1400" dirty="0"/>
              <a:t> range as normalized band input)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BDAAF-06A8-EAC1-6B8C-0E5041176505}"/>
              </a:ext>
            </a:extLst>
          </p:cNvPr>
          <p:cNvSpPr txBox="1"/>
          <p:nvPr/>
        </p:nvSpPr>
        <p:spPr>
          <a:xfrm>
            <a:off x="6647426" y="4031725"/>
            <a:ext cx="192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WQI output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3806239" y="2987456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8841996" y="4446396"/>
            <a:ext cx="263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Leave one </a:t>
            </a:r>
            <a:r>
              <a:rPr lang="en-US" sz="1400" dirty="0" err="1"/>
              <a:t>dateout</a:t>
            </a:r>
            <a:r>
              <a:rPr lang="en-US" sz="1400" dirty="0"/>
              <a:t> test/train split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3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638C-F3C8-134A-C43B-7A9004C830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Base Line model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055843-FF6D-3EBA-27BB-F2B76B67F2BD}"/>
              </a:ext>
            </a:extLst>
          </p:cNvPr>
          <p:cNvSpPr/>
          <p:nvPr/>
        </p:nvSpPr>
        <p:spPr>
          <a:xfrm>
            <a:off x="4532847" y="145375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+(Water Quality Parameters)WQP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4E22E5-4888-6F0F-B19D-BF5D0F52AB20}"/>
              </a:ext>
            </a:extLst>
          </p:cNvPr>
          <p:cNvSpPr/>
          <p:nvPr/>
        </p:nvSpPr>
        <p:spPr>
          <a:xfrm>
            <a:off x="1211861" y="2924331"/>
            <a:ext cx="2174146" cy="339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for 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00C6B-9EDD-8598-50E6-925C2E7C68FB}"/>
              </a:ext>
            </a:extLst>
          </p:cNvPr>
          <p:cNvSpPr/>
          <p:nvPr/>
        </p:nvSpPr>
        <p:spPr>
          <a:xfrm>
            <a:off x="705375" y="3763688"/>
            <a:ext cx="3187117" cy="734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value of pH  in data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4808E6-6034-A7E1-3E97-31DBC392A29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2298934" y="1789050"/>
            <a:ext cx="2233913" cy="11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504699-098F-F885-5321-DF39A56AD1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98934" y="3264291"/>
            <a:ext cx="0" cy="49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C84EB-C4CB-2F7C-46A3-3E4DCD5D388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892492" y="4130811"/>
            <a:ext cx="640356" cy="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80B72-B5FD-C879-C743-715E9AD57E55}"/>
              </a:ext>
            </a:extLst>
          </p:cNvPr>
          <p:cNvSpPr/>
          <p:nvPr/>
        </p:nvSpPr>
        <p:spPr>
          <a:xfrm>
            <a:off x="4532848" y="3651542"/>
            <a:ext cx="2448191" cy="960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+WQP – Lowest pH(values for respective column)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0725F6-DD54-0017-4BAB-C543FC4D09EF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5756943" y="2124341"/>
            <a:ext cx="1" cy="152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EAADAC9-CAF7-6323-CB96-AEDE6C8B4D7F}"/>
              </a:ext>
            </a:extLst>
          </p:cNvPr>
          <p:cNvSpPr/>
          <p:nvPr/>
        </p:nvSpPr>
        <p:spPr>
          <a:xfrm>
            <a:off x="7621394" y="379551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Train/Test SVR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89EF9F0-3E0F-CEE4-D09B-9530B8DAE9D5}"/>
              </a:ext>
            </a:extLst>
          </p:cNvPr>
          <p:cNvSpPr/>
          <p:nvPr/>
        </p:nvSpPr>
        <p:spPr>
          <a:xfrm>
            <a:off x="7621394" y="4785714"/>
            <a:ext cx="2448191" cy="801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 = Predicted value + lowest pH (actual pH value)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927D3E-6DC7-CF4D-145E-EF7BBB422752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 flipV="1">
            <a:off x="6981039" y="4130810"/>
            <a:ext cx="640355" cy="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1559D7-641C-7BEE-3D72-E92CED3B715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845490" y="4466101"/>
            <a:ext cx="0" cy="31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D4C257-9DB2-E48E-B8D6-2C26DBC9F58D}"/>
              </a:ext>
            </a:extLst>
          </p:cNvPr>
          <p:cNvSpPr txBox="1"/>
          <p:nvPr/>
        </p:nvSpPr>
        <p:spPr>
          <a:xfrm>
            <a:off x="838200" y="4539457"/>
            <a:ext cx="3054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Issue of multiple point having same value</a:t>
            </a:r>
          </a:p>
        </p:txBody>
      </p:sp>
    </p:spTree>
    <p:extLst>
      <p:ext uri="{BB962C8B-B14F-4D97-AF65-F5344CB8AC3E}">
        <p14:creationId xmlns:p14="http://schemas.microsoft.com/office/powerpoint/2010/main" val="28474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76836" y="469977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base line 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20785" y="1033244"/>
            <a:ext cx="10754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single base  line which is lowest value of particular parameter  while predicating that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is the reason it was not able to perform for fresh and brackish at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sensitive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consideration of 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limitation on the scalability 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20785" y="5106099"/>
            <a:ext cx="1072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thing about this model is  less steps and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performance comparable with WQI model on recent 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CD89F-44A4-365B-5688-3F527B906BC6}"/>
              </a:ext>
            </a:extLst>
          </p:cNvPr>
          <p:cNvSpPr txBox="1"/>
          <p:nvPr/>
        </p:nvSpPr>
        <p:spPr>
          <a:xfrm>
            <a:off x="318781" y="4643499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base line  model</a:t>
            </a:r>
          </a:p>
        </p:txBody>
      </p:sp>
    </p:spTree>
    <p:extLst>
      <p:ext uri="{BB962C8B-B14F-4D97-AF65-F5344CB8AC3E}">
        <p14:creationId xmlns:p14="http://schemas.microsoft.com/office/powerpoint/2010/main" val="17731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571799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WQP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305766" y="3437075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Normalized WQI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Bands&gt;&gt;WQI model(SVR)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1682885"/>
            <a:ext cx="1524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171680" y="3962839"/>
            <a:ext cx="2134086" cy="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626771" y="2510050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2744711" y="3033270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6564644" y="6184689"/>
            <a:ext cx="187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B663A2-34E9-AE26-667B-F8728CDD3306}"/>
              </a:ext>
            </a:extLst>
          </p:cNvPr>
          <p:cNvSpPr txBox="1">
            <a:spLocks/>
          </p:cNvSpPr>
          <p:nvPr/>
        </p:nvSpPr>
        <p:spPr>
          <a:xfrm>
            <a:off x="400019" y="-306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WQI 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E570F7-63B2-DBF5-162F-39FE5E863181}"/>
              </a:ext>
            </a:extLst>
          </p:cNvPr>
          <p:cNvSpPr/>
          <p:nvPr/>
        </p:nvSpPr>
        <p:spPr>
          <a:xfrm>
            <a:off x="6288756" y="5034328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WQI&gt;&gt;WQP model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(LR)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A4C4D6-162E-1E7A-B529-3167E4639A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47288" y="2169268"/>
            <a:ext cx="0" cy="126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5D4E2A-94DC-D422-4F35-C3E91B015D36}"/>
              </a:ext>
            </a:extLst>
          </p:cNvPr>
          <p:cNvCxnSpPr>
            <a:stCxn id="7" idx="2"/>
            <a:endCxn id="27" idx="3"/>
          </p:cNvCxnSpPr>
          <p:nvPr/>
        </p:nvCxnSpPr>
        <p:spPr>
          <a:xfrm rot="5400000">
            <a:off x="8478790" y="4601574"/>
            <a:ext cx="1061509" cy="875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69668E-6DA2-86C0-AE9C-5949DE0FEEB6}"/>
              </a:ext>
            </a:extLst>
          </p:cNvPr>
          <p:cNvSpPr/>
          <p:nvPr/>
        </p:nvSpPr>
        <p:spPr>
          <a:xfrm>
            <a:off x="5296191" y="570563"/>
            <a:ext cx="1750978" cy="321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973190-5C5A-170A-41B9-753E8278E033}"/>
              </a:ext>
            </a:extLst>
          </p:cNvPr>
          <p:cNvCxnSpPr>
            <a:cxnSpLocks/>
            <a:stCxn id="45" idx="2"/>
            <a:endCxn id="5" idx="0"/>
          </p:cNvCxnSpPr>
          <p:nvPr/>
        </p:nvCxnSpPr>
        <p:spPr>
          <a:xfrm>
            <a:off x="6171680" y="891988"/>
            <a:ext cx="0" cy="30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0EF6CB-E461-F7C1-C207-CDCE7C0F4DA5}"/>
              </a:ext>
            </a:extLst>
          </p:cNvPr>
          <p:cNvSpPr txBox="1"/>
          <p:nvPr/>
        </p:nvSpPr>
        <p:spPr>
          <a:xfrm>
            <a:off x="2676459" y="2528208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6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85225" y="385893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WQI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50146" y="2476151"/>
            <a:ext cx="10754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is better model 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effect of outliers(not drastic)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 of the model, where each WQP can be model based on WQI for better result after understanding relation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of selecting WQI estimation method, like Advantage of deciding the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50146" y="755225"/>
            <a:ext cx="1069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is 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FF760-2DF3-1DEE-A3B6-40BDFB141A0F}"/>
              </a:ext>
            </a:extLst>
          </p:cNvPr>
          <p:cNvSpPr txBox="1"/>
          <p:nvPr/>
        </p:nvSpPr>
        <p:spPr>
          <a:xfrm>
            <a:off x="285225" y="1858354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WQI  model</a:t>
            </a:r>
          </a:p>
        </p:txBody>
      </p:sp>
    </p:spTree>
    <p:extLst>
      <p:ext uri="{BB962C8B-B14F-4D97-AF65-F5344CB8AC3E}">
        <p14:creationId xmlns:p14="http://schemas.microsoft.com/office/powerpoint/2010/main" val="28285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2E7E4-C178-A140-D097-05B3B2DB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Results with recent data(</a:t>
            </a:r>
            <a:r>
              <a:rPr lang="en-US" sz="3200" dirty="0" err="1"/>
              <a:t>AvantiCombined_NSR</a:t>
            </a:r>
            <a:r>
              <a:rPr lang="en-US" sz="3200" dirty="0"/>
              <a:t>) with random train and test spilt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0DACCE-B855-B33C-B61E-1CC6C773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1334"/>
              </p:ext>
            </p:extLst>
          </p:nvPr>
        </p:nvGraphicFramePr>
        <p:xfrm>
          <a:off x="670420" y="2097249"/>
          <a:ext cx="8096309" cy="15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769">
                  <a:extLst>
                    <a:ext uri="{9D8B030D-6E8A-4147-A177-3AD203B41FA5}">
                      <a16:colId xmlns:a16="http://schemas.microsoft.com/office/drawing/2014/main" val="1764561062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2955854805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1969195572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2587925861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3914113703"/>
                    </a:ext>
                  </a:extLst>
                </a:gridCol>
              </a:tblGrid>
              <a:tr h="420920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WQI (WQI&gt;&gt;WQP)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base 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6913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0131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67838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674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BEF3FD-11A8-ED9A-3782-3577BB3ED4F9}"/>
              </a:ext>
            </a:extLst>
          </p:cNvPr>
          <p:cNvSpPr txBox="1"/>
          <p:nvPr/>
        </p:nvSpPr>
        <p:spPr>
          <a:xfrm>
            <a:off x="838200" y="1654665"/>
            <a:ext cx="66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WQI model(bands &gt;&gt;WQI) = MAE 0.115  R2 =0.76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9B8DBF-DF6E-5006-83A4-272081F8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71664"/>
              </p:ext>
            </p:extLst>
          </p:nvPr>
        </p:nvGraphicFramePr>
        <p:xfrm>
          <a:off x="667406" y="4426402"/>
          <a:ext cx="9642664" cy="219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884">
                  <a:extLst>
                    <a:ext uri="{9D8B030D-6E8A-4147-A177-3AD203B41FA5}">
                      <a16:colId xmlns:a16="http://schemas.microsoft.com/office/drawing/2014/main" val="1764561062"/>
                    </a:ext>
                  </a:extLst>
                </a:gridCol>
                <a:gridCol w="815006">
                  <a:extLst>
                    <a:ext uri="{9D8B030D-6E8A-4147-A177-3AD203B41FA5}">
                      <a16:colId xmlns:a16="http://schemas.microsoft.com/office/drawing/2014/main" val="2955854805"/>
                    </a:ext>
                  </a:extLst>
                </a:gridCol>
                <a:gridCol w="1061607">
                  <a:extLst>
                    <a:ext uri="{9D8B030D-6E8A-4147-A177-3AD203B41FA5}">
                      <a16:colId xmlns:a16="http://schemas.microsoft.com/office/drawing/2014/main" val="627020057"/>
                    </a:ext>
                  </a:extLst>
                </a:gridCol>
                <a:gridCol w="1191236">
                  <a:extLst>
                    <a:ext uri="{9D8B030D-6E8A-4147-A177-3AD203B41FA5}">
                      <a16:colId xmlns:a16="http://schemas.microsoft.com/office/drawing/2014/main" val="2449546851"/>
                    </a:ext>
                  </a:extLst>
                </a:gridCol>
                <a:gridCol w="948512">
                  <a:extLst>
                    <a:ext uri="{9D8B030D-6E8A-4147-A177-3AD203B41FA5}">
                      <a16:colId xmlns:a16="http://schemas.microsoft.com/office/drawing/2014/main" val="1381749941"/>
                    </a:ext>
                  </a:extLst>
                </a:gridCol>
                <a:gridCol w="872976">
                  <a:extLst>
                    <a:ext uri="{9D8B030D-6E8A-4147-A177-3AD203B41FA5}">
                      <a16:colId xmlns:a16="http://schemas.microsoft.com/office/drawing/2014/main" val="2587925861"/>
                    </a:ext>
                  </a:extLst>
                </a:gridCol>
                <a:gridCol w="1584443">
                  <a:extLst>
                    <a:ext uri="{9D8B030D-6E8A-4147-A177-3AD203B41FA5}">
                      <a16:colId xmlns:a16="http://schemas.microsoft.com/office/drawing/2014/main" val="3914113703"/>
                    </a:ext>
                  </a:extLst>
                </a:gridCol>
              </a:tblGrid>
              <a:tr h="779692">
                <a:tc>
                  <a:txBody>
                    <a:bodyPr/>
                    <a:lstStyle/>
                    <a:p>
                      <a:r>
                        <a:rPr lang="en-US" b="1" spc="0" baseline="0" dirty="0">
                          <a:latin typeface="+mj-lt"/>
                        </a:rPr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spc="0" baseline="0" dirty="0">
                          <a:latin typeface="+mj-lt"/>
                        </a:rPr>
                        <a:t>WQI (WQI&gt;&gt;WQP)(test)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pc="0" baseline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pc="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WQI (WQI&gt;&gt;WQP)(</a:t>
                      </a:r>
                      <a:r>
                        <a:rPr lang="en-US" sz="1800" b="1" kern="1200" spc="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800" b="1" kern="1200" spc="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b="1" spc="0" baseline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pc="0" baseline="0" dirty="0">
                          <a:latin typeface="+mj-lt"/>
                        </a:rPr>
                        <a:t>base 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6913"/>
                  </a:ext>
                </a:extLst>
              </a:tr>
              <a:tr h="311877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0131"/>
                  </a:ext>
                </a:extLst>
              </a:tr>
              <a:tr h="311877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67838"/>
                  </a:ext>
                </a:extLst>
              </a:tr>
              <a:tr h="545785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-2.07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674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939611-09AD-B9CD-FC1A-742D4E961F13}"/>
              </a:ext>
            </a:extLst>
          </p:cNvPr>
          <p:cNvSpPr txBox="1"/>
          <p:nvPr/>
        </p:nvSpPr>
        <p:spPr>
          <a:xfrm>
            <a:off x="670420" y="3871330"/>
            <a:ext cx="1068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Results with recent data(</a:t>
            </a:r>
            <a:r>
              <a:rPr lang="en-US" sz="1800" dirty="0" err="1"/>
              <a:t>AvantiCombined_NSR</a:t>
            </a:r>
            <a:r>
              <a:rPr lang="en-US" sz="1800" dirty="0"/>
              <a:t>) with Date of Image =  2022-09-12  train and test spilt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BD5C-00EB-0B1E-B9D1-D892761D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-121258"/>
            <a:ext cx="10515600" cy="1325563"/>
          </a:xfrm>
        </p:spPr>
        <p:txBody>
          <a:bodyPr/>
          <a:lstStyle/>
          <a:p>
            <a:r>
              <a:rPr lang="en-US" dirty="0"/>
              <a:t>WQP estimation using DL and </a:t>
            </a:r>
            <a:r>
              <a:rPr lang="en-US" dirty="0" err="1"/>
              <a:t>PlanetScope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98A160-CE6F-D8DF-8063-142CFA51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41" y="2828286"/>
            <a:ext cx="5403048" cy="4107536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F6E652-8AF4-13DE-59E3-7577EBC2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" y="1158587"/>
            <a:ext cx="4732430" cy="5699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BF159-10CC-04D3-86A0-F2DB859B0EB4}"/>
              </a:ext>
            </a:extLst>
          </p:cNvPr>
          <p:cNvSpPr txBox="1"/>
          <p:nvPr/>
        </p:nvSpPr>
        <p:spPr>
          <a:xfrm>
            <a:off x="5512341" y="848193"/>
            <a:ext cx="6210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Very basic model(No HP-tunning) with 50    epochs</a:t>
            </a:r>
          </a:p>
          <a:p>
            <a:r>
              <a:rPr lang="en-US" dirty="0">
                <a:latin typeface="+mj-lt"/>
              </a:rPr>
              <a:t>PH = </a:t>
            </a:r>
            <a:r>
              <a:rPr lang="pt-BR" b="0" i="0" dirty="0">
                <a:effectLst/>
                <a:latin typeface="+mj-lt"/>
              </a:rPr>
              <a:t>MAE: 1.248 RMSE: 1.460 R2: -33.124</a:t>
            </a:r>
          </a:p>
          <a:p>
            <a:r>
              <a:rPr lang="en-US" dirty="0">
                <a:latin typeface="+mj-lt"/>
              </a:rPr>
              <a:t>Salinity = </a:t>
            </a:r>
            <a:r>
              <a:rPr lang="pt-BR" b="0" i="0" dirty="0">
                <a:effectLst/>
                <a:latin typeface="+mj-lt"/>
              </a:rPr>
              <a:t>MAE: 2.224 RMSE: 2.557 R2: 0.608</a:t>
            </a:r>
          </a:p>
          <a:p>
            <a:r>
              <a:rPr lang="pt-BR" dirty="0">
                <a:latin typeface="+mj-lt"/>
              </a:rPr>
              <a:t>Ammonia = </a:t>
            </a:r>
            <a:r>
              <a:rPr lang="pt-BR" b="0" i="0" dirty="0">
                <a:effectLst/>
                <a:latin typeface="+mj-lt"/>
              </a:rPr>
              <a:t>MAE: 0.054 RMSE: 0.071 R2: -66.006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Dataset = NDVI with 30    points.  </a:t>
            </a:r>
            <a:r>
              <a:rPr lang="en-US" b="0" dirty="0">
                <a:effectLst/>
                <a:latin typeface="+mj-lt"/>
              </a:rPr>
              <a:t>2023-07-09 and</a:t>
            </a:r>
          </a:p>
          <a:p>
            <a:r>
              <a:rPr lang="en-US" b="0" dirty="0">
                <a:effectLst/>
                <a:latin typeface="+mj-lt"/>
              </a:rPr>
              <a:t>2023-04-20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26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125D5-354B-4985-4B4C-C0AA12D54A67}"/>
              </a:ext>
            </a:extLst>
          </p:cNvPr>
          <p:cNvSpPr txBox="1"/>
          <p:nvPr/>
        </p:nvSpPr>
        <p:spPr>
          <a:xfrm>
            <a:off x="1333850" y="1107347"/>
            <a:ext cx="9387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keep  both model in pipeline to check  for large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 am lean towards on the WQI model because I know what exactly what's happening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fuzzy logic in the model , which is work better complex model with less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we have kind of switch on model to select for which parameter I need more accuracy as per our importance of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Deep learning model can be explored heavily with planet scope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5184-132B-998A-8C56-B908582C8C8A}"/>
              </a:ext>
            </a:extLst>
          </p:cNvPr>
          <p:cNvSpPr txBox="1"/>
          <p:nvPr/>
        </p:nvSpPr>
        <p:spPr>
          <a:xfrm>
            <a:off x="1006679" y="461394"/>
            <a:ext cx="555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thoughts</a:t>
            </a:r>
          </a:p>
        </p:txBody>
      </p:sp>
    </p:spTree>
    <p:extLst>
      <p:ext uri="{BB962C8B-B14F-4D97-AF65-F5344CB8AC3E}">
        <p14:creationId xmlns:p14="http://schemas.microsoft.com/office/powerpoint/2010/main" val="138304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646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with recent data(AvantiCombined_NSR) with random train and test spilt</vt:lpstr>
      <vt:lpstr>WQP estimation using DL and PlanetScope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Pingale</dc:creator>
  <cp:lastModifiedBy>Rohit Pingale</cp:lastModifiedBy>
  <cp:revision>41</cp:revision>
  <dcterms:created xsi:type="dcterms:W3CDTF">2023-07-13T08:05:45Z</dcterms:created>
  <dcterms:modified xsi:type="dcterms:W3CDTF">2023-07-31T10:00:18Z</dcterms:modified>
</cp:coreProperties>
</file>