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  <p:embeddedFont>
      <p:font typeface="Helvetica Neue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7DF247-A7E0-4F81-B147-F90865134474}">
  <a:tblStyle styleId="{B77DF247-A7E0-4F81-B147-F90865134474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3" Type="http://schemas.openxmlformats.org/officeDocument/2006/relationships/font" Target="fonts/HelveticaNeueLight-bold.fntdata"/><Relationship Id="rId12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HelveticaNeue-bold.fntdata"/><Relationship Id="rId15" Type="http://schemas.openxmlformats.org/officeDocument/2006/relationships/font" Target="fonts/HelveticaNeueLight-boldItalic.fntdata"/><Relationship Id="rId14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2375" y="1121350"/>
            <a:ext cx="2050800" cy="1764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71425" lIns="180000" spcFirstLastPara="1" rIns="71425" wrap="square" tIns="71425">
            <a:noAutofit/>
          </a:bodyPr>
          <a:lstStyle/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popular tool for assessing the quality of surface water is the Water Quality Index (WQI) model. 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Statistical integration method of </a:t>
            </a: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satellite data and the WQI model,</a:t>
            </a: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improving the accuracy of water quality monitoring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WQI Model(Uddin et.al) was selected based its applicability on particular WQP.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proposed approach integrates multispectral satellite imagery</a:t>
            </a: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(Sentinel-2)</a:t>
            </a: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machine learning techniques to predict key water quality parameters.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Strong relationships between the predicted models for the individual parameters and the field measurements are shown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9275" y="746331"/>
            <a:ext cx="88176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75" lIns="28575" spcFirstLastPara="1" rIns="28575" wrap="square" tIns="1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B7B7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GalaxEye Space</a:t>
            </a:r>
            <a:endParaRPr sz="800">
              <a:solidFill>
                <a:srgbClr val="7B7B7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9263" y="573103"/>
            <a:ext cx="88176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75" lIns="28575" spcFirstLastPara="1" rIns="28575" wrap="square" tIns="142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B7B7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Authors: Rohit. P</a:t>
            </a:r>
            <a:endParaRPr sz="800">
              <a:solidFill>
                <a:srgbClr val="7B7B7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76" y="136891"/>
            <a:ext cx="8817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75" lIns="28575" spcFirstLastPara="1" rIns="28575" wrap="square" tIns="1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7B7B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novel approach to estimate water quality of inland aquaculture ponds using satellite data and Water Quality Index </a:t>
            </a:r>
            <a:r>
              <a:rPr b="1" lang="en-GB" sz="1350">
                <a:solidFill>
                  <a:srgbClr val="7B7B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lang="en-GB" sz="1350">
                <a:solidFill>
                  <a:srgbClr val="7B7B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odel</a:t>
            </a:r>
            <a:endParaRPr b="1" sz="1350">
              <a:solidFill>
                <a:srgbClr val="7B7B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2375" y="927068"/>
            <a:ext cx="18915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9475" y="2933225"/>
            <a:ext cx="19566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432350" y="931725"/>
            <a:ext cx="19566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1" name="Google Shape;61;p13"/>
          <p:cNvGraphicFramePr/>
          <p:nvPr/>
        </p:nvGraphicFramePr>
        <p:xfrm>
          <a:off x="7020240" y="9771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{B77DF247-A7E0-4F81-B147-F90865134474}</a:tableStyleId>
              </a:tblPr>
              <a:tblGrid>
                <a:gridCol w="957750"/>
                <a:gridCol w="478875"/>
                <a:gridCol w="519975"/>
              </a:tblGrid>
              <a:tr h="37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WQ parameters</a:t>
                      </a:r>
                      <a:endParaRPr sz="800"/>
                    </a:p>
                  </a:txBody>
                  <a:tcPr marT="34300" marB="34300" marR="68600" marL="6860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RMSE      R</a:t>
                      </a:r>
                      <a:r>
                        <a:rPr lang="en-GB" sz="800"/>
                        <a:t>²</a:t>
                      </a:r>
                      <a:endParaRPr sz="800"/>
                    </a:p>
                  </a:txBody>
                  <a:tcPr marT="34300" marB="34300" marR="68600" marL="68600"/>
                </a:tc>
                <a:tc hMerge="1"/>
              </a:tr>
              <a:tr h="21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WQP-pH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1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WQP-Salinity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1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WQP-Ammonia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0.027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150" y="2806925"/>
            <a:ext cx="2155000" cy="20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767150" y="931725"/>
            <a:ext cx="19566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(cont.)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990650" y="4196550"/>
            <a:ext cx="2004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222222"/>
                </a:solidFill>
                <a:highlight>
                  <a:srgbClr val="FFFFFF"/>
                </a:highlight>
              </a:rPr>
              <a:t>Uddin, et.al . "A review of water quality index models and their use for assessing surface water quality." </a:t>
            </a:r>
            <a:r>
              <a:rPr i="1" lang="en-GB" sz="700">
                <a:solidFill>
                  <a:srgbClr val="222222"/>
                </a:solidFill>
                <a:highlight>
                  <a:srgbClr val="FFFFFF"/>
                </a:highlight>
              </a:rPr>
              <a:t>Ecological Indicators</a:t>
            </a:r>
            <a:r>
              <a:rPr lang="en-GB" sz="700">
                <a:solidFill>
                  <a:srgbClr val="222222"/>
                </a:solidFill>
                <a:highlight>
                  <a:srgbClr val="FFFFFF"/>
                </a:highlight>
              </a:rPr>
              <a:t> 122 (2021): 107218.</a:t>
            </a:r>
            <a:endParaRPr sz="7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900" y="2707150"/>
            <a:ext cx="2155000" cy="19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075" y="1121375"/>
            <a:ext cx="1891499" cy="14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766613" y="2500600"/>
            <a:ext cx="1318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Satellite data acquisition</a:t>
            </a:r>
            <a:endParaRPr sz="700"/>
          </a:p>
        </p:txBody>
      </p:sp>
      <p:sp>
        <p:nvSpPr>
          <p:cNvPr id="68" name="Google Shape;68;p13"/>
          <p:cNvSpPr txBox="1"/>
          <p:nvPr/>
        </p:nvSpPr>
        <p:spPr>
          <a:xfrm>
            <a:off x="7020250" y="4049550"/>
            <a:ext cx="19566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 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014800" y="2177950"/>
            <a:ext cx="1956600" cy="147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endParaRPr b="1"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990650" y="2377400"/>
            <a:ext cx="2050800" cy="16197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71425" lIns="180000" spcFirstLastPara="1" rIns="71425" wrap="square" tIns="71425">
            <a:noAutofit/>
          </a:bodyPr>
          <a:lstStyle/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These results collectively demonstrate the viability of the proposed approach in estimating water quality with high accuracy and robustness. The strong correlation coefficients (R² values)  indicate the model's effectiveness in capturing variations 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presented results also emphasize the practical applicability of satellite data and the WQI model in addressing water quality assessment challenges across diverse aquatic environments.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4449" lvl="0" marL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00"/>
              <a:buChar char="❏"/>
            </a:pPr>
            <a:r>
              <a:rPr lang="en-GB" sz="700">
                <a:solidFill>
                  <a:srgbClr val="44546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 also being  explored to considering the complexity and independency of data </a:t>
            </a:r>
            <a:endParaRPr sz="700">
              <a:solidFill>
                <a:srgbClr val="44546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0256" y="1123264"/>
            <a:ext cx="769313" cy="74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9713" y="1115112"/>
            <a:ext cx="1790400" cy="76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2225" y="1862925"/>
            <a:ext cx="1019425" cy="77705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5393475" y="1582825"/>
            <a:ext cx="465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WQP-pH</a:t>
            </a:r>
            <a:endParaRPr sz="500"/>
          </a:p>
        </p:txBody>
      </p:sp>
      <p:sp>
        <p:nvSpPr>
          <p:cNvPr id="75" name="Google Shape;75;p13"/>
          <p:cNvSpPr txBox="1"/>
          <p:nvPr/>
        </p:nvSpPr>
        <p:spPr>
          <a:xfrm>
            <a:off x="6162000" y="1534150"/>
            <a:ext cx="561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WQP-salinity</a:t>
            </a:r>
            <a:endParaRPr sz="500"/>
          </a:p>
        </p:txBody>
      </p:sp>
      <p:sp>
        <p:nvSpPr>
          <p:cNvPr id="76" name="Google Shape;76;p13"/>
          <p:cNvSpPr txBox="1"/>
          <p:nvPr/>
        </p:nvSpPr>
        <p:spPr>
          <a:xfrm>
            <a:off x="6079575" y="2324950"/>
            <a:ext cx="644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WQP-ammonia</a:t>
            </a:r>
            <a:endParaRPr sz="500"/>
          </a:p>
        </p:txBody>
      </p:sp>
      <p:sp>
        <p:nvSpPr>
          <p:cNvPr id="77" name="Google Shape;77;p13"/>
          <p:cNvSpPr txBox="1"/>
          <p:nvPr/>
        </p:nvSpPr>
        <p:spPr>
          <a:xfrm rot="-5400000">
            <a:off x="5029725" y="2015800"/>
            <a:ext cx="465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WQI</a:t>
            </a:r>
            <a:endParaRPr sz="500"/>
          </a:p>
        </p:txBody>
      </p:sp>
      <p:sp>
        <p:nvSpPr>
          <p:cNvPr id="78" name="Google Shape;78;p13"/>
          <p:cNvSpPr txBox="1"/>
          <p:nvPr/>
        </p:nvSpPr>
        <p:spPr>
          <a:xfrm>
            <a:off x="4767150" y="4592775"/>
            <a:ext cx="21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machine learning model is providing the best results with R² and RMSE of 0.68 &amp; 0.12</a:t>
            </a:r>
            <a:endParaRPr sz="700"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75" y="3080225"/>
            <a:ext cx="2154901" cy="18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