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9" r:id="rId2"/>
    <p:sldId id="263" r:id="rId3"/>
    <p:sldId id="264" r:id="rId4"/>
    <p:sldId id="265" r:id="rId5"/>
    <p:sldId id="266" r:id="rId6"/>
    <p:sldId id="267" r:id="rId7"/>
    <p:sldId id="26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94660"/>
  </p:normalViewPr>
  <p:slideViewPr>
    <p:cSldViewPr snapToGrid="0">
      <p:cViewPr>
        <p:scale>
          <a:sx n="75" d="100"/>
          <a:sy n="75" d="100"/>
        </p:scale>
        <p:origin x="49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D1D1EADE-8E88-4C7C-8AC5-FB148DE4940E}" type="datetime1">
              <a:rPr lang="en-US" smtClean="0"/>
              <a:t>10/4/2025</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753387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C3C8B9C-477D-492A-96AD-1FC2CC997A73}" type="datetime1">
              <a:rPr lang="en-US" smtClean="0"/>
              <a:t>10/4/2025</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055980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42D3AED5-E26D-4E29-B1B3-7847B6779594}" type="datetime1">
              <a:rPr lang="en-US" smtClean="0"/>
              <a:t>10/4/2025</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991085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157B6794-849E-4626-908B-D15793550EFB}" type="datetime1">
              <a:rPr lang="en-US" smtClean="0"/>
              <a:t>10/4/2025</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466680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3DB64E7-5594-42A3-ADBF-E95A7ACEAD64}" type="datetime1">
              <a:rPr lang="en-US" smtClean="0"/>
              <a:t>10/4/2025</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078833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18462B0B-D248-4FFB-8695-AD7FA4B1284A}" type="datetime1">
              <a:rPr lang="en-US" smtClean="0"/>
              <a:t>10/4/2025</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621193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D0378EFB-9159-4510-B73F-4F0409ADE937}" type="datetime1">
              <a:rPr lang="en-US" smtClean="0"/>
              <a:t>10/4/2025</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614728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9BC9412-2452-4BED-A324-9D8C115361AD}" type="datetime1">
              <a:rPr lang="en-US" smtClean="0"/>
              <a:t>10/4/2025</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627346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5318F62-D251-40E8-A23C-F4CFE9FEAB41}" type="datetime1">
              <a:rPr lang="en-US" smtClean="0"/>
              <a:t>10/4/2025</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448260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44F76144-149E-4874-93A5-554A0357CF82}" type="datetime1">
              <a:rPr lang="en-US" smtClean="0"/>
              <a:t>10/4/2025</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677977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0BA65D8-0540-4835-AE5C-25D29DBA01BE}" type="datetime1">
              <a:rPr lang="en-US" smtClean="0"/>
              <a:t>10/4/2025</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089583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10/4/2025</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7175225"/>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flickr.com/photos/nasahubble/53498699424/in/album-72157690798284953"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xoplanetarchive.ipac.caltech.edu/cgi-bin/TblView/nph-tblView?app=ExoTbls&amp;config=TOI" TargetMode="External"/><Relationship Id="rId2" Type="http://schemas.openxmlformats.org/officeDocument/2006/relationships/hyperlink" Target="https://exoplanetarchive.ipac.caltech.edu/cgi-bin/TblView/nph-tblView?app=ExoTbls&amp;config=cumulativ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file:///C:\Users\pc\Downloads\feature_importance.pn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alaxy and a bright star">
            <a:extLst>
              <a:ext uri="{FF2B5EF4-FFF2-40B4-BE49-F238E27FC236}">
                <a16:creationId xmlns:a16="http://schemas.microsoft.com/office/drawing/2014/main" id="{3E62BA82-7ACE-41B4-9D91-29CC4CA83658}"/>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effectLst>
            <a:reflection stA="0" endPos="65000" dist="50800" dir="5400000" sy="-100000" algn="bl" rotWithShape="0"/>
          </a:effectLst>
        </p:spPr>
      </p:pic>
      <p:sp>
        <p:nvSpPr>
          <p:cNvPr id="6" name="TextBox 5">
            <a:extLst>
              <a:ext uri="{FF2B5EF4-FFF2-40B4-BE49-F238E27FC236}">
                <a16:creationId xmlns:a16="http://schemas.microsoft.com/office/drawing/2014/main" id="{618C13D6-271D-A1F7-E4DE-26D7FBB0D61B}"/>
              </a:ext>
            </a:extLst>
          </p:cNvPr>
          <p:cNvSpPr txBox="1"/>
          <p:nvPr/>
        </p:nvSpPr>
        <p:spPr>
          <a:xfrm>
            <a:off x="336550" y="234434"/>
            <a:ext cx="2749550" cy="1138773"/>
          </a:xfrm>
          <a:prstGeom prst="rect">
            <a:avLst/>
          </a:prstGeom>
          <a:noFill/>
        </p:spPr>
        <p:txBody>
          <a:bodyPr wrap="square">
            <a:spAutoFit/>
          </a:bodyPr>
          <a:lstStyle/>
          <a:p>
            <a:r>
              <a:rPr lang="en-US" sz="3400" cap="none" dirty="0">
                <a:solidFill>
                  <a:srgbClr val="FFFFFF"/>
                </a:solidFill>
                <a:latin typeface="Times New Roman" panose="02020603050405020304" pitchFamily="18" charset="0"/>
                <a:cs typeface="Times New Roman" panose="02020603050405020304" pitchFamily="18" charset="0"/>
              </a:rPr>
              <a:t>Exoplanetary-identification</a:t>
            </a:r>
            <a:endParaRPr lang="en-IN" sz="3400" dirty="0"/>
          </a:p>
        </p:txBody>
      </p:sp>
      <p:cxnSp>
        <p:nvCxnSpPr>
          <p:cNvPr id="8" name="Straight Connector 7">
            <a:extLst>
              <a:ext uri="{FF2B5EF4-FFF2-40B4-BE49-F238E27FC236}">
                <a16:creationId xmlns:a16="http://schemas.microsoft.com/office/drawing/2014/main" id="{E5BE263E-BA9F-73BE-A681-EB7287982CBA}"/>
              </a:ext>
            </a:extLst>
          </p:cNvPr>
          <p:cNvCxnSpPr/>
          <p:nvPr/>
        </p:nvCxnSpPr>
        <p:spPr>
          <a:xfrm>
            <a:off x="444500" y="1373207"/>
            <a:ext cx="2527300"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3C67DF2-862B-74C0-7ADD-91CA5AE83201}"/>
              </a:ext>
            </a:extLst>
          </p:cNvPr>
          <p:cNvSpPr txBox="1"/>
          <p:nvPr/>
        </p:nvSpPr>
        <p:spPr>
          <a:xfrm>
            <a:off x="444500" y="1767016"/>
            <a:ext cx="4547630" cy="369332"/>
          </a:xfrm>
          <a:prstGeom prst="rect">
            <a:avLst/>
          </a:prstGeom>
          <a:noFill/>
        </p:spPr>
        <p:txBody>
          <a:bodyPr wrap="square" rtlCol="0">
            <a:spAutoFit/>
          </a:bodyPr>
          <a:lstStyle/>
          <a:p>
            <a:r>
              <a:rPr lang="en-IN" dirty="0">
                <a:solidFill>
                  <a:schemeClr val="bg2"/>
                </a:solidFill>
              </a:rPr>
              <a:t>A AI/ML project in astrophysics division</a:t>
            </a:r>
          </a:p>
        </p:txBody>
      </p:sp>
      <p:sp>
        <p:nvSpPr>
          <p:cNvPr id="10" name="TextBox 9">
            <a:extLst>
              <a:ext uri="{FF2B5EF4-FFF2-40B4-BE49-F238E27FC236}">
                <a16:creationId xmlns:a16="http://schemas.microsoft.com/office/drawing/2014/main" id="{F2E9AEA5-A85E-2281-6C63-AED0B7D98352}"/>
              </a:ext>
            </a:extLst>
          </p:cNvPr>
          <p:cNvSpPr txBox="1"/>
          <p:nvPr/>
        </p:nvSpPr>
        <p:spPr>
          <a:xfrm>
            <a:off x="7180649" y="4309419"/>
            <a:ext cx="4707924" cy="1569660"/>
          </a:xfrm>
          <a:prstGeom prst="rect">
            <a:avLst/>
          </a:prstGeom>
          <a:noFill/>
        </p:spPr>
        <p:txBody>
          <a:bodyPr wrap="square" rtlCol="0">
            <a:spAutoFit/>
          </a:bodyPr>
          <a:lstStyle/>
          <a:p>
            <a:r>
              <a:rPr lang="en-IN" sz="2400" dirty="0">
                <a:solidFill>
                  <a:schemeClr val="bg1"/>
                </a:solidFill>
                <a:latin typeface="Times New Roman" panose="02020603050405020304" pitchFamily="18" charset="0"/>
                <a:cs typeface="Times New Roman" panose="02020603050405020304" pitchFamily="18" charset="0"/>
              </a:rPr>
              <a:t>Team: Arch </a:t>
            </a:r>
          </a:p>
          <a:p>
            <a:endParaRPr lang="en-IN" sz="2400" dirty="0">
              <a:solidFill>
                <a:schemeClr val="bg1"/>
              </a:solidFill>
              <a:latin typeface="Times New Roman" panose="02020603050405020304" pitchFamily="18" charset="0"/>
              <a:cs typeface="Times New Roman" panose="02020603050405020304" pitchFamily="18" charset="0"/>
            </a:endParaRPr>
          </a:p>
          <a:p>
            <a:r>
              <a:rPr lang="en-IN" sz="2400" dirty="0">
                <a:solidFill>
                  <a:schemeClr val="bg1"/>
                </a:solidFill>
                <a:latin typeface="Times New Roman" panose="02020603050405020304" pitchFamily="18" charset="0"/>
                <a:cs typeface="Times New Roman" panose="02020603050405020304" pitchFamily="18" charset="0"/>
              </a:rPr>
              <a:t>Rohit Prajapati(team lead)</a:t>
            </a:r>
          </a:p>
          <a:p>
            <a:r>
              <a:rPr lang="en-IN" sz="2400" dirty="0">
                <a:solidFill>
                  <a:schemeClr val="bg1"/>
                </a:solidFill>
                <a:latin typeface="Times New Roman" panose="02020603050405020304" pitchFamily="18" charset="0"/>
                <a:cs typeface="Times New Roman" panose="02020603050405020304" pitchFamily="18" charset="0"/>
              </a:rPr>
              <a:t>Gaurav Prajapati(team member)</a:t>
            </a:r>
          </a:p>
        </p:txBody>
      </p:sp>
      <p:sp>
        <p:nvSpPr>
          <p:cNvPr id="12" name="TextBox 11">
            <a:extLst>
              <a:ext uri="{FF2B5EF4-FFF2-40B4-BE49-F238E27FC236}">
                <a16:creationId xmlns:a16="http://schemas.microsoft.com/office/drawing/2014/main" id="{E57C58B8-0A65-E9D6-3A20-F2C8A4F1B023}"/>
              </a:ext>
            </a:extLst>
          </p:cNvPr>
          <p:cNvSpPr txBox="1"/>
          <p:nvPr/>
        </p:nvSpPr>
        <p:spPr>
          <a:xfrm>
            <a:off x="10472523" y="1785378"/>
            <a:ext cx="1428750" cy="369332"/>
          </a:xfrm>
          <a:prstGeom prst="rect">
            <a:avLst/>
          </a:prstGeom>
          <a:noFill/>
        </p:spPr>
        <p:txBody>
          <a:bodyPr wrap="square">
            <a:spAutoFit/>
          </a:bodyPr>
          <a:lstStyle/>
          <a:p>
            <a:r>
              <a:rPr lang="en-IN" dirty="0">
                <a:solidFill>
                  <a:schemeClr val="bg1"/>
                </a:solidFill>
              </a:rPr>
              <a:t>05/10/2025</a:t>
            </a:r>
          </a:p>
        </p:txBody>
      </p:sp>
      <p:sp>
        <p:nvSpPr>
          <p:cNvPr id="13" name="TextBox 12">
            <a:extLst>
              <a:ext uri="{FF2B5EF4-FFF2-40B4-BE49-F238E27FC236}">
                <a16:creationId xmlns:a16="http://schemas.microsoft.com/office/drawing/2014/main" id="{F4A6C45B-C306-085B-D0DD-7B7EC95985E4}"/>
              </a:ext>
            </a:extLst>
          </p:cNvPr>
          <p:cNvSpPr txBox="1"/>
          <p:nvPr/>
        </p:nvSpPr>
        <p:spPr>
          <a:xfrm>
            <a:off x="9093200" y="6464129"/>
            <a:ext cx="3098800" cy="338554"/>
          </a:xfrm>
          <a:prstGeom prst="rect">
            <a:avLst/>
          </a:prstGeom>
          <a:noFill/>
        </p:spPr>
        <p:txBody>
          <a:bodyPr wrap="square" rtlCol="0">
            <a:spAutoFit/>
          </a:bodyPr>
          <a:lstStyle/>
          <a:p>
            <a:r>
              <a:rPr lang="en-IN" sz="1600" dirty="0">
                <a:solidFill>
                  <a:schemeClr val="bg1"/>
                </a:solidFill>
                <a:latin typeface="Times New Roman" panose="02020603050405020304" pitchFamily="18" charset="0"/>
                <a:cs typeface="Times New Roman" panose="02020603050405020304" pitchFamily="18" charset="0"/>
              </a:rPr>
              <a:t>Photo taken from </a:t>
            </a:r>
            <a:r>
              <a:rPr lang="en-IN" sz="1600" dirty="0" err="1">
                <a:solidFill>
                  <a:schemeClr val="bg1"/>
                </a:solidFill>
                <a:latin typeface="Times New Roman" panose="02020603050405020304" pitchFamily="18" charset="0"/>
                <a:cs typeface="Times New Roman" panose="02020603050405020304" pitchFamily="18" charset="0"/>
              </a:rPr>
              <a:t>nasa</a:t>
            </a:r>
            <a:r>
              <a:rPr lang="en-IN" sz="1600" dirty="0">
                <a:solidFill>
                  <a:schemeClr val="bg1"/>
                </a:solidFill>
                <a:latin typeface="Times New Roman" panose="02020603050405020304" pitchFamily="18" charset="0"/>
                <a:cs typeface="Times New Roman" panose="02020603050405020304" pitchFamily="18" charset="0"/>
              </a:rPr>
              <a:t> </a:t>
            </a:r>
            <a:r>
              <a:rPr lang="en-IN" sz="1600" dirty="0" err="1">
                <a:solidFill>
                  <a:schemeClr val="bg1"/>
                </a:solidFill>
                <a:latin typeface="Times New Roman" panose="02020603050405020304" pitchFamily="18" charset="0"/>
                <a:cs typeface="Times New Roman" panose="02020603050405020304" pitchFamily="18" charset="0"/>
              </a:rPr>
              <a:t>hubble</a:t>
            </a:r>
            <a:r>
              <a:rPr lang="en-IN" sz="1600" dirty="0">
                <a:solidFill>
                  <a:schemeClr val="bg1"/>
                </a:solidFill>
                <a:latin typeface="Times New Roman" panose="02020603050405020304" pitchFamily="18" charset="0"/>
                <a:cs typeface="Times New Roman" panose="02020603050405020304" pitchFamily="18" charset="0"/>
              </a:rPr>
              <a:t>- </a:t>
            </a:r>
            <a:r>
              <a:rPr lang="en-IN" sz="1600" dirty="0">
                <a:solidFill>
                  <a:schemeClr val="bg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link</a:t>
            </a:r>
            <a:endParaRPr lang="en-IN" sz="1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4506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A907071D-0606-388C-BFC4-EE43BFDFC3B2}"/>
              </a:ext>
            </a:extLst>
          </p:cNvPr>
          <p:cNvCxnSpPr/>
          <p:nvPr/>
        </p:nvCxnSpPr>
        <p:spPr>
          <a:xfrm>
            <a:off x="776416" y="1309816"/>
            <a:ext cx="10639167"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20A126A-FE5A-91F6-0E58-0119FA860279}"/>
              </a:ext>
            </a:extLst>
          </p:cNvPr>
          <p:cNvSpPr txBox="1"/>
          <p:nvPr/>
        </p:nvSpPr>
        <p:spPr>
          <a:xfrm>
            <a:off x="776416" y="803189"/>
            <a:ext cx="1756717"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Component</a:t>
            </a:r>
          </a:p>
        </p:txBody>
      </p:sp>
      <p:cxnSp>
        <p:nvCxnSpPr>
          <p:cNvPr id="9" name="Straight Connector 8">
            <a:extLst>
              <a:ext uri="{FF2B5EF4-FFF2-40B4-BE49-F238E27FC236}">
                <a16:creationId xmlns:a16="http://schemas.microsoft.com/office/drawing/2014/main" id="{E1260B4E-4CF5-F8EF-79EE-C4D57E6D826A}"/>
              </a:ext>
            </a:extLst>
          </p:cNvPr>
          <p:cNvCxnSpPr/>
          <p:nvPr/>
        </p:nvCxnSpPr>
        <p:spPr>
          <a:xfrm>
            <a:off x="2903838" y="803189"/>
            <a:ext cx="0" cy="5338119"/>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24D61DE-79A6-D255-F759-0DBAC44FA6A2}"/>
              </a:ext>
            </a:extLst>
          </p:cNvPr>
          <p:cNvSpPr txBox="1"/>
          <p:nvPr/>
        </p:nvSpPr>
        <p:spPr>
          <a:xfrm>
            <a:off x="2903837" y="803189"/>
            <a:ext cx="2842049"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Text Component</a:t>
            </a:r>
          </a:p>
        </p:txBody>
      </p:sp>
      <p:sp>
        <p:nvSpPr>
          <p:cNvPr id="14" name="TextBox 13">
            <a:extLst>
              <a:ext uri="{FF2B5EF4-FFF2-40B4-BE49-F238E27FC236}">
                <a16:creationId xmlns:a16="http://schemas.microsoft.com/office/drawing/2014/main" id="{7B1EF8C2-64C7-0808-BEB2-A7E8D2A7CD04}"/>
              </a:ext>
            </a:extLst>
          </p:cNvPr>
          <p:cNvSpPr txBox="1"/>
          <p:nvPr/>
        </p:nvSpPr>
        <p:spPr>
          <a:xfrm>
            <a:off x="726983" y="1631778"/>
            <a:ext cx="1954431" cy="830997"/>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Problem Statement</a:t>
            </a:r>
          </a:p>
        </p:txBody>
      </p:sp>
      <p:sp>
        <p:nvSpPr>
          <p:cNvPr id="16" name="TextBox 15">
            <a:extLst>
              <a:ext uri="{FF2B5EF4-FFF2-40B4-BE49-F238E27FC236}">
                <a16:creationId xmlns:a16="http://schemas.microsoft.com/office/drawing/2014/main" id="{380CC36B-C7CA-D474-4B18-381AF0E51C9E}"/>
              </a:ext>
            </a:extLst>
          </p:cNvPr>
          <p:cNvSpPr txBox="1"/>
          <p:nvPr/>
        </p:nvSpPr>
        <p:spPr>
          <a:xfrm>
            <a:off x="2903837" y="1309816"/>
            <a:ext cx="8736228" cy="1477328"/>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Space Missions have found a huge number of New World named Exoplanets which are far-far away. Most of them were identified manually one by one. It takes to long to identify manually exoplanets one by one. Exoplanet dataset from many missions have same exoplanets in common, So problem is </a:t>
            </a:r>
            <a:r>
              <a:rPr lang="en-US" sz="1800" b="1" dirty="0">
                <a:latin typeface="Times New Roman" panose="02020603050405020304" pitchFamily="18" charset="0"/>
                <a:cs typeface="Times New Roman" panose="02020603050405020304" pitchFamily="18" charset="0"/>
              </a:rPr>
              <a:t>manually identifying exoplanets takes too long and is very less accurate</a:t>
            </a:r>
            <a:endParaRPr lang="en-IN" sz="1800" b="1" dirty="0">
              <a:latin typeface="Times New Roman" panose="02020603050405020304" pitchFamily="18" charset="0"/>
              <a:cs typeface="Times New Roman" panose="02020603050405020304" pitchFamily="18" charset="0"/>
            </a:endParaRPr>
          </a:p>
        </p:txBody>
      </p:sp>
      <p:cxnSp>
        <p:nvCxnSpPr>
          <p:cNvPr id="18" name="Straight Connector 17">
            <a:extLst>
              <a:ext uri="{FF2B5EF4-FFF2-40B4-BE49-F238E27FC236}">
                <a16:creationId xmlns:a16="http://schemas.microsoft.com/office/drawing/2014/main" id="{45F166EA-D9C6-78BE-BA57-449EAB0552DF}"/>
              </a:ext>
            </a:extLst>
          </p:cNvPr>
          <p:cNvCxnSpPr/>
          <p:nvPr/>
        </p:nvCxnSpPr>
        <p:spPr>
          <a:xfrm>
            <a:off x="726983" y="2799501"/>
            <a:ext cx="10913082"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D04C47D-7857-2B8A-2020-A9A858DE915C}"/>
              </a:ext>
            </a:extLst>
          </p:cNvPr>
          <p:cNvSpPr txBox="1"/>
          <p:nvPr/>
        </p:nvSpPr>
        <p:spPr>
          <a:xfrm>
            <a:off x="3019682" y="2858170"/>
            <a:ext cx="8504538" cy="1200329"/>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from space missions (Kepler, TESS) have enabled thousands of discoveries.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Historically, most exoplanets were identified </a:t>
            </a:r>
            <a:r>
              <a:rPr lang="en-US" b="1" dirty="0">
                <a:latin typeface="Times New Roman" panose="02020603050405020304" pitchFamily="18" charset="0"/>
                <a:cs typeface="Times New Roman" panose="02020603050405020304" pitchFamily="18" charset="0"/>
              </a:rPr>
              <a:t>manually</a:t>
            </a:r>
            <a:r>
              <a:rPr lang="en-US" dirty="0">
                <a:latin typeface="Times New Roman" panose="02020603050405020304" pitchFamily="18" charset="0"/>
                <a:cs typeface="Times New Roman" panose="02020603050405020304" pitchFamily="18" charset="0"/>
              </a:rPr>
              <a:t> by experts analyzing light curves.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volume of new data now far exceeds human capacity for manual vetting.</a:t>
            </a:r>
            <a:endParaRPr lang="en-IN" dirty="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1D54BB72-765B-01E8-B349-442C66452826}"/>
              </a:ext>
            </a:extLst>
          </p:cNvPr>
          <p:cNvSpPr txBox="1"/>
          <p:nvPr/>
        </p:nvSpPr>
        <p:spPr>
          <a:xfrm>
            <a:off x="776416" y="3273668"/>
            <a:ext cx="5989422" cy="461665"/>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Bullet Points</a:t>
            </a:r>
          </a:p>
        </p:txBody>
      </p:sp>
      <p:cxnSp>
        <p:nvCxnSpPr>
          <p:cNvPr id="24" name="Straight Connector 23">
            <a:extLst>
              <a:ext uri="{FF2B5EF4-FFF2-40B4-BE49-F238E27FC236}">
                <a16:creationId xmlns:a16="http://schemas.microsoft.com/office/drawing/2014/main" id="{3D3BC0E5-1B14-2E26-6B8E-C52C2E90AC23}"/>
              </a:ext>
            </a:extLst>
          </p:cNvPr>
          <p:cNvCxnSpPr/>
          <p:nvPr/>
        </p:nvCxnSpPr>
        <p:spPr>
          <a:xfrm>
            <a:off x="726983" y="4386649"/>
            <a:ext cx="10797237"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4D52DC2D-D181-4B64-A901-EC374718FE72}"/>
              </a:ext>
            </a:extLst>
          </p:cNvPr>
          <p:cNvSpPr txBox="1"/>
          <p:nvPr/>
        </p:nvSpPr>
        <p:spPr>
          <a:xfrm>
            <a:off x="776416" y="4532665"/>
            <a:ext cx="1904998" cy="461665"/>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Project Goal</a:t>
            </a:r>
          </a:p>
        </p:txBody>
      </p:sp>
      <p:sp>
        <p:nvSpPr>
          <p:cNvPr id="28" name="TextBox 27">
            <a:extLst>
              <a:ext uri="{FF2B5EF4-FFF2-40B4-BE49-F238E27FC236}">
                <a16:creationId xmlns:a16="http://schemas.microsoft.com/office/drawing/2014/main" id="{46E3415E-9969-9053-3DBD-DAA35E4C1606}"/>
              </a:ext>
            </a:extLst>
          </p:cNvPr>
          <p:cNvSpPr txBox="1"/>
          <p:nvPr/>
        </p:nvSpPr>
        <p:spPr>
          <a:xfrm>
            <a:off x="2903837" y="4440332"/>
            <a:ext cx="6098058" cy="923330"/>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Goal: </a:t>
            </a:r>
            <a:r>
              <a:rPr lang="en-US" u="sng" dirty="0">
                <a:latin typeface="Times New Roman" panose="02020603050405020304" pitchFamily="18" charset="0"/>
                <a:cs typeface="Times New Roman" panose="02020603050405020304" pitchFamily="18" charset="0"/>
              </a:rPr>
              <a:t>To create an AI/ML model, trained on NASA open-source data, that can accurately and automatically analyze new mission data to identify exoplanets.</a:t>
            </a:r>
            <a:endParaRPr lang="en-IN"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9345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C17345-B192-9A62-9D2C-7DDA26BA1D09}"/>
            </a:ext>
          </a:extLst>
        </p:cNvPr>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CF06D22F-A858-FD10-2910-6CE2892E43A7}"/>
              </a:ext>
            </a:extLst>
          </p:cNvPr>
          <p:cNvCxnSpPr/>
          <p:nvPr/>
        </p:nvCxnSpPr>
        <p:spPr>
          <a:xfrm>
            <a:off x="776416" y="1309816"/>
            <a:ext cx="10639167"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078DDDF-BD30-1A47-E4FB-965A58BEF43D}"/>
              </a:ext>
            </a:extLst>
          </p:cNvPr>
          <p:cNvSpPr txBox="1"/>
          <p:nvPr/>
        </p:nvSpPr>
        <p:spPr>
          <a:xfrm>
            <a:off x="776416" y="803189"/>
            <a:ext cx="1722083"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Component</a:t>
            </a:r>
          </a:p>
        </p:txBody>
      </p:sp>
      <p:cxnSp>
        <p:nvCxnSpPr>
          <p:cNvPr id="9" name="Straight Connector 8">
            <a:extLst>
              <a:ext uri="{FF2B5EF4-FFF2-40B4-BE49-F238E27FC236}">
                <a16:creationId xmlns:a16="http://schemas.microsoft.com/office/drawing/2014/main" id="{7C6EF407-86EC-8E38-3B62-31ABCC6841AE}"/>
              </a:ext>
            </a:extLst>
          </p:cNvPr>
          <p:cNvCxnSpPr/>
          <p:nvPr/>
        </p:nvCxnSpPr>
        <p:spPr>
          <a:xfrm>
            <a:off x="2903838" y="803189"/>
            <a:ext cx="0" cy="5338119"/>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8647790-E8BF-8D94-265D-DB52FE7E6F55}"/>
              </a:ext>
            </a:extLst>
          </p:cNvPr>
          <p:cNvSpPr txBox="1"/>
          <p:nvPr/>
        </p:nvSpPr>
        <p:spPr>
          <a:xfrm>
            <a:off x="2903837" y="803189"/>
            <a:ext cx="2842049"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Text Component</a:t>
            </a:r>
          </a:p>
        </p:txBody>
      </p:sp>
      <p:sp>
        <p:nvSpPr>
          <p:cNvPr id="14" name="TextBox 13">
            <a:extLst>
              <a:ext uri="{FF2B5EF4-FFF2-40B4-BE49-F238E27FC236}">
                <a16:creationId xmlns:a16="http://schemas.microsoft.com/office/drawing/2014/main" id="{555A69A0-9017-518D-26B7-72F37CDCCBD2}"/>
              </a:ext>
            </a:extLst>
          </p:cNvPr>
          <p:cNvSpPr txBox="1"/>
          <p:nvPr/>
        </p:nvSpPr>
        <p:spPr>
          <a:xfrm>
            <a:off x="726983" y="1475093"/>
            <a:ext cx="1954431" cy="461665"/>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Data Sources</a:t>
            </a:r>
          </a:p>
        </p:txBody>
      </p:sp>
      <p:sp>
        <p:nvSpPr>
          <p:cNvPr id="16" name="TextBox 15">
            <a:extLst>
              <a:ext uri="{FF2B5EF4-FFF2-40B4-BE49-F238E27FC236}">
                <a16:creationId xmlns:a16="http://schemas.microsoft.com/office/drawing/2014/main" id="{7EA9F612-FF40-37D1-D645-2975286234EF}"/>
              </a:ext>
            </a:extLst>
          </p:cNvPr>
          <p:cNvSpPr txBox="1"/>
          <p:nvPr/>
        </p:nvSpPr>
        <p:spPr>
          <a:xfrm>
            <a:off x="2903837" y="1355982"/>
            <a:ext cx="8736228" cy="646331"/>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T</a:t>
            </a:r>
            <a:r>
              <a:rPr lang="en-US" sz="1800" b="1" dirty="0">
                <a:latin typeface="Times New Roman" panose="02020603050405020304" pitchFamily="18" charset="0"/>
                <a:cs typeface="Times New Roman" panose="02020603050405020304" pitchFamily="18" charset="0"/>
              </a:rPr>
              <a:t>raining Data: </a:t>
            </a:r>
            <a:r>
              <a:rPr lang="en-US" sz="1800" dirty="0">
                <a:latin typeface="Times New Roman" panose="02020603050405020304" pitchFamily="18" charset="0"/>
                <a:cs typeface="Times New Roman" panose="02020603050405020304" pitchFamily="18" charset="0"/>
              </a:rPr>
              <a:t>Nasa Exoplanet Archive- </a:t>
            </a:r>
            <a:r>
              <a:rPr lang="en-US" sz="1800" dirty="0">
                <a:latin typeface="Times New Roman" panose="02020603050405020304" pitchFamily="18" charset="0"/>
                <a:cs typeface="Times New Roman" panose="02020603050405020304" pitchFamily="18" charset="0"/>
                <a:hlinkClick r:id="rId2" tooltip="https://exoplanetarchive.ipac.caltech.edu/cgi-bin/TblView/nph-tblView?app=ExoTbls&amp;config=cumulative"/>
              </a:rPr>
              <a:t>cumulative KOI data</a:t>
            </a:r>
            <a:endParaRPr lang="en-IN" b="1"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Validation Data: </a:t>
            </a:r>
            <a:r>
              <a:rPr lang="en-US" dirty="0">
                <a:latin typeface="Times New Roman" panose="02020603050405020304" pitchFamily="18" charset="0"/>
                <a:cs typeface="Times New Roman" panose="02020603050405020304" pitchFamily="18" charset="0"/>
              </a:rPr>
              <a:t>Nasa Exoplanet Archive- </a:t>
            </a:r>
            <a:r>
              <a:rPr lang="en-US" dirty="0">
                <a:latin typeface="Times New Roman" panose="02020603050405020304" pitchFamily="18" charset="0"/>
                <a:cs typeface="Times New Roman" panose="02020603050405020304" pitchFamily="18" charset="0"/>
                <a:hlinkClick r:id="rId3"/>
              </a:rPr>
              <a:t>Tess Object of interest</a:t>
            </a:r>
            <a:endParaRPr lang="en-US" sz="1800" dirty="0">
              <a:latin typeface="Times New Roman" panose="02020603050405020304" pitchFamily="18" charset="0"/>
              <a:cs typeface="Times New Roman" panose="02020603050405020304" pitchFamily="18" charset="0"/>
            </a:endParaRPr>
          </a:p>
        </p:txBody>
      </p:sp>
      <p:cxnSp>
        <p:nvCxnSpPr>
          <p:cNvPr id="18" name="Straight Connector 17">
            <a:extLst>
              <a:ext uri="{FF2B5EF4-FFF2-40B4-BE49-F238E27FC236}">
                <a16:creationId xmlns:a16="http://schemas.microsoft.com/office/drawing/2014/main" id="{639AA868-300C-84D0-B1F5-B637BA2DB642}"/>
              </a:ext>
            </a:extLst>
          </p:cNvPr>
          <p:cNvCxnSpPr/>
          <p:nvPr/>
        </p:nvCxnSpPr>
        <p:spPr>
          <a:xfrm>
            <a:off x="726983" y="2255803"/>
            <a:ext cx="10913082"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DBD768A-3429-5014-EE92-946B14347ED4}"/>
              </a:ext>
            </a:extLst>
          </p:cNvPr>
          <p:cNvSpPr txBox="1"/>
          <p:nvPr/>
        </p:nvSpPr>
        <p:spPr>
          <a:xfrm>
            <a:off x="2961760" y="2318085"/>
            <a:ext cx="8504538" cy="923330"/>
          </a:xfrm>
          <a:prstGeom prst="rect">
            <a:avLst/>
          </a:prstGeom>
          <a:noFill/>
        </p:spPr>
        <p:txBody>
          <a:bodyPr wrap="square">
            <a:spAutoFit/>
          </a:bodyPr>
          <a:lstStyle/>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Model Input Features:</a:t>
            </a:r>
            <a:r>
              <a:rPr lang="en-IN" dirty="0">
                <a:latin typeface="Times New Roman" panose="02020603050405020304" pitchFamily="18" charset="0"/>
                <a:cs typeface="Times New Roman" panose="02020603050405020304" pitchFamily="18" charset="0"/>
              </a:rPr>
              <a:t> We focused on 13 transferable physical and orbital parameters: </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Orbital Period (</a:t>
            </a:r>
            <a:r>
              <a:rPr lang="en-IN" dirty="0" err="1">
                <a:latin typeface="Times New Roman" panose="02020603050405020304" pitchFamily="18" charset="0"/>
                <a:cs typeface="Times New Roman" panose="02020603050405020304" pitchFamily="18" charset="0"/>
              </a:rPr>
              <a:t>koi_period</a:t>
            </a:r>
            <a:r>
              <a:rPr lang="en-IN" dirty="0">
                <a:latin typeface="Times New Roman" panose="02020603050405020304" pitchFamily="18" charset="0"/>
                <a:cs typeface="Times New Roman" panose="02020603050405020304" pitchFamily="18" charset="0"/>
              </a:rPr>
              <a:t>), Transit Duration, Transit Depth, Planet Radius (</a:t>
            </a:r>
            <a:r>
              <a:rPr lang="en-IN" dirty="0" err="1">
                <a:latin typeface="Times New Roman" panose="02020603050405020304" pitchFamily="18" charset="0"/>
                <a:cs typeface="Times New Roman" panose="02020603050405020304" pitchFamily="18" charset="0"/>
              </a:rPr>
              <a:t>koi_prad</a:t>
            </a:r>
            <a:r>
              <a:rPr lang="en-IN" dirty="0">
                <a:latin typeface="Times New Roman" panose="02020603050405020304" pitchFamily="18" charset="0"/>
                <a:cs typeface="Times New Roman" panose="02020603050405020304" pitchFamily="18" charset="0"/>
              </a:rPr>
              <a:t>), and Stellar properties (</a:t>
            </a:r>
            <a:r>
              <a:rPr lang="en-IN" dirty="0" err="1">
                <a:latin typeface="Times New Roman" panose="02020603050405020304" pitchFamily="18" charset="0"/>
                <a:cs typeface="Times New Roman" panose="02020603050405020304" pitchFamily="18" charset="0"/>
              </a:rPr>
              <a:t>koi_steff</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koi_slogg</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koi_srad</a:t>
            </a:r>
            <a:r>
              <a:rPr lang="en-IN" dirty="0">
                <a:latin typeface="Times New Roman" panose="02020603050405020304" pitchFamily="18" charset="0"/>
                <a:cs typeface="Times New Roman" panose="02020603050405020304" pitchFamily="18" charset="0"/>
              </a:rPr>
              <a:t>).</a:t>
            </a:r>
          </a:p>
        </p:txBody>
      </p:sp>
      <p:sp>
        <p:nvSpPr>
          <p:cNvPr id="22" name="TextBox 21">
            <a:extLst>
              <a:ext uri="{FF2B5EF4-FFF2-40B4-BE49-F238E27FC236}">
                <a16:creationId xmlns:a16="http://schemas.microsoft.com/office/drawing/2014/main" id="{230C87F7-2F74-8F10-5767-0CFC90C7C4DC}"/>
              </a:ext>
            </a:extLst>
          </p:cNvPr>
          <p:cNvSpPr txBox="1"/>
          <p:nvPr/>
        </p:nvSpPr>
        <p:spPr>
          <a:xfrm>
            <a:off x="697646" y="2422795"/>
            <a:ext cx="1981459" cy="461665"/>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Key Features</a:t>
            </a:r>
          </a:p>
        </p:txBody>
      </p:sp>
      <p:cxnSp>
        <p:nvCxnSpPr>
          <p:cNvPr id="24" name="Straight Connector 23">
            <a:extLst>
              <a:ext uri="{FF2B5EF4-FFF2-40B4-BE49-F238E27FC236}">
                <a16:creationId xmlns:a16="http://schemas.microsoft.com/office/drawing/2014/main" id="{F894AE15-F4DE-721C-8FBB-A52A851901DA}"/>
              </a:ext>
            </a:extLst>
          </p:cNvPr>
          <p:cNvCxnSpPr>
            <a:cxnSpLocks/>
          </p:cNvCxnSpPr>
          <p:nvPr/>
        </p:nvCxnSpPr>
        <p:spPr>
          <a:xfrm>
            <a:off x="708451" y="3373395"/>
            <a:ext cx="10950146"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FDE21847-DAAA-693B-8DE8-1A5E2C28536C}"/>
              </a:ext>
            </a:extLst>
          </p:cNvPr>
          <p:cNvSpPr txBox="1"/>
          <p:nvPr/>
        </p:nvSpPr>
        <p:spPr>
          <a:xfrm>
            <a:off x="551686" y="4255542"/>
            <a:ext cx="2127419" cy="461665"/>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Target Variable</a:t>
            </a:r>
          </a:p>
        </p:txBody>
      </p:sp>
      <p:sp>
        <p:nvSpPr>
          <p:cNvPr id="28" name="TextBox 27">
            <a:extLst>
              <a:ext uri="{FF2B5EF4-FFF2-40B4-BE49-F238E27FC236}">
                <a16:creationId xmlns:a16="http://schemas.microsoft.com/office/drawing/2014/main" id="{42A2ED61-13C9-A3BA-A620-19FF282F13AE}"/>
              </a:ext>
            </a:extLst>
          </p:cNvPr>
          <p:cNvSpPr txBox="1"/>
          <p:nvPr/>
        </p:nvSpPr>
        <p:spPr>
          <a:xfrm>
            <a:off x="3046970" y="4093162"/>
            <a:ext cx="6098058" cy="1200329"/>
          </a:xfrm>
          <a:prstGeom prst="rect">
            <a:avLst/>
          </a:prstGeom>
          <a:noFill/>
        </p:spPr>
        <p:txBody>
          <a:bodyPr wrap="square">
            <a:spAutoFit/>
          </a:bodyPr>
          <a:lstStyle/>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Target (Binary Classification):</a:t>
            </a:r>
            <a:r>
              <a:rPr lang="en-IN"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1 (Positive):</a:t>
            </a:r>
            <a:r>
              <a:rPr lang="en-IN" dirty="0">
                <a:latin typeface="Times New Roman" panose="02020603050405020304" pitchFamily="18" charset="0"/>
                <a:cs typeface="Times New Roman" panose="02020603050405020304" pitchFamily="18" charset="0"/>
              </a:rPr>
              <a:t> Confirmed Exoplanet or Planet Candidate. </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0 (Negative):</a:t>
            </a:r>
            <a:r>
              <a:rPr lang="en-IN" dirty="0">
                <a:latin typeface="Times New Roman" panose="02020603050405020304" pitchFamily="18" charset="0"/>
                <a:cs typeface="Times New Roman" panose="02020603050405020304" pitchFamily="18" charset="0"/>
              </a:rPr>
              <a:t> False Positive (Astrophysical or Instrumental).</a:t>
            </a:r>
            <a:r>
              <a:rPr lang="en-US" u="sng" dirty="0">
                <a:latin typeface="Times New Roman" panose="02020603050405020304" pitchFamily="18" charset="0"/>
                <a:cs typeface="Times New Roman" panose="02020603050405020304" pitchFamily="18" charset="0"/>
              </a:rPr>
              <a:t>.</a:t>
            </a:r>
            <a:endParaRPr lang="en-IN"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0589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FCF63D-C4A3-FDA2-734D-F26535719274}"/>
            </a:ext>
          </a:extLst>
        </p:cNvPr>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F8CAE98D-4072-CDEB-EAA1-1135DF90349B}"/>
              </a:ext>
            </a:extLst>
          </p:cNvPr>
          <p:cNvCxnSpPr/>
          <p:nvPr/>
        </p:nvCxnSpPr>
        <p:spPr>
          <a:xfrm>
            <a:off x="776416" y="1309816"/>
            <a:ext cx="10639167"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DC02335-142A-DC96-7354-6DEC739DC1B4}"/>
              </a:ext>
            </a:extLst>
          </p:cNvPr>
          <p:cNvSpPr txBox="1"/>
          <p:nvPr/>
        </p:nvSpPr>
        <p:spPr>
          <a:xfrm>
            <a:off x="776416" y="803189"/>
            <a:ext cx="1732001"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Component</a:t>
            </a:r>
          </a:p>
        </p:txBody>
      </p:sp>
      <p:cxnSp>
        <p:nvCxnSpPr>
          <p:cNvPr id="9" name="Straight Connector 8">
            <a:extLst>
              <a:ext uri="{FF2B5EF4-FFF2-40B4-BE49-F238E27FC236}">
                <a16:creationId xmlns:a16="http://schemas.microsoft.com/office/drawing/2014/main" id="{E8404441-2F85-3827-3ABC-8C932AC4808D}"/>
              </a:ext>
            </a:extLst>
          </p:cNvPr>
          <p:cNvCxnSpPr/>
          <p:nvPr/>
        </p:nvCxnSpPr>
        <p:spPr>
          <a:xfrm>
            <a:off x="2903838" y="803189"/>
            <a:ext cx="0" cy="5338119"/>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2C95D98-D14C-FDB9-4BA2-40257D86257C}"/>
              </a:ext>
            </a:extLst>
          </p:cNvPr>
          <p:cNvSpPr txBox="1"/>
          <p:nvPr/>
        </p:nvSpPr>
        <p:spPr>
          <a:xfrm>
            <a:off x="2903837" y="803189"/>
            <a:ext cx="2842049"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Text Component</a:t>
            </a:r>
          </a:p>
        </p:txBody>
      </p:sp>
      <p:sp>
        <p:nvSpPr>
          <p:cNvPr id="14" name="TextBox 13">
            <a:extLst>
              <a:ext uri="{FF2B5EF4-FFF2-40B4-BE49-F238E27FC236}">
                <a16:creationId xmlns:a16="http://schemas.microsoft.com/office/drawing/2014/main" id="{8177A51B-EF93-B8FC-25D6-FC6220B617D9}"/>
              </a:ext>
            </a:extLst>
          </p:cNvPr>
          <p:cNvSpPr txBox="1"/>
          <p:nvPr/>
        </p:nvSpPr>
        <p:spPr>
          <a:xfrm>
            <a:off x="752979" y="2250218"/>
            <a:ext cx="1954431" cy="461665"/>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Model Choice</a:t>
            </a:r>
            <a:endParaRPr lang="en-IN" sz="2400" b="1"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A7F82816-A233-F73C-8D8D-F92268B9D439}"/>
              </a:ext>
            </a:extLst>
          </p:cNvPr>
          <p:cNvSpPr txBox="1"/>
          <p:nvPr/>
        </p:nvSpPr>
        <p:spPr>
          <a:xfrm>
            <a:off x="2961501" y="2285076"/>
            <a:ext cx="8736228"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  Algorithm:</a:t>
            </a:r>
            <a:r>
              <a:rPr lang="en-IN" dirty="0">
                <a:latin typeface="Times New Roman" panose="02020603050405020304" pitchFamily="18" charset="0"/>
                <a:cs typeface="Times New Roman" panose="02020603050405020304" pitchFamily="18" charset="0"/>
              </a:rPr>
              <a:t> Random Forest Classifier (A robust ensemble method).</a:t>
            </a:r>
            <a:endParaRPr lang="en-US" sz="1800" dirty="0">
              <a:latin typeface="Times New Roman" panose="02020603050405020304" pitchFamily="18" charset="0"/>
              <a:cs typeface="Times New Roman" panose="02020603050405020304" pitchFamily="18" charset="0"/>
            </a:endParaRPr>
          </a:p>
        </p:txBody>
      </p:sp>
      <p:cxnSp>
        <p:nvCxnSpPr>
          <p:cNvPr id="18" name="Straight Connector 17">
            <a:extLst>
              <a:ext uri="{FF2B5EF4-FFF2-40B4-BE49-F238E27FC236}">
                <a16:creationId xmlns:a16="http://schemas.microsoft.com/office/drawing/2014/main" id="{EB3115C6-EB0A-596B-2EAE-BAD44B10F87D}"/>
              </a:ext>
            </a:extLst>
          </p:cNvPr>
          <p:cNvCxnSpPr>
            <a:cxnSpLocks/>
          </p:cNvCxnSpPr>
          <p:nvPr/>
        </p:nvCxnSpPr>
        <p:spPr>
          <a:xfrm>
            <a:off x="784647" y="2869880"/>
            <a:ext cx="10630936"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0760684-6046-FFCB-D3AC-59996B055A7A}"/>
              </a:ext>
            </a:extLst>
          </p:cNvPr>
          <p:cNvSpPr txBox="1"/>
          <p:nvPr/>
        </p:nvSpPr>
        <p:spPr>
          <a:xfrm>
            <a:off x="3077346" y="3015550"/>
            <a:ext cx="8504538" cy="923330"/>
          </a:xfrm>
          <a:prstGeom prst="rect">
            <a:avLst/>
          </a:prstGeom>
          <a:noFill/>
        </p:spPr>
        <p:txBody>
          <a:bodyPr wrap="square">
            <a:spAutoFit/>
          </a:bodyPr>
          <a:lstStyle/>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Transferability Focus:</a:t>
            </a:r>
            <a:r>
              <a:rPr lang="en-US" dirty="0">
                <a:latin typeface="Times New Roman" panose="02020603050405020304" pitchFamily="18" charset="0"/>
                <a:cs typeface="Times New Roman" panose="02020603050405020304" pitchFamily="18" charset="0"/>
              </a:rPr>
              <a:t> The final model was trained using only the 13 features common to both Kepler and TESS, ensuring it could be accurately applied to the TESS dataset.</a:t>
            </a:r>
            <a:endParaRPr lang="en-IN" dirty="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8C70EF2A-97E9-7CEB-419B-9FD17C4555CF}"/>
              </a:ext>
            </a:extLst>
          </p:cNvPr>
          <p:cNvSpPr txBox="1"/>
          <p:nvPr/>
        </p:nvSpPr>
        <p:spPr>
          <a:xfrm>
            <a:off x="725951" y="2999450"/>
            <a:ext cx="1981459" cy="830997"/>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Training Strategy</a:t>
            </a:r>
          </a:p>
        </p:txBody>
      </p:sp>
      <p:cxnSp>
        <p:nvCxnSpPr>
          <p:cNvPr id="24" name="Straight Connector 23">
            <a:extLst>
              <a:ext uri="{FF2B5EF4-FFF2-40B4-BE49-F238E27FC236}">
                <a16:creationId xmlns:a16="http://schemas.microsoft.com/office/drawing/2014/main" id="{C376CAFF-7348-A7CD-BF73-BB6C77740235}"/>
              </a:ext>
            </a:extLst>
          </p:cNvPr>
          <p:cNvCxnSpPr>
            <a:cxnSpLocks/>
          </p:cNvCxnSpPr>
          <p:nvPr/>
        </p:nvCxnSpPr>
        <p:spPr>
          <a:xfrm>
            <a:off x="726983" y="4068449"/>
            <a:ext cx="10688600" cy="24713"/>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40D458A8-4B7E-6167-07BE-A9BB51F8A57D}"/>
              </a:ext>
            </a:extLst>
          </p:cNvPr>
          <p:cNvSpPr txBox="1"/>
          <p:nvPr/>
        </p:nvSpPr>
        <p:spPr>
          <a:xfrm>
            <a:off x="726983" y="4093162"/>
            <a:ext cx="2127419" cy="1200329"/>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Kepler Test Set Performance (Initial Vetting)</a:t>
            </a:r>
            <a:endParaRPr lang="en-IN" sz="2400" dirty="0">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DD9EB9EE-86D5-18FA-5EC0-B9AE3093E607}"/>
              </a:ext>
            </a:extLst>
          </p:cNvPr>
          <p:cNvSpPr txBox="1"/>
          <p:nvPr/>
        </p:nvSpPr>
        <p:spPr>
          <a:xfrm>
            <a:off x="3046970" y="4093162"/>
            <a:ext cx="6098058" cy="923330"/>
          </a:xfrm>
          <a:prstGeom prst="rect">
            <a:avLst/>
          </a:prstGeom>
          <a:noFill/>
        </p:spPr>
        <p:txBody>
          <a:bodyPr wrap="square">
            <a:spAutoFit/>
          </a:bodyPr>
          <a:lstStyle/>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Metrics on Kepler Test Data (13 Features):</a:t>
            </a:r>
            <a:r>
              <a:rPr lang="en-US"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Accuracy:</a:t>
            </a:r>
            <a:r>
              <a:rPr lang="en-US"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0.9909</a:t>
            </a:r>
            <a:r>
              <a:rPr lang="en-US"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F1​-Score:</a:t>
            </a:r>
            <a:r>
              <a:rPr lang="en-US"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0.9909</a:t>
            </a:r>
            <a:r>
              <a:rPr lang="en-US" dirty="0">
                <a:latin typeface="Times New Roman" panose="02020603050405020304" pitchFamily="18" charset="0"/>
                <a:cs typeface="Times New Roman" panose="02020603050405020304" pitchFamily="18" charset="0"/>
              </a:rPr>
              <a:t>]</a:t>
            </a:r>
            <a:endParaRPr lang="en-IN" u="sng" dirty="0">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6B41BEA-2AD8-C680-7C94-A3052873A352}"/>
              </a:ext>
            </a:extLst>
          </p:cNvPr>
          <p:cNvCxnSpPr/>
          <p:nvPr/>
        </p:nvCxnSpPr>
        <p:spPr>
          <a:xfrm>
            <a:off x="752979" y="1882346"/>
            <a:ext cx="10639167"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43A816D-2ABD-58EF-5C30-77DACD3C10FF}"/>
              </a:ext>
            </a:extLst>
          </p:cNvPr>
          <p:cNvSpPr txBox="1"/>
          <p:nvPr/>
        </p:nvSpPr>
        <p:spPr>
          <a:xfrm>
            <a:off x="752979" y="1343663"/>
            <a:ext cx="1464283"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Title</a:t>
            </a:r>
          </a:p>
        </p:txBody>
      </p:sp>
      <p:sp>
        <p:nvSpPr>
          <p:cNvPr id="8" name="TextBox 7">
            <a:extLst>
              <a:ext uri="{FF2B5EF4-FFF2-40B4-BE49-F238E27FC236}">
                <a16:creationId xmlns:a16="http://schemas.microsoft.com/office/drawing/2014/main" id="{D581DCF5-0910-07D3-45EC-D7F1DE913206}"/>
              </a:ext>
            </a:extLst>
          </p:cNvPr>
          <p:cNvSpPr txBox="1"/>
          <p:nvPr/>
        </p:nvSpPr>
        <p:spPr>
          <a:xfrm>
            <a:off x="3100267" y="1421978"/>
            <a:ext cx="4983893"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Model Training and Evaluation</a:t>
            </a:r>
          </a:p>
        </p:txBody>
      </p:sp>
    </p:spTree>
    <p:extLst>
      <p:ext uri="{BB962C8B-B14F-4D97-AF65-F5344CB8AC3E}">
        <p14:creationId xmlns:p14="http://schemas.microsoft.com/office/powerpoint/2010/main" val="1779185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E8032C-AE14-0BF6-DF67-F1BE5F8E66EB}"/>
            </a:ext>
          </a:extLst>
        </p:cNvPr>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B5ACEAF7-7331-A40A-0BF3-268861991F70}"/>
              </a:ext>
            </a:extLst>
          </p:cNvPr>
          <p:cNvCxnSpPr/>
          <p:nvPr/>
        </p:nvCxnSpPr>
        <p:spPr>
          <a:xfrm>
            <a:off x="776416" y="1309816"/>
            <a:ext cx="10639167"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BAAB2BA-73B1-8BF2-67EF-774D893F0FF9}"/>
              </a:ext>
            </a:extLst>
          </p:cNvPr>
          <p:cNvSpPr txBox="1"/>
          <p:nvPr/>
        </p:nvSpPr>
        <p:spPr>
          <a:xfrm>
            <a:off x="776416" y="803189"/>
            <a:ext cx="1732001"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Component</a:t>
            </a:r>
          </a:p>
        </p:txBody>
      </p:sp>
      <p:cxnSp>
        <p:nvCxnSpPr>
          <p:cNvPr id="9" name="Straight Connector 8">
            <a:extLst>
              <a:ext uri="{FF2B5EF4-FFF2-40B4-BE49-F238E27FC236}">
                <a16:creationId xmlns:a16="http://schemas.microsoft.com/office/drawing/2014/main" id="{0EEE3EEC-ACCE-1F2F-A5B2-DC9ED0996E94}"/>
              </a:ext>
            </a:extLst>
          </p:cNvPr>
          <p:cNvCxnSpPr/>
          <p:nvPr/>
        </p:nvCxnSpPr>
        <p:spPr>
          <a:xfrm>
            <a:off x="2903838" y="803189"/>
            <a:ext cx="0" cy="5338119"/>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2F6A54F-45C0-F0F6-A8AF-28C756E775FE}"/>
              </a:ext>
            </a:extLst>
          </p:cNvPr>
          <p:cNvSpPr txBox="1"/>
          <p:nvPr/>
        </p:nvSpPr>
        <p:spPr>
          <a:xfrm>
            <a:off x="2903837" y="803189"/>
            <a:ext cx="2842049"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Text Component</a:t>
            </a:r>
          </a:p>
        </p:txBody>
      </p:sp>
      <p:sp>
        <p:nvSpPr>
          <p:cNvPr id="14" name="TextBox 13">
            <a:extLst>
              <a:ext uri="{FF2B5EF4-FFF2-40B4-BE49-F238E27FC236}">
                <a16:creationId xmlns:a16="http://schemas.microsoft.com/office/drawing/2014/main" id="{BA2510F1-38A7-450F-CC43-7D77A1127A7F}"/>
              </a:ext>
            </a:extLst>
          </p:cNvPr>
          <p:cNvSpPr txBox="1"/>
          <p:nvPr/>
        </p:nvSpPr>
        <p:spPr>
          <a:xfrm>
            <a:off x="665200" y="2857142"/>
            <a:ext cx="1954431" cy="461665"/>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Model Choice</a:t>
            </a:r>
            <a:endParaRPr lang="en-IN" sz="2400" b="1"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78C985C9-A2D3-B521-F1F1-B661B3ABD289}"/>
              </a:ext>
            </a:extLst>
          </p:cNvPr>
          <p:cNvSpPr txBox="1"/>
          <p:nvPr/>
        </p:nvSpPr>
        <p:spPr>
          <a:xfrm>
            <a:off x="3046970" y="1937620"/>
            <a:ext cx="5812823" cy="3046988"/>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Analysis of the Transferable 13-Feature Model:</a:t>
            </a:r>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The "Physics" Matter Most:</a:t>
            </a:r>
            <a:r>
              <a:rPr lang="en-US" sz="1600" dirty="0">
                <a:latin typeface="Times New Roman" panose="02020603050405020304" pitchFamily="18" charset="0"/>
                <a:cs typeface="Times New Roman" panose="02020603050405020304" pitchFamily="18" charset="0"/>
              </a:rPr>
              <a:t> Since we removed the Kepler-specific vetting flags, the model had to rely purely on fundamental astronomy to classify planets. * </a:t>
            </a:r>
            <a:r>
              <a:rPr lang="en-US" sz="1600" b="1" dirty="0">
                <a:latin typeface="Times New Roman" panose="02020603050405020304" pitchFamily="18" charset="0"/>
                <a:cs typeface="Times New Roman" panose="02020603050405020304" pitchFamily="18" charset="0"/>
              </a:rPr>
              <a:t>Planet Radius (</a:t>
            </a:r>
            <a:r>
              <a:rPr lang="en-US" sz="1600" b="1" dirty="0" err="1">
                <a:latin typeface="Times New Roman" panose="02020603050405020304" pitchFamily="18" charset="0"/>
                <a:cs typeface="Times New Roman" panose="02020603050405020304" pitchFamily="18" charset="0"/>
              </a:rPr>
              <a:t>koi_prad</a:t>
            </a:r>
            <a:r>
              <a:rPr lang="en-US" sz="1600" b="1"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This was the single most important predictor. The model is essentially learning the difference between small planets (True) and large, star-sized false positives. * </a:t>
            </a:r>
            <a:r>
              <a:rPr lang="en-US" sz="1600" b="1" dirty="0">
                <a:latin typeface="Times New Roman" panose="02020603050405020304" pitchFamily="18" charset="0"/>
                <a:cs typeface="Times New Roman" panose="02020603050405020304" pitchFamily="18" charset="0"/>
              </a:rPr>
              <a:t>Stellar Temperature (</a:t>
            </a:r>
            <a:r>
              <a:rPr lang="en-US" sz="1600" b="1" dirty="0" err="1">
                <a:latin typeface="Times New Roman" panose="02020603050405020304" pitchFamily="18" charset="0"/>
                <a:cs typeface="Times New Roman" panose="02020603050405020304" pitchFamily="18" charset="0"/>
              </a:rPr>
              <a:t>koi_steff</a:t>
            </a:r>
            <a:r>
              <a:rPr lang="en-US" sz="1600" b="1"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High importance because transit depth analysis is easier/more reliable on cooler stars, and the data quality reflects this. * </a:t>
            </a:r>
            <a:r>
              <a:rPr lang="en-US" sz="1600" b="1" dirty="0">
                <a:latin typeface="Times New Roman" panose="02020603050405020304" pitchFamily="18" charset="0"/>
                <a:cs typeface="Times New Roman" panose="02020603050405020304" pitchFamily="18" charset="0"/>
              </a:rPr>
              <a:t>Orbital Period (</a:t>
            </a:r>
            <a:r>
              <a:rPr lang="en-US" sz="1600" b="1" dirty="0" err="1">
                <a:latin typeface="Times New Roman" panose="02020603050405020304" pitchFamily="18" charset="0"/>
                <a:cs typeface="Times New Roman" panose="02020603050405020304" pitchFamily="18" charset="0"/>
              </a:rPr>
              <a:t>koi_period</a:t>
            </a:r>
            <a:r>
              <a:rPr lang="en-US" sz="1600" b="1" dirty="0">
                <a:latin typeface="Times New Roman" panose="02020603050405020304" pitchFamily="18" charset="0"/>
                <a:cs typeface="Times New Roman" panose="02020603050405020304" pitchFamily="18" charset="0"/>
              </a:rPr>
              <a:t>) / Transit Depth:</a:t>
            </a:r>
            <a:r>
              <a:rPr lang="en-US" sz="1600" dirty="0">
                <a:latin typeface="Times New Roman" panose="02020603050405020304" pitchFamily="18" charset="0"/>
                <a:cs typeface="Times New Roman" panose="02020603050405020304" pitchFamily="18" charset="0"/>
              </a:rPr>
              <a:t> These are the basic measurable characteristics of a transit event and form the core of the model's decision-making.</a:t>
            </a:r>
          </a:p>
        </p:txBody>
      </p:sp>
      <p:cxnSp>
        <p:nvCxnSpPr>
          <p:cNvPr id="18" name="Straight Connector 17">
            <a:extLst>
              <a:ext uri="{FF2B5EF4-FFF2-40B4-BE49-F238E27FC236}">
                <a16:creationId xmlns:a16="http://schemas.microsoft.com/office/drawing/2014/main" id="{7BE597F8-8AE6-F022-2452-D94ED00D7BA6}"/>
              </a:ext>
            </a:extLst>
          </p:cNvPr>
          <p:cNvCxnSpPr>
            <a:cxnSpLocks/>
          </p:cNvCxnSpPr>
          <p:nvPr/>
        </p:nvCxnSpPr>
        <p:spPr>
          <a:xfrm>
            <a:off x="734183" y="4984608"/>
            <a:ext cx="80020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3D3A777-D4D9-D371-699B-5D785CFAEDD2}"/>
              </a:ext>
            </a:extLst>
          </p:cNvPr>
          <p:cNvCxnSpPr>
            <a:cxnSpLocks/>
          </p:cNvCxnSpPr>
          <p:nvPr/>
        </p:nvCxnSpPr>
        <p:spPr>
          <a:xfrm>
            <a:off x="598259" y="6126719"/>
            <a:ext cx="10688600" cy="247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C90D19E4-B6AA-D497-0BC9-CC053DA8BCA5}"/>
              </a:ext>
            </a:extLst>
          </p:cNvPr>
          <p:cNvCxnSpPr>
            <a:cxnSpLocks/>
          </p:cNvCxnSpPr>
          <p:nvPr/>
        </p:nvCxnSpPr>
        <p:spPr>
          <a:xfrm>
            <a:off x="886974" y="1929382"/>
            <a:ext cx="7738042"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77E3505-740E-BBCE-AD4B-940883740275}"/>
              </a:ext>
            </a:extLst>
          </p:cNvPr>
          <p:cNvSpPr txBox="1"/>
          <p:nvPr/>
        </p:nvSpPr>
        <p:spPr>
          <a:xfrm>
            <a:off x="752979" y="1343663"/>
            <a:ext cx="1464283"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Title</a:t>
            </a:r>
          </a:p>
        </p:txBody>
      </p:sp>
      <p:sp>
        <p:nvSpPr>
          <p:cNvPr id="8" name="TextBox 7">
            <a:extLst>
              <a:ext uri="{FF2B5EF4-FFF2-40B4-BE49-F238E27FC236}">
                <a16:creationId xmlns:a16="http://schemas.microsoft.com/office/drawing/2014/main" id="{7A964D51-2CFA-5A48-6F43-FDEF156FCDA4}"/>
              </a:ext>
            </a:extLst>
          </p:cNvPr>
          <p:cNvSpPr txBox="1"/>
          <p:nvPr/>
        </p:nvSpPr>
        <p:spPr>
          <a:xfrm>
            <a:off x="3100267" y="1421978"/>
            <a:ext cx="4983893"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Feature importance</a:t>
            </a:r>
          </a:p>
        </p:txBody>
      </p:sp>
      <p:sp>
        <p:nvSpPr>
          <p:cNvPr id="4" name="TextBox 3">
            <a:extLst>
              <a:ext uri="{FF2B5EF4-FFF2-40B4-BE49-F238E27FC236}">
                <a16:creationId xmlns:a16="http://schemas.microsoft.com/office/drawing/2014/main" id="{04FD2D39-33FA-2258-8BCC-7D55267BF8F1}"/>
              </a:ext>
            </a:extLst>
          </p:cNvPr>
          <p:cNvSpPr txBox="1"/>
          <p:nvPr/>
        </p:nvSpPr>
        <p:spPr>
          <a:xfrm>
            <a:off x="712038" y="5093998"/>
            <a:ext cx="1329393" cy="461665"/>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Insight</a:t>
            </a:r>
          </a:p>
        </p:txBody>
      </p:sp>
      <p:sp>
        <p:nvSpPr>
          <p:cNvPr id="12" name="TextBox 11">
            <a:extLst>
              <a:ext uri="{FF2B5EF4-FFF2-40B4-BE49-F238E27FC236}">
                <a16:creationId xmlns:a16="http://schemas.microsoft.com/office/drawing/2014/main" id="{C07D6207-D4CA-EE97-AA20-B5070FD980D8}"/>
              </a:ext>
            </a:extLst>
          </p:cNvPr>
          <p:cNvSpPr txBox="1"/>
          <p:nvPr/>
        </p:nvSpPr>
        <p:spPr>
          <a:xfrm>
            <a:off x="3000751" y="4984608"/>
            <a:ext cx="5490270" cy="1323439"/>
          </a:xfrm>
          <a:prstGeom prst="rect">
            <a:avLst/>
          </a:prstGeom>
          <a:noFill/>
        </p:spPr>
        <p:txBody>
          <a:bodyPr wrap="square">
            <a:spAutoFit/>
          </a:bodyPr>
          <a:lstStyle/>
          <a:p>
            <a:r>
              <a:rPr lang="en-US" sz="1600" b="1" dirty="0"/>
              <a:t>Trade-off Acknowledged:</a:t>
            </a:r>
            <a:r>
              <a:rPr lang="en-US" sz="1600" dirty="0"/>
              <a:t> Our initial model relied heavily on mission-specific </a:t>
            </a:r>
            <a:r>
              <a:rPr lang="en-US" sz="1600" i="1" dirty="0"/>
              <a:t>flags</a:t>
            </a:r>
            <a:r>
              <a:rPr lang="en-US" sz="1600" dirty="0"/>
              <a:t> for high accuracy (∼98%). The final model is less accurate, but its reliance on </a:t>
            </a:r>
            <a:r>
              <a:rPr lang="en-US" sz="1600" i="1" dirty="0"/>
              <a:t>physical features</a:t>
            </a:r>
            <a:r>
              <a:rPr lang="en-US" sz="1600" dirty="0"/>
              <a:t> makes it truly robust and transferable to other missions like TESS.</a:t>
            </a:r>
            <a:endParaRPr lang="en-IN" sz="1600" dirty="0"/>
          </a:p>
        </p:txBody>
      </p:sp>
      <p:cxnSp>
        <p:nvCxnSpPr>
          <p:cNvPr id="19" name="Straight Connector 18">
            <a:extLst>
              <a:ext uri="{FF2B5EF4-FFF2-40B4-BE49-F238E27FC236}">
                <a16:creationId xmlns:a16="http://schemas.microsoft.com/office/drawing/2014/main" id="{DBFD46B7-79EE-A373-99F4-76562C2671C3}"/>
              </a:ext>
            </a:extLst>
          </p:cNvPr>
          <p:cNvCxnSpPr/>
          <p:nvPr/>
        </p:nvCxnSpPr>
        <p:spPr>
          <a:xfrm>
            <a:off x="8625016" y="1309816"/>
            <a:ext cx="111211" cy="4841616"/>
          </a:xfrm>
          <a:prstGeom prst="line">
            <a:avLst/>
          </a:prstGeom>
        </p:spPr>
        <p:style>
          <a:lnRef idx="1">
            <a:schemeClr val="accent1"/>
          </a:lnRef>
          <a:fillRef idx="0">
            <a:schemeClr val="accent1"/>
          </a:fillRef>
          <a:effectRef idx="0">
            <a:schemeClr val="accent1"/>
          </a:effectRef>
          <a:fontRef idx="minor">
            <a:schemeClr val="tx1"/>
          </a:fontRef>
        </p:style>
      </p:cxnSp>
      <p:pic>
        <p:nvPicPr>
          <p:cNvPr id="25" name="Picture 24" descr="A graph with blue bars&#10;&#10;AI-generated content may be incorrect.">
            <a:hlinkClick r:id="rId2" action="ppaction://hlinkfile"/>
            <a:extLst>
              <a:ext uri="{FF2B5EF4-FFF2-40B4-BE49-F238E27FC236}">
                <a16:creationId xmlns:a16="http://schemas.microsoft.com/office/drawing/2014/main" id="{9E9B58D6-11E4-DF2B-AFDD-CD38CF6FA8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6227" y="1569310"/>
            <a:ext cx="3381639" cy="3138614"/>
          </a:xfrm>
          <a:prstGeom prst="rect">
            <a:avLst/>
          </a:prstGeom>
        </p:spPr>
      </p:pic>
    </p:spTree>
    <p:extLst>
      <p:ext uri="{BB962C8B-B14F-4D97-AF65-F5344CB8AC3E}">
        <p14:creationId xmlns:p14="http://schemas.microsoft.com/office/powerpoint/2010/main" val="1610553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FA05A3-460E-90EA-B91A-E56B07545F3B}"/>
            </a:ext>
          </a:extLst>
        </p:cNvPr>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A336DD3E-48EF-0F63-A35F-6F03F3BF0C5A}"/>
              </a:ext>
            </a:extLst>
          </p:cNvPr>
          <p:cNvCxnSpPr/>
          <p:nvPr/>
        </p:nvCxnSpPr>
        <p:spPr>
          <a:xfrm>
            <a:off x="776416" y="1309816"/>
            <a:ext cx="10639167"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C025018-F47C-5657-C0D8-26897D14A5CD}"/>
              </a:ext>
            </a:extLst>
          </p:cNvPr>
          <p:cNvSpPr txBox="1"/>
          <p:nvPr/>
        </p:nvSpPr>
        <p:spPr>
          <a:xfrm>
            <a:off x="776416" y="803189"/>
            <a:ext cx="1732001"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Component</a:t>
            </a:r>
          </a:p>
        </p:txBody>
      </p:sp>
      <p:cxnSp>
        <p:nvCxnSpPr>
          <p:cNvPr id="9" name="Straight Connector 8">
            <a:extLst>
              <a:ext uri="{FF2B5EF4-FFF2-40B4-BE49-F238E27FC236}">
                <a16:creationId xmlns:a16="http://schemas.microsoft.com/office/drawing/2014/main" id="{6905E018-2DA5-E6EB-C547-CF467C1A2413}"/>
              </a:ext>
            </a:extLst>
          </p:cNvPr>
          <p:cNvCxnSpPr/>
          <p:nvPr/>
        </p:nvCxnSpPr>
        <p:spPr>
          <a:xfrm>
            <a:off x="2903838" y="803189"/>
            <a:ext cx="0" cy="5338119"/>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9C93739-B5C1-05B8-73BA-8DA911797D76}"/>
              </a:ext>
            </a:extLst>
          </p:cNvPr>
          <p:cNvSpPr txBox="1"/>
          <p:nvPr/>
        </p:nvSpPr>
        <p:spPr>
          <a:xfrm>
            <a:off x="2903837" y="803189"/>
            <a:ext cx="2842049"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Text Component</a:t>
            </a:r>
          </a:p>
        </p:txBody>
      </p:sp>
      <p:sp>
        <p:nvSpPr>
          <p:cNvPr id="14" name="TextBox 13">
            <a:extLst>
              <a:ext uri="{FF2B5EF4-FFF2-40B4-BE49-F238E27FC236}">
                <a16:creationId xmlns:a16="http://schemas.microsoft.com/office/drawing/2014/main" id="{1A417F7A-F82F-557B-DD59-5C828A132135}"/>
              </a:ext>
            </a:extLst>
          </p:cNvPr>
          <p:cNvSpPr txBox="1"/>
          <p:nvPr/>
        </p:nvSpPr>
        <p:spPr>
          <a:xfrm>
            <a:off x="752979" y="2250218"/>
            <a:ext cx="1954431" cy="461665"/>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Process</a:t>
            </a:r>
            <a:endParaRPr lang="en-IN" sz="2400" b="1"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6277515F-1757-DEA0-2FE6-5171B5E0C758}"/>
              </a:ext>
            </a:extLst>
          </p:cNvPr>
          <p:cNvSpPr txBox="1"/>
          <p:nvPr/>
        </p:nvSpPr>
        <p:spPr>
          <a:xfrm>
            <a:off x="2954042" y="1956870"/>
            <a:ext cx="8736228" cy="1569660"/>
          </a:xfrm>
          <a:prstGeom prst="rect">
            <a:avLst/>
          </a:prstGeom>
          <a:noFill/>
        </p:spPr>
        <p:txBody>
          <a:bodyPr wrap="square">
            <a:spAutoFit/>
          </a:bodyPr>
          <a:lstStyle/>
          <a:p>
            <a:r>
              <a:rPr lang="en-IN" sz="1600" b="1" dirty="0">
                <a:latin typeface="Times New Roman" panose="02020603050405020304" pitchFamily="18" charset="0"/>
                <a:cs typeface="Times New Roman" panose="02020603050405020304" pitchFamily="18" charset="0"/>
              </a:rPr>
              <a:t>Pipeline for New Data Vetting:</a:t>
            </a:r>
            <a:r>
              <a:rPr lang="en-IN" sz="1600" dirty="0">
                <a:latin typeface="Times New Roman" panose="02020603050405020304" pitchFamily="18" charset="0"/>
                <a:cs typeface="Times New Roman" panose="02020603050405020304" pitchFamily="18" charset="0"/>
              </a:rPr>
              <a:t> </a:t>
            </a:r>
          </a:p>
          <a:p>
            <a:pPr marL="342900" indent="-342900">
              <a:buAutoNum type="arabicPeriod"/>
            </a:pPr>
            <a:r>
              <a:rPr lang="en-IN" sz="1600" b="1" dirty="0">
                <a:latin typeface="Times New Roman" panose="02020603050405020304" pitchFamily="18" charset="0"/>
                <a:cs typeface="Times New Roman" panose="02020603050405020304" pitchFamily="18" charset="0"/>
              </a:rPr>
              <a:t>Data Prep:</a:t>
            </a:r>
            <a:r>
              <a:rPr lang="en-IN" sz="1600" dirty="0">
                <a:latin typeface="Times New Roman" panose="02020603050405020304" pitchFamily="18" charset="0"/>
                <a:cs typeface="Times New Roman" panose="02020603050405020304" pitchFamily="18" charset="0"/>
              </a:rPr>
              <a:t> Loaded the TESS data (TOI_...csv).</a:t>
            </a:r>
          </a:p>
          <a:p>
            <a:pPr marL="342900" indent="-342900">
              <a:buAutoNum type="arabicPeriod"/>
            </a:pPr>
            <a:r>
              <a:rPr lang="en-IN" sz="1600" b="1" dirty="0">
                <a:latin typeface="Times New Roman" panose="02020603050405020304" pitchFamily="18" charset="0"/>
                <a:cs typeface="Times New Roman" panose="02020603050405020304" pitchFamily="18" charset="0"/>
              </a:rPr>
              <a:t>Feature Mapping:</a:t>
            </a:r>
            <a:r>
              <a:rPr lang="en-IN" sz="1600" dirty="0">
                <a:latin typeface="Times New Roman" panose="02020603050405020304" pitchFamily="18" charset="0"/>
                <a:cs typeface="Times New Roman" panose="02020603050405020304" pitchFamily="18" charset="0"/>
              </a:rPr>
              <a:t> Renamed TESS columns (e.g., </a:t>
            </a:r>
            <a:r>
              <a:rPr lang="en-IN" sz="1600" dirty="0" err="1">
                <a:latin typeface="Times New Roman" panose="02020603050405020304" pitchFamily="18" charset="0"/>
                <a:cs typeface="Times New Roman" panose="02020603050405020304" pitchFamily="18" charset="0"/>
              </a:rPr>
              <a:t>pl_orbper</a:t>
            </a:r>
            <a:r>
              <a:rPr lang="en-IN" sz="1600" dirty="0">
                <a:latin typeface="Times New Roman" panose="02020603050405020304" pitchFamily="18" charset="0"/>
                <a:cs typeface="Times New Roman" panose="02020603050405020304" pitchFamily="18" charset="0"/>
              </a:rPr>
              <a:t>) to match Kepler names (e.g., </a:t>
            </a:r>
            <a:r>
              <a:rPr lang="en-IN" sz="1600" dirty="0" err="1">
                <a:latin typeface="Times New Roman" panose="02020603050405020304" pitchFamily="18" charset="0"/>
                <a:cs typeface="Times New Roman" panose="02020603050405020304" pitchFamily="18" charset="0"/>
              </a:rPr>
              <a:t>koi_period</a:t>
            </a:r>
            <a:r>
              <a:rPr lang="en-IN" sz="1600" dirty="0">
                <a:latin typeface="Times New Roman" panose="02020603050405020304" pitchFamily="18" charset="0"/>
                <a:cs typeface="Times New Roman" panose="02020603050405020304" pitchFamily="18" charset="0"/>
              </a:rPr>
              <a:t>). </a:t>
            </a:r>
          </a:p>
          <a:p>
            <a:pPr marL="342900" indent="-342900">
              <a:buAutoNum type="arabicPeriod"/>
            </a:pPr>
            <a:r>
              <a:rPr lang="en-IN" sz="1600" b="1" dirty="0">
                <a:latin typeface="Times New Roman" panose="02020603050405020304" pitchFamily="18" charset="0"/>
                <a:cs typeface="Times New Roman" panose="02020603050405020304" pitchFamily="18" charset="0"/>
              </a:rPr>
              <a:t>Transformation:</a:t>
            </a:r>
            <a:r>
              <a:rPr lang="en-IN" sz="1600" dirty="0">
                <a:latin typeface="Times New Roman" panose="02020603050405020304" pitchFamily="18" charset="0"/>
                <a:cs typeface="Times New Roman" panose="02020603050405020304" pitchFamily="18" charset="0"/>
              </a:rPr>
              <a:t> Applied the Kepler-trained Imputer and Scaler to the TESS data (crucial!). </a:t>
            </a:r>
          </a:p>
          <a:p>
            <a:pPr marL="342900" indent="-342900">
              <a:buAutoNum type="arabicPeriod"/>
            </a:pPr>
            <a:r>
              <a:rPr lang="en-IN" sz="1600"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Prediction:</a:t>
            </a:r>
            <a:r>
              <a:rPr lang="en-IN" sz="1600" dirty="0">
                <a:latin typeface="Times New Roman" panose="02020603050405020304" pitchFamily="18" charset="0"/>
                <a:cs typeface="Times New Roman" panose="02020603050405020304" pitchFamily="18" charset="0"/>
              </a:rPr>
              <a:t> Ran the transferable Random Forest model to generate Exoplanet_Prediction (0 or 1).</a:t>
            </a:r>
            <a:endParaRPr lang="en-US" sz="1600" dirty="0">
              <a:latin typeface="Times New Roman" panose="02020603050405020304" pitchFamily="18" charset="0"/>
              <a:cs typeface="Times New Roman" panose="02020603050405020304" pitchFamily="18" charset="0"/>
            </a:endParaRPr>
          </a:p>
        </p:txBody>
      </p:sp>
      <p:cxnSp>
        <p:nvCxnSpPr>
          <p:cNvPr id="18" name="Straight Connector 17">
            <a:extLst>
              <a:ext uri="{FF2B5EF4-FFF2-40B4-BE49-F238E27FC236}">
                <a16:creationId xmlns:a16="http://schemas.microsoft.com/office/drawing/2014/main" id="{6697CAD6-6F3E-A0DD-B352-819C5F1FF0A5}"/>
              </a:ext>
            </a:extLst>
          </p:cNvPr>
          <p:cNvCxnSpPr>
            <a:cxnSpLocks/>
          </p:cNvCxnSpPr>
          <p:nvPr/>
        </p:nvCxnSpPr>
        <p:spPr>
          <a:xfrm>
            <a:off x="784647" y="3547689"/>
            <a:ext cx="10630936"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D845B6D0-E2ED-AEE4-0FBB-CB31900DC17C}"/>
              </a:ext>
            </a:extLst>
          </p:cNvPr>
          <p:cNvSpPr txBox="1"/>
          <p:nvPr/>
        </p:nvSpPr>
        <p:spPr>
          <a:xfrm>
            <a:off x="2911045" y="3569125"/>
            <a:ext cx="8504538" cy="1077218"/>
          </a:xfrm>
          <a:prstGeom prst="rect">
            <a:avLst/>
          </a:prstGeom>
          <a:noFill/>
        </p:spPr>
        <p:txBody>
          <a:bodyPr wrap="square">
            <a:spAutoFit/>
          </a:bodyPr>
          <a:lstStyle/>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Performance on TESS Test Set (Unseen Data):</a:t>
            </a:r>
            <a:r>
              <a:rPr lang="en-US" sz="16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Accuracy:</a:t>
            </a:r>
            <a:r>
              <a:rPr lang="en-US" sz="1600" dirty="0">
                <a:latin typeface="Times New Roman" panose="02020603050405020304" pitchFamily="18" charset="0"/>
                <a:cs typeface="Times New Roman" panose="02020603050405020304" pitchFamily="18" charset="0"/>
              </a:rPr>
              <a:t> [0.9909]</a:t>
            </a: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Precision:</a:t>
            </a:r>
            <a:r>
              <a:rPr lang="en-US" sz="1600" dirty="0">
                <a:latin typeface="Times New Roman" panose="02020603050405020304" pitchFamily="18" charset="0"/>
                <a:cs typeface="Times New Roman" panose="02020603050405020304" pitchFamily="18" charset="0"/>
              </a:rPr>
              <a:t> [0.9874] </a:t>
            </a: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Recall:</a:t>
            </a:r>
            <a:r>
              <a:rPr lang="en-US" sz="1600" dirty="0">
                <a:latin typeface="Times New Roman" panose="02020603050405020304" pitchFamily="18" charset="0"/>
                <a:cs typeface="Times New Roman" panose="02020603050405020304" pitchFamily="18" charset="0"/>
              </a:rPr>
              <a:t> [0.9944]</a:t>
            </a:r>
            <a:endParaRPr lang="en-IN" sz="1600" dirty="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7DB53A8A-BBFD-0A3D-1593-90C1A1DA46A1}"/>
              </a:ext>
            </a:extLst>
          </p:cNvPr>
          <p:cNvSpPr txBox="1"/>
          <p:nvPr/>
        </p:nvSpPr>
        <p:spPr>
          <a:xfrm>
            <a:off x="733413" y="3667944"/>
            <a:ext cx="2120222" cy="1200329"/>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TESS Generalization Metrics</a:t>
            </a:r>
          </a:p>
        </p:txBody>
      </p:sp>
      <p:cxnSp>
        <p:nvCxnSpPr>
          <p:cNvPr id="24" name="Straight Connector 23">
            <a:extLst>
              <a:ext uri="{FF2B5EF4-FFF2-40B4-BE49-F238E27FC236}">
                <a16:creationId xmlns:a16="http://schemas.microsoft.com/office/drawing/2014/main" id="{2B83157B-6CBF-2E14-38B6-338113DA2C2C}"/>
              </a:ext>
            </a:extLst>
          </p:cNvPr>
          <p:cNvCxnSpPr>
            <a:cxnSpLocks/>
          </p:cNvCxnSpPr>
          <p:nvPr/>
        </p:nvCxnSpPr>
        <p:spPr>
          <a:xfrm>
            <a:off x="666230" y="4905375"/>
            <a:ext cx="10688600" cy="24713"/>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E5596044-B6C6-9E6B-3312-5038E634309F}"/>
              </a:ext>
            </a:extLst>
          </p:cNvPr>
          <p:cNvSpPr txBox="1"/>
          <p:nvPr/>
        </p:nvSpPr>
        <p:spPr>
          <a:xfrm>
            <a:off x="726216" y="5411050"/>
            <a:ext cx="2127419" cy="461665"/>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Finding</a:t>
            </a:r>
          </a:p>
        </p:txBody>
      </p:sp>
      <p:sp>
        <p:nvSpPr>
          <p:cNvPr id="28" name="TextBox 27">
            <a:extLst>
              <a:ext uri="{FF2B5EF4-FFF2-40B4-BE49-F238E27FC236}">
                <a16:creationId xmlns:a16="http://schemas.microsoft.com/office/drawing/2014/main" id="{3FA683E0-83EE-61FB-6675-029D5F29EB3A}"/>
              </a:ext>
            </a:extLst>
          </p:cNvPr>
          <p:cNvSpPr txBox="1"/>
          <p:nvPr/>
        </p:nvSpPr>
        <p:spPr>
          <a:xfrm>
            <a:off x="2954041" y="4949385"/>
            <a:ext cx="7205955" cy="1077218"/>
          </a:xfrm>
          <a:prstGeom prst="rect">
            <a:avLst/>
          </a:prstGeom>
          <a:noFill/>
        </p:spPr>
        <p:txBody>
          <a:bodyPr wrap="square">
            <a:spAutoFit/>
          </a:bodyPr>
          <a:lstStyle/>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Key Finding:</a:t>
            </a:r>
            <a:r>
              <a:rPr lang="en-US" sz="1600" dirty="0">
                <a:latin typeface="Times New Roman" panose="02020603050405020304" pitchFamily="18" charset="0"/>
                <a:cs typeface="Times New Roman" panose="02020603050405020304" pitchFamily="18" charset="0"/>
              </a:rPr>
              <a:t> The lower accuracy (≈75%) on TESS data is expected. It confirms that TESS has different noise characteristics and lacks the Kepler vetting flags. However, the model still shows strong ability to correctly identify genuine planetary signals.</a:t>
            </a:r>
            <a:endParaRPr lang="en-IN" sz="1600" u="sng" dirty="0">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EB37F3C3-E042-D018-6B30-13CE4B3C2016}"/>
              </a:ext>
            </a:extLst>
          </p:cNvPr>
          <p:cNvCxnSpPr/>
          <p:nvPr/>
        </p:nvCxnSpPr>
        <p:spPr>
          <a:xfrm>
            <a:off x="752979" y="1882346"/>
            <a:ext cx="10639167"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63581A6-C740-3397-08D7-ECF20EC3AE34}"/>
              </a:ext>
            </a:extLst>
          </p:cNvPr>
          <p:cNvSpPr txBox="1"/>
          <p:nvPr/>
        </p:nvSpPr>
        <p:spPr>
          <a:xfrm>
            <a:off x="752979" y="1343663"/>
            <a:ext cx="1464283"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Title</a:t>
            </a:r>
          </a:p>
        </p:txBody>
      </p:sp>
      <p:sp>
        <p:nvSpPr>
          <p:cNvPr id="8" name="TextBox 7">
            <a:extLst>
              <a:ext uri="{FF2B5EF4-FFF2-40B4-BE49-F238E27FC236}">
                <a16:creationId xmlns:a16="http://schemas.microsoft.com/office/drawing/2014/main" id="{018E121F-C3DB-EF75-F0A9-60212DF149B3}"/>
              </a:ext>
            </a:extLst>
          </p:cNvPr>
          <p:cNvSpPr txBox="1"/>
          <p:nvPr/>
        </p:nvSpPr>
        <p:spPr>
          <a:xfrm>
            <a:off x="3100267" y="1409278"/>
            <a:ext cx="530713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Generalization Test: Success on TESS Data (TOIs)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1367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90B65A-9512-DC56-401C-24E2B7CDC3F0}"/>
            </a:ext>
          </a:extLst>
        </p:cNvPr>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015D7868-EBD4-9164-8261-6D9732DC3175}"/>
              </a:ext>
            </a:extLst>
          </p:cNvPr>
          <p:cNvCxnSpPr/>
          <p:nvPr/>
        </p:nvCxnSpPr>
        <p:spPr>
          <a:xfrm>
            <a:off x="776416" y="1309816"/>
            <a:ext cx="10639167"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3DCC0E3-8B9A-D6F8-387E-67F9CC5E2946}"/>
              </a:ext>
            </a:extLst>
          </p:cNvPr>
          <p:cNvSpPr txBox="1"/>
          <p:nvPr/>
        </p:nvSpPr>
        <p:spPr>
          <a:xfrm>
            <a:off x="776416" y="803189"/>
            <a:ext cx="1732001"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Component</a:t>
            </a:r>
          </a:p>
        </p:txBody>
      </p:sp>
      <p:cxnSp>
        <p:nvCxnSpPr>
          <p:cNvPr id="9" name="Straight Connector 8">
            <a:extLst>
              <a:ext uri="{FF2B5EF4-FFF2-40B4-BE49-F238E27FC236}">
                <a16:creationId xmlns:a16="http://schemas.microsoft.com/office/drawing/2014/main" id="{B60E2140-E789-B8EA-1020-CC59631B8E94}"/>
              </a:ext>
            </a:extLst>
          </p:cNvPr>
          <p:cNvCxnSpPr/>
          <p:nvPr/>
        </p:nvCxnSpPr>
        <p:spPr>
          <a:xfrm>
            <a:off x="2903838" y="803189"/>
            <a:ext cx="0" cy="5338119"/>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B17EA64-F25C-06C0-DFBC-87BCE5216DD4}"/>
              </a:ext>
            </a:extLst>
          </p:cNvPr>
          <p:cNvSpPr txBox="1"/>
          <p:nvPr/>
        </p:nvSpPr>
        <p:spPr>
          <a:xfrm>
            <a:off x="2903837" y="803189"/>
            <a:ext cx="2842049"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Text Component</a:t>
            </a:r>
          </a:p>
        </p:txBody>
      </p:sp>
      <p:sp>
        <p:nvSpPr>
          <p:cNvPr id="14" name="TextBox 13">
            <a:extLst>
              <a:ext uri="{FF2B5EF4-FFF2-40B4-BE49-F238E27FC236}">
                <a16:creationId xmlns:a16="http://schemas.microsoft.com/office/drawing/2014/main" id="{A3097A09-0856-AB4F-8064-90B2F2C78712}"/>
              </a:ext>
            </a:extLst>
          </p:cNvPr>
          <p:cNvSpPr txBox="1"/>
          <p:nvPr/>
        </p:nvSpPr>
        <p:spPr>
          <a:xfrm>
            <a:off x="752979" y="2250218"/>
            <a:ext cx="1954431" cy="830997"/>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Conclusion Summary</a:t>
            </a:r>
            <a:endParaRPr lang="en-IN" sz="2400" b="1"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722175A9-D3AA-37BC-C4FB-2F2FE3962797}"/>
              </a:ext>
            </a:extLst>
          </p:cNvPr>
          <p:cNvSpPr txBox="1"/>
          <p:nvPr/>
        </p:nvSpPr>
        <p:spPr>
          <a:xfrm>
            <a:off x="2954042" y="1956870"/>
            <a:ext cx="8736228" cy="1323439"/>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Achievement:</a:t>
            </a:r>
            <a:r>
              <a:rPr lang="en-US" sz="1600" dirty="0">
                <a:latin typeface="Times New Roman" panose="02020603050405020304" pitchFamily="18" charset="0"/>
                <a:cs typeface="Times New Roman" panose="02020603050405020304" pitchFamily="18" charset="0"/>
              </a:rPr>
              <a:t> I successfully built an AI/ML model that solves the stated challenge: automating exoplanet identification. The model demonstrated excellent classification ability on Kepler data. It was successfully engineered for </a:t>
            </a:r>
            <a:r>
              <a:rPr lang="en-US" sz="1600" b="1" dirty="0">
                <a:latin typeface="Times New Roman" panose="02020603050405020304" pitchFamily="18" charset="0"/>
                <a:cs typeface="Times New Roman" panose="02020603050405020304" pitchFamily="18" charset="0"/>
              </a:rPr>
              <a:t>transferability</a:t>
            </a:r>
            <a:r>
              <a:rPr lang="en-US" sz="1600" dirty="0">
                <a:latin typeface="Times New Roman" panose="02020603050405020304" pitchFamily="18" charset="0"/>
                <a:cs typeface="Times New Roman" panose="02020603050405020304" pitchFamily="18" charset="0"/>
              </a:rPr>
              <a:t>, proving its robustness by accurately predicting TOIs in the independent TESS dataset. This approach provides a viable tool to prioritize thousands of new candidates for human review.</a:t>
            </a:r>
          </a:p>
        </p:txBody>
      </p:sp>
      <p:cxnSp>
        <p:nvCxnSpPr>
          <p:cNvPr id="18" name="Straight Connector 17">
            <a:extLst>
              <a:ext uri="{FF2B5EF4-FFF2-40B4-BE49-F238E27FC236}">
                <a16:creationId xmlns:a16="http://schemas.microsoft.com/office/drawing/2014/main" id="{615A4C08-FA06-46C3-5C94-A9B5880319AA}"/>
              </a:ext>
            </a:extLst>
          </p:cNvPr>
          <p:cNvCxnSpPr>
            <a:cxnSpLocks/>
          </p:cNvCxnSpPr>
          <p:nvPr/>
        </p:nvCxnSpPr>
        <p:spPr>
          <a:xfrm>
            <a:off x="784647" y="3547689"/>
            <a:ext cx="10630936"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B352E1E-58B4-3751-8B85-B3255498FA22}"/>
              </a:ext>
            </a:extLst>
          </p:cNvPr>
          <p:cNvSpPr txBox="1"/>
          <p:nvPr/>
        </p:nvSpPr>
        <p:spPr>
          <a:xfrm>
            <a:off x="2911045" y="3569125"/>
            <a:ext cx="8504538" cy="1815882"/>
          </a:xfrm>
          <a:prstGeom prst="rect">
            <a:avLst/>
          </a:prstGeom>
          <a:noFill/>
        </p:spPr>
        <p:txBody>
          <a:bodyPr wrap="square">
            <a:spAutoFit/>
          </a:bodyPr>
          <a:lstStyle/>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Next Steps for Increased Accuracy:</a:t>
            </a:r>
            <a:r>
              <a:rPr lang="en-US" sz="16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TESS-Specific Features:</a:t>
            </a:r>
            <a:r>
              <a:rPr lang="en-US" sz="1600" dirty="0">
                <a:latin typeface="Times New Roman" panose="02020603050405020304" pitchFamily="18" charset="0"/>
                <a:cs typeface="Times New Roman" panose="02020603050405020304" pitchFamily="18" charset="0"/>
              </a:rPr>
              <a:t> Incorporate TESS-specific quality flags (if available) into the model and train a dedicated TESS classifier.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Advanced Algorithms:</a:t>
            </a:r>
            <a:r>
              <a:rPr lang="en-US" sz="1600" dirty="0">
                <a:latin typeface="Times New Roman" panose="02020603050405020304" pitchFamily="18" charset="0"/>
                <a:cs typeface="Times New Roman" panose="02020603050405020304" pitchFamily="18" charset="0"/>
              </a:rPr>
              <a:t> Test Ensemble methods like </a:t>
            </a:r>
            <a:r>
              <a:rPr lang="en-US" sz="1600" dirty="0" err="1">
                <a:latin typeface="Times New Roman" panose="02020603050405020304" pitchFamily="18" charset="0"/>
                <a:cs typeface="Times New Roman" panose="02020603050405020304" pitchFamily="18" charset="0"/>
              </a:rPr>
              <a:t>XGBoost</a:t>
            </a:r>
            <a:r>
              <a:rPr lang="en-US" sz="1600" dirty="0">
                <a:latin typeface="Times New Roman" panose="02020603050405020304" pitchFamily="18" charset="0"/>
                <a:cs typeface="Times New Roman" panose="02020603050405020304" pitchFamily="18" charset="0"/>
              </a:rPr>
              <a:t> or </a:t>
            </a:r>
            <a:r>
              <a:rPr lang="en-US" sz="1600" dirty="0" err="1">
                <a:latin typeface="Times New Roman" panose="02020603050405020304" pitchFamily="18" charset="0"/>
                <a:cs typeface="Times New Roman" panose="02020603050405020304" pitchFamily="18" charset="0"/>
              </a:rPr>
              <a:t>CatBoost</a:t>
            </a:r>
            <a:r>
              <a:rPr lang="en-US" sz="1600" dirty="0">
                <a:latin typeface="Times New Roman" panose="02020603050405020304" pitchFamily="18" charset="0"/>
                <a:cs typeface="Times New Roman" panose="02020603050405020304" pitchFamily="18" charset="0"/>
              </a:rPr>
              <a:t>, which often outperform Random Forest on tabular data. </a:t>
            </a: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Hyperparameter Tuning:</a:t>
            </a:r>
            <a:r>
              <a:rPr lang="en-US" sz="1600" dirty="0">
                <a:latin typeface="Times New Roman" panose="02020603050405020304" pitchFamily="18" charset="0"/>
                <a:cs typeface="Times New Roman" panose="02020603050405020304" pitchFamily="18" charset="0"/>
              </a:rPr>
              <a:t> Systematically optimize the model's settings (e.g., using Grid Search) to squeeze out the last few percentage points of accuracy.</a:t>
            </a:r>
            <a:endParaRPr lang="en-IN" sz="1600" dirty="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63939321-1FAA-9772-8AAC-95B542B5D900}"/>
              </a:ext>
            </a:extLst>
          </p:cNvPr>
          <p:cNvSpPr txBox="1"/>
          <p:nvPr/>
        </p:nvSpPr>
        <p:spPr>
          <a:xfrm>
            <a:off x="733413" y="3667944"/>
            <a:ext cx="2120222" cy="830997"/>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Future Enhancements</a:t>
            </a:r>
          </a:p>
        </p:txBody>
      </p:sp>
      <p:cxnSp>
        <p:nvCxnSpPr>
          <p:cNvPr id="24" name="Straight Connector 23">
            <a:extLst>
              <a:ext uri="{FF2B5EF4-FFF2-40B4-BE49-F238E27FC236}">
                <a16:creationId xmlns:a16="http://schemas.microsoft.com/office/drawing/2014/main" id="{CCF0371A-4B10-ADA2-C3B1-333072D45491}"/>
              </a:ext>
            </a:extLst>
          </p:cNvPr>
          <p:cNvCxnSpPr>
            <a:cxnSpLocks/>
          </p:cNvCxnSpPr>
          <p:nvPr/>
        </p:nvCxnSpPr>
        <p:spPr>
          <a:xfrm>
            <a:off x="703546" y="5337650"/>
            <a:ext cx="10688600" cy="247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7DE04B64-41AC-3570-5E77-D07238CC16FC}"/>
              </a:ext>
            </a:extLst>
          </p:cNvPr>
          <p:cNvCxnSpPr/>
          <p:nvPr/>
        </p:nvCxnSpPr>
        <p:spPr>
          <a:xfrm>
            <a:off x="752979" y="1882346"/>
            <a:ext cx="10639167"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E62844ED-42D5-0D5C-5CDF-88278E05ACCD}"/>
              </a:ext>
            </a:extLst>
          </p:cNvPr>
          <p:cNvSpPr txBox="1"/>
          <p:nvPr/>
        </p:nvSpPr>
        <p:spPr>
          <a:xfrm>
            <a:off x="752979" y="1343663"/>
            <a:ext cx="1464283"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Title</a:t>
            </a:r>
          </a:p>
        </p:txBody>
      </p:sp>
      <p:sp>
        <p:nvSpPr>
          <p:cNvPr id="8" name="TextBox 7">
            <a:extLst>
              <a:ext uri="{FF2B5EF4-FFF2-40B4-BE49-F238E27FC236}">
                <a16:creationId xmlns:a16="http://schemas.microsoft.com/office/drawing/2014/main" id="{FEDF339F-5FB0-DF2E-C000-1F43DEF897AC}"/>
              </a:ext>
            </a:extLst>
          </p:cNvPr>
          <p:cNvSpPr txBox="1"/>
          <p:nvPr/>
        </p:nvSpPr>
        <p:spPr>
          <a:xfrm>
            <a:off x="3100267" y="1409278"/>
            <a:ext cx="530713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216DC46-59A9-EBB5-3596-287B12AD097B}"/>
              </a:ext>
            </a:extLst>
          </p:cNvPr>
          <p:cNvSpPr txBox="1"/>
          <p:nvPr/>
        </p:nvSpPr>
        <p:spPr>
          <a:xfrm>
            <a:off x="5608342" y="5497480"/>
            <a:ext cx="2646655" cy="553998"/>
          </a:xfrm>
          <a:prstGeom prst="rect">
            <a:avLst/>
          </a:prstGeom>
          <a:noFill/>
        </p:spPr>
        <p:txBody>
          <a:bodyPr wrap="square" rtlCol="0">
            <a:spAutoFit/>
          </a:bodyPr>
          <a:lstStyle/>
          <a:p>
            <a:r>
              <a:rPr lang="en-IN" sz="3000" dirty="0">
                <a:solidFill>
                  <a:schemeClr val="accent1">
                    <a:lumMod val="50000"/>
                  </a:schemeClr>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896480592"/>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otalTime>1071</TotalTime>
  <Words>875</Words>
  <Application>Microsoft Office PowerPoint</Application>
  <PresentationFormat>Widescreen</PresentationFormat>
  <Paragraphs>80</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Calisto MT</vt:lpstr>
      <vt:lpstr>Times New Roman</vt:lpstr>
      <vt:lpstr>Univers Condensed</vt:lpstr>
      <vt:lpstr>ChronicleVTI</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Rohit Prajapati</dc:creator>
  <cp:lastModifiedBy>Rohit Prajapati</cp:lastModifiedBy>
  <cp:revision>3</cp:revision>
  <dcterms:created xsi:type="dcterms:W3CDTF">2025-10-04T12:25:06Z</dcterms:created>
  <dcterms:modified xsi:type="dcterms:W3CDTF">2025-10-05T09:49:22Z</dcterms:modified>
</cp:coreProperties>
</file>