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8" r:id="rId4"/>
    <p:sldId id="259" r:id="rId5"/>
    <p:sldId id="277" r:id="rId6"/>
    <p:sldId id="278" r:id="rId7"/>
    <p:sldId id="274" r:id="rId8"/>
    <p:sldId id="275" r:id="rId9"/>
    <p:sldId id="261" r:id="rId10"/>
    <p:sldId id="262" r:id="rId11"/>
    <p:sldId id="279" r:id="rId12"/>
    <p:sldId id="270" r:id="rId13"/>
    <p:sldId id="271" r:id="rId14"/>
    <p:sldId id="266" r:id="rId15"/>
    <p:sldId id="276" r:id="rId16"/>
    <p:sldId id="265" r:id="rId17"/>
    <p:sldId id="27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2663524" y="0"/>
            <a:ext cx="6432331" cy="57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Bank of Baroda Hackathon 2024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332905" y="2850863"/>
            <a:ext cx="1083654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Name :   FinTechX4</a:t>
            </a: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bio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    Pavithra M A - Data Science and Machine Learning Enthusiast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Rohit P - Front End Developer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Sanjanaa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 - UI/UX Designer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Siddharth M - AI specialist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Date 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en-US" sz="2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June 2024</a:t>
            </a: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of Our Solution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9AD86-0DA3-75A2-8B9C-F57DCF05A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6" y="950221"/>
            <a:ext cx="9357075" cy="51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of Our Solution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9AD86-0DA3-75A2-8B9C-F57DCF05A8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4037" y="950221"/>
            <a:ext cx="9158453" cy="51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5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55281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17744" y="1295536"/>
            <a:ext cx="5836445" cy="55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Enhanced Customer Experience: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Reduced Waiting Times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Personalized Advice</a:t>
            </a:r>
            <a:endParaRPr lang="en-US" sz="1600" dirty="0"/>
          </a:p>
          <a:p>
            <a:endParaRPr lang="en-US" sz="2000" dirty="0"/>
          </a:p>
          <a:p>
            <a:r>
              <a:rPr lang="en-US" sz="2000" b="1" dirty="0"/>
              <a:t>2. Operational Efficiency: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Task Automation(</a:t>
            </a:r>
            <a:r>
              <a:rPr lang="en-US" sz="1600" dirty="0"/>
              <a:t>freeing staff for complex issues.)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Resource Optimization:</a:t>
            </a:r>
            <a:r>
              <a:rPr lang="en-US" sz="1600" dirty="0"/>
              <a:t> (boost productivity.)</a:t>
            </a:r>
          </a:p>
          <a:p>
            <a:endParaRPr lang="en-US" sz="1600" dirty="0"/>
          </a:p>
          <a:p>
            <a:r>
              <a:rPr lang="en-US" sz="2000" b="1" dirty="0"/>
              <a:t>3. Competitive Advantage: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Innovative Services (</a:t>
            </a:r>
            <a:r>
              <a:rPr lang="en-US" sz="1600" dirty="0"/>
              <a:t>Positions the bank as a leader in technology.)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Enhanced Security</a:t>
            </a:r>
            <a:r>
              <a:rPr lang="en-US" sz="1600" dirty="0"/>
              <a:t> (Builds customer trust.)</a:t>
            </a:r>
          </a:p>
          <a:p>
            <a:endParaRPr lang="en-US" sz="1600" dirty="0"/>
          </a:p>
          <a:p>
            <a:r>
              <a:rPr lang="en-US" sz="2000" b="1" dirty="0"/>
              <a:t>4. Increased Revenue: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Smooth user interface </a:t>
            </a:r>
            <a:r>
              <a:rPr lang="en-US" sz="1600" dirty="0"/>
              <a:t>(Customer satisfaction.)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Customer Retention </a:t>
            </a:r>
            <a:r>
              <a:rPr lang="en-US" sz="1600" dirty="0"/>
              <a:t>(Reduced churn.)</a:t>
            </a:r>
          </a:p>
        </p:txBody>
      </p:sp>
      <p:sp>
        <p:nvSpPr>
          <p:cNvPr id="2" name="Google Shape;348;p2">
            <a:extLst>
              <a:ext uri="{FF2B5EF4-FFF2-40B4-BE49-F238E27FC236}">
                <a16:creationId xmlns:a16="http://schemas.microsoft.com/office/drawing/2014/main" id="{94A5E987-2D95-12B5-97E8-EDB306C7CC13}"/>
              </a:ext>
            </a:extLst>
          </p:cNvPr>
          <p:cNvSpPr txBox="1"/>
          <p:nvPr/>
        </p:nvSpPr>
        <p:spPr>
          <a:xfrm>
            <a:off x="5856406" y="1295536"/>
            <a:ext cx="5836445" cy="55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/>
              <a:t>5. Market Expansion: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Scalability</a:t>
            </a:r>
            <a:r>
              <a:rPr lang="en-US" sz="1600" dirty="0"/>
              <a:t> (Portable across branches.)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New Segments</a:t>
            </a:r>
            <a:r>
              <a:rPr lang="en-US" sz="1600" dirty="0"/>
              <a:t> (Attracts younger and international clients.)</a:t>
            </a:r>
          </a:p>
          <a:p>
            <a:endParaRPr lang="en-US" sz="2000" dirty="0"/>
          </a:p>
          <a:p>
            <a:r>
              <a:rPr lang="en-US" sz="2000" b="1" dirty="0"/>
              <a:t>6. Data-Driven Insights: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Customer Analysis </a:t>
            </a:r>
            <a:r>
              <a:rPr lang="en-US" sz="1600" dirty="0"/>
              <a:t>(valuable insights for strategic decisions.)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Tailored Marketing </a:t>
            </a:r>
            <a:r>
              <a:rPr lang="en-US" sz="1600" dirty="0"/>
              <a:t>(based on customer behavior.)</a:t>
            </a:r>
          </a:p>
          <a:p>
            <a:endParaRPr lang="en-US" sz="1600" dirty="0"/>
          </a:p>
          <a:p>
            <a:r>
              <a:rPr lang="en-US" sz="2000" b="1" dirty="0"/>
              <a:t>7. Cost Savings: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Reduced Operational Costs</a:t>
            </a:r>
            <a:r>
              <a:rPr lang="en-US" sz="1600" dirty="0"/>
              <a:t> (Lowers manual labor and errors.)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b="1" dirty="0"/>
              <a:t>8. Regulatory Compliance: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Secure Data Handling:</a:t>
            </a:r>
            <a:r>
              <a:rPr lang="en-US" sz="1600" dirty="0"/>
              <a:t> Ensures compliance with data protection regulations.</a:t>
            </a:r>
          </a:p>
        </p:txBody>
      </p:sp>
      <p:sp>
        <p:nvSpPr>
          <p:cNvPr id="3" name="Google Shape;347;p2">
            <a:extLst>
              <a:ext uri="{FF2B5EF4-FFF2-40B4-BE49-F238E27FC236}">
                <a16:creationId xmlns:a16="http://schemas.microsoft.com/office/drawing/2014/main" id="{437CE70D-B441-02D9-C30D-707C9A2C6B4B}"/>
              </a:ext>
            </a:extLst>
          </p:cNvPr>
          <p:cNvSpPr txBox="1">
            <a:spLocks/>
          </p:cNvSpPr>
          <p:nvPr/>
        </p:nvSpPr>
        <p:spPr>
          <a:xfrm>
            <a:off x="217744" y="5562464"/>
            <a:ext cx="11226544" cy="57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1400" dirty="0"/>
              <a:t>-Implementing the AI-powered chatbot and </a:t>
            </a:r>
            <a:r>
              <a:rPr lang="en-US" sz="1400" dirty="0" err="1"/>
              <a:t>SmartBOB</a:t>
            </a:r>
            <a:r>
              <a:rPr lang="en-US" sz="1400" dirty="0"/>
              <a:t> Kiosks enhances efficiency, customer satisfaction, and profitability, transforming banking operations and opening new growth avenues.</a:t>
            </a:r>
            <a:b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5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12" y="377875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Uniqueness of Approach and Solution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536029" y="3065825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8F3F46-AF7A-AF67-AC02-B64BF80D8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29" y="1352579"/>
            <a:ext cx="1012976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Kiosk Integration: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Combines AI chatbots with SmartBOB Kiosks for seamless digital and physical banking.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Transactions: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Automates deposits, withdrawals, and currency conversions, reducing errors and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encrypted passwords and OTP for secure transactions.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Advisory: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tailored financial insights based on user data (income, expenses, goals).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personalized notifications via email and SMS for proactive banking.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Flexible: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Easily scalable across branches, adaptable to specific needs.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Frees staff for complex tasks, improving service quality.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Cross-Selling: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Analyzes data to suggest relevant products, enhancing revenue. </a:t>
            </a:r>
          </a:p>
        </p:txBody>
      </p:sp>
    </p:spTree>
    <p:extLst>
      <p:ext uri="{BB962C8B-B14F-4D97-AF65-F5344CB8AC3E}">
        <p14:creationId xmlns:p14="http://schemas.microsoft.com/office/powerpoint/2010/main" val="308965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426026" y="1080655"/>
            <a:ext cx="10993583" cy="515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will our idea enhance the user experience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Reduced Wait Times: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	Automated Processes: </a:t>
            </a:r>
            <a:r>
              <a:rPr lang="en-US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Handling routine tasks through automation reduces the need for users 	to wait in lines, providing quicker service.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Personalized Financial Management: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	Tailored Insights and Goal Tracking: </a:t>
            </a:r>
            <a:r>
              <a:rPr lang="en-US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Users receive personalized financial advice and progress 	tracking 	towards 	their goals, enhancing motivation and satisfaction.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Multilingual Support: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	Inclusive Access: </a:t>
            </a:r>
            <a:r>
              <a:rPr lang="en-US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The chatbot supports multiple languages, making banking services 	accessible to a diverse range of users.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Enhanced Security: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	Secure Access: </a:t>
            </a:r>
            <a:r>
              <a:rPr lang="en-US" u="none" strike="noStrike" cap="none" dirty="0" err="1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SmartBOB</a:t>
            </a:r>
            <a:r>
              <a:rPr lang="en-US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Kiosk and Using encrypted passwords with the Caesar cipher method 	ensures robust protection of user information.</a:t>
            </a:r>
            <a:endParaRPr lang="en-IN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911328"/>
            <a:ext cx="11749548" cy="526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effectively can your solution be scaled to accommodate growth without compromising performance?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Architecture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independent development and scaling of system components, facilitating seamless integration of new features and services as the system grows.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Infrastructure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elastic scalability, allowing resources to be dynamically adjusted based on demand to maintain optimal performance during peak usage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Balancing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even distribution of user requests across multiple servers or instances, preventing any single component from becoming a performance bottleneck.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Partitioning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Divides large datasets into smaller, manageable parts distributed across multiple storage nodes, optimizing data access and retrieval for enhanced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Microservices Architecture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independent scaling of individual services, allowing each service to be adjusted in response to changing workload requirements without affecting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and Optimization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Continuous monitoring of system performance metrics enables proactive scaling and optimization efforts to maintain efficient operations and high availability.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4984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11517086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000" b="1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SIMPLE IMPLEMENTATION: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20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AI Powered Chat</a:t>
            </a:r>
            <a:r>
              <a:rPr lang="en-IN" sz="20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bot – As we are using Azure API and ChatGPT, these </a:t>
            </a:r>
            <a:r>
              <a:rPr lang="en-US" sz="20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Pre-built modules and APIs can be used to quickly deploy chatbots.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Data Requirements for financial advisory (additional feature) : Requires structured user data (monthly income, expenses, bucket list items), which is easily collected through the chatbot interface.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Initially our idea can be implemented as a web application and further can be implemented into SmartBOB kiosk.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2000" b="1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2000" b="1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MAINTENANCE:</a:t>
            </a:r>
            <a:endParaRPr lang="en-US" sz="20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Chatbots can be updated remotely to improve responses and add new features.</a:t>
            </a:r>
            <a:endParaRPr lang="en-US" sz="20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Periodic retraining of ML models with new data ensures continued accuracy.</a:t>
            </a:r>
            <a:endParaRPr lang="en-US" sz="20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/>
              <a:t>Incorporating user feedback for continuous improvement of the user interface.</a:t>
            </a:r>
            <a:endParaRPr lang="en-IN" sz="20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Considerations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428FC04-A960-2F5D-8B68-F0E1E4B9C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473" y="974476"/>
            <a:ext cx="8201869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Encryption: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Caesar Cipher for passwords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for data transmission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Multi-Factor Authentication (MFA):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OTP verification for added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Access Control: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Control (RBAC)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Secure Transactions: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transaction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Data Privacy: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with GDPR, PCI DSS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anonymization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Regular Audits: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code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9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644501" y="795292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644501" y="1904294"/>
            <a:ext cx="11360686" cy="37984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 names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v"/>
            </a:pPr>
            <a:r>
              <a:rPr lang="en-IN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Pavithra M A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v"/>
            </a:pPr>
            <a:r>
              <a:rPr lang="en-IN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Rohit 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v"/>
            </a:pPr>
            <a:r>
              <a:rPr lang="en-IN" sz="25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Sanjanaa</a:t>
            </a:r>
            <a:r>
              <a:rPr lang="en-IN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v"/>
            </a:pPr>
            <a:r>
              <a:rPr lang="en-IN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Siddharth 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Wingdings" panose="05000000000000000000" pitchFamily="2" charset="2"/>
              <a:buChar char="v"/>
            </a:pPr>
            <a:endParaRPr lang="en-IN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Statement?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-1" y="1151299"/>
            <a:ext cx="12074013" cy="520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Why did you decide to solve this Problem statement?</a:t>
            </a:r>
            <a:endParaRPr lang="e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PROBLEM STATEMENT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600" b="1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 the rapidly evolving banking sector, operational efficiency is often hindered by manual processes, repetitive tasks, and suboptimal resource allocation. Customers face delays in routine banking activities, leading to a lack of engagement and satisfaction. There is also a need for personalized financial advice and insights to help customers achieve their financial goals.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REASON TO CHOOSE THIS PROBLEM STATEMENT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b="1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We decided to solve this problem because it addresses key challenges in banking: enhancing operational efficiency, reducing errors, and improving customer experience. By automating routine tasks, it reduces the need for staff, allowing banks to allocate resources more effectively. Additionally, it acts as a personal finance guide for individuals, helping them manage their finances and spend effectively.</a:t>
            </a:r>
            <a:endParaRPr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86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Pre-Requisite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174172" y="1151300"/>
            <a:ext cx="11473542" cy="51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</a:t>
            </a:r>
            <a:r>
              <a:rPr lang="en-IN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he alternatives/competitive products for the problem </a:t>
            </a:r>
            <a:r>
              <a:rPr lang="en-IN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we are solving are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b="1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Traditional Banking System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	</a:t>
            </a:r>
            <a:r>
              <a:rPr lang="en-US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Features</a:t>
            </a:r>
            <a:r>
              <a:rPr lang="en-US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Manual processes for account creation, money deposits, withdrawals, locker facilities, currency conversion, and account management.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	</a:t>
            </a:r>
            <a:r>
              <a:rPr lang="en-US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Drawbacks</a:t>
            </a:r>
            <a:r>
              <a:rPr lang="en-US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Time-consuming, less efficient, higher chances of human error, and limited advisory services.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Mobile Banking apps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	Features: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Online account management, money transfers, deposits, withdrawals, locker bookings, and foreign currency conversion.</a:t>
            </a:r>
            <a:endParaRPr lang="en-US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	Limitations: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May lack advanced AI-powered financial advisory and real-time predictive notifications.</a:t>
            </a:r>
            <a:endParaRPr lang="en-US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AI-Based Financial Advisory Services (e.g., Cleo, Wallet.AI)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	Features: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Personalized financial advice, budgeting tools, savings prediction, expense tracking.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	</a:t>
            </a:r>
            <a:r>
              <a:rPr lang="en-US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Limitations</a:t>
            </a:r>
            <a:r>
              <a:rPr lang="en-US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Primarily focused on advisory, not full-service banking, reliance on user data privacy.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-1" y="1151300"/>
            <a:ext cx="11484429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For creating a prototype, we have planned to create a web application with AI Integration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24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4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Front-end 		    : HTML, CSS, JAVASCRIPT or ReactJS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4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Back-end 		    : Python ( For machine learning algorithms)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4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</a:t>
            </a:r>
            <a:r>
              <a:rPr lang="en-IN" sz="24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ntermediate 	    : Flask ( To connect Front-End and Back-end)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4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Database		    : MongoDB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4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Chatbot 		    : Microsoft Azure OpenAI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4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Development Tool    : Visual Studio Code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4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Versio</a:t>
            </a:r>
            <a:r>
              <a:rPr lang="en-IN" sz="24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n Control Tool : GitHub</a:t>
            </a:r>
            <a:endParaRPr lang="en-IN" sz="24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24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774629" cy="40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Supporting Functional Documents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108155" y="1195433"/>
            <a:ext cx="11975690" cy="516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Our solution is creating an application that integrates all the daily operations performed at the bank. These include the below options: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 </a:t>
            </a:r>
            <a:r>
              <a:rPr lang="en-US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1.Creating an Account   - 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AI Usage: Implement chatbots to guide users through the account creation process.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 2. Money Deposit   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- Chatbot Interface: Assist users in depositing money through a user-friendly chatbot interface.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 </a:t>
            </a:r>
            <a:r>
              <a:rPr lang="en-US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3. Money Withdrawal   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- Chatbot Interface: Facilitate money withdrawals with guidance from chatbots.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 </a:t>
            </a:r>
            <a:r>
              <a:rPr lang="en-US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4. Locker Facility   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- Chatbot Interface: Manage locker facilities and access through the chatbot interface.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 5. Conversion of Foreign Money to Indian Money   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- Chatbot Interface: Provide real-time currency conversion assistance.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 6. Conversion of Minor Bank Account to Major Bank Account   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- Chatbot Interface: Help users through the process of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converting       minor accounts to major accounts.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427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127818" y="388779"/>
            <a:ext cx="11189110" cy="462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7. Additional Feature: 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Financial Advisory (includes Applying for housing loan, Educational loan, Trip to any specific places etc..      which are on the user's </a:t>
            </a:r>
            <a:r>
              <a:rPr lang="en-US" sz="16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BucketList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)   - Data Collection: Gather user data on monthly income and expenses.   - Savings Prediction: Predict user savings based on collected data.   - Bucket List Completion: Notify users about opportunities to achieve their bucket list goals (e.g., travel discounts).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8. Other Options   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- Customization: Provide additional user-defined options and basic prompts for various banking </a:t>
            </a:r>
            <a:r>
              <a:rPr lang="en-US" sz="16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needs.By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implementing these features, the web application aims to integrate daily banking routines into a seamless and efficient user experience with the help of AI-powered chatbots and predictive financial </a:t>
            </a:r>
            <a:r>
              <a:rPr lang="en-US" sz="16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advisory.This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Application can be implemented in an ATM like machines which we named as </a:t>
            </a:r>
            <a:r>
              <a:rPr lang="en-US" sz="160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SmartBob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kiosk which can be installed at bank branches for security purposes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3681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98322" y="1145863"/>
            <a:ext cx="11189110" cy="462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Requirement Analysis: </a:t>
            </a: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Gather requirements from stakeholders to understand banking processes and customer needs.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Design: </a:t>
            </a: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Develop an architecture that integrates AI chatbots with existing banking systems.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Development: </a:t>
            </a: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Implement AI algorithms for automating tasks. Develop secure user authentication using Caesar cipher encryption. Build financial advisory features for personalized insights.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Testing: </a:t>
            </a: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Conduct extensive testing to ensure system reliability and security.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b="1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Deployment</a:t>
            </a: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Implement the solution in bank branches with the necessary hardware and software.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Monitoring and Feedback: </a:t>
            </a: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Continuously monitor system performance and gather user feedback for improvements.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0146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584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ARCHITECTURE AND SCALABILITY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340570"/>
            <a:ext cx="11287432" cy="5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IN" b="1" dirty="0"/>
          </a:p>
          <a:p>
            <a:r>
              <a:rPr lang="en-IN" b="1" dirty="0"/>
              <a:t>Architecture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User Interface</a:t>
            </a:r>
            <a:r>
              <a:rPr lang="en-IN" dirty="0"/>
              <a:t>: Kiosk with AI chatbot.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Backend System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AI Module</a:t>
            </a:r>
            <a:r>
              <a:rPr lang="en-IN" dirty="0"/>
              <a:t>: Automates tasks and provides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Database</a:t>
            </a:r>
            <a:r>
              <a:rPr lang="en-IN" dirty="0"/>
              <a:t>: Stores user data securely.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Encryption</a:t>
            </a:r>
            <a:r>
              <a:rPr lang="en-IN" dirty="0"/>
              <a:t>: Protects passwords with Caesar cipher.</a:t>
            </a:r>
          </a:p>
          <a:p>
            <a:pPr marL="742950" lvl="1" indent="-285750"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Integration Layer</a:t>
            </a:r>
            <a:r>
              <a:rPr lang="en-IN" dirty="0"/>
              <a:t>: Connects to existing banking systems.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Notification System</a:t>
            </a:r>
            <a:r>
              <a:rPr lang="en-IN" dirty="0"/>
              <a:t>: Sends emails/SMS for updates.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r>
              <a:rPr lang="en-US" b="1" dirty="0"/>
              <a:t>Scalability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Modular Design</a:t>
            </a:r>
            <a:r>
              <a:rPr lang="en-US" dirty="0"/>
              <a:t>: Easy to expand features.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Cloud Infrastructure</a:t>
            </a:r>
            <a:r>
              <a:rPr lang="en-US" dirty="0"/>
              <a:t>: Supports increased user loads.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Load Balancing</a:t>
            </a:r>
            <a:r>
              <a:rPr lang="en-US" dirty="0"/>
              <a:t>: Maintains performance during peak times.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Analytics</a:t>
            </a:r>
            <a:r>
              <a:rPr lang="en-US" dirty="0"/>
              <a:t>: Processes large volumes of data efficiently.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8743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299"/>
            <a:ext cx="11836976" cy="227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32D9DA-489B-1F9D-D2A9-E6B43774F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91805"/>
              </p:ext>
            </p:extLst>
          </p:nvPr>
        </p:nvGraphicFramePr>
        <p:xfrm>
          <a:off x="355024" y="1672936"/>
          <a:ext cx="11481953" cy="4647841"/>
        </p:xfrm>
        <a:graphic>
          <a:graphicData uri="http://schemas.openxmlformats.org/drawingml/2006/table">
            <a:tbl>
              <a:tblPr/>
              <a:tblGrid>
                <a:gridCol w="2066325">
                  <a:extLst>
                    <a:ext uri="{9D8B030D-6E8A-4147-A177-3AD203B41FA5}">
                      <a16:colId xmlns:a16="http://schemas.microsoft.com/office/drawing/2014/main" val="3693168537"/>
                    </a:ext>
                  </a:extLst>
                </a:gridCol>
                <a:gridCol w="2353907">
                  <a:extLst>
                    <a:ext uri="{9D8B030D-6E8A-4147-A177-3AD203B41FA5}">
                      <a16:colId xmlns:a16="http://schemas.microsoft.com/office/drawing/2014/main" val="307711591"/>
                    </a:ext>
                  </a:extLst>
                </a:gridCol>
                <a:gridCol w="2353907">
                  <a:extLst>
                    <a:ext uri="{9D8B030D-6E8A-4147-A177-3AD203B41FA5}">
                      <a16:colId xmlns:a16="http://schemas.microsoft.com/office/drawing/2014/main" val="3738027705"/>
                    </a:ext>
                  </a:extLst>
                </a:gridCol>
                <a:gridCol w="2353907">
                  <a:extLst>
                    <a:ext uri="{9D8B030D-6E8A-4147-A177-3AD203B41FA5}">
                      <a16:colId xmlns:a16="http://schemas.microsoft.com/office/drawing/2014/main" val="926484684"/>
                    </a:ext>
                  </a:extLst>
                </a:gridCol>
                <a:gridCol w="2353907">
                  <a:extLst>
                    <a:ext uri="{9D8B030D-6E8A-4147-A177-3AD203B41FA5}">
                      <a16:colId xmlns:a16="http://schemas.microsoft.com/office/drawing/2014/main" val="458907237"/>
                    </a:ext>
                  </a:extLst>
                </a:gridCol>
              </a:tblGrid>
              <a:tr h="864529">
                <a:tc>
                  <a:txBody>
                    <a:bodyPr/>
                    <a:lstStyle/>
                    <a:p>
                      <a:r>
                        <a:rPr lang="en-IN" sz="1600" b="1" u="none" strike="noStrike" cap="none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Segoe UI" panose="020B0502040204020203" pitchFamily="34" charset="0"/>
                          <a:ea typeface="Lato"/>
                          <a:cs typeface="Segoe UI" panose="020B0502040204020203" pitchFamily="34" charset="0"/>
                          <a:sym typeface="Lato"/>
                        </a:rPr>
                        <a:t>Alternatives/</a:t>
                      </a:r>
                    </a:p>
                    <a:p>
                      <a:r>
                        <a:rPr lang="en-IN" sz="1600" b="1" u="none" strike="noStrike" cap="none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Segoe UI" panose="020B0502040204020203" pitchFamily="34" charset="0"/>
                          <a:ea typeface="Lato"/>
                          <a:cs typeface="Segoe UI" panose="020B0502040204020203" pitchFamily="34" charset="0"/>
                          <a:sym typeface="Lato"/>
                        </a:rPr>
                        <a:t>competitive products</a:t>
                      </a:r>
                      <a:endParaRPr lang="en-IN" sz="1600" b="1" dirty="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Traditional Banking System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Mobile Banking Apps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AI-Based Financial Advisory Services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Our Solution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880164"/>
                  </a:ext>
                </a:extLst>
              </a:tr>
              <a:tr h="879840">
                <a:tc>
                  <a:txBody>
                    <a:bodyPr/>
                    <a:lstStyle/>
                    <a:p>
                      <a:r>
                        <a:rPr lang="en-IN" sz="1600" b="1"/>
                        <a:t>Comprehensive Automation</a:t>
                      </a:r>
                      <a:endParaRPr lang="en-IN" sz="16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Manual processes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Automate some tasks but require user interaction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Focus on advice, not operations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Automates routine tasks, reducing errors and time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489756"/>
                  </a:ext>
                </a:extLst>
              </a:tr>
              <a:tr h="879840">
                <a:tc>
                  <a:txBody>
                    <a:bodyPr/>
                    <a:lstStyle/>
                    <a:p>
                      <a:r>
                        <a:rPr lang="en-IN" sz="1600" b="1" dirty="0"/>
                        <a:t>Financial </a:t>
                      </a:r>
                    </a:p>
                    <a:p>
                      <a:r>
                        <a:rPr lang="en-IN" sz="1600" b="1" dirty="0"/>
                        <a:t>Advisory</a:t>
                      </a:r>
                      <a:endParaRPr lang="en-IN" sz="1600" dirty="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Limited advisory services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Basic account management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Offers advice, not integrated with banking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Integrates financial insights with banking operations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757085"/>
                  </a:ext>
                </a:extLst>
              </a:tr>
              <a:tr h="1143792">
                <a:tc>
                  <a:txBody>
                    <a:bodyPr/>
                    <a:lstStyle/>
                    <a:p>
                      <a:r>
                        <a:rPr lang="en-US" sz="1600" b="1" dirty="0"/>
                        <a:t>Secure Access </a:t>
                      </a:r>
                      <a:endParaRPr lang="en-US" sz="1600" dirty="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Varies in security measures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Generally secure, conventional encryption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Focus on data privacy, no encryption for access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Encrypted passwords and </a:t>
                      </a:r>
                      <a:r>
                        <a:rPr lang="en-US" sz="1600" dirty="0" err="1"/>
                        <a:t>SmartBOB</a:t>
                      </a:r>
                      <a:r>
                        <a:rPr lang="en-US" sz="1600" dirty="0"/>
                        <a:t> kiosks provide much security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594543"/>
                  </a:ext>
                </a:extLst>
              </a:tr>
              <a:tr h="879840">
                <a:tc>
                  <a:txBody>
                    <a:bodyPr/>
                    <a:lstStyle/>
                    <a:p>
                      <a:r>
                        <a:rPr lang="en-IN" sz="1600" b="1" dirty="0"/>
                        <a:t>Resource Optimization</a:t>
                      </a:r>
                      <a:endParaRPr lang="en-IN" sz="1600" dirty="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Staff occupied with administrative tasks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 impact on branch operations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 direct impact on resources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Frees staff from admin tasks, optimizing workflow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01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1891</Words>
  <Application>Microsoft Office PowerPoint</Application>
  <PresentationFormat>Widescreen</PresentationFormat>
  <Paragraphs>247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Problem Statement?</vt:lpstr>
      <vt:lpstr>Pre-Requisite</vt:lpstr>
      <vt:lpstr>Tools or resources</vt:lpstr>
      <vt:lpstr>Any Supporting Functional Documents</vt:lpstr>
      <vt:lpstr>PowerPoint Presentation</vt:lpstr>
      <vt:lpstr>METHODOLOGY</vt:lpstr>
      <vt:lpstr>ARCHITECTURE AND SCALABILITY </vt:lpstr>
      <vt:lpstr>Key Differentiators &amp; Adoption Plan</vt:lpstr>
      <vt:lpstr>Wireframe of Our Solution</vt:lpstr>
      <vt:lpstr>Wireframe of Our Solution</vt:lpstr>
      <vt:lpstr>Business Potential and Relevance </vt:lpstr>
      <vt:lpstr>Uniqueness of Approach and Solution 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Pavithra M A</cp:lastModifiedBy>
  <cp:revision>8</cp:revision>
  <dcterms:created xsi:type="dcterms:W3CDTF">2024-06-09T08:34:46Z</dcterms:created>
  <dcterms:modified xsi:type="dcterms:W3CDTF">2024-06-30T18:06:36Z</dcterms:modified>
</cp:coreProperties>
</file>