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58" r:id="rId4"/>
    <p:sldMasterId id="2147483660" r:id="rId5"/>
  </p:sldMasterIdLst>
  <p:notesMasterIdLst>
    <p:notesMasterId r:id="rId15"/>
  </p:notesMasterIdLst>
  <p:handoutMasterIdLst>
    <p:handoutMasterId r:id="rId16"/>
  </p:handoutMasterIdLst>
  <p:sldIdLst>
    <p:sldId id="304" r:id="rId6"/>
    <p:sldId id="305" r:id="rId7"/>
    <p:sldId id="345" r:id="rId8"/>
    <p:sldId id="347" r:id="rId9"/>
    <p:sldId id="346" r:id="rId10"/>
    <p:sldId id="314" r:id="rId11"/>
    <p:sldId id="348" r:id="rId12"/>
    <p:sldId id="337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730"/>
    <a:srgbClr val="AA067B"/>
    <a:srgbClr val="FDC3EC"/>
    <a:srgbClr val="FB8FDC"/>
    <a:srgbClr val="029498"/>
    <a:srgbClr val="B0FCFE"/>
    <a:srgbClr val="5DF9FD"/>
    <a:srgbClr val="03ECF4"/>
    <a:srgbClr val="E408A6"/>
    <a:srgbClr val="354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15EEA-5E5E-4E0F-99CC-5027CFFE3C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66C2-8DF0-47D9-A40F-FF877C25D9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FCC8-25FE-4DC0-8FE9-93E8831238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50B0-A3A8-499C-BFFB-8C4913C11F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487" y="1301558"/>
            <a:ext cx="7963401" cy="154657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Rectangle 6" descr="Decorative"/>
          <p:cNvSpPr/>
          <p:nvPr userDrawn="1"/>
        </p:nvSpPr>
        <p:spPr>
          <a:xfrm>
            <a:off x="0" y="2805458"/>
            <a:ext cx="12192000" cy="4052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190" y="3111015"/>
            <a:ext cx="6120689" cy="214678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cxnSp>
        <p:nvCxnSpPr>
          <p:cNvPr id="8" name="Straight Connector 7" descr="Decorative"/>
          <p:cNvCxnSpPr/>
          <p:nvPr userDrawn="1"/>
        </p:nvCxnSpPr>
        <p:spPr>
          <a:xfrm>
            <a:off x="2879634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Decorative"/>
          <p:cNvSpPr/>
          <p:nvPr userDrawn="1"/>
        </p:nvSpPr>
        <p:spPr>
          <a:xfrm>
            <a:off x="532266" y="525775"/>
            <a:ext cx="3598305" cy="359830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681553" y="9832"/>
            <a:ext cx="74000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2"/>
                </a:solidFill>
                <a:ea typeface="Sophia" pitchFamily="50" charset="-128"/>
                <a:cs typeface="Cavolini" panose="03000502040302020204" pitchFamily="66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w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ecorative"/>
          <p:cNvSpPr/>
          <p:nvPr userDrawn="1"/>
        </p:nvSpPr>
        <p:spPr>
          <a:xfrm>
            <a:off x="8664962" y="3519917"/>
            <a:ext cx="2971800" cy="2752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06" y="304528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19" name="Straight Connector 18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Decorative"/>
          <p:cNvSpPr/>
          <p:nvPr userDrawn="1"/>
        </p:nvSpPr>
        <p:spPr>
          <a:xfrm>
            <a:off x="8641422" y="1768879"/>
            <a:ext cx="3550578" cy="16601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91440" bIns="9144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 b="1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9"/>
          </p:nvPr>
        </p:nvSpPr>
        <p:spPr>
          <a:xfrm>
            <a:off x="8853857" y="2248949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8853857" y="2768906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type="body" idx="16"/>
          </p:nvPr>
        </p:nvSpPr>
        <p:spPr>
          <a:xfrm>
            <a:off x="8671912" y="1861904"/>
            <a:ext cx="2966786" cy="38704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208655" y="2267277"/>
            <a:ext cx="2436870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1998606" y="2393099"/>
            <a:ext cx="3200400" cy="38741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998606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5312110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idx="18"/>
          </p:nvPr>
        </p:nvSpPr>
        <p:spPr>
          <a:xfrm>
            <a:off x="9208654" y="2789458"/>
            <a:ext cx="2436871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22"/>
          </p:nvPr>
        </p:nvSpPr>
        <p:spPr>
          <a:xfrm>
            <a:off x="8668746" y="4152688"/>
            <a:ext cx="2969952" cy="2114550"/>
          </a:xfrm>
          <a:noFill/>
          <a:ln w="38100">
            <a:noFill/>
          </a:ln>
        </p:spPr>
        <p:txBody>
          <a:bodyPr lIns="182880" tIns="0" rIns="182880" bIns="228600">
            <a:normAutofit/>
          </a:bodyPr>
          <a:lstStyle>
            <a:lvl1pPr marL="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ct val="100000"/>
              </a:lnSpc>
              <a:spcAft>
                <a:spcPts val="400"/>
              </a:spcAft>
              <a:buNone/>
              <a:defRPr sz="1200"/>
            </a:lvl6pPr>
            <a:lvl7pPr marL="2743200" indent="0">
              <a:lnSpc>
                <a:spcPct val="100000"/>
              </a:lnSpc>
              <a:spcAft>
                <a:spcPts val="400"/>
              </a:spcAft>
              <a:buNone/>
              <a:defRPr sz="1200"/>
            </a:lvl7pPr>
            <a:lvl8pPr marL="3200400" indent="0">
              <a:lnSpc>
                <a:spcPct val="100000"/>
              </a:lnSpc>
              <a:spcAft>
                <a:spcPts val="400"/>
              </a:spcAft>
              <a:buNone/>
              <a:defRPr sz="1200"/>
            </a:lvl8pPr>
            <a:lvl9pPr marL="3657600" indent="0">
              <a:lnSpc>
                <a:spcPct val="100000"/>
              </a:lnSpc>
              <a:spcAft>
                <a:spcPts val="4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986455" y="975716"/>
            <a:ext cx="9652243" cy="61667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23"/>
          <p:cNvSpPr>
            <a:spLocks noGrp="1"/>
          </p:cNvSpPr>
          <p:nvPr>
            <p:ph sz="quarter" idx="24"/>
          </p:nvPr>
        </p:nvSpPr>
        <p:spPr>
          <a:xfrm>
            <a:off x="5318276" y="2393099"/>
            <a:ext cx="3200400" cy="38741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5"/>
          </p:nvPr>
        </p:nvSpPr>
        <p:spPr>
          <a:xfrm>
            <a:off x="8671912" y="3543353"/>
            <a:ext cx="2964850" cy="604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Decorative"/>
          <p:cNvCxnSpPr/>
          <p:nvPr userDrawn="1"/>
        </p:nvCxnSpPr>
        <p:spPr>
          <a:xfrm>
            <a:off x="2417299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 descr="Decorative"/>
          <p:cNvSpPr/>
          <p:nvPr userDrawn="1"/>
        </p:nvSpPr>
        <p:spPr>
          <a:xfrm>
            <a:off x="532266" y="525775"/>
            <a:ext cx="2761955" cy="27619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Decorative"/>
          <p:cNvSpPr/>
          <p:nvPr userDrawn="1"/>
        </p:nvSpPr>
        <p:spPr>
          <a:xfrm>
            <a:off x="6852862" y="4829173"/>
            <a:ext cx="5339137" cy="13764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2125632" y="39749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2125632" y="1497785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524541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524525" y="1870020"/>
            <a:ext cx="911417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637161" y="2559699"/>
            <a:ext cx="9001525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words that describe you</a:t>
            </a:r>
            <a:endParaRPr lang="en-US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2524541" y="39641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524525" y="4336995"/>
            <a:ext cx="911413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637161" y="5026674"/>
            <a:ext cx="9001477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top attributes you want for your brand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es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Decorative"/>
          <p:cNvSpPr/>
          <p:nvPr userDrawn="1"/>
        </p:nvSpPr>
        <p:spPr>
          <a:xfrm>
            <a:off x="5618554" y="3210820"/>
            <a:ext cx="2926080" cy="85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 descr="Decorative"/>
          <p:cNvSpPr/>
          <p:nvPr userDrawn="1"/>
        </p:nvSpPr>
        <p:spPr>
          <a:xfrm>
            <a:off x="8712629" y="3210820"/>
            <a:ext cx="2926080" cy="850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Decorative"/>
          <p:cNvSpPr/>
          <p:nvPr userDrawn="1"/>
        </p:nvSpPr>
        <p:spPr>
          <a:xfrm>
            <a:off x="2524480" y="3210820"/>
            <a:ext cx="2926080" cy="850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2125632" y="52322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2125632" y="1488260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524480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2524541" y="52214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2524480" y="1855239"/>
            <a:ext cx="9114113" cy="1316736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524525" y="5603820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40"/>
          <p:cNvSpPr>
            <a:spLocks noGrp="1"/>
          </p:cNvSpPr>
          <p:nvPr>
            <p:ph sz="quarter" idx="27"/>
          </p:nvPr>
        </p:nvSpPr>
        <p:spPr>
          <a:xfrm>
            <a:off x="252448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37"/>
          <p:cNvSpPr>
            <a:spLocks noGrp="1"/>
          </p:cNvSpPr>
          <p:nvPr>
            <p:ph type="body" sz="quarter" idx="28"/>
          </p:nvPr>
        </p:nvSpPr>
        <p:spPr>
          <a:xfrm>
            <a:off x="2125632" y="4155903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9"/>
          </p:nvPr>
        </p:nvSpPr>
        <p:spPr>
          <a:xfrm>
            <a:off x="2524541" y="4145158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/>
          </p:nvPr>
        </p:nvSpPr>
        <p:spPr>
          <a:xfrm>
            <a:off x="2524525" y="4527495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Content Placeholder 40"/>
          <p:cNvSpPr>
            <a:spLocks noGrp="1"/>
          </p:cNvSpPr>
          <p:nvPr>
            <p:ph sz="quarter" idx="31"/>
          </p:nvPr>
        </p:nvSpPr>
        <p:spPr>
          <a:xfrm>
            <a:off x="5620106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3" name="Content Placeholder 40"/>
          <p:cNvSpPr>
            <a:spLocks noGrp="1"/>
          </p:cNvSpPr>
          <p:nvPr>
            <p:ph sz="quarter" idx="32"/>
          </p:nvPr>
        </p:nvSpPr>
        <p:spPr>
          <a:xfrm>
            <a:off x="871573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33"/>
          </p:nvPr>
        </p:nvSpPr>
        <p:spPr>
          <a:xfrm>
            <a:off x="2521379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34"/>
          </p:nvPr>
        </p:nvSpPr>
        <p:spPr>
          <a:xfrm>
            <a:off x="5620106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35"/>
          </p:nvPr>
        </p:nvSpPr>
        <p:spPr>
          <a:xfrm>
            <a:off x="8715731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301752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36" y="1481327"/>
            <a:ext cx="9646920" cy="473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719036" y="310225"/>
            <a:ext cx="10515600" cy="40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9855635" y="4400683"/>
            <a:ext cx="21398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Font 2</a:t>
            </a:r>
            <a:endParaRPr lang="en-US"/>
          </a:p>
        </p:txBody>
      </p:sp>
      <p:sp>
        <p:nvSpPr>
          <p:cNvPr id="70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9862299" y="4120435"/>
            <a:ext cx="2139884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Font 1</a:t>
            </a:r>
            <a:endParaRPr lang="en-US"/>
          </a:p>
        </p:txBody>
      </p:sp>
      <p:sp>
        <p:nvSpPr>
          <p:cNvPr id="68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9858824" y="5061972"/>
            <a:ext cx="1472184" cy="502920"/>
          </a:xfr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  <a:endParaRPr lang="en-US"/>
          </a:p>
        </p:txBody>
      </p:sp>
      <p:sp>
        <p:nvSpPr>
          <p:cNvPr id="67" name="Text Placeholder 45"/>
          <p:cNvSpPr>
            <a:spLocks noGrp="1"/>
          </p:cNvSpPr>
          <p:nvPr>
            <p:ph type="body" sz="quarter" idx="20" hasCustomPrompt="1"/>
          </p:nvPr>
        </p:nvSpPr>
        <p:spPr>
          <a:xfrm>
            <a:off x="9858824" y="5651675"/>
            <a:ext cx="1472184" cy="50292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  <a:endParaRPr lang="en-US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4"/>
          </p:nvPr>
        </p:nvSpPr>
        <p:spPr>
          <a:xfrm>
            <a:off x="712372" y="2900864"/>
            <a:ext cx="8695457" cy="14498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4" name="Text Placeholder 43"/>
          <p:cNvSpPr>
            <a:spLocks noGrp="1"/>
          </p:cNvSpPr>
          <p:nvPr>
            <p:ph type="body" sz="quarter" idx="15"/>
          </p:nvPr>
        </p:nvSpPr>
        <p:spPr>
          <a:xfrm>
            <a:off x="719036" y="2563466"/>
            <a:ext cx="866823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5" name="Rectangle 54" descr="Decorative"/>
          <p:cNvSpPr/>
          <p:nvPr userDrawn="1"/>
        </p:nvSpPr>
        <p:spPr>
          <a:xfrm>
            <a:off x="477624" y="264296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 descr="Decorative"/>
          <p:cNvCxnSpPr/>
          <p:nvPr userDrawn="1"/>
        </p:nvCxnSpPr>
        <p:spPr>
          <a:xfrm>
            <a:off x="796365" y="284133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712372" y="662489"/>
            <a:ext cx="8774525" cy="68939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 descr="Decorative"/>
          <p:cNvCxnSpPr/>
          <p:nvPr userDrawn="1"/>
        </p:nvCxnSpPr>
        <p:spPr>
          <a:xfrm flipH="1">
            <a:off x="-12415" y="1351882"/>
            <a:ext cx="12204415" cy="39690"/>
          </a:xfrm>
          <a:prstGeom prst="line">
            <a:avLst/>
          </a:prstGeom>
          <a:ln w="571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Decorative"/>
          <p:cNvSpPr/>
          <p:nvPr userDrawn="1"/>
        </p:nvSpPr>
        <p:spPr>
          <a:xfrm>
            <a:off x="477624" y="423636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 descr="Decorative"/>
          <p:cNvCxnSpPr/>
          <p:nvPr userDrawn="1"/>
        </p:nvCxnSpPr>
        <p:spPr>
          <a:xfrm>
            <a:off x="796365" y="61248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Decorative"/>
          <p:cNvSpPr/>
          <p:nvPr userDrawn="1"/>
        </p:nvSpPr>
        <p:spPr>
          <a:xfrm>
            <a:off x="11403731" y="5061006"/>
            <a:ext cx="345896" cy="504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Connector 5" descr="Decorative"/>
          <p:cNvCxnSpPr/>
          <p:nvPr userDrawn="1"/>
        </p:nvCxnSpPr>
        <p:spPr>
          <a:xfrm>
            <a:off x="9629468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Decorative"/>
          <p:cNvSpPr/>
          <p:nvPr userDrawn="1"/>
        </p:nvSpPr>
        <p:spPr>
          <a:xfrm>
            <a:off x="11813412" y="5061006"/>
            <a:ext cx="182108" cy="504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Rectangle 34" descr="Decorative"/>
          <p:cNvSpPr/>
          <p:nvPr userDrawn="1"/>
        </p:nvSpPr>
        <p:spPr>
          <a:xfrm>
            <a:off x="11399261" y="5650709"/>
            <a:ext cx="345896" cy="50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36" name="Rectangle 35" descr="Decorative"/>
          <p:cNvSpPr/>
          <p:nvPr userDrawn="1"/>
        </p:nvSpPr>
        <p:spPr>
          <a:xfrm>
            <a:off x="11813410" y="5650709"/>
            <a:ext cx="182109" cy="504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12"/>
          </p:nvPr>
        </p:nvSpPr>
        <p:spPr>
          <a:xfrm>
            <a:off x="712372" y="1929315"/>
            <a:ext cx="4343400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719036" y="1591916"/>
            <a:ext cx="4343400" cy="38404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Rectangle 49" descr="Decorative"/>
          <p:cNvSpPr/>
          <p:nvPr userDrawn="1"/>
        </p:nvSpPr>
        <p:spPr>
          <a:xfrm>
            <a:off x="47762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 descr="Decorative"/>
          <p:cNvCxnSpPr/>
          <p:nvPr userDrawn="1"/>
        </p:nvCxnSpPr>
        <p:spPr>
          <a:xfrm>
            <a:off x="796365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5"/>
          <p:cNvSpPr>
            <a:spLocks noGrp="1"/>
          </p:cNvSpPr>
          <p:nvPr>
            <p:ph type="body" sz="quarter" idx="16"/>
          </p:nvPr>
        </p:nvSpPr>
        <p:spPr>
          <a:xfrm>
            <a:off x="712373" y="4794306"/>
            <a:ext cx="4343400" cy="173859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9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719036" y="4456908"/>
            <a:ext cx="432980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0" name="Rectangle 59" descr="Decorative"/>
          <p:cNvSpPr/>
          <p:nvPr userDrawn="1"/>
        </p:nvSpPr>
        <p:spPr>
          <a:xfrm>
            <a:off x="477624" y="4536403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 descr="Decorative"/>
          <p:cNvCxnSpPr/>
          <p:nvPr userDrawn="1"/>
        </p:nvCxnSpPr>
        <p:spPr>
          <a:xfrm>
            <a:off x="796365" y="4734772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5608222" y="1929315"/>
            <a:ext cx="3779044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3" name="Text Placeholder 43"/>
          <p:cNvSpPr>
            <a:spLocks noGrp="1"/>
          </p:cNvSpPr>
          <p:nvPr>
            <p:ph type="body" sz="quarter" idx="19"/>
          </p:nvPr>
        </p:nvSpPr>
        <p:spPr>
          <a:xfrm>
            <a:off x="5614886" y="1591916"/>
            <a:ext cx="3779044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Rectangle 63" descr="Decorative"/>
          <p:cNvSpPr/>
          <p:nvPr userDrawn="1"/>
        </p:nvSpPr>
        <p:spPr>
          <a:xfrm>
            <a:off x="537347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 descr="Decorative"/>
          <p:cNvCxnSpPr/>
          <p:nvPr userDrawn="1"/>
        </p:nvCxnSpPr>
        <p:spPr>
          <a:xfrm>
            <a:off x="5701740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5"/>
          <p:cNvSpPr>
            <a:spLocks noGrp="1"/>
          </p:cNvSpPr>
          <p:nvPr>
            <p:ph type="body" sz="quarter" idx="24"/>
          </p:nvPr>
        </p:nvSpPr>
        <p:spPr>
          <a:xfrm>
            <a:off x="9871664" y="2591318"/>
            <a:ext cx="2123855" cy="1323457"/>
          </a:xfrm>
        </p:spPr>
        <p:txBody>
          <a:bodyPr>
            <a:noAutofit/>
          </a:bodyPr>
          <a:lstStyle>
            <a:lvl1pPr marL="171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1pPr>
            <a:lvl2pPr marL="628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2pPr>
            <a:lvl3pPr marL="1085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543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4pPr>
            <a:lvl5pPr marL="20002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5pPr>
            <a:lvl6pPr marL="2457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6pPr>
            <a:lvl7pPr marL="2914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7pPr>
            <a:lvl8pPr marL="3371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8pPr>
            <a:lvl9pPr marL="3829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2" name="Text Placeholder 43"/>
          <p:cNvSpPr>
            <a:spLocks noGrp="1"/>
          </p:cNvSpPr>
          <p:nvPr>
            <p:ph type="body" sz="quarter" idx="25"/>
          </p:nvPr>
        </p:nvSpPr>
        <p:spPr>
          <a:xfrm>
            <a:off x="9866005" y="2326160"/>
            <a:ext cx="2123845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26"/>
          </p:nvPr>
        </p:nvSpPr>
        <p:spPr>
          <a:xfrm>
            <a:off x="9858824" y="209551"/>
            <a:ext cx="2121408" cy="20848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/>
          <p:cNvSpPr>
            <a:spLocks noGrp="1"/>
          </p:cNvSpPr>
          <p:nvPr>
            <p:ph type="pic" sz="quarter" idx="27"/>
          </p:nvPr>
        </p:nvSpPr>
        <p:spPr>
          <a:xfrm>
            <a:off x="7618845" y="4899581"/>
            <a:ext cx="1549519" cy="885439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7" name="Picture Placeholder 75"/>
          <p:cNvSpPr>
            <a:spLocks noGrp="1"/>
          </p:cNvSpPr>
          <p:nvPr>
            <p:ph type="pic" sz="quarter" idx="28"/>
          </p:nvPr>
        </p:nvSpPr>
        <p:spPr>
          <a:xfrm>
            <a:off x="5608222" y="4408237"/>
            <a:ext cx="1549520" cy="2005261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6032" y="233843"/>
            <a:ext cx="42687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5400" cap="all" spc="170" baseline="0">
                <a:solidFill>
                  <a:schemeClr val="tx2"/>
                </a:solidFill>
                <a:latin typeface="The Hand Extrablack" panose="03070A02030502020204" pitchFamily="66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58CA-A8E6-42F7-B1EF-7CD67C8965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539-9EA3-4D1C-87C6-4924D4680D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113-E31D-454E-9CC7-67A0A8618A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04BA-0463-4B03-9F7D-95D6B6FE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7CF-B759-4E3C-B0BE-D3E75FB53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C280-A852-47B6-BAA4-5D3FBFA4DA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11C5-6036-435A-A3B0-11562FA843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BDC-DF2B-4BBB-80FE-D47F83CECD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788093" y="5236843"/>
            <a:ext cx="5093966" cy="1376417"/>
          </a:xfrm>
        </p:spPr>
        <p:txBody>
          <a:bodyPr>
            <a:normAutofit/>
          </a:bodyPr>
          <a:lstStyle/>
          <a:p>
            <a:r>
              <a:rPr lang="en-IN" altLang="en-US" b="1">
                <a:solidFill>
                  <a:schemeClr val="accent5">
                    <a:lumMod val="75000"/>
                  </a:schemeClr>
                </a:solidFill>
                <a:latin typeface="Century Schoolbook" panose="02040604050505020304" charset="0"/>
                <a:cs typeface="Century Schoolbook" panose="02040604050505020304" charset="0"/>
              </a:rPr>
              <a:t>“HOP INTO THE FUTURE”</a:t>
            </a:r>
            <a:endParaRPr lang="en-IN" altLang="en-US" b="1">
              <a:solidFill>
                <a:schemeClr val="accent5">
                  <a:lumMod val="75000"/>
                </a:schemeClr>
              </a:solidFill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1026" name="Picture 2" descr="TOYCATH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7" y="1012315"/>
            <a:ext cx="2120456" cy="16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s 5"/>
          <p:cNvSpPr/>
          <p:nvPr/>
        </p:nvSpPr>
        <p:spPr>
          <a:xfrm>
            <a:off x="3049588" y="2496820"/>
            <a:ext cx="8896985" cy="1353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DIGITAL PAANDI PLAY MAT</a:t>
            </a:r>
            <a:endParaRPr lang="en-I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I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(SOUTH INDIAN HOPSCOTCH)</a:t>
            </a:r>
            <a:endParaRPr lang="en-IN" alt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5812790"/>
            <a:ext cx="2463800" cy="1045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altLang="en-US" sz="1600" b="1">
                <a:solidFill>
                  <a:schemeClr val="accent5">
                    <a:lumMod val="75000"/>
                  </a:schemeClr>
                </a:solidFill>
              </a:rPr>
              <a:t>TOY TYPE</a:t>
            </a:r>
            <a:endParaRPr lang="en-IN" altLang="en-US" sz="1600" b="1" u="sng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IN" altLang="en-US" sz="1600">
                <a:solidFill>
                  <a:schemeClr val="accent5">
                    <a:lumMod val="75000"/>
                  </a:schemeClr>
                </a:solidFill>
              </a:rPr>
              <a:t>DIGITAL </a:t>
            </a:r>
            <a:endParaRPr lang="en-IN" altLang="en-US" sz="16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IN" altLang="en-US" sz="1600" b="1">
                <a:solidFill>
                  <a:schemeClr val="accent5">
                    <a:lumMod val="75000"/>
                  </a:schemeClr>
                </a:solidFill>
              </a:rPr>
              <a:t>TOY THEME</a:t>
            </a:r>
            <a:endParaRPr lang="en-IN" alt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IN" altLang="en-US" sz="1400">
                <a:solidFill>
                  <a:schemeClr val="accent5">
                    <a:lumMod val="75000"/>
                  </a:schemeClr>
                </a:solidFill>
              </a:rPr>
              <a:t>Social and human values</a:t>
            </a:r>
            <a:endParaRPr lang="en-I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617980" y="1210945"/>
            <a:ext cx="9646920" cy="3514725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altLang="en-US" sz="1800" dirty="0">
                <a:latin typeface="+mj-lt"/>
                <a:cs typeface="+mj-lt"/>
              </a:rPr>
              <a:t>	To Redesign and Reconceptualize the Classic south Indian game of </a:t>
            </a:r>
            <a:r>
              <a:rPr lang="en-IN" altLang="en-US" sz="1800" dirty="0" err="1">
                <a:latin typeface="+mj-lt"/>
                <a:cs typeface="+mj-lt"/>
              </a:rPr>
              <a:t>Paandi</a:t>
            </a:r>
            <a:r>
              <a:rPr lang="en-IN" altLang="en-US" sz="1800" dirty="0">
                <a:latin typeface="+mj-lt"/>
                <a:cs typeface="+mj-lt"/>
              </a:rPr>
              <a:t>/</a:t>
            </a:r>
            <a:r>
              <a:rPr lang="en-IN" altLang="en-US" sz="1800" dirty="0" err="1">
                <a:latin typeface="+mj-lt"/>
                <a:cs typeface="+mj-lt"/>
              </a:rPr>
              <a:t>Tokkudu</a:t>
            </a:r>
            <a:r>
              <a:rPr lang="en-IN" altLang="en-US" sz="1800" dirty="0">
                <a:latin typeface="+mj-lt"/>
                <a:cs typeface="+mj-lt"/>
              </a:rPr>
              <a:t> </a:t>
            </a:r>
            <a:r>
              <a:rPr lang="en-IN" altLang="en-US" sz="1800" dirty="0" err="1">
                <a:latin typeface="+mj-lt"/>
                <a:cs typeface="+mj-lt"/>
              </a:rPr>
              <a:t>Billa</a:t>
            </a:r>
            <a:r>
              <a:rPr lang="en-IN" altLang="en-US" sz="1800" dirty="0">
                <a:latin typeface="+mj-lt"/>
                <a:cs typeface="+mj-lt"/>
              </a:rPr>
              <a:t> (</a:t>
            </a:r>
            <a:r>
              <a:rPr lang="en-IN" altLang="en-US" sz="1800" dirty="0" err="1">
                <a:latin typeface="+mj-lt"/>
                <a:cs typeface="+mj-lt"/>
              </a:rPr>
              <a:t>indian</a:t>
            </a:r>
            <a:r>
              <a:rPr lang="en-IN" altLang="en-US" sz="1800" dirty="0">
                <a:latin typeface="+mj-lt"/>
                <a:cs typeface="+mj-lt"/>
              </a:rPr>
              <a:t> hopscotch) and integrate technology to modernize the game. We plan to Innovate a Digital Mat with various </a:t>
            </a:r>
            <a:r>
              <a:rPr lang="en-IN" altLang="en-US" sz="1800" dirty="0" err="1">
                <a:latin typeface="+mj-lt"/>
                <a:cs typeface="+mj-lt"/>
              </a:rPr>
              <a:t>Paandi</a:t>
            </a:r>
            <a:r>
              <a:rPr lang="en-IN" altLang="en-US" sz="1800" dirty="0">
                <a:latin typeface="+mj-lt"/>
                <a:cs typeface="+mj-lt"/>
              </a:rPr>
              <a:t> variations integrated with an interactive app for playing Indoors.</a:t>
            </a:r>
            <a:endParaRPr lang="en-IN" altLang="en-US" sz="1800" dirty="0">
              <a:latin typeface="+mj-lt"/>
              <a:cs typeface="+mj-lt"/>
            </a:endParaRPr>
          </a:p>
        </p:txBody>
      </p:sp>
      <p:pic>
        <p:nvPicPr>
          <p:cNvPr id="2050" name="Picture 2" descr="TOYCATH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s 2"/>
          <p:cNvSpPr/>
          <p:nvPr/>
        </p:nvSpPr>
        <p:spPr>
          <a:xfrm>
            <a:off x="3281680" y="0"/>
            <a:ext cx="63182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OUR GAME CONCEPT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24487" y="750570"/>
            <a:ext cx="2612023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dirty="0"/>
              <a:t>OUR OBJECTIVE</a:t>
            </a:r>
            <a:endParaRPr lang="en-IN" altLang="en-US" sz="2400" dirty="0"/>
          </a:p>
        </p:txBody>
      </p:sp>
      <p:sp>
        <p:nvSpPr>
          <p:cNvPr id="7" name="Text Box 6"/>
          <p:cNvSpPr txBox="1"/>
          <p:nvPr/>
        </p:nvSpPr>
        <p:spPr>
          <a:xfrm>
            <a:off x="4649712" y="3051482"/>
            <a:ext cx="358218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dirty="0"/>
              <a:t>CONCEPT OVERVIEW</a:t>
            </a:r>
            <a:endParaRPr lang="en-IN" altLang="en-US" sz="2400" dirty="0"/>
          </a:p>
        </p:txBody>
      </p:sp>
      <p:sp>
        <p:nvSpPr>
          <p:cNvPr id="13" name="Text Box 12"/>
          <p:cNvSpPr txBox="1"/>
          <p:nvPr/>
        </p:nvSpPr>
        <p:spPr>
          <a:xfrm>
            <a:off x="1450340" y="3575685"/>
            <a:ext cx="10499090" cy="316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US" dirty="0">
                <a:latin typeface="+mj-lt"/>
                <a:cs typeface="+mj-lt"/>
                <a:sym typeface="+mn-ea"/>
              </a:rPr>
              <a:t>To create a physical rollable mat with lighting and sensors to simulate multiple </a:t>
            </a:r>
            <a:r>
              <a:rPr lang="en-IN" altLang="en-US" dirty="0">
                <a:latin typeface="+mj-lt"/>
                <a:cs typeface="+mj-lt"/>
                <a:sym typeface="+mn-ea"/>
              </a:rPr>
              <a:t>Hopscotch variations.</a:t>
            </a:r>
            <a:endParaRPr lang="en-IN" altLang="en-US" dirty="0">
              <a:latin typeface="+mj-lt"/>
              <a:cs typeface="+mj-lt"/>
              <a:sym typeface="+mn-ea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Create a durable robust prototype for easy convenient usage for all age groups.</a:t>
            </a:r>
            <a:endParaRPr lang="en-IN" altLang="en-US" dirty="0">
              <a:latin typeface="+mj-lt"/>
              <a:cs typeface="+mj-lt"/>
              <a:sym typeface="+mn-ea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Using a microcontroller in the mat to control the mat’s features with an android app’s interface.</a:t>
            </a:r>
            <a:endParaRPr lang="en-IN" altLang="en-US" dirty="0">
              <a:latin typeface="+mj-lt"/>
              <a:cs typeface="+mj-lt"/>
              <a:sym typeface="+mn-ea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To enable single/multi-player game modes with active leaderboards</a:t>
            </a:r>
            <a:r>
              <a:rPr lang="en-IN" altLang="en-US" dirty="0">
                <a:sym typeface="+mn-ea"/>
              </a:rPr>
              <a:t>.</a:t>
            </a:r>
            <a:endParaRPr lang="en-IN" altLang="en-US" dirty="0">
              <a:sym typeface="+mn-ea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US" dirty="0">
                <a:latin typeface="+mj-lt"/>
                <a:cs typeface="+mj-lt"/>
                <a:sym typeface="+mn-ea"/>
              </a:rPr>
              <a:t>Let</a:t>
            </a:r>
            <a:r>
              <a:rPr lang="en-IN" altLang="en-US" dirty="0">
                <a:latin typeface="+mj-lt"/>
                <a:cs typeface="+mj-lt"/>
                <a:sym typeface="+mn-ea"/>
              </a:rPr>
              <a:t> users</a:t>
            </a:r>
            <a:r>
              <a:rPr lang="en-US" dirty="0">
                <a:latin typeface="+mj-lt"/>
                <a:cs typeface="+mj-lt"/>
                <a:sym typeface="+mn-ea"/>
              </a:rPr>
              <a:t> create </a:t>
            </a:r>
            <a:r>
              <a:rPr lang="en-IN" altLang="en-US" dirty="0">
                <a:latin typeface="+mj-lt"/>
                <a:cs typeface="+mj-lt"/>
                <a:sym typeface="+mn-ea"/>
              </a:rPr>
              <a:t>their own levels</a:t>
            </a:r>
            <a:r>
              <a:rPr lang="en-US" dirty="0">
                <a:latin typeface="+mj-lt"/>
                <a:cs typeface="+mj-lt"/>
                <a:sym typeface="+mn-ea"/>
              </a:rPr>
              <a:t> and </a:t>
            </a:r>
            <a:r>
              <a:rPr lang="en-IN" altLang="en-US" dirty="0">
                <a:latin typeface="+mj-lt"/>
                <a:cs typeface="+mj-lt"/>
                <a:sym typeface="+mn-ea"/>
              </a:rPr>
              <a:t>share</a:t>
            </a:r>
            <a:r>
              <a:rPr lang="en-US" dirty="0">
                <a:latin typeface="+mj-lt"/>
                <a:cs typeface="+mj-lt"/>
                <a:sym typeface="+mn-ea"/>
              </a:rPr>
              <a:t> them on our platform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endParaRPr lang="en-US" dirty="0"/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endParaRPr lang="en-IN" alt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endParaRPr lang="en-IN" altLang="en-US" dirty="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I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YCATHON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" y="424815"/>
            <a:ext cx="1296670" cy="9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20"/>
          <p:cNvSpPr txBox="1"/>
          <p:nvPr/>
        </p:nvSpPr>
        <p:spPr>
          <a:xfrm>
            <a:off x="4949072" y="349250"/>
            <a:ext cx="341250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dirty="0"/>
              <a:t>CONCEPT</a:t>
            </a:r>
            <a:r>
              <a:rPr lang="en-IN" altLang="en-US" sz="2000" dirty="0"/>
              <a:t> </a:t>
            </a:r>
            <a:r>
              <a:rPr lang="en-IN" altLang="en-US" sz="2400" dirty="0"/>
              <a:t>APPROACH</a:t>
            </a:r>
            <a:endParaRPr lang="en-IN" altLang="en-US" sz="2400" dirty="0"/>
          </a:p>
        </p:txBody>
      </p:sp>
      <p:sp>
        <p:nvSpPr>
          <p:cNvPr id="23" name="Text Box 22"/>
          <p:cNvSpPr txBox="1"/>
          <p:nvPr/>
        </p:nvSpPr>
        <p:spPr>
          <a:xfrm>
            <a:off x="1526540" y="876935"/>
            <a:ext cx="10732135" cy="510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Design a</a:t>
            </a:r>
            <a:r>
              <a:rPr lang="en-US" dirty="0">
                <a:latin typeface="+mj-lt"/>
                <a:cs typeface="+mj-lt"/>
                <a:sym typeface="+mn-ea"/>
              </a:rPr>
              <a:t> rollable </a:t>
            </a:r>
            <a:r>
              <a:rPr lang="en-IN" altLang="en-US" dirty="0">
                <a:latin typeface="+mj-lt"/>
                <a:cs typeface="+mj-lt"/>
                <a:sym typeface="+mn-ea"/>
              </a:rPr>
              <a:t>rubber</a:t>
            </a:r>
            <a:r>
              <a:rPr lang="en-US" dirty="0">
                <a:latin typeface="+mj-lt"/>
                <a:cs typeface="+mj-lt"/>
                <a:sym typeface="+mn-ea"/>
              </a:rPr>
              <a:t>-plastic mat of 1.5x1.5</a:t>
            </a:r>
            <a:r>
              <a:rPr lang="en-IN" altLang="en-US" dirty="0">
                <a:latin typeface="+mj-lt"/>
                <a:cs typeface="+mj-lt"/>
                <a:sym typeface="+mn-ea"/>
              </a:rPr>
              <a:t> </a:t>
            </a:r>
            <a:r>
              <a:rPr lang="en-US" dirty="0">
                <a:latin typeface="+mj-lt"/>
                <a:cs typeface="+mj-lt"/>
                <a:sym typeface="+mn-ea"/>
              </a:rPr>
              <a:t>m dimension with 36 grids lined with led strips</a:t>
            </a:r>
            <a:r>
              <a:rPr lang="en-IN" altLang="en-US" dirty="0">
                <a:latin typeface="+mj-lt"/>
                <a:cs typeface="+mj-lt"/>
                <a:sym typeface="+mn-ea"/>
              </a:rPr>
              <a:t> powered by Domestic AC Supply.</a:t>
            </a:r>
            <a:endParaRPr lang="en-IN" altLang="en-US" dirty="0">
              <a:latin typeface="+mj-lt"/>
              <a:cs typeface="+mj-lt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LED lighting guides the players to jump through the right grid pattern.</a:t>
            </a:r>
            <a:endParaRPr lang="en-IN" altLang="en-US" dirty="0">
              <a:latin typeface="+mj-lt"/>
              <a:cs typeface="+mj-lt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Use a pressure sensitive sensor to detect the players movements.</a:t>
            </a:r>
            <a:endParaRPr lang="en-US" dirty="0">
              <a:latin typeface="+mj-lt"/>
              <a:cs typeface="+mj-lt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altLang="en-US" dirty="0">
                <a:latin typeface="+mj-lt"/>
                <a:cs typeface="+mj-lt"/>
                <a:sym typeface="+mn-ea"/>
              </a:rPr>
              <a:t>Add an arduino(microcontroller) to control the lighting pattern of the grids and also to change the lights when a player steps inbetween grids.</a:t>
            </a:r>
            <a:endParaRPr lang="en-US" dirty="0">
              <a:latin typeface="+mj-lt"/>
              <a:cs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+mj-lt"/>
                <a:cs typeface="+mj-lt"/>
                <a:sym typeface="+mn-ea"/>
              </a:rPr>
              <a:t>Create app/website to </a:t>
            </a:r>
            <a:r>
              <a:rPr lang="en-IN" altLang="en-US" dirty="0">
                <a:latin typeface="+mj-lt"/>
                <a:cs typeface="+mj-lt"/>
                <a:sym typeface="+mn-ea"/>
              </a:rPr>
              <a:t>enable various</a:t>
            </a:r>
            <a:r>
              <a:rPr lang="en-US" dirty="0">
                <a:latin typeface="+mj-lt"/>
                <a:cs typeface="+mj-lt"/>
                <a:sym typeface="+mn-ea"/>
              </a:rPr>
              <a:t> game modes,</a:t>
            </a:r>
            <a:r>
              <a:rPr lang="en-IN" altLang="en-US" dirty="0">
                <a:latin typeface="+mj-lt"/>
                <a:cs typeface="+mj-lt"/>
                <a:sym typeface="+mn-ea"/>
              </a:rPr>
              <a:t> provide a social platform for players and an interactive experience. App to be connected to the arduino via bluetooth.</a:t>
            </a:r>
            <a:endParaRPr lang="en-US" dirty="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endParaRPr lang="en-US" dirty="0"/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v"/>
            </a:pPr>
            <a:endParaRPr lang="en-IN" alt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v"/>
            </a:pPr>
            <a:endParaRPr lang="en-IN" altLang="en-US" dirty="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IN" altLang="en-US" dirty="0">
              <a:sym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1526540" y="6304915"/>
            <a:ext cx="3234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ATMEGA MICROCONTROLLER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4722495"/>
            <a:ext cx="1710690" cy="1439545"/>
          </a:xfrm>
          <a:prstGeom prst="rect">
            <a:avLst/>
          </a:prstGeom>
        </p:spPr>
      </p:pic>
      <p:sp>
        <p:nvSpPr>
          <p:cNvPr id="74" name="Text Box 73"/>
          <p:cNvSpPr txBox="1"/>
          <p:nvPr/>
        </p:nvSpPr>
        <p:spPr>
          <a:xfrm>
            <a:off x="5592445" y="6304915"/>
            <a:ext cx="2236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PRESSURE SENSORS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rcRect t="21653" b="18994"/>
          <a:stretch>
            <a:fillRect/>
          </a:stretch>
        </p:blipFill>
        <p:spPr>
          <a:xfrm>
            <a:off x="5147945" y="4919980"/>
            <a:ext cx="3019425" cy="117665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705" y="5073015"/>
            <a:ext cx="2854960" cy="869950"/>
          </a:xfrm>
          <a:prstGeom prst="rect">
            <a:avLst/>
          </a:prstGeom>
        </p:spPr>
      </p:pic>
      <p:sp>
        <p:nvSpPr>
          <p:cNvPr id="99" name="Text Box 98"/>
          <p:cNvSpPr txBox="1"/>
          <p:nvPr/>
        </p:nvSpPr>
        <p:spPr>
          <a:xfrm>
            <a:off x="9236710" y="6304915"/>
            <a:ext cx="1987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LED LIGHT STRIPS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YCATHON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" y="424815"/>
            <a:ext cx="1296670" cy="9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s 3"/>
          <p:cNvSpPr/>
          <p:nvPr/>
        </p:nvSpPr>
        <p:spPr>
          <a:xfrm>
            <a:off x="3896995" y="117475"/>
            <a:ext cx="566737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 RENDERS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r="-1047"/>
          <a:stretch>
            <a:fillRect/>
          </a:stretch>
        </p:blipFill>
        <p:spPr>
          <a:xfrm>
            <a:off x="1274445" y="2003425"/>
            <a:ext cx="5097145" cy="360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10" y="2003425"/>
            <a:ext cx="5525770" cy="3597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YCATHON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" y="424815"/>
            <a:ext cx="1296670" cy="9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Content Placeholder 8"/>
          <p:cNvPicPr>
            <a:picLocks noGrp="1" noChangeAspect="1"/>
          </p:cNvPicPr>
          <p:nvPr/>
        </p:nvPicPr>
        <p:blipFill>
          <a:blip r:embed="rId2"/>
          <a:srcRect t="14992" b="3233"/>
          <a:stretch>
            <a:fillRect/>
          </a:stretch>
        </p:blipFill>
        <p:spPr>
          <a:xfrm>
            <a:off x="8291830" y="1065530"/>
            <a:ext cx="3398520" cy="163830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1616710" y="1413510"/>
            <a:ext cx="5490210" cy="70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atin typeface="Century Schoolbook" panose="02040604050505020304" charset="0"/>
                <a:cs typeface="Century Schoolbook" panose="02040604050505020304" charset="0"/>
              </a:rPr>
              <a:t>CONVENIENT STORAGE AND TRANSPORT AS IT IS ROLLABLE:</a:t>
            </a:r>
            <a:endParaRPr lang="en-IN" altLang="en-US" sz="200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822190" y="0"/>
            <a:ext cx="371094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 FEATURES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16710" y="3369945"/>
            <a:ext cx="5490210" cy="70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atin typeface="Century Schoolbook" panose="02040604050505020304" charset="0"/>
                <a:cs typeface="Century Schoolbook" panose="02040604050505020304" charset="0"/>
              </a:rPr>
              <a:t>PLUG AND PLAY TYPE DESIGN, IDEAL FOR INDOOR USAGE</a:t>
            </a:r>
            <a:endParaRPr lang="en-IN" altLang="en-US" sz="200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17" name="Content Placeholder 9"/>
          <p:cNvPicPr>
            <a:picLocks noGrp="1" noChangeAspect="1"/>
          </p:cNvPicPr>
          <p:nvPr/>
        </p:nvPicPr>
        <p:blipFill>
          <a:blip r:embed="rId3"/>
          <a:srcRect l="16785" t="429" b="9622"/>
          <a:stretch>
            <a:fillRect/>
          </a:stretch>
        </p:blipFill>
        <p:spPr>
          <a:xfrm>
            <a:off x="8291195" y="3042285"/>
            <a:ext cx="3362960" cy="1783715"/>
          </a:xfrm>
          <a:prstGeom prst="rect">
            <a:avLst/>
          </a:prstGeom>
          <a:noFill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rcRect l="49677" t="5747" r="6583" b="13923"/>
          <a:stretch>
            <a:fillRect/>
          </a:stretch>
        </p:blipFill>
        <p:spPr>
          <a:xfrm>
            <a:off x="11215370" y="3064510"/>
            <a:ext cx="438785" cy="729615"/>
          </a:xfrm>
          <a:prstGeom prst="rect">
            <a:avLst/>
          </a:prstGeom>
        </p:spPr>
      </p:pic>
      <p:cxnSp>
        <p:nvCxnSpPr>
          <p:cNvPr id="46" name="Curved Connector 45"/>
          <p:cNvCxnSpPr/>
          <p:nvPr/>
        </p:nvCxnSpPr>
        <p:spPr>
          <a:xfrm rot="10800000" flipV="1">
            <a:off x="10464165" y="3536315"/>
            <a:ext cx="751205" cy="374650"/>
          </a:xfrm>
          <a:prstGeom prst="curvedConnector3">
            <a:avLst>
              <a:gd name="adj1" fmla="val 49958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616710" y="5386070"/>
            <a:ext cx="5490210" cy="1014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000">
                <a:latin typeface="Century Schoolbook" panose="02040604050505020304" charset="0"/>
                <a:cs typeface="Century Schoolbook" panose="02040604050505020304" charset="0"/>
              </a:rPr>
              <a:t>UNIVERSAL CONNECTIVITY AND INTERACTION THROUGH A SIMPLE ANDROID APP.</a:t>
            </a:r>
            <a:endParaRPr lang="en-IN" altLang="en-US" sz="200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48" name="Content Placeholder 9"/>
          <p:cNvPicPr>
            <a:picLocks noGrp="1" noChangeAspect="1"/>
          </p:cNvPicPr>
          <p:nvPr/>
        </p:nvPicPr>
        <p:blipFill>
          <a:blip r:embed="rId3"/>
          <a:srcRect l="9084" t="14138" r="14364" b="-504"/>
          <a:stretch>
            <a:fillRect/>
          </a:stretch>
        </p:blipFill>
        <p:spPr>
          <a:xfrm>
            <a:off x="8291195" y="4928870"/>
            <a:ext cx="3515995" cy="1929130"/>
          </a:xfrm>
          <a:prstGeom prst="rect">
            <a:avLst/>
          </a:prstGeom>
          <a:noFill/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rcRect l="39725" t="16537" r="41154" b="14925"/>
          <a:stretch>
            <a:fillRect/>
          </a:stretch>
        </p:blipFill>
        <p:spPr>
          <a:xfrm rot="1260000">
            <a:off x="8526780" y="5967730"/>
            <a:ext cx="450215" cy="83693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/>
          <a:srcRect l="-14009" t="1538" r="-19226" b="-8878"/>
          <a:stretch>
            <a:fillRect/>
          </a:stretch>
        </p:blipFill>
        <p:spPr>
          <a:xfrm rot="1380000">
            <a:off x="8698230" y="5300980"/>
            <a:ext cx="733425" cy="711200"/>
          </a:xfrm>
          <a:prstGeom prst="flowChartMerg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TOYCATH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s 3"/>
          <p:cNvSpPr/>
          <p:nvPr/>
        </p:nvSpPr>
        <p:spPr>
          <a:xfrm>
            <a:off x="3789680" y="0"/>
            <a:ext cx="566737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TOY STORY</a:t>
            </a:r>
            <a:endParaRPr lang="en-I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255" y="519430"/>
            <a:ext cx="2794000" cy="2112010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/>
        </p:nvSpPr>
        <p:spPr>
          <a:xfrm>
            <a:off x="1617980" y="1086485"/>
            <a:ext cx="7839075" cy="2479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900" u="sng" dirty="0"/>
              <a:t>RULES OF PAANDI:</a:t>
            </a:r>
            <a:endParaRPr lang="en-US" sz="1900" u="sng" dirty="0"/>
          </a:p>
          <a:p>
            <a:r>
              <a:rPr lang="en-US" sz="1900" dirty="0"/>
              <a:t>The aim of </a:t>
            </a:r>
            <a:r>
              <a:rPr lang="en-IN" altLang="en-US" sz="1900" dirty="0"/>
              <a:t>pandi/</a:t>
            </a:r>
            <a:r>
              <a:rPr lang="en-IN" altLang="en-US" sz="1800" dirty="0"/>
              <a:t>tokkudu</a:t>
            </a:r>
            <a:r>
              <a:rPr lang="en-IN" altLang="en-US" sz="1900" dirty="0"/>
              <a:t> billa</a:t>
            </a:r>
            <a:r>
              <a:rPr lang="en-US" sz="1900" dirty="0"/>
              <a:t> is to capture maximum number of squares in the grid by hopping and jumping through the court in a specific pattern without the feet touching the lines and without putting a hand down to gain balance.</a:t>
            </a:r>
            <a:endParaRPr lang="en-US" sz="1900" dirty="0"/>
          </a:p>
          <a:p>
            <a:r>
              <a:rPr lang="en-US" sz="1900" dirty="0"/>
              <a:t>A small and flat concrete area or a sandy ground would be ideal to play this game. </a:t>
            </a:r>
            <a:endParaRPr lang="en-US" sz="1900" dirty="0"/>
          </a:p>
          <a:p>
            <a:r>
              <a:rPr lang="en-US" sz="1900" dirty="0"/>
              <a:t>The grid is drawn on the ground or on the floor.</a:t>
            </a:r>
            <a:endParaRPr lang="en-US" sz="1900" dirty="0"/>
          </a:p>
          <a:p>
            <a:endParaRPr lang="en-US" sz="1900" dirty="0"/>
          </a:p>
        </p:txBody>
      </p:sp>
      <p:sp>
        <p:nvSpPr>
          <p:cNvPr id="21" name="Text Box 20"/>
          <p:cNvSpPr txBox="1"/>
          <p:nvPr/>
        </p:nvSpPr>
        <p:spPr>
          <a:xfrm>
            <a:off x="1681252" y="626110"/>
            <a:ext cx="389826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altLang="en-US" sz="2400"/>
              <a:t>PAANDI-OUR INSPIRATION</a:t>
            </a:r>
            <a:endParaRPr lang="en-IN" alt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670" y="2898140"/>
            <a:ext cx="1251585" cy="357505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617694" y="3565525"/>
            <a:ext cx="481139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altLang="en-US" sz="2400"/>
              <a:t>OUR MODERN TWIST ON PAANDI</a:t>
            </a:r>
            <a:endParaRPr lang="en-IN" altLang="en-US" sz="2400"/>
          </a:p>
        </p:txBody>
      </p:sp>
      <p:sp>
        <p:nvSpPr>
          <p:cNvPr id="26" name="Text Box 25"/>
          <p:cNvSpPr txBox="1"/>
          <p:nvPr/>
        </p:nvSpPr>
        <p:spPr>
          <a:xfrm>
            <a:off x="1359529" y="4241519"/>
            <a:ext cx="9669780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/>
              <a:t>We are not constricted by the need for safe space outdoors to play this sport as our digital</a:t>
            </a:r>
            <a:endParaRPr lang="en-IN" altLang="en-US" dirty="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altLang="en-US" dirty="0"/>
              <a:t>version works even in limited space indoors.</a:t>
            </a:r>
            <a:endParaRPr lang="en-IN" alt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/>
              <a:t>Instead of sticking to a fixed layout, we can have interesting layout variations as well as</a:t>
            </a:r>
            <a:endParaRPr lang="en-IN" altLang="en-US" dirty="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altLang="en-US" dirty="0"/>
              <a:t>modes such as </a:t>
            </a:r>
            <a:r>
              <a:rPr lang="en-IN" altLang="en-US" b="1" dirty="0"/>
              <a:t>disappearing grids</a:t>
            </a:r>
            <a:r>
              <a:rPr lang="en-IN" altLang="en-US" dirty="0"/>
              <a:t>(aids in visual memory), </a:t>
            </a:r>
            <a:r>
              <a:rPr lang="en-IN" altLang="en-US" b="1" dirty="0"/>
              <a:t>timed mode</a:t>
            </a:r>
            <a:r>
              <a:rPr lang="en-IN" altLang="en-US" dirty="0"/>
              <a:t>(tests physical capability) and </a:t>
            </a:r>
            <a:r>
              <a:rPr lang="en-IN" altLang="en-US" b="1" dirty="0"/>
              <a:t>competitive multiplayer mode</a:t>
            </a:r>
            <a:r>
              <a:rPr lang="en-IN" altLang="en-US" dirty="0"/>
              <a:t>(with a virtual </a:t>
            </a:r>
            <a:r>
              <a:rPr lang="en-IN" altLang="en-US" dirty="0" err="1"/>
              <a:t>leaderboard</a:t>
            </a:r>
            <a:r>
              <a:rPr lang="en-IN" altLang="en-US" dirty="0"/>
              <a:t>).</a:t>
            </a:r>
            <a:endParaRPr lang="en-IN" alt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/>
              <a:t>App enables interactivity among users(including friends) and provides social connectivity.</a:t>
            </a:r>
            <a:endParaRPr lang="en-IN" altLang="en-US" dirty="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4294967295"/>
          </p:nvPr>
        </p:nvSpPr>
        <p:spPr>
          <a:xfrm>
            <a:off x="1751330" y="1484839"/>
            <a:ext cx="9958070" cy="20383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8000" dirty="0" err="1">
                <a:latin typeface="+mj-lt"/>
                <a:cs typeface="+mj-lt"/>
              </a:rPr>
              <a:t>Paandi</a:t>
            </a:r>
            <a:r>
              <a:rPr lang="en-US" sz="8000" dirty="0">
                <a:latin typeface="+mj-lt"/>
                <a:cs typeface="+mj-lt"/>
              </a:rPr>
              <a:t>/</a:t>
            </a:r>
            <a:r>
              <a:rPr lang="en-US" sz="8000" dirty="0" err="1">
                <a:latin typeface="+mj-lt"/>
                <a:cs typeface="+mj-lt"/>
              </a:rPr>
              <a:t>Tokkudu</a:t>
            </a:r>
            <a:r>
              <a:rPr lang="en-US" sz="8000" dirty="0">
                <a:latin typeface="+mj-lt"/>
                <a:cs typeface="+mj-lt"/>
              </a:rPr>
              <a:t> </a:t>
            </a:r>
            <a:r>
              <a:rPr lang="en-US" sz="8000" dirty="0" err="1">
                <a:latin typeface="+mj-lt"/>
                <a:cs typeface="+mj-lt"/>
              </a:rPr>
              <a:t>Billa</a:t>
            </a:r>
            <a:r>
              <a:rPr lang="en-US" sz="8000" dirty="0">
                <a:latin typeface="+mj-lt"/>
                <a:cs typeface="+mj-lt"/>
              </a:rPr>
              <a:t> is a game that is indigenous to the southern Indian states and is at the verge of becoming obsolete. </a:t>
            </a:r>
            <a:endParaRPr lang="en-US" sz="8000" dirty="0">
              <a:latin typeface="+mj-lt"/>
              <a:cs typeface="+mj-lt"/>
            </a:endParaRPr>
          </a:p>
          <a:p>
            <a:pPr>
              <a:lnSpc>
                <a:spcPct val="110000"/>
              </a:lnSpc>
            </a:pPr>
            <a:r>
              <a:rPr lang="en-US" sz="8000" dirty="0">
                <a:latin typeface="+mj-lt"/>
                <a:cs typeface="+mj-lt"/>
              </a:rPr>
              <a:t>We are planning to rediscover this game and deliver it with a modern twist appealing to the younger generation while staying true to its roots. </a:t>
            </a:r>
            <a:endParaRPr lang="en-US" sz="8000" dirty="0">
              <a:latin typeface="+mj-lt"/>
              <a:cs typeface="+mj-lt"/>
            </a:endParaRPr>
          </a:p>
          <a:p>
            <a:pPr>
              <a:lnSpc>
                <a:spcPct val="110000"/>
              </a:lnSpc>
            </a:pPr>
            <a:r>
              <a:rPr lang="en-US" sz="8000" dirty="0">
                <a:latin typeface="+mj-lt"/>
                <a:cs typeface="+mj-lt"/>
              </a:rPr>
              <a:t>Not only can children enjoy playing what their ancestors experienced but we are also reviving interest in a game that is irrelevant in the modern age of technology. </a:t>
            </a:r>
            <a:endParaRPr lang="en-US" sz="8000" dirty="0">
              <a:latin typeface="+mj-lt"/>
              <a:cs typeface="+mj-lt"/>
            </a:endParaRPr>
          </a:p>
          <a:p>
            <a:pPr>
              <a:lnSpc>
                <a:spcPct val="110000"/>
              </a:lnSpc>
            </a:pPr>
            <a:r>
              <a:rPr lang="en-US" sz="8000" dirty="0">
                <a:latin typeface="+mj-lt"/>
                <a:cs typeface="+mj-lt"/>
              </a:rPr>
              <a:t>This game can also be enjoyed by the whole family due to its familiarity as they relive their childhood memories.</a:t>
            </a:r>
            <a:endParaRPr lang="en-US" sz="8000" dirty="0">
              <a:latin typeface="+mj-lt"/>
              <a:cs typeface="+mj-lt"/>
            </a:endParaRPr>
          </a:p>
          <a:p>
            <a:pPr>
              <a:lnSpc>
                <a:spcPct val="110000"/>
              </a:lnSpc>
            </a:pPr>
            <a:r>
              <a:rPr lang="en-US" sz="8000" dirty="0">
                <a:latin typeface="+mj-lt"/>
                <a:cs typeface="+mj-lt"/>
              </a:rPr>
              <a:t> Given it can be played with other people, it can create bonds between youngsters and evoke brotherhood and empathy which are innate to </a:t>
            </a:r>
            <a:r>
              <a:rPr lang="en-US" sz="8000" dirty="0" err="1">
                <a:latin typeface="+mj-lt"/>
                <a:cs typeface="+mj-lt"/>
              </a:rPr>
              <a:t>indian</a:t>
            </a:r>
            <a:r>
              <a:rPr lang="en-US" sz="8000" dirty="0">
                <a:latin typeface="+mj-lt"/>
                <a:cs typeface="+mj-lt"/>
              </a:rPr>
              <a:t> culture. </a:t>
            </a:r>
            <a:endParaRPr lang="en-US" sz="8000" dirty="0">
              <a:latin typeface="+mj-lt"/>
              <a:cs typeface="+mj-lt"/>
            </a:endParaRPr>
          </a:p>
          <a:p>
            <a:pPr>
              <a:lnSpc>
                <a:spcPct val="110000"/>
              </a:lnSpc>
            </a:pPr>
            <a:r>
              <a:rPr lang="en-US" sz="8000" dirty="0">
                <a:latin typeface="+mj-lt"/>
                <a:cs typeface="+mj-lt"/>
              </a:rPr>
              <a:t>Cities lack the close knit communities intrinsic to villages, this game has the potential to create unity among youngsters. </a:t>
            </a:r>
            <a:endParaRPr lang="en-US" dirty="0"/>
          </a:p>
        </p:txBody>
      </p:sp>
      <p:pic>
        <p:nvPicPr>
          <p:cNvPr id="14" name="Picture 2" descr="TOYCATH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s 3"/>
          <p:cNvSpPr/>
          <p:nvPr/>
        </p:nvSpPr>
        <p:spPr>
          <a:xfrm>
            <a:off x="3896995" y="117475"/>
            <a:ext cx="566737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endParaRPr lang="en-IN" altLang="en-US" sz="36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6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705493" y="0"/>
            <a:ext cx="7282422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REFLECTING INDIAN CULTURE</a:t>
            </a:r>
            <a:endParaRPr lang="en-I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746188" y="4954618"/>
            <a:ext cx="318270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Dept of ECE, SSNCE, Kalavakkam</a:t>
            </a:r>
            <a:r>
              <a:rPr lang="en-IN" altLang="en-US" dirty="0">
                <a:sym typeface="+mn-ea"/>
              </a:rPr>
              <a:t>,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Chennai-603103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2191999" cy="1261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 idx="4294967295"/>
          </p:nvPr>
        </p:nvSpPr>
        <p:spPr>
          <a:xfrm>
            <a:off x="2545080" y="301625"/>
            <a:ext cx="9646920" cy="741045"/>
          </a:xfrm>
        </p:spPr>
        <p:txBody>
          <a:bodyPr/>
          <a:lstStyle/>
          <a:p>
            <a:r>
              <a:rPr lang="en-US"/>
              <a:t>T</a:t>
            </a:r>
            <a:r>
              <a:rPr lang="en-IN" altLang="en-US"/>
              <a:t>EAM INVENTE</a:t>
            </a:r>
            <a:endParaRPr lang="en-IN" altLang="en-US"/>
          </a:p>
        </p:txBody>
      </p:sp>
      <p:grpSp>
        <p:nvGrpSpPr>
          <p:cNvPr id="11" name="Group 10"/>
          <p:cNvGrpSpPr/>
          <p:nvPr/>
        </p:nvGrpSpPr>
        <p:grpSpPr>
          <a:xfrm flipH="1" flipV="1">
            <a:off x="129545" y="141868"/>
            <a:ext cx="639670" cy="634447"/>
            <a:chOff x="11314790" y="6190724"/>
            <a:chExt cx="639670" cy="634447"/>
          </a:xfrm>
        </p:grpSpPr>
        <p:sp>
          <p:nvSpPr>
            <p:cNvPr id="34" name="Oval 33"/>
            <p:cNvSpPr/>
            <p:nvPr/>
          </p:nvSpPr>
          <p:spPr>
            <a:xfrm rot="7412770">
              <a:off x="11534401" y="66350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7412770">
              <a:off x="11749070" y="61907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7412770">
              <a:off x="11314790" y="67315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7412770">
              <a:off x="11667500" y="64629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563276" y="224009"/>
            <a:ext cx="1358278" cy="1351520"/>
            <a:chOff x="10563276" y="224009"/>
            <a:chExt cx="1358278" cy="1351520"/>
          </a:xfrm>
        </p:grpSpPr>
        <p:sp>
          <p:nvSpPr>
            <p:cNvPr id="7" name="Oval 6"/>
            <p:cNvSpPr/>
            <p:nvPr/>
          </p:nvSpPr>
          <p:spPr>
            <a:xfrm rot="9022872">
              <a:off x="10956095" y="617977"/>
              <a:ext cx="571875" cy="5718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 rot="9022872">
              <a:off x="11330510" y="1122781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 rot="12936853">
              <a:off x="11444729" y="782382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 rot="4983617">
              <a:off x="10826098" y="1134081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rot="9022872" flipV="1">
              <a:off x="10819547" y="224009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 rot="12936853" flipH="1" flipV="1">
              <a:off x="10563276" y="690761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rot="4983617" flipH="1" flipV="1">
              <a:off x="11184201" y="313273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-62355" y="2032084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 dirty="0">
                <a:ea typeface="Sophia" pitchFamily="50" charset="-128"/>
                <a:cs typeface="Cavolini" panose="03000502040302020204" pitchFamily="66" charset="0"/>
              </a:rPr>
              <a:t>TEAM INVENTE</a:t>
            </a:r>
            <a:endParaRPr lang="en-IN" altLang="en-US" sz="2000" b="1" dirty="0">
              <a:ea typeface="Sophia" pitchFamily="50" charset="-128"/>
              <a:cs typeface="Cavolini" panose="0300050204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80094" y="2432754"/>
            <a:ext cx="34118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030" indent="-113030">
              <a:buFont typeface="Arial" panose="020B0604020202020204" pitchFamily="34" charset="0"/>
              <a:buChar char="•"/>
            </a:pPr>
            <a:r>
              <a:rPr lang="en-IN" altLang="en-US" sz="1400" dirty="0">
                <a:ea typeface="Sophia" pitchFamily="50" charset="-128"/>
                <a:cs typeface="Cavolini" panose="03000502040302020204" pitchFamily="66" charset="0"/>
              </a:rPr>
              <a:t>5 </a:t>
            </a:r>
            <a:r>
              <a:rPr lang="en-IN" altLang="en-US" sz="1400" dirty="0" err="1">
                <a:ea typeface="Sophia" pitchFamily="50" charset="-128"/>
                <a:cs typeface="Cavolini" panose="03000502040302020204" pitchFamily="66" charset="0"/>
              </a:rPr>
              <a:t>Particpants</a:t>
            </a:r>
            <a:r>
              <a:rPr lang="en-IN" altLang="en-US" sz="1400" dirty="0">
                <a:ea typeface="Sophia" pitchFamily="50" charset="-128"/>
                <a:cs typeface="Cavolini" panose="03000502040302020204" pitchFamily="66" charset="0"/>
              </a:rPr>
              <a:t> and 1 Mentor</a:t>
            </a:r>
            <a:endParaRPr lang="en-IN" alt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pPr marL="113030" indent="-113030">
              <a:buFont typeface="Arial" panose="020B0604020202020204" pitchFamily="34" charset="0"/>
              <a:buChar char="•"/>
            </a:pPr>
            <a:r>
              <a:rPr lang="en-IN" altLang="en-US" sz="1400" dirty="0">
                <a:ea typeface="Sophia" pitchFamily="50" charset="-128"/>
                <a:cs typeface="Cavolini" panose="03000502040302020204" pitchFamily="66" charset="0"/>
              </a:rPr>
              <a:t>SSN College of Engineering</a:t>
            </a:r>
            <a:endParaRPr lang="en-IN" alt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pPr marL="113030" indent="-113030">
              <a:buFont typeface="Arial" panose="020B0604020202020204" pitchFamily="34" charset="0"/>
              <a:buChar char="•"/>
            </a:pPr>
            <a:r>
              <a:rPr lang="en-IN" altLang="en-US" sz="1400" dirty="0">
                <a:ea typeface="Sophia" pitchFamily="50" charset="-128"/>
                <a:cs typeface="Cavolini" panose="03000502040302020204" pitchFamily="66" charset="0"/>
              </a:rPr>
              <a:t>HEI (Track 2)</a:t>
            </a:r>
            <a:endParaRPr lang="en-IN" alt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pPr marL="113030" indent="-113030">
              <a:buFont typeface="Arial" panose="020B0604020202020204" pitchFamily="34" charset="0"/>
              <a:buChar char="•"/>
            </a:pPr>
            <a:endParaRPr lang="en-IN" altLang="en-US" sz="1400" dirty="0">
              <a:ea typeface="Sophia" pitchFamily="50" charset="-128"/>
              <a:cs typeface="Cavolini" panose="0300050204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0094" y="4679527"/>
            <a:ext cx="197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a typeface="Sophia" pitchFamily="50" charset="-128"/>
                <a:cs typeface="Cavolini" panose="03000502040302020204" pitchFamily="66" charset="0"/>
              </a:rPr>
              <a:t>Team Objective</a:t>
            </a:r>
            <a:endParaRPr lang="en-US" sz="2000" b="1" dirty="0">
              <a:ea typeface="Sophia" pitchFamily="50" charset="-128"/>
              <a:cs typeface="Cavolini" panose="0300050204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80256" y="5077779"/>
            <a:ext cx="2500464" cy="75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>
                <a:ea typeface="Sophia" pitchFamily="50" charset="-128"/>
                <a:cs typeface="Cavolini" panose="03000502040302020204" pitchFamily="66" charset="0"/>
              </a:rPr>
              <a:t>Conceptualize toy design and create a feasible working prototype</a:t>
            </a:r>
            <a:endParaRPr lang="en-IN" altLang="en-US" sz="1400" dirty="0">
              <a:ea typeface="Sophia" pitchFamily="50" charset="-128"/>
              <a:cs typeface="Cavolini" panose="03000502040302020204" pitchFamily="66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223353" y="6038324"/>
            <a:ext cx="639670" cy="634447"/>
            <a:chOff x="11223353" y="6038324"/>
            <a:chExt cx="639670" cy="634447"/>
          </a:xfrm>
        </p:grpSpPr>
        <p:sp>
          <p:nvSpPr>
            <p:cNvPr id="4" name="Oval 3"/>
            <p:cNvSpPr/>
            <p:nvPr/>
          </p:nvSpPr>
          <p:spPr>
            <a:xfrm rot="7412770">
              <a:off x="11442964" y="64826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7412770">
              <a:off x="11657633" y="60383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7412770">
              <a:off x="11223353" y="65791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7412770">
              <a:off x="11576063" y="63105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906" r="-618" b="17768"/>
          <a:stretch>
            <a:fillRect/>
          </a:stretch>
        </p:blipFill>
        <p:spPr>
          <a:xfrm>
            <a:off x="9239885" y="1569085"/>
            <a:ext cx="2378075" cy="2218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6655812" y="3857203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Rohit</a:t>
            </a:r>
            <a:endParaRPr lang="en-US" dirty="0"/>
          </a:p>
        </p:txBody>
      </p:sp>
      <p:pic>
        <p:nvPicPr>
          <p:cNvPr id="1030" name="Picture 6" descr="Phone Icons - Free Download, PNG and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88" y="5966265"/>
            <a:ext cx="45925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57163" y="6036420"/>
            <a:ext cx="19702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9962520080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5" y="4281170"/>
            <a:ext cx="544195" cy="5353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5970" y="4525645"/>
            <a:ext cx="252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rohit19085@ece.ssn.edu.in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78" y="4156131"/>
            <a:ext cx="618481" cy="5232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03774" y="41585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01/12/2001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560" y="5170786"/>
            <a:ext cx="544567" cy="5232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4" r="22204" b="36343"/>
          <a:stretch>
            <a:fillRect/>
          </a:stretch>
        </p:blipFill>
        <p:spPr>
          <a:xfrm>
            <a:off x="5789295" y="1494790"/>
            <a:ext cx="2460625" cy="23901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6" descr="Phone Icons - Free Download, PNG and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70" y="6244590"/>
            <a:ext cx="441325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07" y="4617213"/>
            <a:ext cx="544091" cy="5232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873" y="4005222"/>
            <a:ext cx="618481" cy="52322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926" y="4954766"/>
            <a:ext cx="544567" cy="52322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28061" y="4734076"/>
            <a:ext cx="31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rohith19086@ece.ssn.edu.in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1160" y="632157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9789954509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77686" y="424733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03/03/2002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5029" y="5215645"/>
            <a:ext cx="322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YRA-201, Rosedale Apartment, Opp. to Hindustan Eng. College, </a:t>
            </a:r>
            <a:r>
              <a:rPr lang="en-IN" dirty="0" err="1"/>
              <a:t>Padur</a:t>
            </a:r>
            <a:r>
              <a:rPr lang="en-IN" dirty="0"/>
              <a:t>, 603103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125210" y="3721994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Rohit</a:t>
            </a:r>
            <a:endParaRPr lang="en-US" dirty="0"/>
          </a:p>
        </p:txBody>
      </p:sp>
      <p:pic>
        <p:nvPicPr>
          <p:cNvPr id="61" name="Picture 60" descr="A person in a yellow shirt&#10;&#10;Description automatically generated with medium confidenc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80" y="1551305"/>
            <a:ext cx="2286635" cy="22586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82" y="4448938"/>
            <a:ext cx="544091" cy="52322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244" y="5032070"/>
            <a:ext cx="544567" cy="523221"/>
          </a:xfrm>
          <a:prstGeom prst="rect">
            <a:avLst/>
          </a:prstGeom>
        </p:spPr>
      </p:pic>
      <p:pic>
        <p:nvPicPr>
          <p:cNvPr id="68" name="Picture 6" descr="Phone Icons - Free Download, PNG and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51" y="6244317"/>
            <a:ext cx="45925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922524" y="3719381"/>
            <a:ext cx="2098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dirty="0" err="1"/>
              <a:t>     </a:t>
            </a:r>
            <a:r>
              <a:rPr lang="en-US" dirty="0" err="1"/>
              <a:t>Jino</a:t>
            </a:r>
            <a:r>
              <a:rPr lang="en-US" dirty="0"/>
              <a:t> Hans</a:t>
            </a:r>
            <a:endParaRPr lang="en-US" dirty="0"/>
          </a:p>
          <a:p>
            <a:pPr algn="l"/>
            <a:r>
              <a:rPr lang="en-US" dirty="0"/>
              <a:t>B.E., M.Tech., Ph.D.,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26270" y="4364506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jinohansw@ssn.edu.in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626823" y="5078237"/>
            <a:ext cx="249138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No.1, Lalitha Garden, </a:t>
            </a:r>
            <a:r>
              <a:rPr lang="en-US" dirty="0" err="1">
                <a:sym typeface="+mn-ea"/>
              </a:rPr>
              <a:t>Sannidhi</a:t>
            </a:r>
            <a:r>
              <a:rPr lang="en-US" dirty="0">
                <a:sym typeface="+mn-ea"/>
              </a:rPr>
              <a:t> Street, </a:t>
            </a:r>
            <a:r>
              <a:rPr lang="en-US" dirty="0" err="1">
                <a:sym typeface="+mn-ea"/>
              </a:rPr>
              <a:t>Thiruvanmiyur</a:t>
            </a:r>
            <a:r>
              <a:rPr lang="en-US" dirty="0">
                <a:sym typeface="+mn-ea"/>
              </a:rPr>
              <a:t>, Chennai-41</a:t>
            </a:r>
            <a:endParaRPr lang="en-US" dirty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683526" y="6303747"/>
            <a:ext cx="141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7358079920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107" name="Text Box 106"/>
          <p:cNvSpPr txBox="1"/>
          <p:nvPr/>
        </p:nvSpPr>
        <p:spPr>
          <a:xfrm>
            <a:off x="2794000" y="1261110"/>
            <a:ext cx="282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u="sng"/>
              <a:t>OUR TEAM MENTOR</a:t>
            </a:r>
            <a:endParaRPr lang="en-IN" altLang="en-US" u="sng"/>
          </a:p>
        </p:txBody>
      </p:sp>
      <p:sp>
        <p:nvSpPr>
          <p:cNvPr id="108" name="Text Box 107"/>
          <p:cNvSpPr txBox="1"/>
          <p:nvPr/>
        </p:nvSpPr>
        <p:spPr>
          <a:xfrm>
            <a:off x="5928995" y="1261110"/>
            <a:ext cx="191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u="sng"/>
              <a:t>TEAM MEMBERS:</a:t>
            </a:r>
            <a:endParaRPr lang="en-IN" altLang="en-US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1999" cy="1261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 flipV="1">
            <a:off x="129545" y="141868"/>
            <a:ext cx="639670" cy="634447"/>
            <a:chOff x="11314790" y="6190724"/>
            <a:chExt cx="639670" cy="634447"/>
          </a:xfrm>
        </p:grpSpPr>
        <p:sp>
          <p:nvSpPr>
            <p:cNvPr id="34" name="Oval 33"/>
            <p:cNvSpPr/>
            <p:nvPr/>
          </p:nvSpPr>
          <p:spPr>
            <a:xfrm rot="7412770">
              <a:off x="11534401" y="66350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7412770">
              <a:off x="11749070" y="61907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7412770">
              <a:off x="11314790" y="67315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7412770">
              <a:off x="11667500" y="64629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563276" y="224009"/>
            <a:ext cx="1358278" cy="1351520"/>
            <a:chOff x="10563276" y="224009"/>
            <a:chExt cx="1358278" cy="1351520"/>
          </a:xfrm>
        </p:grpSpPr>
        <p:sp>
          <p:nvSpPr>
            <p:cNvPr id="7" name="Oval 6"/>
            <p:cNvSpPr/>
            <p:nvPr/>
          </p:nvSpPr>
          <p:spPr>
            <a:xfrm rot="9022872">
              <a:off x="10956095" y="617977"/>
              <a:ext cx="571875" cy="5718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 rot="9022872">
              <a:off x="11330510" y="1122781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 rot="12936853">
              <a:off x="11444729" y="782382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 rot="4983617">
              <a:off x="10826098" y="1134081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rot="9022872" flipV="1">
              <a:off x="10819547" y="224009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 rot="12936853" flipH="1" flipV="1">
              <a:off x="10563276" y="690761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rot="4983617" flipH="1" flipV="1">
              <a:off x="11184201" y="313273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223353" y="6038324"/>
            <a:ext cx="639670" cy="634447"/>
            <a:chOff x="11223353" y="6038324"/>
            <a:chExt cx="639670" cy="634447"/>
          </a:xfrm>
        </p:grpSpPr>
        <p:sp>
          <p:nvSpPr>
            <p:cNvPr id="4" name="Oval 3"/>
            <p:cNvSpPr/>
            <p:nvPr/>
          </p:nvSpPr>
          <p:spPr>
            <a:xfrm rot="7412770">
              <a:off x="11442964" y="64826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7412770">
              <a:off x="11657633" y="60383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7412770">
              <a:off x="11223353" y="65791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7412770">
              <a:off x="11576063" y="63105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person, person, outdoor, standing&#10;&#10;Description automatically generated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2" t="5292" r="1032" b="240"/>
          <a:stretch>
            <a:fillRect/>
          </a:stretch>
        </p:blipFill>
        <p:spPr>
          <a:xfrm>
            <a:off x="415290" y="1293495"/>
            <a:ext cx="2378075" cy="2218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970886" y="34637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Aditya.R</a:t>
            </a:r>
            <a:endParaRPr lang="en-US" dirty="0"/>
          </a:p>
        </p:txBody>
      </p:sp>
      <p:pic>
        <p:nvPicPr>
          <p:cNvPr id="1030" name="Picture 6" descr="Phone Icons - Free Download, PNG and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8" y="5926110"/>
            <a:ext cx="45925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295" y="6039338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7200972008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63" y="4465898"/>
            <a:ext cx="544091" cy="5232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7295" y="452588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adityar19004@it.ssn.edu.in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547" y="3912060"/>
            <a:ext cx="618481" cy="5232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1994" y="40119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22/04/2001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673" y="5095804"/>
            <a:ext cx="544567" cy="5232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50497" y="5075348"/>
            <a:ext cx="318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Villa no 87,Casa Grande Pavillion,Thalambur,Chennai-600130 </a:t>
            </a:r>
            <a:endParaRPr lang="en-US" dirty="0"/>
          </a:p>
        </p:txBody>
      </p:sp>
      <p:pic>
        <p:nvPicPr>
          <p:cNvPr id="36" name="Picture 35" descr="A picture containing person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5" y="1123315"/>
            <a:ext cx="2533015" cy="2374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6" descr="Phone Icons - Free Download, PNG and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87" y="5919513"/>
            <a:ext cx="45925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15" y="4459715"/>
            <a:ext cx="544091" cy="5232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3" y="3926818"/>
            <a:ext cx="618481" cy="52322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63" y="5086971"/>
            <a:ext cx="544567" cy="523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5302" y="3500377"/>
            <a:ext cx="177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Gokhul.vs</a:t>
            </a:r>
            <a:endParaRPr lang="en-US" dirty="0"/>
          </a:p>
        </p:txBody>
      </p:sp>
      <p:pic>
        <p:nvPicPr>
          <p:cNvPr id="15" name="Picture 14" descr="A person with a beard&#10;&#10;Description automatically generated with low confidenc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15" y="1278255"/>
            <a:ext cx="2597785" cy="21850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933" y="3894357"/>
            <a:ext cx="618481" cy="52322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51" y="4435281"/>
            <a:ext cx="544091" cy="5232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468" y="5104377"/>
            <a:ext cx="544567" cy="523221"/>
          </a:xfrm>
          <a:prstGeom prst="rect">
            <a:avLst/>
          </a:prstGeom>
        </p:spPr>
      </p:pic>
      <p:pic>
        <p:nvPicPr>
          <p:cNvPr id="52" name="Picture 6" descr="Phone Icons - Free Download, PNG and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829" y="5805301"/>
            <a:ext cx="45925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843255" y="3463774"/>
            <a:ext cx="8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Akshaj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03035" y="3964685"/>
            <a:ext cx="29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23.02/2002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51055" y="4518105"/>
            <a:ext cx="347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akshaj19011@mech.ssn.edu.in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89079" y="5027845"/>
            <a:ext cx="3622576" cy="65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River View Apartments, </a:t>
            </a:r>
            <a:r>
              <a:rPr lang="en-US" dirty="0" err="1"/>
              <a:t>Manapakkam</a:t>
            </a:r>
            <a:r>
              <a:rPr lang="en-US" dirty="0"/>
              <a:t>, Chennai-89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38060" y="5884669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8825934858</a:t>
            </a:r>
            <a:endParaRPr lang="en-I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71106" y="395600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13/10/2001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74432" y="450272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gokhul19046@mech.ssn.edu.in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69729" y="600305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7550085407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70034" y="4982935"/>
            <a:ext cx="294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T-1, S-4, Blossom,  MG Road, </a:t>
            </a:r>
            <a:r>
              <a:rPr lang="en-IN" dirty="0" err="1"/>
              <a:t>Sastri</a:t>
            </a:r>
            <a:r>
              <a:rPr lang="en-IN" dirty="0"/>
              <a:t> Nagar, Adyar, Chennai -20</a:t>
            </a:r>
            <a:endParaRPr lang="en-US" dirty="0"/>
          </a:p>
        </p:txBody>
      </p:sp>
      <p:sp>
        <p:nvSpPr>
          <p:cNvPr id="3" name="Title 50"/>
          <p:cNvSpPr>
            <a:spLocks noGrp="1"/>
          </p:cNvSpPr>
          <p:nvPr/>
        </p:nvSpPr>
        <p:spPr>
          <a:xfrm>
            <a:off x="2636520" y="329565"/>
            <a:ext cx="9646920" cy="74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rPr lang="en-IN" altLang="en-US"/>
              <a:t>EAM INVENTE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ustom 5">
      <a:majorFont>
        <a:latin typeface="Daytona Pro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408A6"/>
      </a:accent1>
      <a:accent2>
        <a:srgbClr val="C830CC"/>
      </a:accent2>
      <a:accent3>
        <a:srgbClr val="03ECFE"/>
      </a:accent3>
      <a:accent4>
        <a:srgbClr val="4775E7"/>
      </a:accent4>
      <a:accent5>
        <a:srgbClr val="8971E1"/>
      </a:accent5>
      <a:accent6>
        <a:srgbClr val="D54773"/>
      </a:accent6>
      <a:hlink>
        <a:srgbClr val="00767F"/>
      </a:hlink>
      <a:folHlink>
        <a:srgbClr val="AB057C"/>
      </a:folHlink>
    </a:clrScheme>
    <a:fontScheme name="Custom 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Example2">
      <a:dk1>
        <a:sysClr val="windowText" lastClr="000000"/>
      </a:dk1>
      <a:lt1>
        <a:sysClr val="window" lastClr="FFFFFF"/>
      </a:lt1>
      <a:dk2>
        <a:srgbClr val="400D0D"/>
      </a:dk2>
      <a:lt2>
        <a:srgbClr val="E7E6E6"/>
      </a:lt2>
      <a:accent1>
        <a:srgbClr val="400D0D"/>
      </a:accent1>
      <a:accent2>
        <a:srgbClr val="FEC730"/>
      </a:accent2>
      <a:accent3>
        <a:srgbClr val="B9E4ED"/>
      </a:accent3>
      <a:accent4>
        <a:srgbClr val="400D0D"/>
      </a:accent4>
      <a:accent5>
        <a:srgbClr val="5B9BD5"/>
      </a:accent5>
      <a:accent6>
        <a:srgbClr val="70AD47"/>
      </a:accent6>
      <a:hlink>
        <a:srgbClr val="154953"/>
      </a:hlink>
      <a:folHlink>
        <a:srgbClr val="966E00"/>
      </a:folHlink>
    </a:clrScheme>
    <a:fontScheme name="Example 2">
      <a:majorFont>
        <a:latin typeface="The Hand Extra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Example3">
      <a:dk1>
        <a:sysClr val="windowText" lastClr="000000"/>
      </a:dk1>
      <a:lt1>
        <a:sysClr val="window" lastClr="FFFFFF"/>
      </a:lt1>
      <a:dk2>
        <a:srgbClr val="455F51"/>
      </a:dk2>
      <a:lt2>
        <a:srgbClr val="F3F9D7"/>
      </a:lt2>
      <a:accent1>
        <a:srgbClr val="57AA00"/>
      </a:accent1>
      <a:accent2>
        <a:srgbClr val="1C8101"/>
      </a:accent2>
      <a:accent3>
        <a:srgbClr val="BACD11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xample3">
      <a:majorFont>
        <a:latin typeface="Sagona ExtraLight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 branding template</Template>
  <TotalTime>0</TotalTime>
  <Words>4331</Words>
  <Application>WPS Presentation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SimSun</vt:lpstr>
      <vt:lpstr>Wingdings</vt:lpstr>
      <vt:lpstr>Avenir Next LT Pro</vt:lpstr>
      <vt:lpstr>Yu Gothic UI</vt:lpstr>
      <vt:lpstr>Montserrat</vt:lpstr>
      <vt:lpstr>The Hand Extrablack</vt:lpstr>
      <vt:lpstr>Mongolian Baiti</vt:lpstr>
      <vt:lpstr>Sophia</vt:lpstr>
      <vt:lpstr>Yu Gothic</vt:lpstr>
      <vt:lpstr>Cavolini</vt:lpstr>
      <vt:lpstr>Century Schoolbook</vt:lpstr>
      <vt:lpstr>Wingdings</vt:lpstr>
      <vt:lpstr>Microsoft YaHei</vt:lpstr>
      <vt:lpstr>Arial Unicode MS</vt:lpstr>
      <vt:lpstr>Daytona Pro Condensed</vt:lpstr>
      <vt:lpstr>Liberation Mono</vt:lpstr>
      <vt:lpstr>Calibri</vt:lpstr>
      <vt:lpstr>Custom Design</vt:lpstr>
      <vt:lpstr>1_Custom Design</vt:lpstr>
      <vt:lpstr>2_Custom Design</vt:lpstr>
      <vt:lpstr>3_Custom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 INVENTE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{{YOUR  TOY IDEA TITLE}}</dc:title>
  <dc:creator>Ajay Singh Rajawat</dc:creator>
  <cp:lastModifiedBy>gokhu</cp:lastModifiedBy>
  <cp:revision>20</cp:revision>
  <dcterms:created xsi:type="dcterms:W3CDTF">2021-01-01T05:42:00Z</dcterms:created>
  <dcterms:modified xsi:type="dcterms:W3CDTF">2021-01-31T10:44:39Z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1033-11.2.0.9922</vt:lpwstr>
  </property>
</Properties>
</file>