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media/image4.png" ContentType="image/png"/>
  <Override PartName="/ppt/media/image5.png" ContentType="image/png"/>
  <Override PartName="/ppt/media/image10.png" ContentType="image/png"/>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file:///home/rohitd/OneDrive/Desktop/FYP_PAPERS/WINDMILL%20ELEMENT.pdf" TargetMode="External"/><Relationship Id="rId3" Type="http://schemas.openxmlformats.org/officeDocument/2006/relationships/image" Target="../media/image2.pn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file:///home/rohitd/OneDrive/Desktop/FYP_PAPERS/CROSS-SHAPED%20ELEMENT.pdf" TargetMode="Externa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file:///home/rohitd/OneDrive/Desktop/FYP_PAPERS/MINKOWSKI%20FRACTAL%20ELEMENT.pdf" TargetMode="Externa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file:///home/rohitd/OneDrive/Desktop/FYP_PAPERS/QUATERNIONIC.pdf" TargetMode="Externa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523880" y="1122480"/>
            <a:ext cx="9143280" cy="238680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IN" sz="5400" spc="-1" strike="noStrike">
                <a:solidFill>
                  <a:srgbClr val="000000"/>
                </a:solidFill>
                <a:latin typeface="Times New Roman"/>
              </a:rPr>
              <a:t>BROADBAND ELEMENTS</a:t>
            </a:r>
            <a:endParaRPr b="0" lang="en-IN" sz="5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525240" y="253080"/>
            <a:ext cx="4799880" cy="593280"/>
          </a:xfrm>
          <a:prstGeom prst="rect">
            <a:avLst/>
          </a:prstGeom>
          <a:noFill/>
          <a:ln>
            <a:noFill/>
          </a:ln>
        </p:spPr>
        <p:style>
          <a:lnRef idx="0"/>
          <a:fillRef idx="0"/>
          <a:effectRef idx="0"/>
          <a:fontRef idx="minor"/>
        </p:style>
        <p:txBody>
          <a:bodyPr lIns="90000" rIns="90000" tIns="45000" bIns="45000" anchor="ctr">
            <a:normAutofit fontScale="59000"/>
          </a:bodyPr>
          <a:p>
            <a:pPr algn="ctr">
              <a:lnSpc>
                <a:spcPct val="90000"/>
              </a:lnSpc>
            </a:pPr>
            <a:r>
              <a:rPr b="0" lang="en-IN" sz="2800" spc="-1" strike="noStrike">
                <a:solidFill>
                  <a:srgbClr val="000000"/>
                </a:solidFill>
                <a:latin typeface="Times New Roman"/>
              </a:rPr>
              <a:t>WINDMILL SHAPED ELEMENT </a:t>
            </a:r>
            <a:endParaRPr b="0" lang="en-IN" sz="2800" spc="-1" strike="noStrike">
              <a:latin typeface="Arial"/>
            </a:endParaRPr>
          </a:p>
        </p:txBody>
      </p:sp>
      <p:pic>
        <p:nvPicPr>
          <p:cNvPr id="78" name="Content Placeholder 4" descr=""/>
          <p:cNvPicPr/>
          <p:nvPr/>
        </p:nvPicPr>
        <p:blipFill>
          <a:blip r:embed="rId1"/>
          <a:stretch/>
        </p:blipFill>
        <p:spPr>
          <a:xfrm>
            <a:off x="8014320" y="4650840"/>
            <a:ext cx="2250360" cy="2081160"/>
          </a:xfrm>
          <a:prstGeom prst="rect">
            <a:avLst/>
          </a:prstGeom>
          <a:ln>
            <a:noFill/>
          </a:ln>
        </p:spPr>
      </p:pic>
      <p:sp>
        <p:nvSpPr>
          <p:cNvPr id="79" name="CustomShape 2"/>
          <p:cNvSpPr/>
          <p:nvPr/>
        </p:nvSpPr>
        <p:spPr>
          <a:xfrm>
            <a:off x="277920" y="978120"/>
            <a:ext cx="5817240" cy="5576400"/>
          </a:xfrm>
          <a:prstGeom prst="rect">
            <a:avLst/>
          </a:prstGeom>
          <a:noFill/>
          <a:ln>
            <a:noFill/>
          </a:ln>
        </p:spPr>
        <p:style>
          <a:lnRef idx="0"/>
          <a:fillRef idx="0"/>
          <a:effectRef idx="0"/>
          <a:fontRef idx="minor"/>
        </p:style>
        <p:txBody>
          <a:bodyPr lIns="90000" rIns="90000" tIns="45000" bIns="45000">
            <a:spAutoFit/>
          </a:bodyPr>
          <a:p>
            <a:pPr marL="285840" indent="-285120" algn="just">
              <a:lnSpc>
                <a:spcPct val="100000"/>
              </a:lnSpc>
              <a:buClr>
                <a:srgbClr val="000000"/>
              </a:buClr>
              <a:buFont typeface="Arial"/>
              <a:buChar char="•"/>
            </a:pPr>
            <a:r>
              <a:rPr b="0" lang="en-IN" sz="1800" spc="-1" strike="noStrike">
                <a:solidFill>
                  <a:srgbClr val="000000"/>
                </a:solidFill>
                <a:latin typeface="Times New Roman"/>
                <a:ea typeface="DejaVu Sans"/>
              </a:rPr>
              <a:t>DIMENSIONS: </a:t>
            </a:r>
            <a:r>
              <a:rPr b="0" lang="pt-BR" sz="1800" spc="-1" strike="noStrike">
                <a:solidFill>
                  <a:srgbClr val="000000"/>
                </a:solidFill>
                <a:latin typeface="Times New Roman"/>
                <a:ea typeface="DejaVu Sans"/>
              </a:rPr>
              <a:t>s a=12 mm, g=0.4 mm, d=0.55 mm, h=4 mm</a:t>
            </a:r>
            <a:endParaRPr b="0" lang="en-IN" sz="1800" spc="-1" strike="noStrike">
              <a:latin typeface="Arial"/>
            </a:endParaRPr>
          </a:p>
          <a:p>
            <a:pPr marL="285840" indent="-285120" algn="just">
              <a:lnSpc>
                <a:spcPct val="100000"/>
              </a:lnSpc>
              <a:buClr>
                <a:srgbClr val="000000"/>
              </a:buClr>
              <a:buFont typeface="Arial"/>
              <a:buChar char="•"/>
            </a:pPr>
            <a:r>
              <a:rPr b="0" lang="pt-BR" sz="1800" spc="-1" strike="noStrike">
                <a:solidFill>
                  <a:srgbClr val="000000"/>
                </a:solidFill>
                <a:latin typeface="Times New Roman"/>
                <a:ea typeface="DejaVu Sans"/>
              </a:rPr>
              <a:t>ARRAY SIZE: 16 by 16 elements</a:t>
            </a:r>
            <a:endParaRPr b="0" lang="en-IN" sz="1800" spc="-1" strike="noStrike">
              <a:latin typeface="Arial"/>
            </a:endParaRPr>
          </a:p>
          <a:p>
            <a:pPr marL="285840" indent="-285120" algn="just">
              <a:lnSpc>
                <a:spcPct val="100000"/>
              </a:lnSpc>
              <a:buClr>
                <a:srgbClr val="000000"/>
              </a:buClr>
              <a:buFont typeface="Arial"/>
              <a:buChar char="•"/>
            </a:pPr>
            <a:r>
              <a:rPr b="0" lang="pt-BR" sz="1800" spc="-1" strike="noStrike">
                <a:solidFill>
                  <a:srgbClr val="000000"/>
                </a:solidFill>
                <a:latin typeface="Times New Roman"/>
                <a:ea typeface="DejaVu Sans"/>
              </a:rPr>
              <a:t>BANDWIDTH: </a:t>
            </a:r>
            <a:r>
              <a:rPr b="0" lang="en-IN" sz="1800" spc="-1" strike="noStrike">
                <a:solidFill>
                  <a:srgbClr val="000000"/>
                </a:solidFill>
                <a:latin typeface="Times New Roman"/>
                <a:ea typeface="DejaVu Sans"/>
              </a:rPr>
              <a:t>7 GHz to 14 GHz</a:t>
            </a:r>
            <a:endParaRPr b="0" lang="en-IN" sz="1800" spc="-1" strike="noStrike">
              <a:latin typeface="Arial"/>
            </a:endParaRPr>
          </a:p>
          <a:p>
            <a:pPr algn="just">
              <a:lnSpc>
                <a:spcPct val="100000"/>
              </a:lnSpc>
            </a:pPr>
            <a:endParaRPr b="0" lang="en-IN" sz="1800" spc="-1" strike="noStrike">
              <a:latin typeface="Arial"/>
            </a:endParaRPr>
          </a:p>
          <a:p>
            <a:pPr marL="285840" indent="-285120" algn="just">
              <a:lnSpc>
                <a:spcPct val="100000"/>
              </a:lnSpc>
              <a:buClr>
                <a:srgbClr val="000000"/>
              </a:buClr>
              <a:buFont typeface="Arial"/>
              <a:buChar char="•"/>
            </a:pPr>
            <a:r>
              <a:rPr b="0" lang="en-US" sz="1800" spc="-1" strike="noStrike">
                <a:solidFill>
                  <a:srgbClr val="000000"/>
                </a:solidFill>
                <a:latin typeface="Times New Roman"/>
                <a:ea typeface="DejaVu Sans"/>
              </a:rPr>
              <a:t>It is composed of an inner square ring and an outer irregular ring, and their resonance frequencies are designed to be very close in order to increase the operation bandwidth and the reflection phasing range. </a:t>
            </a:r>
            <a:endParaRPr b="0" lang="en-IN" sz="1800" spc="-1" strike="noStrike">
              <a:latin typeface="Arial"/>
            </a:endParaRPr>
          </a:p>
          <a:p>
            <a:pPr algn="just">
              <a:lnSpc>
                <a:spcPct val="100000"/>
              </a:lnSpc>
            </a:pPr>
            <a:endParaRPr b="0" lang="en-IN" sz="1800" spc="-1" strike="noStrike">
              <a:latin typeface="Arial"/>
            </a:endParaRPr>
          </a:p>
          <a:p>
            <a:pPr marL="285840" indent="-285120" algn="just">
              <a:lnSpc>
                <a:spcPct val="100000"/>
              </a:lnSpc>
              <a:buClr>
                <a:srgbClr val="000000"/>
              </a:buClr>
              <a:buFont typeface="Arial"/>
              <a:buChar char="•"/>
            </a:pPr>
            <a:r>
              <a:rPr b="0" lang="en-US" sz="1800" spc="-1" strike="noStrike">
                <a:solidFill>
                  <a:srgbClr val="000000"/>
                </a:solidFill>
                <a:latin typeface="Times New Roman"/>
                <a:ea typeface="DejaVu Sans"/>
              </a:rPr>
              <a:t>8 windmill-shaped elements with different dimensions have been selected as the composing units. When the length of the branch L is 0.6 mm, 0.825 mm, 1.05 mm, 1.26 mm, 1.47 mm, 1.75 mm, 2.05 mm and 2.38 mm respectively, the reflected phase is 45*n( n=1 to 8) degrees at the central frequency f =10 GHz.</a:t>
            </a:r>
            <a:endParaRPr b="0" lang="en-IN" sz="1800" spc="-1" strike="noStrike">
              <a:latin typeface="Arial"/>
            </a:endParaRPr>
          </a:p>
          <a:p>
            <a:pPr algn="just">
              <a:lnSpc>
                <a:spcPct val="100000"/>
              </a:lnSpc>
            </a:pPr>
            <a:endParaRPr b="0" lang="en-IN" sz="1800" spc="-1" strike="noStrike">
              <a:latin typeface="Arial"/>
            </a:endParaRPr>
          </a:p>
          <a:p>
            <a:pPr marL="285840" indent="-285120" algn="just">
              <a:lnSpc>
                <a:spcPct val="100000"/>
              </a:lnSpc>
              <a:buClr>
                <a:srgbClr val="000000"/>
              </a:buClr>
              <a:buFont typeface="Arial"/>
              <a:buChar char="•"/>
            </a:pPr>
            <a:r>
              <a:rPr b="0" lang="en-US" sz="1800" spc="-1" strike="noStrike">
                <a:solidFill>
                  <a:srgbClr val="000000"/>
                </a:solidFill>
                <a:latin typeface="Times New Roman"/>
                <a:ea typeface="DejaVu Sans"/>
              </a:rPr>
              <a:t>PSO algorithm has been used for optimization.</a:t>
            </a:r>
            <a:endParaRPr b="0" lang="en-IN" sz="1800" spc="-1" strike="noStrike">
              <a:latin typeface="Arial"/>
            </a:endParaRPr>
          </a:p>
          <a:p>
            <a:pPr marL="285840" indent="-285120" algn="just">
              <a:lnSpc>
                <a:spcPct val="100000"/>
              </a:lnSpc>
              <a:buClr>
                <a:srgbClr val="000000"/>
              </a:buClr>
              <a:buFont typeface="Arial"/>
              <a:buChar char="•"/>
            </a:pPr>
            <a:r>
              <a:rPr b="0" lang="en-US" sz="1800" spc="-1" strike="noStrike" u="sng">
                <a:solidFill>
                  <a:srgbClr val="0563c1"/>
                </a:solidFill>
                <a:uFillTx/>
                <a:latin typeface="Times New Roman"/>
                <a:ea typeface="DejaVu Sans"/>
                <a:hlinkClick r:id="rId2"/>
              </a:rPr>
              <a:t>..\OneDrive\Desktop\FYP_PAPERS\WINDMILL ELEMENT.pdf</a:t>
            </a:r>
            <a:endParaRPr b="0" lang="en-IN" sz="1800" spc="-1" strike="noStrike">
              <a:latin typeface="Arial"/>
            </a:endParaRPr>
          </a:p>
          <a:p>
            <a:pPr>
              <a:lnSpc>
                <a:spcPct val="100000"/>
              </a:lnSpc>
            </a:pPr>
            <a:endParaRPr b="0" lang="en-IN" sz="1800" spc="-1" strike="noStrike">
              <a:latin typeface="Arial"/>
            </a:endParaRPr>
          </a:p>
        </p:txBody>
      </p:sp>
      <p:pic>
        <p:nvPicPr>
          <p:cNvPr id="80" name="Picture 7" descr=""/>
          <p:cNvPicPr/>
          <p:nvPr/>
        </p:nvPicPr>
        <p:blipFill>
          <a:blip r:embed="rId3"/>
          <a:srcRect l="0" t="709" r="0" b="0"/>
          <a:stretch/>
        </p:blipFill>
        <p:spPr>
          <a:xfrm>
            <a:off x="6271560" y="263520"/>
            <a:ext cx="5628960" cy="413748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25240" y="253080"/>
            <a:ext cx="4799880" cy="59328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0" lang="en-IN" sz="2800" spc="-1" strike="noStrike">
                <a:solidFill>
                  <a:srgbClr val="000000"/>
                </a:solidFill>
                <a:latin typeface="Times New Roman"/>
              </a:rPr>
              <a:t>CROSS SHAPED ELEMENT  </a:t>
            </a:r>
            <a:endParaRPr b="0" lang="en-IN" sz="2800" spc="-1" strike="noStrike">
              <a:latin typeface="Arial"/>
            </a:endParaRPr>
          </a:p>
        </p:txBody>
      </p:sp>
      <p:sp>
        <p:nvSpPr>
          <p:cNvPr id="82" name="CustomShape 2"/>
          <p:cNvSpPr/>
          <p:nvPr/>
        </p:nvSpPr>
        <p:spPr>
          <a:xfrm>
            <a:off x="277920" y="978120"/>
            <a:ext cx="7162200" cy="5544720"/>
          </a:xfrm>
          <a:prstGeom prst="rect">
            <a:avLst/>
          </a:prstGeom>
          <a:noFill/>
          <a:ln>
            <a:noFill/>
          </a:ln>
        </p:spPr>
        <p:style>
          <a:lnRef idx="0"/>
          <a:fillRef idx="0"/>
          <a:effectRef idx="0"/>
          <a:fontRef idx="minor"/>
        </p:style>
        <p:txBody>
          <a:bodyPr lIns="90000" rIns="90000" tIns="45000" bIns="45000">
            <a:spAutoFit/>
          </a:bodyPr>
          <a:p>
            <a:pPr marL="285840" indent="-285120" algn="just">
              <a:lnSpc>
                <a:spcPct val="100000"/>
              </a:lnSpc>
              <a:buClr>
                <a:srgbClr val="000000"/>
              </a:buClr>
              <a:buFont typeface="Arial"/>
              <a:buChar char="•"/>
            </a:pPr>
            <a:r>
              <a:rPr b="0" lang="en-IN" sz="1800" spc="-1" strike="noStrike">
                <a:solidFill>
                  <a:srgbClr val="000000"/>
                </a:solidFill>
                <a:latin typeface="Times New Roman"/>
                <a:ea typeface="DejaVu Sans"/>
              </a:rPr>
              <a:t>DIMENSIONS: </a:t>
            </a:r>
            <a:r>
              <a:rPr b="0" lang="pl-PL" sz="1400" spc="-1" strike="noStrike">
                <a:solidFill>
                  <a:srgbClr val="000000"/>
                </a:solidFill>
                <a:latin typeface="Times New Roman"/>
                <a:ea typeface="DejaVu Sans"/>
              </a:rPr>
              <a:t>The size parameters of b1, l, g, w1 and w2 are : (1) b1 = 5.5, g = 1.2, l = 1.6, w1 = 0.5, w2 = 0.4, (2) b1 = 6.5, g = 1.2, l = 1.5, w1 = 0.4, w2 = 0.8, (3) b1 = 7.0, g = 0.8, l = 1.75, w1 = 0.4, w2 = 1.2, (4) b1 = 6.5, g = 1.2, l = 2.5, w1 = 0.5, w2 = 1.0, (5) b1 = 6.5, g = 1.2, l = 2.5, w1 = 0.2, w2 = 1.2, (6) b1 = 7.0, g = 0.4, l = 2.75, w1 = 0.3, w2 = 0.8, (7) b1 = 8.0, g = 0.2, l = 2.75, w1 = 0.2, w2 = 0.8, length units are mm. </a:t>
            </a:r>
            <a:endParaRPr b="0" lang="en-IN" sz="1400" spc="-1" strike="noStrike">
              <a:latin typeface="Arial"/>
            </a:endParaRPr>
          </a:p>
          <a:p>
            <a:pPr algn="just">
              <a:lnSpc>
                <a:spcPct val="100000"/>
              </a:lnSpc>
            </a:pPr>
            <a:endParaRPr b="0" lang="en-IN" sz="1400" spc="-1" strike="noStrike">
              <a:latin typeface="Arial"/>
            </a:endParaRPr>
          </a:p>
          <a:p>
            <a:pPr marL="285840" indent="-285120" algn="just">
              <a:lnSpc>
                <a:spcPct val="100000"/>
              </a:lnSpc>
              <a:buClr>
                <a:srgbClr val="000000"/>
              </a:buClr>
              <a:buFont typeface="Arial"/>
              <a:buChar char="•"/>
            </a:pPr>
            <a:r>
              <a:rPr b="0" lang="pt-BR" sz="1800" spc="-1" strike="noStrike">
                <a:solidFill>
                  <a:srgbClr val="000000"/>
                </a:solidFill>
                <a:latin typeface="Times New Roman"/>
                <a:ea typeface="DejaVu Sans"/>
              </a:rPr>
              <a:t>ARRAY SIZE: </a:t>
            </a:r>
            <a:r>
              <a:rPr b="0" lang="fr-FR" sz="1800" spc="-1" strike="noStrike">
                <a:solidFill>
                  <a:srgbClr val="000000"/>
                </a:solidFill>
                <a:latin typeface="Times New Roman"/>
                <a:ea typeface="DejaVu Sans"/>
              </a:rPr>
              <a:t>28 × 28 elements (238 mm × 238 mm). </a:t>
            </a:r>
            <a:endParaRPr b="0" lang="en-IN" sz="1800" spc="-1" strike="noStrike">
              <a:latin typeface="Arial"/>
            </a:endParaRPr>
          </a:p>
          <a:p>
            <a:pPr marL="285840" indent="-285120" algn="just">
              <a:lnSpc>
                <a:spcPct val="100000"/>
              </a:lnSpc>
              <a:buClr>
                <a:srgbClr val="000000"/>
              </a:buClr>
              <a:buFont typeface="Arial"/>
              <a:buChar char="•"/>
            </a:pPr>
            <a:r>
              <a:rPr b="0" lang="pt-BR" sz="1800" spc="-1" strike="noStrike">
                <a:solidFill>
                  <a:srgbClr val="000000"/>
                </a:solidFill>
                <a:latin typeface="Times New Roman"/>
                <a:ea typeface="DejaVu Sans"/>
              </a:rPr>
              <a:t>BANDWIDTH: </a:t>
            </a:r>
            <a:r>
              <a:rPr b="0" lang="en-IN" sz="1800" spc="-1" strike="noStrike">
                <a:solidFill>
                  <a:srgbClr val="000000"/>
                </a:solidFill>
                <a:latin typeface="Times New Roman"/>
                <a:ea typeface="DejaVu Sans"/>
              </a:rPr>
              <a:t>8 GHz to 20 GHz</a:t>
            </a:r>
            <a:endParaRPr b="0" lang="en-IN" sz="1800" spc="-1" strike="noStrike">
              <a:latin typeface="Arial"/>
            </a:endParaRPr>
          </a:p>
          <a:p>
            <a:pPr algn="just">
              <a:lnSpc>
                <a:spcPct val="100000"/>
              </a:lnSpc>
            </a:pPr>
            <a:endParaRPr b="0" lang="en-IN" sz="1800" spc="-1" strike="noStrike">
              <a:latin typeface="Arial"/>
            </a:endParaRPr>
          </a:p>
          <a:p>
            <a:pPr marL="285840" indent="-285120" algn="just">
              <a:lnSpc>
                <a:spcPct val="100000"/>
              </a:lnSpc>
              <a:buClr>
                <a:srgbClr val="000000"/>
              </a:buClr>
              <a:buFont typeface="Arial"/>
              <a:buChar char="•"/>
            </a:pPr>
            <a:r>
              <a:rPr b="0" lang="en-US" sz="1800" spc="-1" strike="noStrike">
                <a:solidFill>
                  <a:srgbClr val="000000"/>
                </a:solidFill>
                <a:latin typeface="Times New Roman"/>
                <a:ea typeface="DejaVu Sans"/>
              </a:rPr>
              <a:t>This paper presents a low Q-factor cross-shaped unit for the design of metasurface with wide bandwidth of anomalous reflection.</a:t>
            </a:r>
            <a:endParaRPr b="0" lang="en-IN" sz="1800" spc="-1" strike="noStrike">
              <a:latin typeface="Arial"/>
            </a:endParaRPr>
          </a:p>
          <a:p>
            <a:pPr algn="just">
              <a:lnSpc>
                <a:spcPct val="100000"/>
              </a:lnSpc>
            </a:pPr>
            <a:endParaRPr b="0" lang="en-IN" sz="1800" spc="-1" strike="noStrike">
              <a:latin typeface="Arial"/>
            </a:endParaRPr>
          </a:p>
          <a:p>
            <a:pPr marL="285840" indent="-285120" algn="just">
              <a:lnSpc>
                <a:spcPct val="100000"/>
              </a:lnSpc>
              <a:buClr>
                <a:srgbClr val="000000"/>
              </a:buClr>
              <a:buFont typeface="Arial"/>
              <a:buChar char="•"/>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The unit has a reflectance of more than 97% in the frequency range of 8.0–20.0 GHz, and a phase shift of approximate 2π can be achieved by changing the geometric parameters of the unit. Hence it is ensured that the design of the phase gradient metasurface has a wider bandwidth.</a:t>
            </a:r>
            <a:endParaRPr b="0" lang="en-IN" sz="1800" spc="-1" strike="noStrike">
              <a:latin typeface="Arial"/>
            </a:endParaRPr>
          </a:p>
          <a:p>
            <a:pPr algn="just">
              <a:lnSpc>
                <a:spcPct val="100000"/>
              </a:lnSpc>
            </a:pPr>
            <a:endParaRPr b="0" lang="en-IN" sz="1800" spc="-1" strike="noStrike">
              <a:latin typeface="Arial"/>
            </a:endParaRPr>
          </a:p>
          <a:p>
            <a:pPr marL="285840" indent="-285120" algn="just">
              <a:lnSpc>
                <a:spcPct val="100000"/>
              </a:lnSpc>
              <a:buClr>
                <a:srgbClr val="000000"/>
              </a:buClr>
              <a:buFont typeface="Arial"/>
              <a:buChar char="•"/>
            </a:pPr>
            <a:r>
              <a:rPr b="0" lang="en-US" sz="1800" spc="-1" strike="noStrike">
                <a:solidFill>
                  <a:srgbClr val="000000"/>
                </a:solidFill>
                <a:latin typeface="Times New Roman"/>
                <a:ea typeface="DejaVu Sans"/>
              </a:rPr>
              <a:t>Seven units with different reflection phases are used to design the phase gradient metasurface. The phase difference between the last cell of the previous cycle and the first cell of the next cycle is 360°. </a:t>
            </a:r>
            <a:endParaRPr b="0" lang="en-IN" sz="1800" spc="-1" strike="noStrike">
              <a:latin typeface="Arial"/>
            </a:endParaRPr>
          </a:p>
          <a:p>
            <a:pPr marL="285840" indent="-285120" algn="just">
              <a:lnSpc>
                <a:spcPct val="100000"/>
              </a:lnSpc>
              <a:buClr>
                <a:srgbClr val="000000"/>
              </a:buClr>
              <a:buFont typeface="Arial"/>
              <a:buChar char="•"/>
            </a:pPr>
            <a:r>
              <a:rPr b="0" lang="en-US" sz="1800" spc="-1" strike="noStrike" u="sng">
                <a:solidFill>
                  <a:srgbClr val="0563c1"/>
                </a:solidFill>
                <a:uFillTx/>
                <a:latin typeface="Times New Roman"/>
                <a:ea typeface="DejaVu Sans"/>
                <a:hlinkClick r:id="rId1"/>
              </a:rPr>
              <a:t>..\OneDrive\Desktop\FYP_PAPERS\CROSS-SHAPED ELEMENT.pdf</a:t>
            </a:r>
            <a:endParaRPr b="0" lang="en-IN" sz="1800" spc="-1" strike="noStrike">
              <a:latin typeface="Arial"/>
            </a:endParaRPr>
          </a:p>
        </p:txBody>
      </p:sp>
      <p:pic>
        <p:nvPicPr>
          <p:cNvPr id="83" name="Picture 7" descr=""/>
          <p:cNvPicPr/>
          <p:nvPr/>
        </p:nvPicPr>
        <p:blipFill>
          <a:blip r:embed="rId2"/>
          <a:stretch/>
        </p:blipFill>
        <p:spPr>
          <a:xfrm>
            <a:off x="8337240" y="354240"/>
            <a:ext cx="2719440" cy="2588760"/>
          </a:xfrm>
          <a:prstGeom prst="rect">
            <a:avLst/>
          </a:prstGeom>
          <a:ln>
            <a:noFill/>
          </a:ln>
        </p:spPr>
      </p:pic>
      <p:pic>
        <p:nvPicPr>
          <p:cNvPr id="84" name="Picture 9" descr=""/>
          <p:cNvPicPr/>
          <p:nvPr/>
        </p:nvPicPr>
        <p:blipFill>
          <a:blip r:embed="rId3"/>
          <a:stretch/>
        </p:blipFill>
        <p:spPr>
          <a:xfrm>
            <a:off x="8495280" y="3159000"/>
            <a:ext cx="2403000" cy="1238760"/>
          </a:xfrm>
          <a:prstGeom prst="rect">
            <a:avLst/>
          </a:prstGeom>
          <a:ln>
            <a:noFill/>
          </a:ln>
        </p:spPr>
      </p:pic>
      <p:pic>
        <p:nvPicPr>
          <p:cNvPr id="85" name="Picture 11" descr=""/>
          <p:cNvPicPr/>
          <p:nvPr/>
        </p:nvPicPr>
        <p:blipFill>
          <a:blip r:embed="rId4"/>
          <a:stretch/>
        </p:blipFill>
        <p:spPr>
          <a:xfrm>
            <a:off x="7856280" y="4678200"/>
            <a:ext cx="3855240" cy="166068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25240" y="253080"/>
            <a:ext cx="4799880" cy="593280"/>
          </a:xfrm>
          <a:prstGeom prst="rect">
            <a:avLst/>
          </a:prstGeom>
          <a:noFill/>
          <a:ln>
            <a:noFill/>
          </a:ln>
        </p:spPr>
        <p:style>
          <a:lnRef idx="0"/>
          <a:fillRef idx="0"/>
          <a:effectRef idx="0"/>
          <a:fontRef idx="minor"/>
        </p:style>
        <p:txBody>
          <a:bodyPr lIns="90000" rIns="90000" tIns="45000" bIns="45000" anchor="ctr">
            <a:normAutofit fontScale="59000"/>
          </a:bodyPr>
          <a:p>
            <a:pPr algn="ctr">
              <a:lnSpc>
                <a:spcPct val="90000"/>
              </a:lnSpc>
            </a:pPr>
            <a:r>
              <a:rPr b="0" lang="en-IN" sz="2800" spc="-1" strike="noStrike">
                <a:solidFill>
                  <a:srgbClr val="000000"/>
                </a:solidFill>
                <a:latin typeface="Times New Roman"/>
              </a:rPr>
              <a:t>MINKOWSKI FRACTAL ELEMENT  </a:t>
            </a:r>
            <a:endParaRPr b="0" lang="en-IN" sz="2800" spc="-1" strike="noStrike">
              <a:latin typeface="Arial"/>
            </a:endParaRPr>
          </a:p>
        </p:txBody>
      </p:sp>
      <p:sp>
        <p:nvSpPr>
          <p:cNvPr id="87" name="CustomShape 2"/>
          <p:cNvSpPr/>
          <p:nvPr/>
        </p:nvSpPr>
        <p:spPr>
          <a:xfrm>
            <a:off x="277920" y="978120"/>
            <a:ext cx="5512680" cy="5661000"/>
          </a:xfrm>
          <a:prstGeom prst="rect">
            <a:avLst/>
          </a:prstGeom>
          <a:noFill/>
          <a:ln>
            <a:noFill/>
          </a:ln>
        </p:spPr>
        <p:style>
          <a:lnRef idx="0"/>
          <a:fillRef idx="0"/>
          <a:effectRef idx="0"/>
          <a:fontRef idx="minor"/>
        </p:style>
        <p:txBody>
          <a:bodyPr lIns="90000" rIns="90000" tIns="45000" bIns="45000">
            <a:spAutoFit/>
          </a:bodyPr>
          <a:p>
            <a:pPr marL="285840" indent="-285120" algn="just">
              <a:lnSpc>
                <a:spcPct val="100000"/>
              </a:lnSpc>
              <a:buClr>
                <a:srgbClr val="000000"/>
              </a:buClr>
              <a:buFont typeface="Arial"/>
              <a:buChar char="•"/>
            </a:pPr>
            <a:r>
              <a:rPr b="0" lang="en-IN" sz="1800" spc="-1" strike="noStrike">
                <a:solidFill>
                  <a:srgbClr val="000000"/>
                </a:solidFill>
                <a:latin typeface="Times New Roman"/>
                <a:ea typeface="DejaVu Sans"/>
              </a:rPr>
              <a:t>DIMENSIONS: </a:t>
            </a:r>
            <a:endParaRPr b="0" lang="en-IN" sz="1800" spc="-1" strike="noStrike">
              <a:latin typeface="Arial"/>
            </a:endParaRPr>
          </a:p>
          <a:p>
            <a:pPr marL="285840" indent="-285120" algn="just">
              <a:lnSpc>
                <a:spcPct val="100000"/>
              </a:lnSpc>
              <a:buClr>
                <a:srgbClr val="000000"/>
              </a:buClr>
              <a:buFont typeface="Arial"/>
              <a:buChar char="•"/>
            </a:pPr>
            <a:r>
              <a:rPr b="0" lang="en-US" sz="1800" spc="-1" strike="noStrike">
                <a:solidFill>
                  <a:srgbClr val="000000"/>
                </a:solidFill>
                <a:latin typeface="Times New Roman"/>
                <a:ea typeface="DejaVu Sans"/>
              </a:rPr>
              <a:t>h1=2mm, h2=6 mm, L1= 7.8 mm and L2=3.7mm both with the step size of 0.1 mm. P=8 mm, w=0.3 mm, Lin=1.5 mm and is g=0.7 mm. </a:t>
            </a:r>
            <a:endParaRPr b="0" lang="en-IN" sz="1800" spc="-1" strike="noStrike">
              <a:latin typeface="Arial"/>
            </a:endParaRPr>
          </a:p>
          <a:p>
            <a:pPr marL="285840" indent="-285120" algn="just">
              <a:lnSpc>
                <a:spcPct val="100000"/>
              </a:lnSpc>
              <a:buClr>
                <a:srgbClr val="000000"/>
              </a:buClr>
              <a:buFont typeface="Arial"/>
              <a:buChar char="•"/>
            </a:pPr>
            <a:r>
              <a:rPr b="0" lang="pt-BR" sz="1800" spc="-1" strike="noStrike">
                <a:solidFill>
                  <a:srgbClr val="000000"/>
                </a:solidFill>
                <a:latin typeface="Times New Roman"/>
                <a:ea typeface="DejaVu Sans"/>
              </a:rPr>
              <a:t>ARRAY SIZE: </a:t>
            </a:r>
            <a:r>
              <a:rPr b="0" lang="fr-FR" sz="1800" spc="-1" strike="noStrike">
                <a:solidFill>
                  <a:srgbClr val="000000"/>
                </a:solidFill>
                <a:latin typeface="Times New Roman"/>
                <a:ea typeface="DejaVu Sans"/>
              </a:rPr>
              <a:t> 256 mm × 256 mm</a:t>
            </a:r>
            <a:endParaRPr b="0" lang="en-IN" sz="1800" spc="-1" strike="noStrike">
              <a:latin typeface="Arial"/>
            </a:endParaRPr>
          </a:p>
          <a:p>
            <a:pPr marL="285840" indent="-285120" algn="just">
              <a:lnSpc>
                <a:spcPct val="100000"/>
              </a:lnSpc>
              <a:buClr>
                <a:srgbClr val="000000"/>
              </a:buClr>
              <a:buFont typeface="Arial"/>
              <a:buChar char="•"/>
            </a:pPr>
            <a:r>
              <a:rPr b="0" lang="pt-BR" sz="1800" spc="-1" strike="noStrike">
                <a:solidFill>
                  <a:srgbClr val="000000"/>
                </a:solidFill>
                <a:latin typeface="Times New Roman"/>
                <a:ea typeface="DejaVu Sans"/>
              </a:rPr>
              <a:t>BANDWIDTH: </a:t>
            </a:r>
            <a:r>
              <a:rPr b="0" lang="en-IN" sz="1800" spc="-1" strike="noStrike">
                <a:solidFill>
                  <a:srgbClr val="000000"/>
                </a:solidFill>
                <a:latin typeface="Times New Roman"/>
                <a:ea typeface="DejaVu Sans"/>
              </a:rPr>
              <a:t> 6.6 to 23.9 GHz</a:t>
            </a:r>
            <a:endParaRPr b="0" lang="en-IN" sz="1800" spc="-1" strike="noStrike">
              <a:latin typeface="Arial"/>
            </a:endParaRPr>
          </a:p>
          <a:p>
            <a:pPr algn="just">
              <a:lnSpc>
                <a:spcPct val="100000"/>
              </a:lnSpc>
            </a:pPr>
            <a:endParaRPr b="0" lang="en-IN" sz="1800" spc="-1" strike="noStrike">
              <a:latin typeface="Arial"/>
            </a:endParaRPr>
          </a:p>
          <a:p>
            <a:pPr marL="285840" indent="-285120" algn="just">
              <a:lnSpc>
                <a:spcPct val="100000"/>
              </a:lnSpc>
              <a:buClr>
                <a:srgbClr val="000000"/>
              </a:buClr>
              <a:buFont typeface="Arial"/>
              <a:buChar char="•"/>
            </a:pPr>
            <a:r>
              <a:rPr b="0" lang="en-US" sz="1600" spc="-1" strike="noStrike">
                <a:solidFill>
                  <a:srgbClr val="000000"/>
                </a:solidFill>
                <a:latin typeface="Times New Roman"/>
                <a:ea typeface="DejaVu Sans"/>
              </a:rPr>
              <a:t>Minkowski Fractal element is chosen as the basic unit cell  on account of its fractal geometry with an excellent self-similar property, which is useful for adjusting the unit cell size and broadening the working bandwidth, in addition, the simple design and the easy fabrication.</a:t>
            </a:r>
            <a:endParaRPr b="0" lang="en-IN" sz="1600" spc="-1" strike="noStrike">
              <a:latin typeface="Arial"/>
            </a:endParaRPr>
          </a:p>
          <a:p>
            <a:pPr marL="285840" indent="-285120" algn="just">
              <a:lnSpc>
                <a:spcPct val="100000"/>
              </a:lnSpc>
              <a:buClr>
                <a:srgbClr val="000000"/>
              </a:buClr>
              <a:buFont typeface="Arial"/>
              <a:buChar char="•"/>
            </a:pPr>
            <a:r>
              <a:rPr b="0" lang="en-US" sz="1600" spc="-1" strike="noStrike">
                <a:solidFill>
                  <a:srgbClr val="000000"/>
                </a:solidFill>
                <a:latin typeface="Times New Roman"/>
                <a:ea typeface="DejaVu Sans"/>
              </a:rPr>
              <a:t>1-bit coding metamaterials, artificially regulate “0” element with a 0 degree phase response and “1” element with a 180 degree phase response.</a:t>
            </a:r>
            <a:endParaRPr b="0" lang="en-IN" sz="1600" spc="-1" strike="noStrike">
              <a:latin typeface="Arial"/>
            </a:endParaRPr>
          </a:p>
          <a:p>
            <a:pPr marL="285840" indent="-285120" algn="just">
              <a:lnSpc>
                <a:spcPct val="100000"/>
              </a:lnSpc>
              <a:buClr>
                <a:srgbClr val="000000"/>
              </a:buClr>
              <a:buFont typeface="Arial"/>
              <a:buChar char="•"/>
            </a:pPr>
            <a:r>
              <a:rPr b="0" lang="en-US" sz="1600" spc="-1" strike="noStrike">
                <a:solidFill>
                  <a:srgbClr val="000000"/>
                </a:solidFill>
                <a:latin typeface="Times New Roman"/>
                <a:ea typeface="DejaVu Sans"/>
              </a:rPr>
              <a:t>The particle swarm optimization (PSO) algorithm combining with the array theory are utilized to optimize the coding matrix of digital elements and obtain the optimal layout for diffusion scattering under normal incidence.</a:t>
            </a:r>
            <a:endParaRPr b="0" lang="en-IN" sz="1600" spc="-1" strike="noStrike">
              <a:latin typeface="Arial"/>
            </a:endParaRPr>
          </a:p>
          <a:p>
            <a:pPr marL="285840" indent="-285120" algn="just">
              <a:lnSpc>
                <a:spcPct val="100000"/>
              </a:lnSpc>
              <a:buClr>
                <a:srgbClr val="000000"/>
              </a:buClr>
              <a:buFont typeface="Arial"/>
              <a:buChar char="•"/>
            </a:pPr>
            <a:r>
              <a:rPr b="0" lang="en-US" sz="1600" spc="-1" strike="noStrike" u="sng">
                <a:solidFill>
                  <a:srgbClr val="0563c1"/>
                </a:solidFill>
                <a:uFillTx/>
                <a:latin typeface="Times New Roman"/>
                <a:ea typeface="DejaVu Sans"/>
                <a:hlinkClick r:id="rId1"/>
              </a:rPr>
              <a:t>..\OneDrive\Desktop\FYP_PAPERS\MINKOWSKI FRACTAL ELEMENT.pdf</a:t>
            </a:r>
            <a:endParaRPr b="0" lang="en-IN" sz="1600" spc="-1" strike="noStrike">
              <a:latin typeface="Arial"/>
            </a:endParaRPr>
          </a:p>
          <a:p>
            <a:pPr algn="just">
              <a:lnSpc>
                <a:spcPct val="100000"/>
              </a:lnSpc>
            </a:pPr>
            <a:endParaRPr b="0" lang="en-IN" sz="1600" spc="-1" strike="noStrike">
              <a:latin typeface="Arial"/>
            </a:endParaRPr>
          </a:p>
          <a:p>
            <a:pPr>
              <a:lnSpc>
                <a:spcPct val="100000"/>
              </a:lnSpc>
            </a:pPr>
            <a:endParaRPr b="0" lang="en-IN" sz="1600" spc="-1" strike="noStrike">
              <a:latin typeface="Arial"/>
            </a:endParaRPr>
          </a:p>
        </p:txBody>
      </p:sp>
      <p:pic>
        <p:nvPicPr>
          <p:cNvPr id="88" name="Picture 6" descr=""/>
          <p:cNvPicPr/>
          <p:nvPr/>
        </p:nvPicPr>
        <p:blipFill>
          <a:blip r:embed="rId2"/>
          <a:srcRect l="48718" t="0" r="0" b="0"/>
          <a:stretch/>
        </p:blipFill>
        <p:spPr>
          <a:xfrm>
            <a:off x="6400800" y="2761560"/>
            <a:ext cx="2111040" cy="3850920"/>
          </a:xfrm>
          <a:prstGeom prst="rect">
            <a:avLst/>
          </a:prstGeom>
          <a:ln>
            <a:noFill/>
          </a:ln>
        </p:spPr>
      </p:pic>
      <p:pic>
        <p:nvPicPr>
          <p:cNvPr id="89" name="Picture 8" descr=""/>
          <p:cNvPicPr/>
          <p:nvPr/>
        </p:nvPicPr>
        <p:blipFill>
          <a:blip r:embed="rId3"/>
          <a:srcRect l="8382" t="0" r="758" b="55064"/>
          <a:stretch/>
        </p:blipFill>
        <p:spPr>
          <a:xfrm>
            <a:off x="5943600" y="376560"/>
            <a:ext cx="3226320" cy="2265120"/>
          </a:xfrm>
          <a:prstGeom prst="rect">
            <a:avLst/>
          </a:prstGeom>
          <a:ln>
            <a:noFill/>
          </a:ln>
        </p:spPr>
      </p:pic>
      <p:pic>
        <p:nvPicPr>
          <p:cNvPr id="90" name="Picture 10" descr=""/>
          <p:cNvPicPr/>
          <p:nvPr/>
        </p:nvPicPr>
        <p:blipFill>
          <a:blip r:embed="rId4"/>
          <a:stretch/>
        </p:blipFill>
        <p:spPr>
          <a:xfrm>
            <a:off x="8950320" y="550080"/>
            <a:ext cx="2962800" cy="2141640"/>
          </a:xfrm>
          <a:prstGeom prst="rect">
            <a:avLst/>
          </a:prstGeom>
          <a:ln>
            <a:noFill/>
          </a:ln>
        </p:spPr>
      </p:pic>
      <p:pic>
        <p:nvPicPr>
          <p:cNvPr id="91" name="Picture 12" descr=""/>
          <p:cNvPicPr/>
          <p:nvPr/>
        </p:nvPicPr>
        <p:blipFill>
          <a:blip r:embed="rId5"/>
          <a:stretch/>
        </p:blipFill>
        <p:spPr>
          <a:xfrm>
            <a:off x="8512560" y="3101760"/>
            <a:ext cx="2856960" cy="29714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25240" y="253080"/>
            <a:ext cx="4799880" cy="593280"/>
          </a:xfrm>
          <a:prstGeom prst="rect">
            <a:avLst/>
          </a:prstGeom>
          <a:noFill/>
          <a:ln>
            <a:noFill/>
          </a:ln>
        </p:spPr>
        <p:style>
          <a:lnRef idx="0"/>
          <a:fillRef idx="0"/>
          <a:effectRef idx="0"/>
          <a:fontRef idx="minor"/>
        </p:style>
        <p:txBody>
          <a:bodyPr lIns="90000" rIns="90000" tIns="45000" bIns="45000" anchor="ctr">
            <a:normAutofit fontScale="59000"/>
          </a:bodyPr>
          <a:p>
            <a:pPr algn="ctr">
              <a:lnSpc>
                <a:spcPct val="90000"/>
              </a:lnSpc>
            </a:pPr>
            <a:r>
              <a:rPr b="0" lang="en-IN" sz="2800" spc="-1" strike="noStrike">
                <a:solidFill>
                  <a:srgbClr val="000000"/>
                </a:solidFill>
                <a:latin typeface="Times New Roman"/>
              </a:rPr>
              <a:t>QUARTERNIONIC ELEMENT </a:t>
            </a:r>
            <a:endParaRPr b="0" lang="en-IN" sz="2800" spc="-1" strike="noStrike">
              <a:latin typeface="Arial"/>
            </a:endParaRPr>
          </a:p>
        </p:txBody>
      </p:sp>
      <p:sp>
        <p:nvSpPr>
          <p:cNvPr id="93" name="CustomShape 2"/>
          <p:cNvSpPr/>
          <p:nvPr/>
        </p:nvSpPr>
        <p:spPr>
          <a:xfrm>
            <a:off x="591840" y="1264320"/>
            <a:ext cx="5718600" cy="5027760"/>
          </a:xfrm>
          <a:prstGeom prst="rect">
            <a:avLst/>
          </a:prstGeom>
          <a:noFill/>
          <a:ln>
            <a:noFill/>
          </a:ln>
        </p:spPr>
        <p:style>
          <a:lnRef idx="0"/>
          <a:fillRef idx="0"/>
          <a:effectRef idx="0"/>
          <a:fontRef idx="minor"/>
        </p:style>
        <p:txBody>
          <a:bodyPr lIns="90000" rIns="90000" tIns="45000" bIns="45000">
            <a:spAutoFit/>
          </a:bodyPr>
          <a:p>
            <a:pPr marL="285840" indent="-285120" algn="just">
              <a:lnSpc>
                <a:spcPct val="100000"/>
              </a:lnSpc>
              <a:buClr>
                <a:srgbClr val="000000"/>
              </a:buClr>
              <a:buFont typeface="Arial"/>
              <a:buChar char="•"/>
            </a:pPr>
            <a:r>
              <a:rPr b="0" lang="en-IN" sz="1800" spc="-1" strike="noStrike">
                <a:solidFill>
                  <a:srgbClr val="000000"/>
                </a:solidFill>
                <a:latin typeface="Times New Roman"/>
                <a:ea typeface="DejaVu Sans"/>
              </a:rPr>
              <a:t>DIMENSIONS:</a:t>
            </a:r>
            <a:r>
              <a:rPr b="0" lang="en-US" sz="1800" spc="-1" strike="noStrike">
                <a:solidFill>
                  <a:srgbClr val="000000"/>
                </a:solidFill>
                <a:latin typeface="Times New Roman"/>
                <a:ea typeface="DejaVu Sans"/>
              </a:rPr>
              <a:t> p=6 mm, lp=2.8 mm, lr=4.5 mm, and wr=0.5 mm. ,t = 0.035 mm and d=2 mm, l=5 mm w=1 mm</a:t>
            </a:r>
            <a:endParaRPr b="0" lang="en-IN" sz="1800" spc="-1" strike="noStrike">
              <a:latin typeface="Arial"/>
            </a:endParaRPr>
          </a:p>
          <a:p>
            <a:pPr marL="285840" indent="-285120" algn="just">
              <a:lnSpc>
                <a:spcPct val="100000"/>
              </a:lnSpc>
              <a:buClr>
                <a:srgbClr val="000000"/>
              </a:buClr>
              <a:buFont typeface="Arial"/>
              <a:buChar char="•"/>
            </a:pPr>
            <a:r>
              <a:rPr b="0" lang="pt-BR" sz="1800" spc="-1" strike="noStrike">
                <a:solidFill>
                  <a:srgbClr val="000000"/>
                </a:solidFill>
                <a:latin typeface="Times New Roman"/>
                <a:ea typeface="DejaVu Sans"/>
              </a:rPr>
              <a:t>ARRAY SIZE 180 mm</a:t>
            </a:r>
            <a:r>
              <a:rPr b="0" lang="fr-FR" sz="1800" spc="-1" strike="noStrike">
                <a:solidFill>
                  <a:srgbClr val="000000"/>
                </a:solidFill>
                <a:latin typeface="Times New Roman"/>
                <a:ea typeface="DejaVu Sans"/>
              </a:rPr>
              <a:t> × </a:t>
            </a:r>
            <a:r>
              <a:rPr b="0" lang="pt-BR" sz="1800" spc="-1" strike="noStrike">
                <a:solidFill>
                  <a:srgbClr val="000000"/>
                </a:solidFill>
                <a:latin typeface="Times New Roman"/>
                <a:ea typeface="DejaVu Sans"/>
              </a:rPr>
              <a:t> 180 mm </a:t>
            </a:r>
            <a:r>
              <a:rPr b="0" lang="fr-FR" sz="1800" spc="-1" strike="noStrike">
                <a:solidFill>
                  <a:srgbClr val="000000"/>
                </a:solidFill>
                <a:latin typeface="Times New Roman"/>
                <a:ea typeface="DejaVu Sans"/>
              </a:rPr>
              <a:t> × 2</a:t>
            </a:r>
            <a:r>
              <a:rPr b="0" lang="pt-BR" sz="1800" spc="-1" strike="noStrike">
                <a:solidFill>
                  <a:srgbClr val="000000"/>
                </a:solidFill>
                <a:latin typeface="Times New Roman"/>
                <a:ea typeface="DejaVu Sans"/>
              </a:rPr>
              <a:t> mm</a:t>
            </a:r>
            <a:endParaRPr b="0" lang="en-IN" sz="1800" spc="-1" strike="noStrike">
              <a:latin typeface="Arial"/>
            </a:endParaRPr>
          </a:p>
          <a:p>
            <a:pPr marL="285840" indent="-285120" algn="just">
              <a:lnSpc>
                <a:spcPct val="100000"/>
              </a:lnSpc>
              <a:buClr>
                <a:srgbClr val="000000"/>
              </a:buClr>
              <a:buFont typeface="Arial"/>
              <a:buChar char="•"/>
            </a:pPr>
            <a:r>
              <a:rPr b="0" lang="pt-BR" sz="1800" spc="-1" strike="noStrike">
                <a:solidFill>
                  <a:srgbClr val="000000"/>
                </a:solidFill>
                <a:latin typeface="Times New Roman"/>
                <a:ea typeface="DejaVu Sans"/>
              </a:rPr>
              <a:t>BANDWIDTH: </a:t>
            </a:r>
            <a:r>
              <a:rPr b="0" lang="en-IN" sz="1800" spc="-1" strike="noStrike">
                <a:solidFill>
                  <a:srgbClr val="000000"/>
                </a:solidFill>
                <a:latin typeface="Times New Roman"/>
                <a:ea typeface="DejaVu Sans"/>
              </a:rPr>
              <a:t>12.7–33.8 GHz</a:t>
            </a:r>
            <a:endParaRPr b="0" lang="en-IN" sz="1800" spc="-1" strike="noStrike">
              <a:latin typeface="Arial"/>
            </a:endParaRPr>
          </a:p>
          <a:p>
            <a:pPr marL="285840" indent="-285120" algn="just">
              <a:lnSpc>
                <a:spcPct val="100000"/>
              </a:lnSpc>
              <a:buClr>
                <a:srgbClr val="000000"/>
              </a:buClr>
              <a:buFont typeface="Arial"/>
              <a:buChar char="•"/>
            </a:pPr>
            <a:r>
              <a:rPr b="0" lang="en-US" sz="1800" spc="-1" strike="noStrike">
                <a:solidFill>
                  <a:srgbClr val="000000"/>
                </a:solidFill>
                <a:latin typeface="Times New Roman"/>
                <a:ea typeface="DejaVu Sans"/>
              </a:rPr>
              <a:t>A quaternionic metasurface consisting of two pairs of units with destructive phase differ-ence is proposed to extend the bandwidth of radar cross section (RCS) reduction. The two pairs of units are designed to have complementary phase-different bandwidth, which extends the bandwidth of RCS reduction. The overlaps of their bandwidth enhance the RCS reduction, resulting in a meta-surface  having broadband and strong RCS reduction. </a:t>
            </a:r>
            <a:endParaRPr b="0" lang="en-IN" sz="1800" spc="-1" strike="noStrike">
              <a:latin typeface="Arial"/>
            </a:endParaRPr>
          </a:p>
          <a:p>
            <a:pPr marL="285840" indent="-285120" algn="just">
              <a:lnSpc>
                <a:spcPct val="100000"/>
              </a:lnSpc>
              <a:buClr>
                <a:srgbClr val="000000"/>
              </a:buClr>
              <a:buFont typeface="Arial"/>
              <a:buChar char="•"/>
            </a:pPr>
            <a:r>
              <a:rPr b="0" lang="en-US" sz="1800" spc="-1" strike="noStrike">
                <a:solidFill>
                  <a:srgbClr val="000000"/>
                </a:solidFill>
                <a:latin typeface="Times New Roman"/>
                <a:ea typeface="DejaVu Sans"/>
              </a:rPr>
              <a:t>cut-wire patterns arranged at 45 degrees and 135 degrees can achieve 180 phase difference in the maximum frequency range.</a:t>
            </a:r>
            <a:endParaRPr b="0" lang="en-IN" sz="1800" spc="-1" strike="noStrike">
              <a:latin typeface="Arial"/>
            </a:endParaRPr>
          </a:p>
          <a:p>
            <a:pPr marL="285840" indent="-285120" algn="just">
              <a:lnSpc>
                <a:spcPct val="100000"/>
              </a:lnSpc>
              <a:buClr>
                <a:srgbClr val="000000"/>
              </a:buClr>
              <a:buFont typeface="Arial"/>
              <a:buChar char="•"/>
            </a:pPr>
            <a:r>
              <a:rPr b="0" lang="en-IN" sz="1800" spc="-1" strike="noStrike" u="sng">
                <a:solidFill>
                  <a:srgbClr val="0563c1"/>
                </a:solidFill>
                <a:uFillTx/>
                <a:latin typeface="Times New Roman"/>
                <a:ea typeface="DejaVu Sans"/>
                <a:hlinkClick r:id="rId1"/>
              </a:rPr>
              <a:t>..\OneDrive\Desktop\FYP_PAPERS\QUATERNIONIC.pdf</a:t>
            </a:r>
            <a:endParaRPr b="0" lang="en-IN" sz="1800" spc="-1" strike="noStrike">
              <a:latin typeface="Arial"/>
            </a:endParaRPr>
          </a:p>
        </p:txBody>
      </p:sp>
      <p:pic>
        <p:nvPicPr>
          <p:cNvPr id="94" name="Picture 6" descr=""/>
          <p:cNvPicPr/>
          <p:nvPr/>
        </p:nvPicPr>
        <p:blipFill>
          <a:blip r:embed="rId2"/>
          <a:stretch/>
        </p:blipFill>
        <p:spPr>
          <a:xfrm>
            <a:off x="5531400" y="61560"/>
            <a:ext cx="3137760" cy="1202040"/>
          </a:xfrm>
          <a:prstGeom prst="rect">
            <a:avLst/>
          </a:prstGeom>
          <a:ln>
            <a:noFill/>
          </a:ln>
        </p:spPr>
      </p:pic>
      <p:pic>
        <p:nvPicPr>
          <p:cNvPr id="95" name="Picture 8" descr=""/>
          <p:cNvPicPr/>
          <p:nvPr/>
        </p:nvPicPr>
        <p:blipFill>
          <a:blip r:embed="rId3"/>
          <a:stretch/>
        </p:blipFill>
        <p:spPr>
          <a:xfrm>
            <a:off x="8875080" y="253080"/>
            <a:ext cx="2647080" cy="907920"/>
          </a:xfrm>
          <a:prstGeom prst="rect">
            <a:avLst/>
          </a:prstGeom>
          <a:ln>
            <a:noFill/>
          </a:ln>
        </p:spPr>
      </p:pic>
      <p:pic>
        <p:nvPicPr>
          <p:cNvPr id="96" name="Picture 10" descr=""/>
          <p:cNvPicPr/>
          <p:nvPr/>
        </p:nvPicPr>
        <p:blipFill>
          <a:blip r:embed="rId4"/>
          <a:stretch/>
        </p:blipFill>
        <p:spPr>
          <a:xfrm>
            <a:off x="7301520" y="1633680"/>
            <a:ext cx="3146760" cy="2067840"/>
          </a:xfrm>
          <a:prstGeom prst="rect">
            <a:avLst/>
          </a:prstGeom>
          <a:ln>
            <a:noFill/>
          </a:ln>
        </p:spPr>
      </p:pic>
      <p:pic>
        <p:nvPicPr>
          <p:cNvPr id="97" name="Picture 14" descr=""/>
          <p:cNvPicPr/>
          <p:nvPr/>
        </p:nvPicPr>
        <p:blipFill>
          <a:blip r:embed="rId5"/>
          <a:stretch/>
        </p:blipFill>
        <p:spPr>
          <a:xfrm>
            <a:off x="7400880" y="4157280"/>
            <a:ext cx="3047400" cy="21330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838080" y="365040"/>
            <a:ext cx="10514880" cy="1324800"/>
          </a:xfrm>
          <a:prstGeom prst="rect">
            <a:avLst/>
          </a:prstGeom>
          <a:noFill/>
          <a:ln>
            <a:noFill/>
          </a:ln>
        </p:spPr>
        <p:style>
          <a:lnRef idx="0"/>
          <a:fillRef idx="0"/>
          <a:effectRef idx="0"/>
          <a:fontRef idx="minor"/>
        </p:style>
        <p:txBody>
          <a:bodyPr lIns="0" rIns="0" tIns="0" bIns="0" anchor="ctr">
            <a:noAutofit/>
          </a:bodyPr>
          <a:p>
            <a:pPr>
              <a:lnSpc>
                <a:spcPct val="90000"/>
              </a:lnSpc>
            </a:pPr>
            <a:r>
              <a:rPr b="0" lang="en-IN" sz="2800" spc="-1" strike="noStrike">
                <a:solidFill>
                  <a:srgbClr val="000000"/>
                </a:solidFill>
                <a:latin typeface="Times New Roman"/>
              </a:rPr>
              <a:t>RANDOM L SHAPED ELEMENTS </a:t>
            </a:r>
            <a:endParaRPr b="0" lang="en-IN" sz="2800" spc="-1" strike="noStrike">
              <a:latin typeface="Arial"/>
            </a:endParaRPr>
          </a:p>
        </p:txBody>
      </p:sp>
      <p:sp>
        <p:nvSpPr>
          <p:cNvPr id="99" name="CustomShape 2"/>
          <p:cNvSpPr/>
          <p:nvPr/>
        </p:nvSpPr>
        <p:spPr>
          <a:xfrm>
            <a:off x="835200" y="1944000"/>
            <a:ext cx="6436440" cy="3417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latin typeface="Arial"/>
              </a:rPr>
              <a:t>There are 300 metal wires with length</a:t>
            </a:r>
            <a:endParaRPr b="0" lang="en-IN" sz="1800" spc="-1" strike="noStrike">
              <a:latin typeface="Arial"/>
            </a:endParaRPr>
          </a:p>
          <a:p>
            <a:pPr>
              <a:lnSpc>
                <a:spcPct val="100000"/>
              </a:lnSpc>
            </a:pPr>
            <a:r>
              <a:rPr b="0" lang="en-IN" sz="1800" spc="-1" strike="noStrike">
                <a:latin typeface="Arial"/>
              </a:rPr>
              <a:t>of 4 mm and 300 metal wires with length of 6 mm. </a:t>
            </a:r>
            <a:endParaRPr b="0" lang="en-IN" sz="1800" spc="-1" strike="noStrike">
              <a:latin typeface="Arial"/>
            </a:endParaRPr>
          </a:p>
          <a:p>
            <a:pPr>
              <a:lnSpc>
                <a:spcPct val="100000"/>
              </a:lnSpc>
            </a:pPr>
            <a:r>
              <a:rPr b="0" lang="en-IN" sz="1800" spc="-1" strike="noStrike">
                <a:latin typeface="Arial"/>
              </a:rPr>
              <a:t>The metal cut-wire have diameter of 0.3 mm.</a:t>
            </a:r>
            <a:endParaRPr b="0" lang="en-IN" sz="1800" spc="-1" strike="noStrike">
              <a:latin typeface="Arial"/>
            </a:endParaRPr>
          </a:p>
          <a:p>
            <a:pPr>
              <a:lnSpc>
                <a:spcPct val="100000"/>
              </a:lnSpc>
            </a:pPr>
            <a:r>
              <a:rPr b="0" lang="en-IN" sz="1800" spc="-1" strike="noStrike">
                <a:latin typeface="Arial"/>
              </a:rPr>
              <a:t>Bandwidth: 9.5Ghz</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latin typeface="Arial"/>
              </a:rPr>
              <a:t>Achieved good diffusion scatter performance with polarization independent characteristic.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latin typeface="Arial"/>
              </a:rPr>
              <a:t>Due to the random position and rotate angle, various kinds of phase grads are brought into the produced metasurface. </a:t>
            </a:r>
            <a:endParaRPr b="0" lang="en-IN" sz="1800" spc="-1" strike="noStrike">
              <a:latin typeface="Arial"/>
            </a:endParaRPr>
          </a:p>
          <a:p>
            <a:pPr>
              <a:lnSpc>
                <a:spcPct val="100000"/>
              </a:lnSpc>
            </a:pPr>
            <a:r>
              <a:rPr b="0" lang="en-IN" sz="1800" spc="-1" strike="noStrike">
                <a:latin typeface="Arial"/>
              </a:rPr>
              <a:t>And the random phase gradients are obtained. </a:t>
            </a:r>
            <a:endParaRPr b="0" lang="en-IN" sz="1800" spc="-1" strike="noStrike">
              <a:latin typeface="Arial"/>
            </a:endParaRPr>
          </a:p>
          <a:p>
            <a:pPr>
              <a:lnSpc>
                <a:spcPct val="100000"/>
              </a:lnSpc>
            </a:pPr>
            <a:r>
              <a:rPr b="0" lang="en-IN" sz="1800" spc="-1" strike="noStrike">
                <a:latin typeface="Arial"/>
              </a:rPr>
              <a:t>The incident wave is scattered in many directions and the diffuse scatter characteristic is achieved.</a:t>
            </a:r>
            <a:endParaRPr b="0" lang="en-IN" sz="1800" spc="-1" strike="noStrike">
              <a:latin typeface="Arial"/>
            </a:endParaRPr>
          </a:p>
        </p:txBody>
      </p:sp>
      <p:pic>
        <p:nvPicPr>
          <p:cNvPr id="100" name="" descr=""/>
          <p:cNvPicPr/>
          <p:nvPr/>
        </p:nvPicPr>
        <p:blipFill>
          <a:blip r:embed="rId1"/>
          <a:stretch/>
        </p:blipFill>
        <p:spPr>
          <a:xfrm>
            <a:off x="7416000" y="452160"/>
            <a:ext cx="4679640" cy="3003480"/>
          </a:xfrm>
          <a:prstGeom prst="rect">
            <a:avLst/>
          </a:prstGeom>
          <a:ln>
            <a:noFill/>
          </a:ln>
        </p:spPr>
      </p:pic>
      <p:pic>
        <p:nvPicPr>
          <p:cNvPr id="101" name="" descr=""/>
          <p:cNvPicPr/>
          <p:nvPr/>
        </p:nvPicPr>
        <p:blipFill>
          <a:blip r:embed="rId2"/>
          <a:stretch/>
        </p:blipFill>
        <p:spPr>
          <a:xfrm>
            <a:off x="7302960" y="3384000"/>
            <a:ext cx="4648680" cy="29516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1068480" y="1476000"/>
            <a:ext cx="6203520" cy="4680000"/>
          </a:xfrm>
          <a:prstGeom prst="rect">
            <a:avLst/>
          </a:prstGeom>
          <a:noFill/>
          <a:ln>
            <a:noFill/>
          </a:ln>
        </p:spPr>
        <p:txBody>
          <a:bodyPr lIns="90000" rIns="90000" tIns="45000" bIns="45000">
            <a:noAutofit/>
          </a:bodyPr>
          <a:p>
            <a:r>
              <a:rPr b="0" lang="en-IN" sz="1800" spc="-1" strike="noStrike">
                <a:latin typeface="Arial"/>
              </a:rPr>
              <a:t>PHASE GRADIENT:</a:t>
            </a:r>
            <a:endParaRPr b="0" lang="en-IN" sz="1800" spc="-1" strike="noStrike">
              <a:latin typeface="Arial"/>
            </a:endParaRPr>
          </a:p>
          <a:p>
            <a:r>
              <a:rPr b="0" lang="en-IN" sz="1800" spc="-1" strike="noStrike">
                <a:latin typeface="Arial"/>
              </a:rPr>
              <a:t>p = 10 mm, a = 0.4 mm, and w = 2.4 mm</a:t>
            </a:r>
            <a:endParaRPr b="0" lang="en-IN" sz="1800" spc="-1" strike="noStrike">
              <a:latin typeface="Arial"/>
            </a:endParaRPr>
          </a:p>
          <a:p>
            <a:r>
              <a:rPr b="0" lang="en-IN" sz="1800" spc="-1" strike="noStrike">
                <a:latin typeface="Arial"/>
              </a:rPr>
              <a:t>six unit cells with l = 3.6 mm, 4.23 mm, 4.72 mm, 5.27 mm, 6.04 mm and 6.77 mm are the oblique-gradient and horizontal-gradient supercells.</a:t>
            </a:r>
            <a:endParaRPr b="0" lang="en-IN" sz="1800" spc="-1" strike="noStrike">
              <a:latin typeface="Arial"/>
            </a:endParaRPr>
          </a:p>
          <a:p>
            <a:endParaRPr b="0" lang="en-IN" sz="1800" spc="-1" strike="noStrike">
              <a:latin typeface="Arial"/>
            </a:endParaRPr>
          </a:p>
          <a:p>
            <a:r>
              <a:rPr b="0" lang="en-IN" sz="1800" spc="-1" strike="noStrike">
                <a:latin typeface="Arial"/>
              </a:rPr>
              <a:t>RANDOM COMBINATORIAL PHASE GRADIENT:</a:t>
            </a:r>
            <a:endParaRPr b="0" lang="en-IN" sz="1800" spc="-1" strike="noStrike">
              <a:latin typeface="Arial"/>
            </a:endParaRPr>
          </a:p>
          <a:p>
            <a:r>
              <a:rPr b="0" lang="en-IN" sz="1800" spc="-1" strike="noStrike">
                <a:latin typeface="Arial"/>
              </a:rPr>
              <a:t>3 bit coding - Eight types of supercells were designed to deflect the scattering into eight different directions with a </a:t>
            </a:r>
            <a:endParaRPr b="0" lang="en-IN" sz="1800" spc="-1" strike="noStrike">
              <a:latin typeface="Arial"/>
            </a:endParaRPr>
          </a:p>
          <a:p>
            <a:r>
              <a:rPr b="0" lang="en-IN" sz="1800" spc="-1" strike="noStrike">
                <a:latin typeface="Arial"/>
              </a:rPr>
              <a:t>step of π/4 across the azimuth plane.</a:t>
            </a:r>
            <a:endParaRPr b="0" lang="en-IN" sz="1800" spc="-1" strike="noStrike">
              <a:latin typeface="Arial"/>
            </a:endParaRPr>
          </a:p>
          <a:p>
            <a:r>
              <a:rPr b="0" lang="en-IN" sz="1800" spc="-1" strike="noStrike">
                <a:latin typeface="Arial"/>
              </a:rPr>
              <a:t> </a:t>
            </a:r>
            <a:endParaRPr b="0" lang="en-IN" sz="1800" spc="-1" strike="noStrike">
              <a:latin typeface="Arial"/>
            </a:endParaRPr>
          </a:p>
          <a:p>
            <a:pPr>
              <a:lnSpc>
                <a:spcPct val="100000"/>
              </a:lnSpc>
            </a:pPr>
            <a:r>
              <a:rPr b="0" lang="en-IN" sz="1800" spc="-1" strike="noStrike">
                <a:latin typeface="Arial"/>
              </a:rPr>
              <a:t>4 × 4 supercells with 240 mm × 240 mm</a:t>
            </a:r>
            <a:endParaRPr b="0" lang="en-IN" sz="1800" spc="-1" strike="noStrike">
              <a:latin typeface="Arial"/>
            </a:endParaRPr>
          </a:p>
          <a:p>
            <a:pPr>
              <a:lnSpc>
                <a:spcPct val="100000"/>
              </a:lnSpc>
            </a:pPr>
            <a:r>
              <a:rPr b="0" lang="en-IN" sz="1800" spc="-1" strike="noStrike">
                <a:latin typeface="Arial"/>
              </a:rPr>
              <a:t>BW: 7 to 15.6Ghz</a:t>
            </a:r>
            <a:endParaRPr b="0" lang="en-IN" sz="1800" spc="-1" strike="noStrike">
              <a:latin typeface="Arial"/>
            </a:endParaRPr>
          </a:p>
        </p:txBody>
      </p:sp>
      <p:sp>
        <p:nvSpPr>
          <p:cNvPr id="103" name="CustomShape 2"/>
          <p:cNvSpPr/>
          <p:nvPr/>
        </p:nvSpPr>
        <p:spPr>
          <a:xfrm>
            <a:off x="838080" y="365040"/>
            <a:ext cx="10514880" cy="1324800"/>
          </a:xfrm>
          <a:prstGeom prst="rect">
            <a:avLst/>
          </a:prstGeom>
          <a:noFill/>
          <a:ln>
            <a:noFill/>
          </a:ln>
        </p:spPr>
        <p:style>
          <a:lnRef idx="0"/>
          <a:fillRef idx="0"/>
          <a:effectRef idx="0"/>
          <a:fontRef idx="minor"/>
        </p:style>
        <p:txBody>
          <a:bodyPr lIns="0" rIns="0" tIns="0" bIns="0" anchor="ctr">
            <a:noAutofit/>
          </a:bodyPr>
          <a:p>
            <a:pPr>
              <a:lnSpc>
                <a:spcPct val="90000"/>
              </a:lnSpc>
            </a:pPr>
            <a:r>
              <a:rPr b="0" lang="en-IN" sz="2800" spc="-1" strike="noStrike">
                <a:solidFill>
                  <a:srgbClr val="000000"/>
                </a:solidFill>
                <a:latin typeface="Times New Roman"/>
              </a:rPr>
              <a:t>CROSS WIRE ELEMENTS </a:t>
            </a:r>
            <a:endParaRPr b="0" lang="en-IN" sz="2800" spc="-1" strike="noStrike">
              <a:latin typeface="Arial"/>
            </a:endParaRPr>
          </a:p>
        </p:txBody>
      </p:sp>
      <p:pic>
        <p:nvPicPr>
          <p:cNvPr id="104" name="" descr=""/>
          <p:cNvPicPr/>
          <p:nvPr/>
        </p:nvPicPr>
        <p:blipFill>
          <a:blip r:embed="rId1"/>
          <a:stretch/>
        </p:blipFill>
        <p:spPr>
          <a:xfrm>
            <a:off x="7560000" y="216000"/>
            <a:ext cx="4133160" cy="3132720"/>
          </a:xfrm>
          <a:prstGeom prst="rect">
            <a:avLst/>
          </a:prstGeom>
          <a:ln>
            <a:noFill/>
          </a:ln>
        </p:spPr>
      </p:pic>
      <p:pic>
        <p:nvPicPr>
          <p:cNvPr id="105" name="" descr=""/>
          <p:cNvPicPr/>
          <p:nvPr/>
        </p:nvPicPr>
        <p:blipFill>
          <a:blip r:embed="rId2"/>
          <a:stretch/>
        </p:blipFill>
        <p:spPr>
          <a:xfrm>
            <a:off x="7272000" y="3528000"/>
            <a:ext cx="4680000" cy="30265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752400" y="1437840"/>
            <a:ext cx="6591600" cy="2138040"/>
          </a:xfrm>
          <a:prstGeom prst="rect">
            <a:avLst/>
          </a:prstGeom>
          <a:noFill/>
          <a:ln>
            <a:noFill/>
          </a:ln>
        </p:spPr>
        <p:txBody>
          <a:bodyPr lIns="90000" rIns="90000" tIns="45000" bIns="45000">
            <a:noAutofit/>
          </a:bodyPr>
          <a:p>
            <a:r>
              <a:rPr b="0" lang="en-IN" sz="1800" spc="-1" strike="noStrike">
                <a:latin typeface="Arial"/>
              </a:rPr>
              <a:t>p =  10 mm, r =  4.25 mm, w =  1.5 mm, 240 mm ×  240 mm</a:t>
            </a:r>
            <a:endParaRPr b="0" lang="en-IN" sz="1800" spc="-1" strike="noStrike">
              <a:latin typeface="Arial"/>
            </a:endParaRPr>
          </a:p>
          <a:p>
            <a:r>
              <a:rPr b="0" lang="en-IN" sz="1800" spc="-1" strike="noStrike">
                <a:latin typeface="Arial"/>
              </a:rPr>
              <a:t>α represents the open angle of the symmetric split ring and β is the rotation angle of unit cell.</a:t>
            </a:r>
            <a:endParaRPr b="0" lang="en-IN" sz="1800" spc="-1" strike="noStrike">
              <a:latin typeface="Arial"/>
            </a:endParaRPr>
          </a:p>
          <a:p>
            <a:r>
              <a:rPr b="0" lang="en-IN" sz="1800" spc="-1" strike="noStrike">
                <a:latin typeface="Arial"/>
              </a:rPr>
              <a:t>U- and v-axes are along 45° direction with respect to x and y direction.</a:t>
            </a:r>
            <a:endParaRPr b="0" lang="en-IN" sz="1800" spc="-1" strike="noStrike">
              <a:latin typeface="Arial"/>
            </a:endParaRPr>
          </a:p>
          <a:p>
            <a:pPr>
              <a:lnSpc>
                <a:spcPct val="100000"/>
              </a:lnSpc>
            </a:pPr>
            <a:r>
              <a:rPr b="0" lang="en-IN" sz="1800" spc="-1" strike="noStrike">
                <a:latin typeface="Arial"/>
                <a:ea typeface="Noto Sans CJK SC"/>
              </a:rPr>
              <a:t>Varying α, </a:t>
            </a:r>
            <a:r>
              <a:rPr b="0" lang="en-IN" sz="1800" spc="-1" strike="noStrike">
                <a:latin typeface="Arial"/>
              </a:rPr>
              <a:t>β give 8 coding patterns of different phases</a:t>
            </a:r>
            <a:endParaRPr b="0" lang="en-IN" sz="1800" spc="-1" strike="noStrike">
              <a:latin typeface="Arial"/>
            </a:endParaRPr>
          </a:p>
          <a:p>
            <a:pPr>
              <a:lnSpc>
                <a:spcPct val="100000"/>
              </a:lnSpc>
            </a:pPr>
            <a:r>
              <a:rPr b="0" lang="en-IN" sz="1800" spc="-1" strike="noStrike">
                <a:latin typeface="Arial"/>
              </a:rPr>
              <a:t>BandWidth:6 – 18Ghz</a:t>
            </a:r>
            <a:endParaRPr b="0" lang="en-IN" sz="1800" spc="-1" strike="noStrike">
              <a:latin typeface="Arial"/>
            </a:endParaRPr>
          </a:p>
          <a:p>
            <a:pPr>
              <a:lnSpc>
                <a:spcPct val="100000"/>
              </a:lnSpc>
            </a:pPr>
            <a:endParaRPr b="0" lang="en-IN" sz="1800" spc="-1" strike="noStrike">
              <a:latin typeface="Arial"/>
            </a:endParaRPr>
          </a:p>
        </p:txBody>
      </p:sp>
      <p:sp>
        <p:nvSpPr>
          <p:cNvPr id="107" name="CustomShape 2"/>
          <p:cNvSpPr/>
          <p:nvPr/>
        </p:nvSpPr>
        <p:spPr>
          <a:xfrm>
            <a:off x="838080" y="365040"/>
            <a:ext cx="10514880" cy="1324800"/>
          </a:xfrm>
          <a:prstGeom prst="rect">
            <a:avLst/>
          </a:prstGeom>
          <a:noFill/>
          <a:ln>
            <a:noFill/>
          </a:ln>
        </p:spPr>
        <p:style>
          <a:lnRef idx="0"/>
          <a:fillRef idx="0"/>
          <a:effectRef idx="0"/>
          <a:fontRef idx="minor"/>
        </p:style>
        <p:txBody>
          <a:bodyPr lIns="0" rIns="0" tIns="0" bIns="0" anchor="ctr">
            <a:noAutofit/>
          </a:bodyPr>
          <a:p>
            <a:pPr>
              <a:lnSpc>
                <a:spcPct val="90000"/>
              </a:lnSpc>
            </a:pPr>
            <a:r>
              <a:rPr b="0" lang="en-IN" sz="2800" spc="-1" strike="noStrike">
                <a:solidFill>
                  <a:srgbClr val="000000"/>
                </a:solidFill>
                <a:latin typeface="Times New Roman"/>
              </a:rPr>
              <a:t>3 BIT CODING METASURFACE</a:t>
            </a:r>
            <a:endParaRPr b="0" lang="en-IN" sz="2800" spc="-1" strike="noStrike">
              <a:latin typeface="Arial"/>
            </a:endParaRPr>
          </a:p>
        </p:txBody>
      </p:sp>
      <p:pic>
        <p:nvPicPr>
          <p:cNvPr id="108" name="" descr=""/>
          <p:cNvPicPr/>
          <p:nvPr/>
        </p:nvPicPr>
        <p:blipFill>
          <a:blip r:embed="rId1"/>
          <a:stretch/>
        </p:blipFill>
        <p:spPr>
          <a:xfrm>
            <a:off x="7704000" y="327240"/>
            <a:ext cx="3963600" cy="3200760"/>
          </a:xfrm>
          <a:prstGeom prst="rect">
            <a:avLst/>
          </a:prstGeom>
          <a:ln>
            <a:noFill/>
          </a:ln>
        </p:spPr>
      </p:pic>
      <p:pic>
        <p:nvPicPr>
          <p:cNvPr id="109" name="" descr=""/>
          <p:cNvPicPr/>
          <p:nvPr/>
        </p:nvPicPr>
        <p:blipFill>
          <a:blip r:embed="rId2"/>
          <a:stretch/>
        </p:blipFill>
        <p:spPr>
          <a:xfrm>
            <a:off x="7488000" y="3528000"/>
            <a:ext cx="3816000" cy="30132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0" name="" descr=""/>
          <p:cNvPicPr/>
          <p:nvPr/>
        </p:nvPicPr>
        <p:blipFill>
          <a:blip r:embed="rId1"/>
          <a:stretch/>
        </p:blipFill>
        <p:spPr>
          <a:xfrm>
            <a:off x="432000" y="4392000"/>
            <a:ext cx="7041600" cy="2261520"/>
          </a:xfrm>
          <a:prstGeom prst="rect">
            <a:avLst/>
          </a:prstGeom>
          <a:ln>
            <a:noFill/>
          </a:ln>
        </p:spPr>
      </p:pic>
      <p:sp>
        <p:nvSpPr>
          <p:cNvPr id="111" name="CustomShape 1"/>
          <p:cNvSpPr/>
          <p:nvPr/>
        </p:nvSpPr>
        <p:spPr>
          <a:xfrm>
            <a:off x="838080" y="365040"/>
            <a:ext cx="10514880" cy="1324800"/>
          </a:xfrm>
          <a:prstGeom prst="rect">
            <a:avLst/>
          </a:prstGeom>
          <a:noFill/>
          <a:ln>
            <a:noFill/>
          </a:ln>
        </p:spPr>
        <p:style>
          <a:lnRef idx="0"/>
          <a:fillRef idx="0"/>
          <a:effectRef idx="0"/>
          <a:fontRef idx="minor"/>
        </p:style>
        <p:txBody>
          <a:bodyPr lIns="0" rIns="0" tIns="0" bIns="0" anchor="ctr">
            <a:noAutofit/>
          </a:bodyPr>
          <a:p>
            <a:pPr>
              <a:lnSpc>
                <a:spcPct val="90000"/>
              </a:lnSpc>
            </a:pPr>
            <a:r>
              <a:rPr b="0" lang="en-IN" sz="2800" spc="-1" strike="noStrike">
                <a:solidFill>
                  <a:srgbClr val="000000"/>
                </a:solidFill>
                <a:latin typeface="Times New Roman"/>
              </a:rPr>
              <a:t>PROGRAMMABLE METASURFACES</a:t>
            </a:r>
            <a:endParaRPr b="0" lang="en-IN" sz="2800" spc="-1" strike="noStrike">
              <a:latin typeface="Arial"/>
            </a:endParaRPr>
          </a:p>
        </p:txBody>
      </p:sp>
      <p:sp>
        <p:nvSpPr>
          <p:cNvPr id="112" name="TextShape 2"/>
          <p:cNvSpPr txBox="1"/>
          <p:nvPr/>
        </p:nvSpPr>
        <p:spPr>
          <a:xfrm>
            <a:off x="792000" y="1440000"/>
            <a:ext cx="5642640" cy="2952000"/>
          </a:xfrm>
          <a:prstGeom prst="rect">
            <a:avLst/>
          </a:prstGeom>
          <a:noFill/>
          <a:ln>
            <a:noFill/>
          </a:ln>
        </p:spPr>
        <p:txBody>
          <a:bodyPr lIns="90000" rIns="90000" tIns="45000" bIns="45000">
            <a:noAutofit/>
          </a:bodyPr>
          <a:p>
            <a:r>
              <a:rPr b="0" lang="en-IN" sz="1800" spc="-1" strike="noStrike">
                <a:latin typeface="Arial"/>
              </a:rPr>
              <a:t>perfect binary coding phase is achieved at the design frequency of 11.1 Ghz.</a:t>
            </a:r>
            <a:endParaRPr b="0" lang="en-IN" sz="1800" spc="-1" strike="noStrike">
              <a:latin typeface="Arial"/>
            </a:endParaRPr>
          </a:p>
          <a:p>
            <a:r>
              <a:rPr b="0" lang="en-IN" sz="1800" spc="-1" strike="noStrike">
                <a:latin typeface="Arial"/>
              </a:rPr>
              <a:t>A pin diode is employed to connect one edge of the patch to the ground through a metal via.</a:t>
            </a:r>
            <a:endParaRPr b="0" lang="en-IN" sz="1800" spc="-1" strike="noStrike">
              <a:latin typeface="Arial"/>
            </a:endParaRPr>
          </a:p>
          <a:p>
            <a:r>
              <a:rPr b="0" lang="en-IN" sz="1800" spc="-1" strike="noStrike">
                <a:latin typeface="Arial"/>
              </a:rPr>
              <a:t>GA along with IFFT is used to synthesize radiation pattern.</a:t>
            </a:r>
            <a:endParaRPr b="0" lang="en-IN" sz="1800" spc="-1" strike="noStrike">
              <a:latin typeface="Arial"/>
            </a:endParaRPr>
          </a:p>
          <a:p>
            <a:r>
              <a:rPr b="0" lang="en-IN" sz="1800" spc="-1" strike="noStrike">
                <a:latin typeface="Arial"/>
              </a:rPr>
              <a:t>Programmable Unit Cells: 400*400</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418</TotalTime>
  <Application>LibreOffice/6.4.7.2$Linux_X86_64 LibreOffice_project/40$Build-2</Application>
  <Words>848</Words>
  <Paragraphs>41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2022-03-27T12:10:38Z</dcterms:created>
  <dc:creator>Samyuktha R</dc:creator>
  <dc:description/>
  <dc:language>en-IN</dc:language>
  <cp:lastModifiedBy/>
  <dcterms:modified xsi:type="dcterms:W3CDTF">2022-03-28T00:56:44Z</dcterms:modified>
  <cp:revision>19</cp:revision>
  <dc:subject/>
  <dc:title>BROADBAND ELEMENTS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5</vt:i4>
  </property>
</Properties>
</file>