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July 24, 2024</a:t>
            </a:fld>
            <a:endParaRPr lang="en-US" dirty="0"/>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July 24,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July 24,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838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July 24, 2024</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July 24,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July 24,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July 24,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July 24,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July 24,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July 24,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July 24,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July 24, 2024</a:t>
            </a:fld>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3D86-6FE6-102A-9FF0-1EE397A306B1}"/>
              </a:ext>
            </a:extLst>
          </p:cNvPr>
          <p:cNvSpPr>
            <a:spLocks noGrp="1"/>
          </p:cNvSpPr>
          <p:nvPr>
            <p:ph type="ctrTitle"/>
          </p:nvPr>
        </p:nvSpPr>
        <p:spPr/>
        <p:txBody>
          <a:bodyPr/>
          <a:lstStyle/>
          <a:p>
            <a:r>
              <a:rPr lang="en-IN" dirty="0"/>
              <a:t>Sales Analysis Project</a:t>
            </a:r>
          </a:p>
        </p:txBody>
      </p:sp>
      <p:sp>
        <p:nvSpPr>
          <p:cNvPr id="3" name="Subtitle 2">
            <a:extLst>
              <a:ext uri="{FF2B5EF4-FFF2-40B4-BE49-F238E27FC236}">
                <a16:creationId xmlns:a16="http://schemas.microsoft.com/office/drawing/2014/main" id="{1DBA7304-8839-B373-8775-28ECBE78E24F}"/>
              </a:ext>
            </a:extLst>
          </p:cNvPr>
          <p:cNvSpPr>
            <a:spLocks noGrp="1"/>
          </p:cNvSpPr>
          <p:nvPr>
            <p:ph type="subTitle" idx="1"/>
          </p:nvPr>
        </p:nvSpPr>
        <p:spPr/>
        <p:txBody>
          <a:bodyPr/>
          <a:lstStyle/>
          <a:p>
            <a:r>
              <a:rPr lang="en-US" dirty="0"/>
              <a:t>Sales Analysis of Various Products Over Multiple Time Periods</a:t>
            </a:r>
          </a:p>
          <a:p>
            <a:r>
              <a:rPr lang="en-US" dirty="0"/>
              <a:t>Rohit Rai</a:t>
            </a:r>
            <a:endParaRPr lang="en-IN" dirty="0"/>
          </a:p>
        </p:txBody>
      </p:sp>
    </p:spTree>
    <p:extLst>
      <p:ext uri="{BB962C8B-B14F-4D97-AF65-F5344CB8AC3E}">
        <p14:creationId xmlns:p14="http://schemas.microsoft.com/office/powerpoint/2010/main" val="22879337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A5F1-9FEE-AADE-3585-A4912848B06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4152FB7-28D6-0FBA-3EB4-438CB3A55ECF}"/>
              </a:ext>
            </a:extLst>
          </p:cNvPr>
          <p:cNvSpPr>
            <a:spLocks noGrp="1"/>
          </p:cNvSpPr>
          <p:nvPr>
            <p:ph idx="1"/>
          </p:nvPr>
        </p:nvSpPr>
        <p:spPr>
          <a:xfrm>
            <a:off x="450744" y="1530000"/>
            <a:ext cx="11293200" cy="4513005"/>
          </a:xfrm>
        </p:spPr>
        <p:txBody>
          <a:bodyPr>
            <a:normAutofit/>
          </a:bodyPr>
          <a:lstStyle/>
          <a:p>
            <a:pPr marL="1944" indent="0">
              <a:buNone/>
            </a:pPr>
            <a:r>
              <a:rPr lang="en-US" dirty="0"/>
              <a:t>The sales analysis project successfully identified key insights that can drive business growth and efficiency. The analysis revealed the best months for sales, enabling better inventory planning and promotional strategies. It highlighted the top-performing cities, providing a focus for regional marketing efforts. The most sold products and their underlying reasons were examined, aiding in product development and inventory management. Trend analysis of top-selling products offered predictive insights for future sales. Additionally, understanding product bundling patterns provided opportunities for increasing sales through effective bundling strategies.</a:t>
            </a:r>
          </a:p>
          <a:p>
            <a:pPr marL="1944" indent="0">
              <a:buNone/>
            </a:pPr>
            <a:r>
              <a:rPr lang="en-US" dirty="0"/>
              <a:t>Overall, this project demonstrates the power of data-driven decision-making in optimizing sales performance and enhancing business operations. The insights derived from this analysis can serve as a foundation for strategic planning and continuous improvement in sales and marketing efforts.</a:t>
            </a:r>
            <a:endParaRPr lang="en-IN" dirty="0"/>
          </a:p>
        </p:txBody>
      </p:sp>
    </p:spTree>
    <p:extLst>
      <p:ext uri="{BB962C8B-B14F-4D97-AF65-F5344CB8AC3E}">
        <p14:creationId xmlns:p14="http://schemas.microsoft.com/office/powerpoint/2010/main" val="12361381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0D403-C80A-242F-2997-7A598D7AA13E}"/>
              </a:ext>
            </a:extLst>
          </p:cNvPr>
          <p:cNvSpPr>
            <a:spLocks noGrp="1"/>
          </p:cNvSpPr>
          <p:nvPr>
            <p:ph idx="1"/>
          </p:nvPr>
        </p:nvSpPr>
        <p:spPr>
          <a:xfrm>
            <a:off x="2770583" y="2359645"/>
            <a:ext cx="6650834" cy="2138710"/>
          </a:xfrm>
        </p:spPr>
        <p:txBody>
          <a:bodyPr>
            <a:normAutofit/>
          </a:bodyPr>
          <a:lstStyle/>
          <a:p>
            <a:pPr marL="1944" indent="0">
              <a:buNone/>
            </a:pPr>
            <a:r>
              <a:rPr lang="en-US" sz="9600" dirty="0"/>
              <a:t>Thank You</a:t>
            </a:r>
            <a:endParaRPr lang="en-IN" sz="9600" dirty="0"/>
          </a:p>
        </p:txBody>
      </p:sp>
    </p:spTree>
    <p:extLst>
      <p:ext uri="{BB962C8B-B14F-4D97-AF65-F5344CB8AC3E}">
        <p14:creationId xmlns:p14="http://schemas.microsoft.com/office/powerpoint/2010/main" val="6948827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A7DC-D938-7F40-20FD-1E5BCD5E2EDB}"/>
              </a:ext>
            </a:extLst>
          </p:cNvPr>
          <p:cNvSpPr>
            <a:spLocks noGrp="1"/>
          </p:cNvSpPr>
          <p:nvPr>
            <p:ph type="title"/>
          </p:nvPr>
        </p:nvSpPr>
        <p:spPr/>
        <p:txBody>
          <a:bodyPr/>
          <a:lstStyle/>
          <a:p>
            <a:r>
              <a:rPr lang="en-IN" dirty="0"/>
              <a:t>Contents</a:t>
            </a:r>
          </a:p>
        </p:txBody>
      </p:sp>
      <p:sp>
        <p:nvSpPr>
          <p:cNvPr id="4" name="Rectangle 1">
            <a:extLst>
              <a:ext uri="{FF2B5EF4-FFF2-40B4-BE49-F238E27FC236}">
                <a16:creationId xmlns:a16="http://schemas.microsoft.com/office/drawing/2014/main" id="{69B8460A-E831-43EE-1B7B-625A67838363}"/>
              </a:ext>
            </a:extLst>
          </p:cNvPr>
          <p:cNvSpPr>
            <a:spLocks noGrp="1" noChangeArrowheads="1"/>
          </p:cNvSpPr>
          <p:nvPr>
            <p:ph idx="1"/>
          </p:nvPr>
        </p:nvSpPr>
        <p:spPr bwMode="auto">
          <a:xfrm>
            <a:off x="762687" y="1551563"/>
            <a:ext cx="11295889"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1. Introduction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2. Data Collection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i</a:t>
            </a:r>
            <a:r>
              <a:rPr kumimoji="0" lang="en-US" altLang="en-US" sz="2000" b="0" i="0" u="none" strike="noStrike" cap="none" normalizeH="0" baseline="0" dirty="0">
                <a:ln>
                  <a:noFill/>
                </a:ln>
                <a:solidFill>
                  <a:schemeClr val="tx1"/>
                </a:solidFill>
                <a:effectLst/>
                <a:latin typeface="Arial" panose="020B0604020202020204" pitchFamily="34" charset="0"/>
              </a:rPr>
              <a:t>) Importing Libraries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(ii) Gathering Data Files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(iii) Consolidating Data</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3. Best Month for Sales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4. City with Maximum Orders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5. Most Sold Product and Analysis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6. Trend Analysis of the Most Sold Product</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7. Frequently Sold Together Products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8. Conclusion </a:t>
            </a:r>
          </a:p>
        </p:txBody>
      </p:sp>
    </p:spTree>
    <p:extLst>
      <p:ext uri="{BB962C8B-B14F-4D97-AF65-F5344CB8AC3E}">
        <p14:creationId xmlns:p14="http://schemas.microsoft.com/office/powerpoint/2010/main" val="18883345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37E9-4D26-7632-C77E-441B6B1A257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81DD27C-631B-7DAD-563A-B059F4E79E95}"/>
              </a:ext>
            </a:extLst>
          </p:cNvPr>
          <p:cNvSpPr>
            <a:spLocks noGrp="1"/>
          </p:cNvSpPr>
          <p:nvPr>
            <p:ph idx="1"/>
          </p:nvPr>
        </p:nvSpPr>
        <p:spPr>
          <a:xfrm>
            <a:off x="448056" y="1622323"/>
            <a:ext cx="11293200" cy="4562167"/>
          </a:xfrm>
        </p:spPr>
        <p:txBody>
          <a:bodyPr>
            <a:normAutofit fontScale="92500" lnSpcReduction="10000"/>
          </a:bodyPr>
          <a:lstStyle/>
          <a:p>
            <a:pPr marL="1944" indent="0">
              <a:buNone/>
            </a:pPr>
            <a:r>
              <a:rPr lang="en-US" dirty="0">
                <a:solidFill>
                  <a:schemeClr val="tx1">
                    <a:alpha val="55000"/>
                  </a:schemeClr>
                </a:solidFill>
              </a:rPr>
              <a:t>The sales analysis project focuses on examining the sales data to derive meaningful insights that can aid in enhancing business strategies and decision-making processes. By leveraging Python and its data analysis libraries, we explore various dimensions of sales data to answer key questions about sales performance, geographical trends, product popularity, and buying patterns. The primary objectives of this project include:</a:t>
            </a:r>
          </a:p>
          <a:p>
            <a:pPr marL="1944" indent="0">
              <a:buNone/>
            </a:pPr>
            <a:r>
              <a:rPr lang="en-US" dirty="0">
                <a:solidFill>
                  <a:schemeClr val="tx1">
                    <a:alpha val="55000"/>
                  </a:schemeClr>
                </a:solidFill>
              </a:rPr>
              <a:t>  1. Identifying the best months for sales to optimize promotional activities and inventory management.</a:t>
            </a:r>
          </a:p>
          <a:p>
            <a:pPr marL="1944" indent="0">
              <a:buNone/>
            </a:pPr>
            <a:r>
              <a:rPr lang="en-US" dirty="0">
                <a:solidFill>
                  <a:schemeClr val="tx1">
                    <a:alpha val="55000"/>
                  </a:schemeClr>
                </a:solidFill>
              </a:rPr>
              <a:t>  2. Analyzing geographical sales data to determine which cities have the highest number of orders.</a:t>
            </a:r>
          </a:p>
          <a:p>
            <a:pPr marL="1944" indent="0">
              <a:buNone/>
            </a:pPr>
            <a:r>
              <a:rPr lang="en-US" dirty="0">
                <a:solidFill>
                  <a:schemeClr val="tx1">
                    <a:alpha val="55000"/>
                  </a:schemeClr>
                </a:solidFill>
              </a:rPr>
              <a:t>  3. Investigating the most sold products and understanding the factors driving their popularity.</a:t>
            </a:r>
          </a:p>
          <a:p>
            <a:pPr marL="1944" indent="0">
              <a:buNone/>
            </a:pPr>
            <a:r>
              <a:rPr lang="en-US" dirty="0">
                <a:solidFill>
                  <a:schemeClr val="tx1">
                    <a:alpha val="55000"/>
                  </a:schemeClr>
                </a:solidFill>
              </a:rPr>
              <a:t>  4. Examining the sales trends of the most sold products to anticipate future demand.</a:t>
            </a:r>
          </a:p>
          <a:p>
            <a:pPr marL="1944" indent="0">
              <a:buNone/>
            </a:pPr>
            <a:r>
              <a:rPr lang="en-US" dirty="0">
                <a:solidFill>
                  <a:schemeClr val="tx1">
                    <a:alpha val="55000"/>
                  </a:schemeClr>
                </a:solidFill>
              </a:rPr>
              <a:t>  5. Understanding which products are often purchased together to suggest effective bundling strategies.</a:t>
            </a:r>
          </a:p>
          <a:p>
            <a:pPr marL="1944" indent="0">
              <a:buNone/>
            </a:pPr>
            <a:r>
              <a:rPr lang="en-US" dirty="0">
                <a:solidFill>
                  <a:schemeClr val="tx1">
                    <a:alpha val="55000"/>
                  </a:schemeClr>
                </a:solidFill>
              </a:rPr>
              <a:t>This comprehensive analysis will provide valuable insights that can help businesses enhance their sales performance and improve customer satisfaction.</a:t>
            </a:r>
          </a:p>
          <a:p>
            <a:pPr marL="1944" indent="0">
              <a:buNone/>
            </a:pPr>
            <a:endParaRPr lang="en-IN" dirty="0">
              <a:solidFill>
                <a:schemeClr val="tx1">
                  <a:alpha val="55000"/>
                </a:schemeClr>
              </a:solidFill>
            </a:endParaRPr>
          </a:p>
        </p:txBody>
      </p:sp>
    </p:spTree>
    <p:extLst>
      <p:ext uri="{BB962C8B-B14F-4D97-AF65-F5344CB8AC3E}">
        <p14:creationId xmlns:p14="http://schemas.microsoft.com/office/powerpoint/2010/main" val="5214464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CF10-5E4C-A794-A421-28A312E85200}"/>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3FD2E1CB-D35E-00A3-0E34-D053F4221529}"/>
              </a:ext>
            </a:extLst>
          </p:cNvPr>
          <p:cNvSpPr>
            <a:spLocks noGrp="1"/>
          </p:cNvSpPr>
          <p:nvPr>
            <p:ph idx="1"/>
          </p:nvPr>
        </p:nvSpPr>
        <p:spPr>
          <a:xfrm>
            <a:off x="235974" y="1425678"/>
            <a:ext cx="11505282" cy="4965290"/>
          </a:xfrm>
        </p:spPr>
        <p:txBody>
          <a:bodyPr>
            <a:normAutofit lnSpcReduction="10000"/>
          </a:bodyPr>
          <a:lstStyle/>
          <a:p>
            <a:pPr marL="1944" indent="0">
              <a:buNone/>
            </a:pPr>
            <a:r>
              <a:rPr lang="en-US" dirty="0"/>
              <a:t>Importing Libraries</a:t>
            </a:r>
          </a:p>
          <a:p>
            <a:pPr marL="1944" indent="0">
              <a:buNone/>
            </a:pPr>
            <a:r>
              <a:rPr lang="en-US" dirty="0"/>
              <a:t>     To begin the analysis, we import essential libraries such as pandas for data manipulation, </a:t>
            </a:r>
            <a:r>
              <a:rPr lang="en-US" dirty="0" err="1"/>
              <a:t>numpy</a:t>
            </a:r>
            <a:r>
              <a:rPr lang="en-US" dirty="0"/>
              <a:t> for numerical operations, matplotlib and seaborn for data visualization. These libraries provide powerful tools for cleaning, transforming, and visualizing data, essential for extracting meaningful insights.</a:t>
            </a:r>
          </a:p>
          <a:p>
            <a:pPr marL="1944" indent="0">
              <a:buNone/>
            </a:pPr>
            <a:r>
              <a:rPr lang="en-US" dirty="0"/>
              <a:t>Gathering Data Files</a:t>
            </a:r>
          </a:p>
          <a:p>
            <a:pPr marL="1944" indent="0">
              <a:buNone/>
            </a:pPr>
            <a:r>
              <a:rPr lang="en-US" dirty="0"/>
              <a:t>     Data collection involves gathering multiple CSV files that contain historical sales data. Using the glob module, we dynamically collect file paths based on specified patterns, ensuring we have all necessary data files for analysis.</a:t>
            </a:r>
          </a:p>
          <a:p>
            <a:pPr marL="1944" indent="0">
              <a:buNone/>
            </a:pPr>
            <a:r>
              <a:rPr lang="en-US" dirty="0"/>
              <a:t>Consolidating Data</a:t>
            </a:r>
          </a:p>
          <a:p>
            <a:pPr marL="1944" indent="0">
              <a:buNone/>
            </a:pPr>
            <a:r>
              <a:rPr lang="en-US" dirty="0"/>
              <a:t>     The gathered data is consolidated into a single </a:t>
            </a:r>
            <a:r>
              <a:rPr lang="en-US" dirty="0" err="1"/>
              <a:t>DataFrame</a:t>
            </a:r>
            <a:r>
              <a:rPr lang="en-US" dirty="0"/>
              <a:t> using pandas. This step involves reading each CSV file into a </a:t>
            </a:r>
            <a:r>
              <a:rPr lang="en-US" dirty="0" err="1"/>
              <a:t>DataFrame</a:t>
            </a:r>
            <a:r>
              <a:rPr lang="en-US" dirty="0"/>
              <a:t> and merging them to create a unified dataset. This consolidated data is then used for the subsequent analysis.</a:t>
            </a:r>
            <a:endParaRPr lang="en-IN" dirty="0"/>
          </a:p>
        </p:txBody>
      </p:sp>
    </p:spTree>
    <p:extLst>
      <p:ext uri="{BB962C8B-B14F-4D97-AF65-F5344CB8AC3E}">
        <p14:creationId xmlns:p14="http://schemas.microsoft.com/office/powerpoint/2010/main" val="32748948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C87A-BAC7-F36D-2F76-22E448616B17}"/>
              </a:ext>
            </a:extLst>
          </p:cNvPr>
          <p:cNvSpPr>
            <a:spLocks noGrp="1"/>
          </p:cNvSpPr>
          <p:nvPr>
            <p:ph type="title"/>
          </p:nvPr>
        </p:nvSpPr>
        <p:spPr/>
        <p:txBody>
          <a:bodyPr/>
          <a:lstStyle/>
          <a:p>
            <a:r>
              <a:rPr lang="en-IN" dirty="0"/>
              <a:t>Best Month for Sales</a:t>
            </a:r>
          </a:p>
        </p:txBody>
      </p:sp>
      <p:sp>
        <p:nvSpPr>
          <p:cNvPr id="3" name="Content Placeholder 2">
            <a:extLst>
              <a:ext uri="{FF2B5EF4-FFF2-40B4-BE49-F238E27FC236}">
                <a16:creationId xmlns:a16="http://schemas.microsoft.com/office/drawing/2014/main" id="{6E33CCF0-D3F5-45D1-7F6D-AFCDD734A53F}"/>
              </a:ext>
            </a:extLst>
          </p:cNvPr>
          <p:cNvSpPr>
            <a:spLocks noGrp="1"/>
          </p:cNvSpPr>
          <p:nvPr>
            <p:ph idx="1"/>
          </p:nvPr>
        </p:nvSpPr>
        <p:spPr>
          <a:xfrm>
            <a:off x="448056" y="1735200"/>
            <a:ext cx="11293200" cy="1047329"/>
          </a:xfrm>
        </p:spPr>
        <p:txBody>
          <a:bodyPr/>
          <a:lstStyle/>
          <a:p>
            <a:pPr marL="1944" indent="0">
              <a:buNone/>
            </a:pPr>
            <a:r>
              <a:rPr lang="en-US" dirty="0"/>
              <a:t>In this section, we analyze the sales data to determine which month has the highest sales. By plotting the monthly sales data, we can identify trends and patterns that indicate peak sales periods.</a:t>
            </a:r>
            <a:endParaRPr lang="en-IN" dirty="0"/>
          </a:p>
        </p:txBody>
      </p:sp>
      <p:pic>
        <p:nvPicPr>
          <p:cNvPr id="5" name="Picture 4">
            <a:extLst>
              <a:ext uri="{FF2B5EF4-FFF2-40B4-BE49-F238E27FC236}">
                <a16:creationId xmlns:a16="http://schemas.microsoft.com/office/drawing/2014/main" id="{41632E16-1AC2-A7CC-1159-2DD773891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2987729"/>
            <a:ext cx="5952744" cy="2646155"/>
          </a:xfrm>
          <a:prstGeom prst="rect">
            <a:avLst/>
          </a:prstGeom>
        </p:spPr>
      </p:pic>
      <p:pic>
        <p:nvPicPr>
          <p:cNvPr id="7" name="Picture 6">
            <a:extLst>
              <a:ext uri="{FF2B5EF4-FFF2-40B4-BE49-F238E27FC236}">
                <a16:creationId xmlns:a16="http://schemas.microsoft.com/office/drawing/2014/main" id="{D8034EDF-E44C-8145-0686-1287E475C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714" y="2615720"/>
            <a:ext cx="5204318" cy="4129677"/>
          </a:xfrm>
          <a:prstGeom prst="rect">
            <a:avLst/>
          </a:prstGeom>
        </p:spPr>
      </p:pic>
    </p:spTree>
    <p:extLst>
      <p:ext uri="{BB962C8B-B14F-4D97-AF65-F5344CB8AC3E}">
        <p14:creationId xmlns:p14="http://schemas.microsoft.com/office/powerpoint/2010/main" val="4914521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F4AC-FE40-5423-1A5E-2E65EEB252D2}"/>
              </a:ext>
            </a:extLst>
          </p:cNvPr>
          <p:cNvSpPr>
            <a:spLocks noGrp="1"/>
          </p:cNvSpPr>
          <p:nvPr>
            <p:ph type="title"/>
          </p:nvPr>
        </p:nvSpPr>
        <p:spPr/>
        <p:txBody>
          <a:bodyPr/>
          <a:lstStyle/>
          <a:p>
            <a:r>
              <a:rPr lang="en-IN" dirty="0"/>
              <a:t>City with Maximum Orders</a:t>
            </a:r>
          </a:p>
        </p:txBody>
      </p:sp>
      <p:sp>
        <p:nvSpPr>
          <p:cNvPr id="3" name="Content Placeholder 2">
            <a:extLst>
              <a:ext uri="{FF2B5EF4-FFF2-40B4-BE49-F238E27FC236}">
                <a16:creationId xmlns:a16="http://schemas.microsoft.com/office/drawing/2014/main" id="{6FECD7DC-1584-12F3-EE25-69F24C5B8D6C}"/>
              </a:ext>
            </a:extLst>
          </p:cNvPr>
          <p:cNvSpPr>
            <a:spLocks noGrp="1"/>
          </p:cNvSpPr>
          <p:nvPr>
            <p:ph idx="1"/>
          </p:nvPr>
        </p:nvSpPr>
        <p:spPr>
          <a:xfrm>
            <a:off x="448056" y="1735200"/>
            <a:ext cx="11293200" cy="880181"/>
          </a:xfrm>
        </p:spPr>
        <p:txBody>
          <a:bodyPr/>
          <a:lstStyle/>
          <a:p>
            <a:pPr marL="1944" indent="0">
              <a:buNone/>
            </a:pPr>
            <a:r>
              <a:rPr lang="en-US" dirty="0"/>
              <a:t>This section focuses on identifying which city has the highest number of orders. By analyzing geographical sales data, businesses can target their marketing efforts more effectively.</a:t>
            </a:r>
            <a:endParaRPr lang="en-IN" dirty="0"/>
          </a:p>
        </p:txBody>
      </p:sp>
      <p:pic>
        <p:nvPicPr>
          <p:cNvPr id="5" name="Picture 4">
            <a:extLst>
              <a:ext uri="{FF2B5EF4-FFF2-40B4-BE49-F238E27FC236}">
                <a16:creationId xmlns:a16="http://schemas.microsoft.com/office/drawing/2014/main" id="{3EE3BBF9-284D-5878-C990-FEF39CE0E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2820580"/>
            <a:ext cx="5647944" cy="1977561"/>
          </a:xfrm>
          <a:prstGeom prst="rect">
            <a:avLst/>
          </a:prstGeom>
        </p:spPr>
      </p:pic>
      <p:pic>
        <p:nvPicPr>
          <p:cNvPr id="7" name="Picture 6">
            <a:extLst>
              <a:ext uri="{FF2B5EF4-FFF2-40B4-BE49-F238E27FC236}">
                <a16:creationId xmlns:a16="http://schemas.microsoft.com/office/drawing/2014/main" id="{A6630925-BFFF-A8D5-1CDC-79F871E4A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844" y="2820580"/>
            <a:ext cx="5425412" cy="3757201"/>
          </a:xfrm>
          <a:prstGeom prst="rect">
            <a:avLst/>
          </a:prstGeom>
        </p:spPr>
      </p:pic>
    </p:spTree>
    <p:extLst>
      <p:ext uri="{BB962C8B-B14F-4D97-AF65-F5344CB8AC3E}">
        <p14:creationId xmlns:p14="http://schemas.microsoft.com/office/powerpoint/2010/main" val="14770519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7E59-2678-685C-9431-6C4E5FD2209C}"/>
              </a:ext>
            </a:extLst>
          </p:cNvPr>
          <p:cNvSpPr>
            <a:spLocks noGrp="1"/>
          </p:cNvSpPr>
          <p:nvPr>
            <p:ph type="title"/>
          </p:nvPr>
        </p:nvSpPr>
        <p:spPr/>
        <p:txBody>
          <a:bodyPr/>
          <a:lstStyle/>
          <a:p>
            <a:r>
              <a:rPr lang="en-US" dirty="0"/>
              <a:t>Most Sold Product and Analysis</a:t>
            </a:r>
            <a:endParaRPr lang="en-IN" dirty="0"/>
          </a:p>
        </p:txBody>
      </p:sp>
      <p:sp>
        <p:nvSpPr>
          <p:cNvPr id="3" name="Content Placeholder 2">
            <a:extLst>
              <a:ext uri="{FF2B5EF4-FFF2-40B4-BE49-F238E27FC236}">
                <a16:creationId xmlns:a16="http://schemas.microsoft.com/office/drawing/2014/main" id="{8A1AC1EE-F5A3-20D3-E40D-BE7121E48A10}"/>
              </a:ext>
            </a:extLst>
          </p:cNvPr>
          <p:cNvSpPr>
            <a:spLocks noGrp="1"/>
          </p:cNvSpPr>
          <p:nvPr>
            <p:ph idx="1"/>
          </p:nvPr>
        </p:nvSpPr>
        <p:spPr>
          <a:xfrm>
            <a:off x="448056" y="1735201"/>
            <a:ext cx="11293200" cy="929342"/>
          </a:xfrm>
        </p:spPr>
        <p:txBody>
          <a:bodyPr/>
          <a:lstStyle/>
          <a:p>
            <a:pPr marL="1944" indent="0">
              <a:buNone/>
            </a:pPr>
            <a:r>
              <a:rPr lang="en-US" dirty="0"/>
              <a:t>Here, we analyze the data to find out which product is sold the most and explore the reasons behind its popularity.</a:t>
            </a:r>
            <a:endParaRPr lang="en-IN" dirty="0"/>
          </a:p>
        </p:txBody>
      </p:sp>
      <p:pic>
        <p:nvPicPr>
          <p:cNvPr id="5" name="Picture 4">
            <a:extLst>
              <a:ext uri="{FF2B5EF4-FFF2-40B4-BE49-F238E27FC236}">
                <a16:creationId xmlns:a16="http://schemas.microsoft.com/office/drawing/2014/main" id="{54D6EB54-2898-271E-189C-A51476126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2875083"/>
            <a:ext cx="5903584" cy="1824735"/>
          </a:xfrm>
          <a:prstGeom prst="rect">
            <a:avLst/>
          </a:prstGeom>
        </p:spPr>
      </p:pic>
      <p:pic>
        <p:nvPicPr>
          <p:cNvPr id="7" name="Picture 6">
            <a:extLst>
              <a:ext uri="{FF2B5EF4-FFF2-40B4-BE49-F238E27FC236}">
                <a16:creationId xmlns:a16="http://schemas.microsoft.com/office/drawing/2014/main" id="{D43501A0-A4FA-C6ED-C727-59BD89230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775" y="2218657"/>
            <a:ext cx="5502580" cy="4418117"/>
          </a:xfrm>
          <a:prstGeom prst="rect">
            <a:avLst/>
          </a:prstGeom>
        </p:spPr>
      </p:pic>
    </p:spTree>
    <p:extLst>
      <p:ext uri="{BB962C8B-B14F-4D97-AF65-F5344CB8AC3E}">
        <p14:creationId xmlns:p14="http://schemas.microsoft.com/office/powerpoint/2010/main" val="32090027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4FD2-32D6-B51C-034C-D150B6C12CAF}"/>
              </a:ext>
            </a:extLst>
          </p:cNvPr>
          <p:cNvSpPr>
            <a:spLocks noGrp="1"/>
          </p:cNvSpPr>
          <p:nvPr>
            <p:ph type="title"/>
          </p:nvPr>
        </p:nvSpPr>
        <p:spPr/>
        <p:txBody>
          <a:bodyPr/>
          <a:lstStyle/>
          <a:p>
            <a:r>
              <a:rPr lang="en-US" dirty="0"/>
              <a:t>Trend Analysis of the Most Sold Product</a:t>
            </a:r>
            <a:endParaRPr lang="en-IN" dirty="0"/>
          </a:p>
        </p:txBody>
      </p:sp>
      <p:sp>
        <p:nvSpPr>
          <p:cNvPr id="3" name="Content Placeholder 2">
            <a:extLst>
              <a:ext uri="{FF2B5EF4-FFF2-40B4-BE49-F238E27FC236}">
                <a16:creationId xmlns:a16="http://schemas.microsoft.com/office/drawing/2014/main" id="{DFE0E560-D2A1-5D9B-C119-3682CF1932D4}"/>
              </a:ext>
            </a:extLst>
          </p:cNvPr>
          <p:cNvSpPr>
            <a:spLocks noGrp="1"/>
          </p:cNvSpPr>
          <p:nvPr>
            <p:ph idx="1"/>
          </p:nvPr>
        </p:nvSpPr>
        <p:spPr>
          <a:xfrm>
            <a:off x="448056" y="1735200"/>
            <a:ext cx="11293200" cy="899845"/>
          </a:xfrm>
        </p:spPr>
        <p:txBody>
          <a:bodyPr/>
          <a:lstStyle/>
          <a:p>
            <a:pPr marL="1944" indent="0">
              <a:buNone/>
            </a:pPr>
            <a:r>
              <a:rPr lang="en-US" dirty="0"/>
              <a:t>In this section, we analyze the sales trends of the most sold product over time to anticipate future demand.</a:t>
            </a:r>
            <a:endParaRPr lang="en-IN" dirty="0"/>
          </a:p>
        </p:txBody>
      </p:sp>
      <p:pic>
        <p:nvPicPr>
          <p:cNvPr id="5" name="Picture 4">
            <a:extLst>
              <a:ext uri="{FF2B5EF4-FFF2-40B4-BE49-F238E27FC236}">
                <a16:creationId xmlns:a16="http://schemas.microsoft.com/office/drawing/2014/main" id="{8EBB88D0-3BF1-0860-AD2A-69724F671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2840245"/>
            <a:ext cx="5933079" cy="2361020"/>
          </a:xfrm>
          <a:prstGeom prst="rect">
            <a:avLst/>
          </a:prstGeom>
        </p:spPr>
      </p:pic>
      <p:pic>
        <p:nvPicPr>
          <p:cNvPr id="7" name="Picture 6">
            <a:extLst>
              <a:ext uri="{FF2B5EF4-FFF2-40B4-BE49-F238E27FC236}">
                <a16:creationId xmlns:a16="http://schemas.microsoft.com/office/drawing/2014/main" id="{C624175A-1273-5B58-6064-D8719689F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123" y="2193677"/>
            <a:ext cx="5536896" cy="4472594"/>
          </a:xfrm>
          <a:prstGeom prst="rect">
            <a:avLst/>
          </a:prstGeom>
        </p:spPr>
      </p:pic>
    </p:spTree>
    <p:extLst>
      <p:ext uri="{BB962C8B-B14F-4D97-AF65-F5344CB8AC3E}">
        <p14:creationId xmlns:p14="http://schemas.microsoft.com/office/powerpoint/2010/main" val="12353602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927C-ABD8-0DD6-29CF-098AF4B9E4D6}"/>
              </a:ext>
            </a:extLst>
          </p:cNvPr>
          <p:cNvSpPr>
            <a:spLocks noGrp="1"/>
          </p:cNvSpPr>
          <p:nvPr>
            <p:ph type="title"/>
          </p:nvPr>
        </p:nvSpPr>
        <p:spPr/>
        <p:txBody>
          <a:bodyPr/>
          <a:lstStyle/>
          <a:p>
            <a:r>
              <a:rPr lang="en-IN" dirty="0"/>
              <a:t>Frequently Sold Together Products</a:t>
            </a:r>
          </a:p>
        </p:txBody>
      </p:sp>
      <p:sp>
        <p:nvSpPr>
          <p:cNvPr id="3" name="Content Placeholder 2">
            <a:extLst>
              <a:ext uri="{FF2B5EF4-FFF2-40B4-BE49-F238E27FC236}">
                <a16:creationId xmlns:a16="http://schemas.microsoft.com/office/drawing/2014/main" id="{422BE6C7-3710-F298-8926-B258C5DF42C0}"/>
              </a:ext>
            </a:extLst>
          </p:cNvPr>
          <p:cNvSpPr>
            <a:spLocks noGrp="1"/>
          </p:cNvSpPr>
          <p:nvPr>
            <p:ph idx="1"/>
          </p:nvPr>
        </p:nvSpPr>
        <p:spPr>
          <a:xfrm>
            <a:off x="448056" y="1735201"/>
            <a:ext cx="11293200" cy="555716"/>
          </a:xfrm>
        </p:spPr>
        <p:txBody>
          <a:bodyPr/>
          <a:lstStyle/>
          <a:p>
            <a:pPr marL="1944" indent="0">
              <a:buNone/>
            </a:pPr>
            <a:r>
              <a:rPr lang="en-US" dirty="0"/>
              <a:t>We explore which products are frequently bought together to suggest effective bundling strategies.</a:t>
            </a:r>
            <a:endParaRPr lang="en-IN" dirty="0"/>
          </a:p>
        </p:txBody>
      </p:sp>
      <p:pic>
        <p:nvPicPr>
          <p:cNvPr id="5" name="Picture 4">
            <a:extLst>
              <a:ext uri="{FF2B5EF4-FFF2-40B4-BE49-F238E27FC236}">
                <a16:creationId xmlns:a16="http://schemas.microsoft.com/office/drawing/2014/main" id="{5A755053-C823-B285-10AF-56EEF5BDB2F5}"/>
              </a:ext>
            </a:extLst>
          </p:cNvPr>
          <p:cNvPicPr>
            <a:picLocks noChangeAspect="1"/>
          </p:cNvPicPr>
          <p:nvPr/>
        </p:nvPicPr>
        <p:blipFill>
          <a:blip r:embed="rId2"/>
          <a:stretch>
            <a:fillRect/>
          </a:stretch>
        </p:blipFill>
        <p:spPr>
          <a:xfrm>
            <a:off x="448056" y="2496118"/>
            <a:ext cx="5539789" cy="3540888"/>
          </a:xfrm>
          <a:prstGeom prst="rect">
            <a:avLst/>
          </a:prstGeom>
        </p:spPr>
      </p:pic>
      <p:pic>
        <p:nvPicPr>
          <p:cNvPr id="7" name="Picture 6">
            <a:extLst>
              <a:ext uri="{FF2B5EF4-FFF2-40B4-BE49-F238E27FC236}">
                <a16:creationId xmlns:a16="http://schemas.microsoft.com/office/drawing/2014/main" id="{9B21F634-8A05-214F-13BB-46C638217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57" y="2496118"/>
            <a:ext cx="5850191" cy="3806359"/>
          </a:xfrm>
          <a:prstGeom prst="rect">
            <a:avLst/>
          </a:prstGeom>
        </p:spPr>
      </p:pic>
    </p:spTree>
    <p:extLst>
      <p:ext uri="{BB962C8B-B14F-4D97-AF65-F5344CB8AC3E}">
        <p14:creationId xmlns:p14="http://schemas.microsoft.com/office/powerpoint/2010/main" val="31130133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emplate>Thin line</Template>
  <TotalTime>39</TotalTime>
  <Words>677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 Light</vt:lpstr>
      <vt:lpstr>Sagona Book</vt:lpstr>
      <vt:lpstr>Univers</vt:lpstr>
      <vt:lpstr>ThinLineVTI</vt:lpstr>
      <vt:lpstr>Sales Analysis Project</vt:lpstr>
      <vt:lpstr>Contents</vt:lpstr>
      <vt:lpstr>Introduction</vt:lpstr>
      <vt:lpstr>Data Collection</vt:lpstr>
      <vt:lpstr>Best Month for Sales</vt:lpstr>
      <vt:lpstr>City with Maximum Orders</vt:lpstr>
      <vt:lpstr>Most Sold Product and Analysis</vt:lpstr>
      <vt:lpstr>Trend Analysis of the Most Sold Product</vt:lpstr>
      <vt:lpstr>Frequently Sold Together Products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Rai</dc:creator>
  <cp:lastModifiedBy>Rohit Rai</cp:lastModifiedBy>
  <cp:revision>1</cp:revision>
  <dcterms:created xsi:type="dcterms:W3CDTF">2024-07-24T12:42:48Z</dcterms:created>
  <dcterms:modified xsi:type="dcterms:W3CDTF">2024-07-24T13:22:19Z</dcterms:modified>
</cp:coreProperties>
</file>