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8/7/2024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8/7/2024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8/7/2024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8/7/2024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8/7/2024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8/7/2024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8/7/2024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067505"/>
            <a:ext cx="5734050" cy="2219691"/>
          </a:xfrm>
        </p:spPr>
        <p:txBody>
          <a:bodyPr anchor="ctr"/>
          <a:lstStyle/>
          <a:p>
            <a:r>
              <a:rPr lang="en-US" dirty="0"/>
              <a:t>Hotel Booking Analysis and Prediction</a:t>
            </a:r>
          </a:p>
        </p:txBody>
      </p:sp>
      <p:sp>
        <p:nvSpPr>
          <p:cNvPr id="7" name="Subtitle 6"/>
          <p:cNvSpPr>
            <a:spLocks noGrp="1"/>
          </p:cNvSpPr>
          <p:nvPr>
            <p:ph type="subTitle" idx="1"/>
          </p:nvPr>
        </p:nvSpPr>
        <p:spPr/>
        <p:txBody>
          <a:bodyPr/>
          <a:lstStyle/>
          <a:p>
            <a:r>
              <a:rPr lang="en-IN" dirty="0"/>
              <a:t>Data Analyst Project                      Rohit Rai</a:t>
            </a:r>
            <a:endParaRPr lang="en-US" dirty="0"/>
          </a:p>
        </p:txBody>
      </p:sp>
      <p:pic>
        <p:nvPicPr>
          <p:cNvPr id="8" name="Picture Placeholder 7">
            <a:extLst>
              <a:ext uri="{FF2B5EF4-FFF2-40B4-BE49-F238E27FC236}">
                <a16:creationId xmlns:a16="http://schemas.microsoft.com/office/drawing/2014/main" id="{0805657C-9D19-D37C-AAEE-0954FE07B05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2550" r="1255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EE8C-28C1-6155-DC5C-A07B061C0E2A}"/>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AE60E1C4-2975-30A3-23EB-2DF5D7198F1A}"/>
              </a:ext>
            </a:extLst>
          </p:cNvPr>
          <p:cNvSpPr>
            <a:spLocks noGrp="1"/>
          </p:cNvSpPr>
          <p:nvPr>
            <p:ph idx="1"/>
          </p:nvPr>
        </p:nvSpPr>
        <p:spPr/>
        <p:txBody>
          <a:bodyPr/>
          <a:lstStyle/>
          <a:p>
            <a:pPr marL="0" indent="0">
              <a:buNone/>
            </a:pPr>
            <a:r>
              <a:rPr lang="en-US" dirty="0"/>
              <a:t>3.5 Weekday and Weekend Booking Trends</a:t>
            </a:r>
          </a:p>
          <a:p>
            <a:pPr marL="0" indent="0">
              <a:buNone/>
            </a:pPr>
            <a:r>
              <a:rPr lang="en-US" dirty="0"/>
              <a:t> Analyzing booking patterns concerning weekdays and weekends provides insights into customer preferences and helps in optimizing pricing and marketing strategies.</a:t>
            </a:r>
            <a:endParaRPr lang="en-IN" dirty="0"/>
          </a:p>
        </p:txBody>
      </p:sp>
      <p:pic>
        <p:nvPicPr>
          <p:cNvPr id="5" name="Picture 4">
            <a:extLst>
              <a:ext uri="{FF2B5EF4-FFF2-40B4-BE49-F238E27FC236}">
                <a16:creationId xmlns:a16="http://schemas.microsoft.com/office/drawing/2014/main" id="{62BFC0BA-3346-2954-74EB-72330E308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966" y="2915816"/>
            <a:ext cx="7258550" cy="3776727"/>
          </a:xfrm>
          <a:prstGeom prst="rect">
            <a:avLst/>
          </a:prstGeom>
        </p:spPr>
      </p:pic>
    </p:spTree>
    <p:extLst>
      <p:ext uri="{BB962C8B-B14F-4D97-AF65-F5344CB8AC3E}">
        <p14:creationId xmlns:p14="http://schemas.microsoft.com/office/powerpoint/2010/main" val="30866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7A53-5BF7-0E10-2E04-0223935B9640}"/>
              </a:ext>
            </a:extLst>
          </p:cNvPr>
          <p:cNvSpPr>
            <a:spLocks noGrp="1"/>
          </p:cNvSpPr>
          <p:nvPr>
            <p:ph type="title"/>
          </p:nvPr>
        </p:nvSpPr>
        <p:spPr>
          <a:xfrm>
            <a:off x="1103382" y="685800"/>
            <a:ext cx="9982200" cy="487362"/>
          </a:xfrm>
        </p:spPr>
        <p:txBody>
          <a:bodyPr>
            <a:normAutofit fontScale="90000"/>
          </a:bodyPr>
          <a:lstStyle/>
          <a:p>
            <a:br>
              <a:rPr lang="en-US" dirty="0"/>
            </a:br>
            <a:r>
              <a:rPr lang="en-US" dirty="0"/>
              <a:t>Feature Engineering</a:t>
            </a:r>
            <a:endParaRPr lang="en-IN" dirty="0"/>
          </a:p>
        </p:txBody>
      </p:sp>
      <p:sp>
        <p:nvSpPr>
          <p:cNvPr id="3" name="Content Placeholder 2">
            <a:extLst>
              <a:ext uri="{FF2B5EF4-FFF2-40B4-BE49-F238E27FC236}">
                <a16:creationId xmlns:a16="http://schemas.microsoft.com/office/drawing/2014/main" id="{AA911291-2721-4050-E409-7B5058D30E9F}"/>
              </a:ext>
            </a:extLst>
          </p:cNvPr>
          <p:cNvSpPr>
            <a:spLocks noGrp="1"/>
          </p:cNvSpPr>
          <p:nvPr>
            <p:ph idx="1"/>
          </p:nvPr>
        </p:nvSpPr>
        <p:spPr/>
        <p:txBody>
          <a:bodyPr/>
          <a:lstStyle/>
          <a:p>
            <a:pPr marL="0" indent="0">
              <a:buNone/>
            </a:pPr>
            <a:r>
              <a:rPr lang="en-US" dirty="0"/>
              <a:t>Feature engineering involves creating new features from the existing data that can improve the performance of machine learning models. This includes encoding categorical data, handling outliers, and selecting important features based on correlation analysis.</a:t>
            </a:r>
            <a:endParaRPr lang="en-IN" dirty="0"/>
          </a:p>
        </p:txBody>
      </p:sp>
      <p:pic>
        <p:nvPicPr>
          <p:cNvPr id="5" name="Picture 4">
            <a:extLst>
              <a:ext uri="{FF2B5EF4-FFF2-40B4-BE49-F238E27FC236}">
                <a16:creationId xmlns:a16="http://schemas.microsoft.com/office/drawing/2014/main" id="{A34BED6A-E00B-2444-DD68-C6BEFFF99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707" y="3428999"/>
            <a:ext cx="3324820" cy="2427735"/>
          </a:xfrm>
          <a:prstGeom prst="rect">
            <a:avLst/>
          </a:prstGeom>
        </p:spPr>
      </p:pic>
      <p:pic>
        <p:nvPicPr>
          <p:cNvPr id="7" name="Picture 6">
            <a:extLst>
              <a:ext uri="{FF2B5EF4-FFF2-40B4-BE49-F238E27FC236}">
                <a16:creationId xmlns:a16="http://schemas.microsoft.com/office/drawing/2014/main" id="{FC7A84F8-58B5-FF48-1FE6-E0EBD29DE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334" y="2703398"/>
            <a:ext cx="3150258" cy="2072726"/>
          </a:xfrm>
          <a:prstGeom prst="rect">
            <a:avLst/>
          </a:prstGeom>
        </p:spPr>
      </p:pic>
      <p:pic>
        <p:nvPicPr>
          <p:cNvPr id="9" name="Picture 8">
            <a:extLst>
              <a:ext uri="{FF2B5EF4-FFF2-40B4-BE49-F238E27FC236}">
                <a16:creationId xmlns:a16="http://schemas.microsoft.com/office/drawing/2014/main" id="{3E158804-6916-8CFA-B2F5-CEB50FB0E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4505" y="4906087"/>
            <a:ext cx="4990630" cy="1839946"/>
          </a:xfrm>
          <a:prstGeom prst="rect">
            <a:avLst/>
          </a:prstGeom>
        </p:spPr>
      </p:pic>
      <p:pic>
        <p:nvPicPr>
          <p:cNvPr id="11" name="Picture 10">
            <a:extLst>
              <a:ext uri="{FF2B5EF4-FFF2-40B4-BE49-F238E27FC236}">
                <a16:creationId xmlns:a16="http://schemas.microsoft.com/office/drawing/2014/main" id="{4D0EB753-0062-7A49-5E2A-8BE40A0972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8961" y="2573434"/>
            <a:ext cx="3061607" cy="2332653"/>
          </a:xfrm>
          <a:prstGeom prst="rect">
            <a:avLst/>
          </a:prstGeom>
        </p:spPr>
      </p:pic>
    </p:spTree>
    <p:extLst>
      <p:ext uri="{BB962C8B-B14F-4D97-AF65-F5344CB8AC3E}">
        <p14:creationId xmlns:p14="http://schemas.microsoft.com/office/powerpoint/2010/main" val="303079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FB-C82F-8A4F-21E8-CB24E14F61FE}"/>
              </a:ext>
            </a:extLst>
          </p:cNvPr>
          <p:cNvSpPr>
            <a:spLocks noGrp="1"/>
          </p:cNvSpPr>
          <p:nvPr>
            <p:ph type="title"/>
          </p:nvPr>
        </p:nvSpPr>
        <p:spPr/>
        <p:txBody>
          <a:bodyPr/>
          <a:lstStyle/>
          <a:p>
            <a:r>
              <a:rPr lang="en-IN" dirty="0"/>
              <a:t>Machine Learning Model Building</a:t>
            </a:r>
          </a:p>
        </p:txBody>
      </p:sp>
      <p:sp>
        <p:nvSpPr>
          <p:cNvPr id="3" name="Content Placeholder 2">
            <a:extLst>
              <a:ext uri="{FF2B5EF4-FFF2-40B4-BE49-F238E27FC236}">
                <a16:creationId xmlns:a16="http://schemas.microsoft.com/office/drawing/2014/main" id="{3CD9E214-06F0-3BA9-EC0B-7F0092B22A52}"/>
              </a:ext>
            </a:extLst>
          </p:cNvPr>
          <p:cNvSpPr>
            <a:spLocks noGrp="1"/>
          </p:cNvSpPr>
          <p:nvPr>
            <p:ph idx="1"/>
          </p:nvPr>
        </p:nvSpPr>
        <p:spPr/>
        <p:txBody>
          <a:bodyPr>
            <a:normAutofit fontScale="70000" lnSpcReduction="20000"/>
          </a:bodyPr>
          <a:lstStyle/>
          <a:p>
            <a:pPr marL="0" indent="0">
              <a:buNone/>
            </a:pPr>
            <a:r>
              <a:rPr lang="en-US" dirty="0"/>
              <a:t>5.1 Logistic Regression</a:t>
            </a:r>
          </a:p>
          <a:p>
            <a:pPr marL="0" indent="0">
              <a:buNone/>
            </a:pPr>
            <a:r>
              <a:rPr lang="en-US" dirty="0"/>
              <a:t> Logistic regression is used for binary classification problems. In this project, it is applied to predict whether a booking will be canceled.</a:t>
            </a:r>
          </a:p>
          <a:p>
            <a:pPr marL="0" indent="0">
              <a:buNone/>
            </a:pPr>
            <a:r>
              <a:rPr lang="en-US" dirty="0"/>
              <a:t>5.2 Naive Bayes</a:t>
            </a:r>
          </a:p>
          <a:p>
            <a:pPr marL="0" indent="0">
              <a:buNone/>
            </a:pPr>
            <a:r>
              <a:rPr lang="en-US" dirty="0"/>
              <a:t> Naive Bayes is a probabilistic classifier that is useful for its simplicity and efficiency. It is employed to predict booking cancellations based on various features.</a:t>
            </a:r>
          </a:p>
          <a:p>
            <a:pPr marL="0" indent="0">
              <a:buNone/>
            </a:pPr>
            <a:r>
              <a:rPr lang="en-US" dirty="0"/>
              <a:t>5.3 K-Nearest Neighbors</a:t>
            </a:r>
          </a:p>
          <a:p>
            <a:pPr marL="0" indent="0">
              <a:buNone/>
            </a:pPr>
            <a:r>
              <a:rPr lang="en-US" dirty="0"/>
              <a:t> K-Nearest Neighbors (KNN) is a non-parametric method used for classification. It is applied to predict cancellations by finding the most similar bookings in the dataset.</a:t>
            </a:r>
          </a:p>
          <a:p>
            <a:pPr marL="0" indent="0">
              <a:buNone/>
            </a:pPr>
            <a:r>
              <a:rPr lang="en-US" dirty="0"/>
              <a:t>5.4 Random Forest</a:t>
            </a:r>
          </a:p>
          <a:p>
            <a:pPr marL="0" indent="0">
              <a:buNone/>
            </a:pPr>
            <a:r>
              <a:rPr lang="en-US" dirty="0"/>
              <a:t> Random Forest is an ensemble learning method that provides high accuracy by combining multiple decision trees. It is used for predicting cancellations with a focus on feature importance.</a:t>
            </a:r>
          </a:p>
          <a:p>
            <a:pPr marL="0" indent="0">
              <a:buNone/>
            </a:pPr>
            <a:r>
              <a:rPr lang="en-US" dirty="0"/>
              <a:t>5.5 Decision Tree</a:t>
            </a:r>
          </a:p>
          <a:p>
            <a:pPr marL="0" indent="0">
              <a:buNone/>
            </a:pPr>
            <a:r>
              <a:rPr lang="en-US" dirty="0"/>
              <a:t>Decision Trees are used for classification by creating a model that predicts the value of a target variable based on several input features. It provides a visual representation of decision-making.</a:t>
            </a:r>
            <a:endParaRPr lang="en-IN" dirty="0"/>
          </a:p>
        </p:txBody>
      </p:sp>
    </p:spTree>
    <p:extLst>
      <p:ext uri="{BB962C8B-B14F-4D97-AF65-F5344CB8AC3E}">
        <p14:creationId xmlns:p14="http://schemas.microsoft.com/office/powerpoint/2010/main" val="115029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C0E7-E572-3F7F-82F5-0244D7B20AA9}"/>
              </a:ext>
            </a:extLst>
          </p:cNvPr>
          <p:cNvSpPr>
            <a:spLocks noGrp="1"/>
          </p:cNvSpPr>
          <p:nvPr>
            <p:ph type="title"/>
          </p:nvPr>
        </p:nvSpPr>
        <p:spPr/>
        <p:txBody>
          <a:bodyPr/>
          <a:lstStyle/>
          <a:p>
            <a:r>
              <a:rPr lang="en-IN" dirty="0"/>
              <a:t>Model Evaluation and Comparison</a:t>
            </a:r>
          </a:p>
        </p:txBody>
      </p:sp>
      <p:sp>
        <p:nvSpPr>
          <p:cNvPr id="3" name="Content Placeholder 2">
            <a:extLst>
              <a:ext uri="{FF2B5EF4-FFF2-40B4-BE49-F238E27FC236}">
                <a16:creationId xmlns:a16="http://schemas.microsoft.com/office/drawing/2014/main" id="{C028DC72-4C2F-BC3F-824D-E15B9B15A729}"/>
              </a:ext>
            </a:extLst>
          </p:cNvPr>
          <p:cNvSpPr>
            <a:spLocks noGrp="1"/>
          </p:cNvSpPr>
          <p:nvPr>
            <p:ph idx="1"/>
          </p:nvPr>
        </p:nvSpPr>
        <p:spPr/>
        <p:txBody>
          <a:bodyPr/>
          <a:lstStyle/>
          <a:p>
            <a:pPr marL="0" indent="0">
              <a:buNone/>
            </a:pPr>
            <a:r>
              <a:rPr lang="en-US" dirty="0"/>
              <a:t>The models are evaluated based on metrics such as accuracy, precision, recall, and F1-score. Cross-validation is performed to ensure the robustness of the models. A comparison is made to identify the best-performing model for predicting booking cancellations.</a:t>
            </a:r>
            <a:endParaRPr lang="en-IN" dirty="0"/>
          </a:p>
        </p:txBody>
      </p:sp>
      <p:pic>
        <p:nvPicPr>
          <p:cNvPr id="5" name="Picture 4">
            <a:extLst>
              <a:ext uri="{FF2B5EF4-FFF2-40B4-BE49-F238E27FC236}">
                <a16:creationId xmlns:a16="http://schemas.microsoft.com/office/drawing/2014/main" id="{5BD00896-07B5-21EF-1CBD-DFA68FF28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585" y="2873829"/>
            <a:ext cx="5309587" cy="3725409"/>
          </a:xfrm>
          <a:prstGeom prst="rect">
            <a:avLst/>
          </a:prstGeom>
        </p:spPr>
      </p:pic>
    </p:spTree>
    <p:extLst>
      <p:ext uri="{BB962C8B-B14F-4D97-AF65-F5344CB8AC3E}">
        <p14:creationId xmlns:p14="http://schemas.microsoft.com/office/powerpoint/2010/main" val="384403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279B-08E0-965C-FFCF-51B93175C2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623F30C-DC95-6E8F-ABDF-181CEC18D3CA}"/>
              </a:ext>
            </a:extLst>
          </p:cNvPr>
          <p:cNvSpPr>
            <a:spLocks noGrp="1"/>
          </p:cNvSpPr>
          <p:nvPr>
            <p:ph idx="1"/>
          </p:nvPr>
        </p:nvSpPr>
        <p:spPr>
          <a:xfrm>
            <a:off x="1104900" y="1796143"/>
            <a:ext cx="9982200" cy="4572000"/>
          </a:xfrm>
        </p:spPr>
        <p:txBody>
          <a:bodyPr/>
          <a:lstStyle/>
          <a:p>
            <a:pPr marL="0" indent="0">
              <a:buNone/>
            </a:pPr>
            <a:r>
              <a:rPr lang="en-US" dirty="0"/>
              <a:t>In conclusion, the hotel booking analysis and prediction project demonstrate the application of data science techniques to understand guest behaviors and trends. </a:t>
            </a:r>
          </a:p>
          <a:p>
            <a:pPr marL="0" indent="0">
              <a:buNone/>
            </a:pPr>
            <a:r>
              <a:rPr lang="en-US" dirty="0"/>
              <a:t>The insights gained from the EDA provide valuable information for strategic decision-making, while the predictive models offer a robust tool for managing cancellations. </a:t>
            </a:r>
          </a:p>
          <a:p>
            <a:pPr marL="0" indent="0">
              <a:buNone/>
            </a:pPr>
            <a:r>
              <a:rPr lang="en-US" dirty="0"/>
              <a:t>By leveraging data-driven approaches, hotels can enhance operational efficiency, improve customer satisfaction, and optimize revenue management.</a:t>
            </a:r>
            <a:endParaRPr lang="en-IN" dirty="0"/>
          </a:p>
        </p:txBody>
      </p:sp>
    </p:spTree>
    <p:extLst>
      <p:ext uri="{BB962C8B-B14F-4D97-AF65-F5344CB8AC3E}">
        <p14:creationId xmlns:p14="http://schemas.microsoft.com/office/powerpoint/2010/main" val="82170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D3F0-758B-E33A-A3A2-A0CD4AD57ABF}"/>
              </a:ext>
            </a:extLst>
          </p:cNvPr>
          <p:cNvSpPr>
            <a:spLocks noGrp="1"/>
          </p:cNvSpPr>
          <p:nvPr>
            <p:ph type="ctrTitle"/>
          </p:nvPr>
        </p:nvSpPr>
        <p:spPr/>
        <p:txBody>
          <a:bodyPr/>
          <a:lstStyle/>
          <a:p>
            <a:r>
              <a:rPr lang="en-US" dirty="0"/>
              <a:t>           </a:t>
            </a:r>
            <a:r>
              <a:rPr lang="en-US" sz="8000" dirty="0"/>
              <a:t>Thank you</a:t>
            </a:r>
            <a:endParaRPr lang="en-IN" sz="8000" dirty="0"/>
          </a:p>
        </p:txBody>
      </p:sp>
    </p:spTree>
    <p:extLst>
      <p:ext uri="{BB962C8B-B14F-4D97-AF65-F5344CB8AC3E}">
        <p14:creationId xmlns:p14="http://schemas.microsoft.com/office/powerpoint/2010/main" val="14685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a:xfrm>
            <a:off x="1103382" y="1898780"/>
            <a:ext cx="9982200" cy="3951514"/>
          </a:xfrm>
        </p:spPr>
        <p:txBody>
          <a:bodyPr>
            <a:normAutofit/>
          </a:bodyPr>
          <a:lstStyle/>
          <a:p>
            <a:pPr marL="457200" indent="-457200">
              <a:buAutoNum type="arabicPeriod"/>
            </a:pPr>
            <a:r>
              <a:rPr lang="en-US" sz="2200" dirty="0"/>
              <a:t>Introduction</a:t>
            </a:r>
          </a:p>
          <a:p>
            <a:pPr marL="0" indent="0">
              <a:buNone/>
            </a:pPr>
            <a:r>
              <a:rPr lang="en-US" dirty="0"/>
              <a:t>2. Data Collection</a:t>
            </a:r>
          </a:p>
          <a:p>
            <a:pPr marL="457200" lvl="1" indent="0">
              <a:buNone/>
            </a:pPr>
            <a:r>
              <a:rPr lang="en-US" dirty="0"/>
              <a:t>2.1. Importing Libraries</a:t>
            </a:r>
          </a:p>
          <a:p>
            <a:pPr marL="457200" lvl="1" indent="0">
              <a:buNone/>
            </a:pPr>
            <a:r>
              <a:rPr lang="en-US" dirty="0"/>
              <a:t>2.2. Gathering Data</a:t>
            </a:r>
          </a:p>
          <a:p>
            <a:pPr marL="457200" lvl="1" indent="0">
              <a:buNone/>
            </a:pPr>
            <a:r>
              <a:rPr lang="en-US" dirty="0"/>
              <a:t>2.3. Data Preprocessing</a:t>
            </a:r>
          </a:p>
          <a:p>
            <a:pPr marL="0" indent="0">
              <a:buNone/>
            </a:pPr>
            <a:r>
              <a:rPr lang="en-US" dirty="0"/>
              <a:t>3. Exploratory Data Analysis (EDA)</a:t>
            </a:r>
          </a:p>
          <a:p>
            <a:pPr marL="457200" lvl="1" indent="0">
              <a:buNone/>
            </a:pPr>
            <a:r>
              <a:rPr lang="en-US" dirty="0"/>
              <a:t>3.1. Guests' Countries of Origin</a:t>
            </a:r>
          </a:p>
          <a:p>
            <a:pPr marL="457200" lvl="1" indent="0">
              <a:buNone/>
            </a:pPr>
            <a:r>
              <a:rPr lang="en-US" dirty="0"/>
              <a:t>3.2. Room Pricing Patterns</a:t>
            </a:r>
          </a:p>
          <a:p>
            <a:pPr marL="457200" lvl="1" indent="0">
              <a:buNone/>
            </a:pPr>
            <a:r>
              <a:rPr lang="en-US" dirty="0"/>
              <a:t>3.3. Busiest Months for Bookings</a:t>
            </a:r>
          </a:p>
          <a:p>
            <a:pPr marL="457200" lvl="1" indent="0">
              <a:buNone/>
            </a:pPr>
            <a:r>
              <a:rPr lang="en-US" dirty="0"/>
              <a:t>3.4. Average Daily Rate Analysis</a:t>
            </a:r>
          </a:p>
          <a:p>
            <a:pPr marL="457200" lvl="1" indent="0">
              <a:buNone/>
            </a:pPr>
            <a:r>
              <a:rPr lang="en-US" dirty="0"/>
              <a:t>3.5. Weekday and Weekend Booking Trends</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4379-05DE-10CC-E272-A0F14F4F25F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50761625-6941-1D21-43D4-79748F84BD86}"/>
              </a:ext>
            </a:extLst>
          </p:cNvPr>
          <p:cNvSpPr>
            <a:spLocks noGrp="1"/>
          </p:cNvSpPr>
          <p:nvPr>
            <p:ph idx="1"/>
          </p:nvPr>
        </p:nvSpPr>
        <p:spPr>
          <a:xfrm>
            <a:off x="1103382" y="1926772"/>
            <a:ext cx="9982200" cy="3718249"/>
          </a:xfrm>
        </p:spPr>
        <p:txBody>
          <a:bodyPr/>
          <a:lstStyle/>
          <a:p>
            <a:pPr marL="0" indent="0">
              <a:buNone/>
            </a:pPr>
            <a:r>
              <a:rPr lang="en-US" dirty="0"/>
              <a:t>4. Feature Engineering</a:t>
            </a:r>
          </a:p>
          <a:p>
            <a:pPr marL="0" indent="0">
              <a:buNone/>
            </a:pPr>
            <a:r>
              <a:rPr lang="en-US" dirty="0"/>
              <a:t>5. Machine Learning Model Building</a:t>
            </a:r>
          </a:p>
          <a:p>
            <a:pPr marL="457200" lvl="1" indent="0">
              <a:buNone/>
            </a:pPr>
            <a:r>
              <a:rPr lang="en-US" dirty="0"/>
              <a:t>5.1. Logistic Regression</a:t>
            </a:r>
          </a:p>
          <a:p>
            <a:pPr marL="457200" lvl="1" indent="0">
              <a:buNone/>
            </a:pPr>
            <a:r>
              <a:rPr lang="en-US" dirty="0"/>
              <a:t>5.2. Naive Bayes</a:t>
            </a:r>
          </a:p>
          <a:p>
            <a:pPr marL="457200" lvl="1" indent="0">
              <a:buNone/>
            </a:pPr>
            <a:r>
              <a:rPr lang="en-US" dirty="0"/>
              <a:t>5.3. K-Nearest Neighbors</a:t>
            </a:r>
          </a:p>
          <a:p>
            <a:pPr marL="457200" lvl="1" indent="0">
              <a:buNone/>
            </a:pPr>
            <a:r>
              <a:rPr lang="en-US" dirty="0"/>
              <a:t>5.4. Random Forest</a:t>
            </a:r>
          </a:p>
          <a:p>
            <a:pPr marL="457200" lvl="1" indent="0">
              <a:buNone/>
            </a:pPr>
            <a:r>
              <a:rPr lang="en-US" dirty="0"/>
              <a:t>5.5. Decision Tree</a:t>
            </a:r>
          </a:p>
          <a:p>
            <a:pPr marL="0" indent="0">
              <a:buNone/>
            </a:pPr>
            <a:r>
              <a:rPr lang="en-US" dirty="0"/>
              <a:t>6. Model Evaluation and Comparison</a:t>
            </a:r>
          </a:p>
          <a:p>
            <a:pPr marL="0" indent="0">
              <a:buNone/>
            </a:pPr>
            <a:r>
              <a:rPr lang="en-US" dirty="0"/>
              <a:t>7. Conclusion</a:t>
            </a:r>
          </a:p>
          <a:p>
            <a:pPr marL="0" indent="0">
              <a:buNone/>
            </a:pPr>
            <a:endParaRPr lang="en-IN" dirty="0"/>
          </a:p>
        </p:txBody>
      </p:sp>
    </p:spTree>
    <p:extLst>
      <p:ext uri="{BB962C8B-B14F-4D97-AF65-F5344CB8AC3E}">
        <p14:creationId xmlns:p14="http://schemas.microsoft.com/office/powerpoint/2010/main" val="71373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035D-E892-11C5-5E3C-571ABD4331D0}"/>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r>
              <a:rPr lang="en-US" dirty="0"/>
              <a:t>Introduction</a:t>
            </a:r>
            <a:endParaRPr lang="en-IN" dirty="0"/>
          </a:p>
        </p:txBody>
      </p:sp>
      <p:sp>
        <p:nvSpPr>
          <p:cNvPr id="3" name="Content Placeholder 2">
            <a:extLst>
              <a:ext uri="{FF2B5EF4-FFF2-40B4-BE49-F238E27FC236}">
                <a16:creationId xmlns:a16="http://schemas.microsoft.com/office/drawing/2014/main" id="{C1586ADF-0663-0D2E-3C2D-ADC093BA9BC5}"/>
              </a:ext>
            </a:extLst>
          </p:cNvPr>
          <p:cNvSpPr>
            <a:spLocks noGrp="1"/>
          </p:cNvSpPr>
          <p:nvPr>
            <p:ph idx="1"/>
          </p:nvPr>
        </p:nvSpPr>
        <p:spPr>
          <a:xfrm>
            <a:off x="1104900" y="1894115"/>
            <a:ext cx="9982200" cy="4572000"/>
          </a:xfrm>
        </p:spPr>
        <p:txBody>
          <a:bodyPr/>
          <a:lstStyle/>
          <a:p>
            <a:pPr marL="0" indent="0">
              <a:buNone/>
            </a:pPr>
            <a:r>
              <a:rPr lang="en-US" dirty="0"/>
              <a:t>The hotel booking industry is characterized by dynamic and complex patterns influenced by various factors such as seasonality, pricing strategies, and customer preferences. This project aims to analyze hotel booking data to gain insights into guest behaviors and trends, and to build predictive models to improve hotel management strategies, such as predicting cancellations. By leveraging data science techniques, we aim to provide actionable insights that can enhance operational efficiency and customer satisfaction.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63649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5E09-B808-EB0D-BD4E-3C08CF46FD6F}"/>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DFDB95FB-32F1-EF4D-3E4B-ED8EC8918FFD}"/>
              </a:ext>
            </a:extLst>
          </p:cNvPr>
          <p:cNvSpPr>
            <a:spLocks noGrp="1"/>
          </p:cNvSpPr>
          <p:nvPr>
            <p:ph idx="1"/>
          </p:nvPr>
        </p:nvSpPr>
        <p:spPr>
          <a:xfrm>
            <a:off x="1103382" y="1646853"/>
            <a:ext cx="9982200" cy="4572000"/>
          </a:xfrm>
        </p:spPr>
        <p:txBody>
          <a:bodyPr>
            <a:normAutofit fontScale="92500" lnSpcReduction="10000"/>
          </a:bodyPr>
          <a:lstStyle/>
          <a:p>
            <a:pPr marL="0" indent="0">
              <a:buNone/>
            </a:pPr>
            <a:r>
              <a:rPr lang="en-US" dirty="0"/>
              <a:t>2.1 Importing Libraries</a:t>
            </a:r>
          </a:p>
          <a:p>
            <a:pPr marL="0" indent="0">
              <a:buNone/>
            </a:pPr>
            <a:r>
              <a:rPr lang="en-US" dirty="0"/>
              <a:t> Importing essential libraries like pandas for data manipulation, </a:t>
            </a:r>
            <a:r>
              <a:rPr lang="en-US" dirty="0" err="1"/>
              <a:t>numpy</a:t>
            </a:r>
            <a:r>
              <a:rPr lang="en-US" dirty="0"/>
              <a:t> for numerical operations, matplotlib and seaborn for data visualization, and scikit-learn for machine learning is crucial in data analysis. These libraries collectively enable tasks such as data cleaning, transformation, statistical analysis, and creating insightful visualizations.</a:t>
            </a:r>
          </a:p>
          <a:p>
            <a:pPr marL="0" indent="0">
              <a:buNone/>
            </a:pPr>
            <a:r>
              <a:rPr lang="en-US" dirty="0"/>
              <a:t>2.2 Gathering Data</a:t>
            </a:r>
          </a:p>
          <a:p>
            <a:pPr marL="0" indent="0">
              <a:buNone/>
            </a:pPr>
            <a:r>
              <a:rPr lang="en-US" dirty="0"/>
              <a:t> The dataset used in this project consists of hotel booking data from various sources. The data includes information on booking details, guest demographics, and hotel characteristics.</a:t>
            </a:r>
          </a:p>
          <a:p>
            <a:pPr marL="0" indent="0">
              <a:buNone/>
            </a:pPr>
            <a:r>
              <a:rPr lang="en-US" dirty="0"/>
              <a:t>2.3 Data Preprocessing</a:t>
            </a:r>
          </a:p>
          <a:p>
            <a:pPr marL="0" indent="0">
              <a:buNone/>
            </a:pPr>
            <a:r>
              <a:rPr lang="en-US" dirty="0"/>
              <a:t> Data preprocessing involves handling missing values, removing irrelevant columns, and filtering out anomalous entries. This step ensures that the dataset is clean and ready for analysis.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732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4C3E-A021-51F4-FD17-224F9B86D432}"/>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C861AACE-F562-AC6B-19EC-8BF3A56DE341}"/>
              </a:ext>
            </a:extLst>
          </p:cNvPr>
          <p:cNvSpPr>
            <a:spLocks noGrp="1"/>
          </p:cNvSpPr>
          <p:nvPr>
            <p:ph idx="1"/>
          </p:nvPr>
        </p:nvSpPr>
        <p:spPr/>
        <p:txBody>
          <a:bodyPr/>
          <a:lstStyle/>
          <a:p>
            <a:pPr marL="0" indent="0">
              <a:buNone/>
            </a:pPr>
            <a:r>
              <a:rPr lang="en-US" dirty="0"/>
              <a:t>3.1 Guests' Countries of Origin</a:t>
            </a:r>
          </a:p>
          <a:p>
            <a:pPr marL="0" indent="0">
              <a:buNone/>
            </a:pPr>
            <a:r>
              <a:rPr lang="en-US" dirty="0"/>
              <a:t> Analyzing the distribution of guests' countries of origin helps in understanding the geographical diversity of the customer base. Visualizations such as bar charts and world maps can be used to represent this data.</a:t>
            </a:r>
            <a:endParaRPr lang="en-IN" dirty="0"/>
          </a:p>
        </p:txBody>
      </p:sp>
      <p:pic>
        <p:nvPicPr>
          <p:cNvPr id="5" name="Picture 4">
            <a:extLst>
              <a:ext uri="{FF2B5EF4-FFF2-40B4-BE49-F238E27FC236}">
                <a16:creationId xmlns:a16="http://schemas.microsoft.com/office/drawing/2014/main" id="{B3864FD3-1E6A-5153-0306-D5DCF6BFF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690" y="3107093"/>
            <a:ext cx="8863305" cy="3579440"/>
          </a:xfrm>
          <a:prstGeom prst="rect">
            <a:avLst/>
          </a:prstGeom>
        </p:spPr>
      </p:pic>
    </p:spTree>
    <p:extLst>
      <p:ext uri="{BB962C8B-B14F-4D97-AF65-F5344CB8AC3E}">
        <p14:creationId xmlns:p14="http://schemas.microsoft.com/office/powerpoint/2010/main" val="112601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6273-FB63-E721-0FA2-E59FB5CCA67D}"/>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FD0CCF18-62E9-4792-70F8-FB8EF168A83A}"/>
              </a:ext>
            </a:extLst>
          </p:cNvPr>
          <p:cNvSpPr>
            <a:spLocks noGrp="1"/>
          </p:cNvSpPr>
          <p:nvPr>
            <p:ph idx="1"/>
          </p:nvPr>
        </p:nvSpPr>
        <p:spPr/>
        <p:txBody>
          <a:bodyPr/>
          <a:lstStyle/>
          <a:p>
            <a:pPr marL="0" indent="0">
              <a:buNone/>
            </a:pPr>
            <a:r>
              <a:rPr lang="en-US" dirty="0"/>
              <a:t>3.2 Room Pricing Patterns</a:t>
            </a:r>
          </a:p>
          <a:p>
            <a:pPr marL="0" indent="0">
              <a:buNone/>
            </a:pPr>
            <a:r>
              <a:rPr lang="en-US" dirty="0"/>
              <a:t> Understanding room pricing patterns is crucial for revenue management. This section involves analyzing how much guests pay per night and identifying factors influencing pricing.</a:t>
            </a:r>
            <a:endParaRPr lang="en-IN" dirty="0"/>
          </a:p>
        </p:txBody>
      </p:sp>
      <p:pic>
        <p:nvPicPr>
          <p:cNvPr id="5" name="Picture 4">
            <a:extLst>
              <a:ext uri="{FF2B5EF4-FFF2-40B4-BE49-F238E27FC236}">
                <a16:creationId xmlns:a16="http://schemas.microsoft.com/office/drawing/2014/main" id="{0F0F6C2C-3231-4A9A-E2B7-11B54B1A9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438" y="3149116"/>
            <a:ext cx="8454632" cy="3450122"/>
          </a:xfrm>
          <a:prstGeom prst="rect">
            <a:avLst/>
          </a:prstGeom>
        </p:spPr>
      </p:pic>
    </p:spTree>
    <p:extLst>
      <p:ext uri="{BB962C8B-B14F-4D97-AF65-F5344CB8AC3E}">
        <p14:creationId xmlns:p14="http://schemas.microsoft.com/office/powerpoint/2010/main" val="104763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7766-88D7-4E97-61E5-6042802E2B10}"/>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4DAAAFED-FD62-C375-11B9-3377395A51AC}"/>
              </a:ext>
            </a:extLst>
          </p:cNvPr>
          <p:cNvSpPr>
            <a:spLocks noGrp="1"/>
          </p:cNvSpPr>
          <p:nvPr>
            <p:ph idx="1"/>
          </p:nvPr>
        </p:nvSpPr>
        <p:spPr/>
        <p:txBody>
          <a:bodyPr/>
          <a:lstStyle/>
          <a:p>
            <a:pPr marL="0" indent="0">
              <a:buNone/>
            </a:pPr>
            <a:r>
              <a:rPr lang="en-US" dirty="0"/>
              <a:t>3.3 Busiest Months for Bookings</a:t>
            </a:r>
          </a:p>
          <a:p>
            <a:pPr marL="0" indent="0">
              <a:buNone/>
            </a:pPr>
            <a:r>
              <a:rPr lang="en-US" dirty="0"/>
              <a:t> Identifying the busiest months for hotel bookings helps in resource planning and management. Seasonal trends and peak periods are analyzed using line charts and bar graphs.</a:t>
            </a:r>
            <a:endParaRPr lang="en-IN" dirty="0"/>
          </a:p>
        </p:txBody>
      </p:sp>
      <p:pic>
        <p:nvPicPr>
          <p:cNvPr id="5" name="Picture 4">
            <a:extLst>
              <a:ext uri="{FF2B5EF4-FFF2-40B4-BE49-F238E27FC236}">
                <a16:creationId xmlns:a16="http://schemas.microsoft.com/office/drawing/2014/main" id="{04954FC2-F204-C49F-7D8F-7D1EC6562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013" y="3051110"/>
            <a:ext cx="9460465" cy="3548128"/>
          </a:xfrm>
          <a:prstGeom prst="rect">
            <a:avLst/>
          </a:prstGeom>
        </p:spPr>
      </p:pic>
    </p:spTree>
    <p:extLst>
      <p:ext uri="{BB962C8B-B14F-4D97-AF65-F5344CB8AC3E}">
        <p14:creationId xmlns:p14="http://schemas.microsoft.com/office/powerpoint/2010/main" val="30597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2517-6AD5-3D5F-6A1E-89862A6ED00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BD6F1F35-E097-B5FC-33DF-AEE48D653476}"/>
              </a:ext>
            </a:extLst>
          </p:cNvPr>
          <p:cNvSpPr>
            <a:spLocks noGrp="1"/>
          </p:cNvSpPr>
          <p:nvPr>
            <p:ph idx="1"/>
          </p:nvPr>
        </p:nvSpPr>
        <p:spPr/>
        <p:txBody>
          <a:bodyPr/>
          <a:lstStyle/>
          <a:p>
            <a:pPr marL="0" indent="0">
              <a:buNone/>
            </a:pPr>
            <a:r>
              <a:rPr lang="en-US" dirty="0"/>
              <a:t>3.4 Average Daily Rate Analysis</a:t>
            </a:r>
          </a:p>
          <a:p>
            <a:pPr marL="0" indent="0">
              <a:buNone/>
            </a:pPr>
            <a:r>
              <a:rPr lang="en-US" dirty="0"/>
              <a:t> The average daily rate (ADR) is a key metric in the hotel industry. This section explores the ADR trends over different months to identify periods of high and low rates.</a:t>
            </a:r>
            <a:endParaRPr lang="en-IN" dirty="0"/>
          </a:p>
        </p:txBody>
      </p:sp>
      <p:pic>
        <p:nvPicPr>
          <p:cNvPr id="7" name="Picture 6">
            <a:extLst>
              <a:ext uri="{FF2B5EF4-FFF2-40B4-BE49-F238E27FC236}">
                <a16:creationId xmlns:a16="http://schemas.microsoft.com/office/drawing/2014/main" id="{CD63FC57-36A0-3E95-5D10-87E6282BB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252" y="3097764"/>
            <a:ext cx="4114417" cy="3566789"/>
          </a:xfrm>
          <a:prstGeom prst="rect">
            <a:avLst/>
          </a:prstGeom>
        </p:spPr>
      </p:pic>
      <p:pic>
        <p:nvPicPr>
          <p:cNvPr id="9" name="Picture 8">
            <a:extLst>
              <a:ext uri="{FF2B5EF4-FFF2-40B4-BE49-F238E27FC236}">
                <a16:creationId xmlns:a16="http://schemas.microsoft.com/office/drawing/2014/main" id="{5832370A-A279-4F1B-2E01-5F18A02AB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616" y="2824718"/>
            <a:ext cx="6103319" cy="3774520"/>
          </a:xfrm>
          <a:prstGeom prst="rect">
            <a:avLst/>
          </a:prstGeom>
        </p:spPr>
      </p:pic>
    </p:spTree>
    <p:extLst>
      <p:ext uri="{BB962C8B-B14F-4D97-AF65-F5344CB8AC3E}">
        <p14:creationId xmlns:p14="http://schemas.microsoft.com/office/powerpoint/2010/main" val="86912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53</TotalTime>
  <Words>885</Words>
  <Application>Microsoft Office PowerPoint</Application>
  <PresentationFormat>Widescreen</PresentationFormat>
  <Paragraphs>72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Euphemia</vt:lpstr>
      <vt:lpstr>Plantagenet Cherokee</vt:lpstr>
      <vt:lpstr>Wingdings</vt:lpstr>
      <vt:lpstr>Academic Literature 16x9</vt:lpstr>
      <vt:lpstr>Hotel Booking Analysis and Prediction</vt:lpstr>
      <vt:lpstr>Contents</vt:lpstr>
      <vt:lpstr>Contents</vt:lpstr>
      <vt:lpstr>      Introduction</vt:lpstr>
      <vt:lpstr>Data Collection</vt:lpstr>
      <vt:lpstr>Exploratory Data Analysis (EDA)</vt:lpstr>
      <vt:lpstr>Exploratory Data Analysis (EDA)</vt:lpstr>
      <vt:lpstr>Exploratory Data Analysis (EDA)</vt:lpstr>
      <vt:lpstr>Exploratory Data Analysis (EDA)</vt:lpstr>
      <vt:lpstr>Exploratory Data Analysis (EDA)</vt:lpstr>
      <vt:lpstr> Feature Engineering</vt:lpstr>
      <vt:lpstr>Machine Learning Model Building</vt:lpstr>
      <vt:lpstr>Model Evaluation and Comparison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Rai</dc:creator>
  <cp:lastModifiedBy>Rohit Rai</cp:lastModifiedBy>
  <cp:revision>1</cp:revision>
  <dcterms:created xsi:type="dcterms:W3CDTF">2024-08-07T10:46:16Z</dcterms:created>
  <dcterms:modified xsi:type="dcterms:W3CDTF">2024-08-07T11:39:23Z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