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Monday, June 10, 2024</a:t>
            </a:fld>
            <a:endParaRPr lang="en-US" dirty="0"/>
          </a:p>
        </p:txBody>
      </p:sp>
    </p:spTree>
    <p:extLst>
      <p:ext uri="{BB962C8B-B14F-4D97-AF65-F5344CB8AC3E}">
        <p14:creationId xmlns:p14="http://schemas.microsoft.com/office/powerpoint/2010/main" val="1664390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Monday, June 10, 2024</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803286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Monday, June 10, 2024</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78382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Monday, June 10, 2024</a:t>
            </a:fld>
            <a:endParaRPr lang="en-US" dirty="0"/>
          </a:p>
        </p:txBody>
      </p:sp>
    </p:spTree>
    <p:extLst>
      <p:ext uri="{BB962C8B-B14F-4D97-AF65-F5344CB8AC3E}">
        <p14:creationId xmlns:p14="http://schemas.microsoft.com/office/powerpoint/2010/main" val="130297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Monday, June 10, 2024</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361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Monday, June 10, 2024</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36540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Monday, June 10, 2024</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3134293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Monday, June 10, 2024</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797781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Monday, June 10, 2024</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604929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Monday, June 10, 2024</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4084229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Monday, June 10, 2024</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368967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Monday, June 10, 2024</a:t>
            </a:fld>
            <a:endParaRPr lang="en-US" dirty="0"/>
          </a:p>
        </p:txBody>
      </p:sp>
    </p:spTree>
    <p:extLst>
      <p:ext uri="{BB962C8B-B14F-4D97-AF65-F5344CB8AC3E}">
        <p14:creationId xmlns:p14="http://schemas.microsoft.com/office/powerpoint/2010/main" val="623112582"/>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100000"/>
        </a:lnSpc>
        <a:spcBef>
          <a:spcPct val="0"/>
        </a:spcBef>
        <a:buNone/>
        <a:defRPr sz="2800" i="1" kern="1200">
          <a:solidFill>
            <a:schemeClr val="tx2"/>
          </a:solidFill>
          <a:latin typeface="+mj-lt"/>
          <a:ea typeface="+mj-ea"/>
          <a:cs typeface="+mj-cs"/>
        </a:defRPr>
      </a:lvl1pPr>
    </p:titleStyle>
    <p:body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48">
          <p15:clr>
            <a:srgbClr val="F26B43"/>
          </p15:clr>
        </p15:guide>
        <p15:guide id="2" pos="279">
          <p15:clr>
            <a:srgbClr val="F26B43"/>
          </p15:clr>
        </p15:guide>
        <p15:guide id="3" pos="1232">
          <p15:clr>
            <a:srgbClr val="5ACBF0"/>
          </p15:clr>
        </p15:guide>
        <p15:guide id="4" pos="1527">
          <p15:clr>
            <a:srgbClr val="5ACBF0"/>
          </p15:clr>
        </p15:guide>
        <p15:guide id="5" pos="2457">
          <p15:clr>
            <a:srgbClr val="5ACBF0"/>
          </p15:clr>
        </p15:guide>
        <p15:guide id="6" pos="2751">
          <p15:clr>
            <a:srgbClr val="5ACBF0"/>
          </p15:clr>
        </p15:guide>
        <p15:guide id="7" pos="3704">
          <p15:clr>
            <a:srgbClr val="5ACBF0"/>
          </p15:clr>
        </p15:guide>
        <p15:guide id="8" pos="3976">
          <p15:clr>
            <a:srgbClr val="5ACBF0"/>
          </p15:clr>
        </p15:guide>
        <p15:guide id="9" pos="4929">
          <p15:clr>
            <a:srgbClr val="5ACBF0"/>
          </p15:clr>
        </p15:guide>
        <p15:guide id="10" pos="5201">
          <p15:clr>
            <a:srgbClr val="5ACBF0"/>
          </p15:clr>
        </p15:guide>
        <p15:guide id="11" pos="6153">
          <p15:clr>
            <a:srgbClr val="5ACBF0"/>
          </p15:clr>
        </p15:guide>
        <p15:guide id="12" pos="6448">
          <p15:clr>
            <a:srgbClr val="5ACBF0"/>
          </p15:clr>
        </p15:guide>
        <p15:guide id="13" pos="7401">
          <p15:clr>
            <a:srgbClr val="F26B43"/>
          </p15:clr>
        </p15:guide>
        <p15:guide id="14" orient="horz" pos="3475">
          <p15:clr>
            <a:srgbClr val="F26B43"/>
          </p15:clr>
        </p15:guide>
        <p15:guide id="15" orient="horz" pos="278">
          <p15:clr>
            <a:srgbClr val="F26B43"/>
          </p15:clr>
        </p15:guide>
        <p15:guide id="16" orient="horz" pos="2886">
          <p15:clr>
            <a:srgbClr val="5ACBF0"/>
          </p15:clr>
        </p15:guide>
        <p15:guide id="17" orient="horz" pos="2591">
          <p15:clr>
            <a:srgbClr val="5ACBF0"/>
          </p15:clr>
        </p15:guide>
        <p15:guide id="18" orient="horz" pos="2024">
          <p15:clr>
            <a:srgbClr val="5ACBF0"/>
          </p15:clr>
        </p15:guide>
        <p15:guide id="19" orient="horz" pos="1729">
          <p15:clr>
            <a:srgbClr val="5ACBF0"/>
          </p15:clr>
        </p15:guide>
        <p15:guide id="20" orient="horz" pos="1162">
          <p15:clr>
            <a:srgbClr val="5ACBF0"/>
          </p15:clr>
        </p15:guide>
        <p15:guide id="21" orient="horz" pos="867">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842F4-190B-2CCB-3C41-BBD3ADB69A30}"/>
              </a:ext>
            </a:extLst>
          </p:cNvPr>
          <p:cNvSpPr>
            <a:spLocks noGrp="1"/>
          </p:cNvSpPr>
          <p:nvPr>
            <p:ph type="ctrTitle"/>
          </p:nvPr>
        </p:nvSpPr>
        <p:spPr/>
        <p:txBody>
          <a:bodyPr/>
          <a:lstStyle/>
          <a:p>
            <a:r>
              <a:rPr lang="en-IN" dirty="0"/>
              <a:t>YouTube Case Study</a:t>
            </a:r>
          </a:p>
        </p:txBody>
      </p:sp>
      <p:sp>
        <p:nvSpPr>
          <p:cNvPr id="3" name="Subtitle 2">
            <a:extLst>
              <a:ext uri="{FF2B5EF4-FFF2-40B4-BE49-F238E27FC236}">
                <a16:creationId xmlns:a16="http://schemas.microsoft.com/office/drawing/2014/main" id="{83B85626-11F0-0C55-B632-D54AD1CE3C4C}"/>
              </a:ext>
            </a:extLst>
          </p:cNvPr>
          <p:cNvSpPr>
            <a:spLocks noGrp="1"/>
          </p:cNvSpPr>
          <p:nvPr>
            <p:ph type="subTitle" idx="1"/>
          </p:nvPr>
        </p:nvSpPr>
        <p:spPr>
          <a:xfrm>
            <a:off x="448056" y="4928616"/>
            <a:ext cx="11292840" cy="1481328"/>
          </a:xfrm>
        </p:spPr>
        <p:txBody>
          <a:bodyPr/>
          <a:lstStyle/>
          <a:p>
            <a:r>
              <a:rPr lang="en-IN" dirty="0"/>
              <a:t>Rohit Rai</a:t>
            </a:r>
          </a:p>
          <a:p>
            <a:r>
              <a:rPr lang="en-US" dirty="0"/>
              <a:t>Comprehensive analysis of YouTube comments and user engagement</a:t>
            </a:r>
            <a:endParaRPr lang="en-IN" dirty="0"/>
          </a:p>
        </p:txBody>
      </p:sp>
    </p:spTree>
    <p:extLst>
      <p:ext uri="{BB962C8B-B14F-4D97-AF65-F5344CB8AC3E}">
        <p14:creationId xmlns:p14="http://schemas.microsoft.com/office/powerpoint/2010/main" val="34591237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5B6A2-F62C-52A1-98EF-B3BDDA8D6BBB}"/>
              </a:ext>
            </a:extLst>
          </p:cNvPr>
          <p:cNvSpPr>
            <a:spLocks noGrp="1"/>
          </p:cNvSpPr>
          <p:nvPr>
            <p:ph type="title"/>
          </p:nvPr>
        </p:nvSpPr>
        <p:spPr>
          <a:xfrm>
            <a:off x="335761" y="1303200"/>
            <a:ext cx="11301984" cy="1141200"/>
          </a:xfrm>
        </p:spPr>
        <p:txBody>
          <a:bodyPr/>
          <a:lstStyle/>
          <a:p>
            <a:r>
              <a:rPr lang="en-IN" dirty="0"/>
              <a:t>Data Collection &amp; Export</a:t>
            </a:r>
          </a:p>
        </p:txBody>
      </p:sp>
      <p:sp>
        <p:nvSpPr>
          <p:cNvPr id="3" name="Content Placeholder 2">
            <a:extLst>
              <a:ext uri="{FF2B5EF4-FFF2-40B4-BE49-F238E27FC236}">
                <a16:creationId xmlns:a16="http://schemas.microsoft.com/office/drawing/2014/main" id="{79C599F9-5E42-CB58-F0BE-B2C7D3DF2FE6}"/>
              </a:ext>
            </a:extLst>
          </p:cNvPr>
          <p:cNvSpPr>
            <a:spLocks noGrp="1"/>
          </p:cNvSpPr>
          <p:nvPr>
            <p:ph idx="1"/>
          </p:nvPr>
        </p:nvSpPr>
        <p:spPr>
          <a:xfrm>
            <a:off x="335761" y="2842105"/>
            <a:ext cx="11293200" cy="3783013"/>
          </a:xfrm>
        </p:spPr>
        <p:txBody>
          <a:bodyPr/>
          <a:lstStyle/>
          <a:p>
            <a:pPr marL="1944" indent="0">
              <a:buNone/>
            </a:pPr>
            <a:r>
              <a:rPr lang="en-IN" dirty="0"/>
              <a:t>Combining additional data files</a:t>
            </a:r>
          </a:p>
          <a:p>
            <a:pPr marL="1944" indent="0">
              <a:buNone/>
            </a:pPr>
            <a:r>
              <a:rPr lang="en-US" dirty="0"/>
              <a:t>Exporting cleaned data to CSV, JSON, and SQLite</a:t>
            </a:r>
            <a:endParaRPr lang="en-IN" dirty="0"/>
          </a:p>
        </p:txBody>
      </p:sp>
    </p:spTree>
    <p:extLst>
      <p:ext uri="{BB962C8B-B14F-4D97-AF65-F5344CB8AC3E}">
        <p14:creationId xmlns:p14="http://schemas.microsoft.com/office/powerpoint/2010/main" val="12369207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B531-FB35-8F7F-B1F6-C3C4B231D3B5}"/>
              </a:ext>
            </a:extLst>
          </p:cNvPr>
          <p:cNvSpPr>
            <a:spLocks noGrp="1"/>
          </p:cNvSpPr>
          <p:nvPr>
            <p:ph type="title"/>
          </p:nvPr>
        </p:nvSpPr>
        <p:spPr>
          <a:xfrm>
            <a:off x="221749" y="965742"/>
            <a:ext cx="11301984" cy="1141200"/>
          </a:xfrm>
        </p:spPr>
        <p:txBody>
          <a:bodyPr/>
          <a:lstStyle/>
          <a:p>
            <a:r>
              <a:rPr lang="en-US" dirty="0" err="1"/>
              <a:t>Analysing</a:t>
            </a:r>
            <a:r>
              <a:rPr lang="en-US" dirty="0"/>
              <a:t> The Most Liked Category</a:t>
            </a:r>
            <a:endParaRPr lang="en-IN" dirty="0"/>
          </a:p>
        </p:txBody>
      </p:sp>
      <p:sp>
        <p:nvSpPr>
          <p:cNvPr id="3" name="Content Placeholder 2">
            <a:extLst>
              <a:ext uri="{FF2B5EF4-FFF2-40B4-BE49-F238E27FC236}">
                <a16:creationId xmlns:a16="http://schemas.microsoft.com/office/drawing/2014/main" id="{776FEDD2-B26E-B2E9-8D2D-0145731B80FC}"/>
              </a:ext>
            </a:extLst>
          </p:cNvPr>
          <p:cNvSpPr>
            <a:spLocks noGrp="1"/>
          </p:cNvSpPr>
          <p:nvPr>
            <p:ph idx="1"/>
          </p:nvPr>
        </p:nvSpPr>
        <p:spPr>
          <a:xfrm>
            <a:off x="226141" y="2231922"/>
            <a:ext cx="11293200" cy="3783013"/>
          </a:xfrm>
        </p:spPr>
        <p:txBody>
          <a:bodyPr/>
          <a:lstStyle/>
          <a:p>
            <a:pPr marL="1944" indent="0">
              <a:buNone/>
            </a:pPr>
            <a:r>
              <a:rPr lang="en-US" dirty="0"/>
              <a:t>Analyzing which category has the most likes</a:t>
            </a:r>
          </a:p>
          <a:p>
            <a:pPr marL="1944" indent="0">
              <a:buNone/>
            </a:pPr>
            <a:r>
              <a:rPr lang="en-IN" dirty="0"/>
              <a:t>Visualization using boxplot</a:t>
            </a:r>
            <a:endParaRPr lang="en-US" dirty="0"/>
          </a:p>
          <a:p>
            <a:pPr marL="1944" indent="0">
              <a:buNone/>
            </a:pPr>
            <a:r>
              <a:rPr lang="en-IN" dirty="0"/>
              <a:t>Key findings</a:t>
            </a:r>
          </a:p>
        </p:txBody>
      </p:sp>
      <p:pic>
        <p:nvPicPr>
          <p:cNvPr id="5" name="Picture 4">
            <a:extLst>
              <a:ext uri="{FF2B5EF4-FFF2-40B4-BE49-F238E27FC236}">
                <a16:creationId xmlns:a16="http://schemas.microsoft.com/office/drawing/2014/main" id="{4A6507C5-E184-FE24-9B70-8AE66E2EE4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6156" y="2231922"/>
            <a:ext cx="6839703" cy="4478593"/>
          </a:xfrm>
          <a:prstGeom prst="rect">
            <a:avLst/>
          </a:prstGeom>
        </p:spPr>
      </p:pic>
    </p:spTree>
    <p:extLst>
      <p:ext uri="{BB962C8B-B14F-4D97-AF65-F5344CB8AC3E}">
        <p14:creationId xmlns:p14="http://schemas.microsoft.com/office/powerpoint/2010/main" val="37068746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2462-515D-0F63-238D-EA6339FF5B96}"/>
              </a:ext>
            </a:extLst>
          </p:cNvPr>
          <p:cNvSpPr>
            <a:spLocks noGrp="1"/>
          </p:cNvSpPr>
          <p:nvPr>
            <p:ph type="title"/>
          </p:nvPr>
        </p:nvSpPr>
        <p:spPr>
          <a:xfrm>
            <a:off x="245807" y="1047561"/>
            <a:ext cx="11301984" cy="1141200"/>
          </a:xfrm>
        </p:spPr>
        <p:txBody>
          <a:bodyPr/>
          <a:lstStyle/>
          <a:p>
            <a:r>
              <a:rPr lang="en-US" dirty="0" err="1"/>
              <a:t>Analyse</a:t>
            </a:r>
            <a:r>
              <a:rPr lang="en-US" dirty="0"/>
              <a:t> Whether Audience Is Engaged Or Not</a:t>
            </a:r>
            <a:endParaRPr lang="en-IN" dirty="0"/>
          </a:p>
        </p:txBody>
      </p:sp>
      <p:sp>
        <p:nvSpPr>
          <p:cNvPr id="3" name="Content Placeholder 2">
            <a:extLst>
              <a:ext uri="{FF2B5EF4-FFF2-40B4-BE49-F238E27FC236}">
                <a16:creationId xmlns:a16="http://schemas.microsoft.com/office/drawing/2014/main" id="{EA2B13D8-45A0-9F10-1C2C-B7BE104C175F}"/>
              </a:ext>
            </a:extLst>
          </p:cNvPr>
          <p:cNvSpPr>
            <a:spLocks noGrp="1"/>
          </p:cNvSpPr>
          <p:nvPr>
            <p:ph idx="1"/>
          </p:nvPr>
        </p:nvSpPr>
        <p:spPr>
          <a:xfrm>
            <a:off x="245807" y="2344800"/>
            <a:ext cx="11293200" cy="3783013"/>
          </a:xfrm>
        </p:spPr>
        <p:txBody>
          <a:bodyPr/>
          <a:lstStyle/>
          <a:p>
            <a:pPr marL="1944" indent="0">
              <a:buNone/>
            </a:pPr>
            <a:r>
              <a:rPr lang="en-US" dirty="0"/>
              <a:t>Calculating like rate, dislike rate, and comment rate</a:t>
            </a:r>
          </a:p>
          <a:p>
            <a:pPr marL="1944" indent="0">
              <a:buNone/>
            </a:pPr>
            <a:r>
              <a:rPr lang="en-IN" dirty="0"/>
              <a:t>Visualizations of engagement metrics</a:t>
            </a:r>
            <a:endParaRPr lang="en-US" dirty="0"/>
          </a:p>
          <a:p>
            <a:pPr marL="1944" indent="0">
              <a:buNone/>
            </a:pPr>
            <a:r>
              <a:rPr lang="en-IN" dirty="0"/>
              <a:t>Insights on audience engagement</a:t>
            </a:r>
          </a:p>
        </p:txBody>
      </p:sp>
      <p:pic>
        <p:nvPicPr>
          <p:cNvPr id="5" name="Picture 4">
            <a:extLst>
              <a:ext uri="{FF2B5EF4-FFF2-40B4-BE49-F238E27FC236}">
                <a16:creationId xmlns:a16="http://schemas.microsoft.com/office/drawing/2014/main" id="{2D0105B9-BE67-09F0-1BAF-154DC5E9DA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5523" y="2820140"/>
            <a:ext cx="7580670" cy="3783014"/>
          </a:xfrm>
          <a:prstGeom prst="rect">
            <a:avLst/>
          </a:prstGeom>
        </p:spPr>
      </p:pic>
    </p:spTree>
    <p:extLst>
      <p:ext uri="{BB962C8B-B14F-4D97-AF65-F5344CB8AC3E}">
        <p14:creationId xmlns:p14="http://schemas.microsoft.com/office/powerpoint/2010/main" val="20166363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201A6-F219-59AA-51A8-93900D97F980}"/>
              </a:ext>
            </a:extLst>
          </p:cNvPr>
          <p:cNvSpPr>
            <a:spLocks noGrp="1"/>
          </p:cNvSpPr>
          <p:nvPr>
            <p:ph type="title"/>
          </p:nvPr>
        </p:nvSpPr>
        <p:spPr>
          <a:xfrm>
            <a:off x="298798" y="772258"/>
            <a:ext cx="11301984" cy="1141200"/>
          </a:xfrm>
        </p:spPr>
        <p:txBody>
          <a:bodyPr/>
          <a:lstStyle/>
          <a:p>
            <a:r>
              <a:rPr lang="en-US" dirty="0"/>
              <a:t>Conti…</a:t>
            </a:r>
            <a:endParaRPr lang="en-IN" dirty="0"/>
          </a:p>
        </p:txBody>
      </p:sp>
      <p:pic>
        <p:nvPicPr>
          <p:cNvPr id="7" name="Picture 6">
            <a:extLst>
              <a:ext uri="{FF2B5EF4-FFF2-40B4-BE49-F238E27FC236}">
                <a16:creationId xmlns:a16="http://schemas.microsoft.com/office/drawing/2014/main" id="{A56F26E3-7414-5F8B-3651-CFC10AB2F4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98" y="2167757"/>
            <a:ext cx="5065786" cy="4096520"/>
          </a:xfrm>
          <a:prstGeom prst="rect">
            <a:avLst/>
          </a:prstGeom>
        </p:spPr>
      </p:pic>
      <p:pic>
        <p:nvPicPr>
          <p:cNvPr id="9" name="Content Placeholder 8">
            <a:extLst>
              <a:ext uri="{FF2B5EF4-FFF2-40B4-BE49-F238E27FC236}">
                <a16:creationId xmlns:a16="http://schemas.microsoft.com/office/drawing/2014/main" id="{36CBF1BF-A335-0A1F-F9A5-9CEFFF96126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02893" y="2167758"/>
            <a:ext cx="5047147" cy="4096520"/>
          </a:xfrm>
          <a:prstGeom prst="rect">
            <a:avLst/>
          </a:prstGeom>
        </p:spPr>
      </p:pic>
    </p:spTree>
    <p:extLst>
      <p:ext uri="{BB962C8B-B14F-4D97-AF65-F5344CB8AC3E}">
        <p14:creationId xmlns:p14="http://schemas.microsoft.com/office/powerpoint/2010/main" val="16551609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AA20C-2A22-4581-EA72-ABC9E9672239}"/>
              </a:ext>
            </a:extLst>
          </p:cNvPr>
          <p:cNvSpPr>
            <a:spLocks noGrp="1"/>
          </p:cNvSpPr>
          <p:nvPr>
            <p:ph type="title"/>
          </p:nvPr>
        </p:nvSpPr>
        <p:spPr>
          <a:xfrm>
            <a:off x="301620" y="724334"/>
            <a:ext cx="11301984" cy="1141200"/>
          </a:xfrm>
        </p:spPr>
        <p:txBody>
          <a:bodyPr/>
          <a:lstStyle/>
          <a:p>
            <a:r>
              <a:rPr lang="en-US" dirty="0"/>
              <a:t>Analyzing trending videos of YouTube</a:t>
            </a:r>
            <a:endParaRPr lang="en-IN" dirty="0"/>
          </a:p>
        </p:txBody>
      </p:sp>
      <p:sp>
        <p:nvSpPr>
          <p:cNvPr id="3" name="Content Placeholder 2">
            <a:extLst>
              <a:ext uri="{FF2B5EF4-FFF2-40B4-BE49-F238E27FC236}">
                <a16:creationId xmlns:a16="http://schemas.microsoft.com/office/drawing/2014/main" id="{14C348B1-DCFD-454D-D108-CD4978D1F3CC}"/>
              </a:ext>
            </a:extLst>
          </p:cNvPr>
          <p:cNvSpPr>
            <a:spLocks noGrp="1"/>
          </p:cNvSpPr>
          <p:nvPr>
            <p:ph idx="1"/>
          </p:nvPr>
        </p:nvSpPr>
        <p:spPr>
          <a:xfrm>
            <a:off x="310404" y="1813858"/>
            <a:ext cx="11293200" cy="3783013"/>
          </a:xfrm>
        </p:spPr>
        <p:txBody>
          <a:bodyPr/>
          <a:lstStyle/>
          <a:p>
            <a:pPr marL="1944" indent="0">
              <a:buNone/>
            </a:pPr>
            <a:r>
              <a:rPr lang="en-US" dirty="0"/>
              <a:t>Identifying top channels by number of trending videos</a:t>
            </a:r>
          </a:p>
          <a:p>
            <a:pPr marL="1944" indent="0">
              <a:buNone/>
            </a:pPr>
            <a:r>
              <a:rPr lang="en-IN" dirty="0"/>
              <a:t>Visualization using bar chart</a:t>
            </a:r>
            <a:endParaRPr lang="en-US" dirty="0"/>
          </a:p>
          <a:p>
            <a:pPr marL="1944" indent="0">
              <a:buNone/>
            </a:pPr>
            <a:r>
              <a:rPr lang="en-IN" dirty="0"/>
              <a:t>Key findings</a:t>
            </a:r>
          </a:p>
        </p:txBody>
      </p:sp>
      <p:pic>
        <p:nvPicPr>
          <p:cNvPr id="5" name="Picture 4">
            <a:extLst>
              <a:ext uri="{FF2B5EF4-FFF2-40B4-BE49-F238E27FC236}">
                <a16:creationId xmlns:a16="http://schemas.microsoft.com/office/drawing/2014/main" id="{B3A1D49F-E7A2-7139-65BF-E0F9664D72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2629" y="2187406"/>
            <a:ext cx="8432390" cy="4498989"/>
          </a:xfrm>
          <a:prstGeom prst="rect">
            <a:avLst/>
          </a:prstGeom>
        </p:spPr>
      </p:pic>
    </p:spTree>
    <p:extLst>
      <p:ext uri="{BB962C8B-B14F-4D97-AF65-F5344CB8AC3E}">
        <p14:creationId xmlns:p14="http://schemas.microsoft.com/office/powerpoint/2010/main" val="25690748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BE864-4839-2F07-10BE-95CEBF77CD37}"/>
              </a:ext>
            </a:extLst>
          </p:cNvPr>
          <p:cNvSpPr>
            <a:spLocks noGrp="1"/>
          </p:cNvSpPr>
          <p:nvPr>
            <p:ph type="title"/>
          </p:nvPr>
        </p:nvSpPr>
        <p:spPr>
          <a:xfrm>
            <a:off x="439272" y="702155"/>
            <a:ext cx="11301984" cy="1141200"/>
          </a:xfrm>
        </p:spPr>
        <p:txBody>
          <a:bodyPr/>
          <a:lstStyle/>
          <a:p>
            <a:r>
              <a:rPr lang="en-US" dirty="0"/>
              <a:t>Punctuation Have An Impact On Views, Likes, Dislikes</a:t>
            </a:r>
            <a:endParaRPr lang="en-IN" dirty="0"/>
          </a:p>
        </p:txBody>
      </p:sp>
      <p:sp>
        <p:nvSpPr>
          <p:cNvPr id="3" name="Content Placeholder 2">
            <a:extLst>
              <a:ext uri="{FF2B5EF4-FFF2-40B4-BE49-F238E27FC236}">
                <a16:creationId xmlns:a16="http://schemas.microsoft.com/office/drawing/2014/main" id="{CE0DAEB6-824E-8132-B609-FCB372D8324F}"/>
              </a:ext>
            </a:extLst>
          </p:cNvPr>
          <p:cNvSpPr>
            <a:spLocks noGrp="1"/>
          </p:cNvSpPr>
          <p:nvPr>
            <p:ph idx="1"/>
          </p:nvPr>
        </p:nvSpPr>
        <p:spPr>
          <a:xfrm>
            <a:off x="448056" y="1843355"/>
            <a:ext cx="11293200" cy="3783013"/>
          </a:xfrm>
        </p:spPr>
        <p:txBody>
          <a:bodyPr/>
          <a:lstStyle/>
          <a:p>
            <a:pPr marL="1944" indent="0">
              <a:buNone/>
            </a:pPr>
            <a:r>
              <a:rPr lang="en-US" dirty="0"/>
              <a:t>Analyzing the impact of punctuations in titles on views and likes</a:t>
            </a:r>
          </a:p>
          <a:p>
            <a:pPr marL="1944" indent="0">
              <a:buNone/>
            </a:pPr>
            <a:r>
              <a:rPr lang="en-IN" dirty="0"/>
              <a:t>Visualizations using boxplots</a:t>
            </a:r>
          </a:p>
        </p:txBody>
      </p:sp>
      <p:pic>
        <p:nvPicPr>
          <p:cNvPr id="5" name="Picture 4">
            <a:extLst>
              <a:ext uri="{FF2B5EF4-FFF2-40B4-BE49-F238E27FC236}">
                <a16:creationId xmlns:a16="http://schemas.microsoft.com/office/drawing/2014/main" id="{CFB2B5F2-A690-DE07-F9BA-145CA6B42C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56" y="2872063"/>
            <a:ext cx="5377565" cy="3597137"/>
          </a:xfrm>
          <a:prstGeom prst="rect">
            <a:avLst/>
          </a:prstGeom>
        </p:spPr>
      </p:pic>
      <p:pic>
        <p:nvPicPr>
          <p:cNvPr id="7" name="Picture 6">
            <a:extLst>
              <a:ext uri="{FF2B5EF4-FFF2-40B4-BE49-F238E27FC236}">
                <a16:creationId xmlns:a16="http://schemas.microsoft.com/office/drawing/2014/main" id="{0664D65F-A588-8546-ADBB-4FB2541A5D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6380" y="2312231"/>
            <a:ext cx="5628975" cy="4342352"/>
          </a:xfrm>
          <a:prstGeom prst="rect">
            <a:avLst/>
          </a:prstGeom>
        </p:spPr>
      </p:pic>
    </p:spTree>
    <p:extLst>
      <p:ext uri="{BB962C8B-B14F-4D97-AF65-F5344CB8AC3E}">
        <p14:creationId xmlns:p14="http://schemas.microsoft.com/office/powerpoint/2010/main" val="40280516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6BD5E-4981-4F15-07A0-CDD81BE915B7}"/>
              </a:ext>
            </a:extLst>
          </p:cNvPr>
          <p:cNvSpPr>
            <a:spLocks noGrp="1"/>
          </p:cNvSpPr>
          <p:nvPr>
            <p:ph type="title"/>
          </p:nvPr>
        </p:nvSpPr>
        <p:spPr>
          <a:xfrm>
            <a:off x="448056" y="1008232"/>
            <a:ext cx="11301984" cy="1141200"/>
          </a:xfrm>
        </p:spPr>
        <p:txBody>
          <a:bodyPr/>
          <a:lstStyle/>
          <a:p>
            <a:r>
              <a:rPr lang="en-IN" dirty="0"/>
              <a:t>Conclusion</a:t>
            </a:r>
          </a:p>
        </p:txBody>
      </p:sp>
      <p:sp>
        <p:nvSpPr>
          <p:cNvPr id="3" name="Content Placeholder 2">
            <a:extLst>
              <a:ext uri="{FF2B5EF4-FFF2-40B4-BE49-F238E27FC236}">
                <a16:creationId xmlns:a16="http://schemas.microsoft.com/office/drawing/2014/main" id="{7391F0A9-7617-C615-5C27-8837BC147F85}"/>
              </a:ext>
            </a:extLst>
          </p:cNvPr>
          <p:cNvSpPr>
            <a:spLocks noGrp="1"/>
          </p:cNvSpPr>
          <p:nvPr>
            <p:ph idx="1"/>
          </p:nvPr>
        </p:nvSpPr>
        <p:spPr>
          <a:xfrm>
            <a:off x="448056" y="2686187"/>
            <a:ext cx="11293200" cy="3783013"/>
          </a:xfrm>
        </p:spPr>
        <p:txBody>
          <a:bodyPr/>
          <a:lstStyle/>
          <a:p>
            <a:pPr marL="1944" indent="0">
              <a:buNone/>
            </a:pPr>
            <a:r>
              <a:rPr lang="en-US" dirty="0"/>
              <a:t>This analysis provides valuable insights into user sentiments, emoji usage, engagement metrics, and trending content on YouTube. The findings can help content creators understand their audience better and improve their content strategies.</a:t>
            </a:r>
            <a:endParaRPr lang="en-IN" dirty="0"/>
          </a:p>
        </p:txBody>
      </p:sp>
    </p:spTree>
    <p:extLst>
      <p:ext uri="{BB962C8B-B14F-4D97-AF65-F5344CB8AC3E}">
        <p14:creationId xmlns:p14="http://schemas.microsoft.com/office/powerpoint/2010/main" val="19299544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D6756-1934-B327-B271-B279D4A9B7A9}"/>
              </a:ext>
            </a:extLst>
          </p:cNvPr>
          <p:cNvSpPr>
            <a:spLocks noGrp="1"/>
          </p:cNvSpPr>
          <p:nvPr>
            <p:ph type="title"/>
          </p:nvPr>
        </p:nvSpPr>
        <p:spPr>
          <a:xfrm>
            <a:off x="123592" y="0"/>
            <a:ext cx="11311128" cy="5559552"/>
          </a:xfrm>
        </p:spPr>
        <p:txBody>
          <a:bodyPr/>
          <a:lstStyle/>
          <a:p>
            <a:r>
              <a:rPr lang="en-US" dirty="0"/>
              <a:t>  </a:t>
            </a:r>
            <a:br>
              <a:rPr lang="en-US" dirty="0"/>
            </a:br>
            <a:br>
              <a:rPr lang="en-US" dirty="0"/>
            </a:br>
            <a:br>
              <a:rPr lang="en-US" dirty="0"/>
            </a:br>
            <a:br>
              <a:rPr lang="en-US" dirty="0"/>
            </a:br>
            <a:br>
              <a:rPr lang="en-US" dirty="0"/>
            </a:br>
            <a:br>
              <a:rPr lang="en-US" dirty="0"/>
            </a:br>
            <a:r>
              <a:rPr lang="en-US"/>
              <a:t>                                         </a:t>
            </a:r>
            <a:r>
              <a:rPr lang="en-US" sz="9600" u="sng">
                <a:solidFill>
                  <a:srgbClr val="FF0000"/>
                </a:solidFill>
              </a:rPr>
              <a:t>Thank </a:t>
            </a:r>
            <a:r>
              <a:rPr lang="en-US" sz="9600" u="sng" dirty="0">
                <a:solidFill>
                  <a:srgbClr val="FF0000"/>
                </a:solidFill>
              </a:rPr>
              <a:t>You</a:t>
            </a:r>
            <a:endParaRPr lang="en-IN" sz="9600" u="sng" dirty="0">
              <a:solidFill>
                <a:srgbClr val="FF0000"/>
              </a:solidFill>
            </a:endParaRPr>
          </a:p>
        </p:txBody>
      </p:sp>
    </p:spTree>
    <p:extLst>
      <p:ext uri="{BB962C8B-B14F-4D97-AF65-F5344CB8AC3E}">
        <p14:creationId xmlns:p14="http://schemas.microsoft.com/office/powerpoint/2010/main" val="6880426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68DF2-0FC3-B73B-ED41-6F938DE35264}"/>
              </a:ext>
            </a:extLst>
          </p:cNvPr>
          <p:cNvSpPr>
            <a:spLocks noGrp="1"/>
          </p:cNvSpPr>
          <p:nvPr>
            <p:ph type="title"/>
          </p:nvPr>
        </p:nvSpPr>
        <p:spPr>
          <a:xfrm>
            <a:off x="439272" y="949238"/>
            <a:ext cx="11301984" cy="1141200"/>
          </a:xfrm>
        </p:spPr>
        <p:txBody>
          <a:bodyPr/>
          <a:lstStyle/>
          <a:p>
            <a:r>
              <a:rPr lang="en-IN" dirty="0"/>
              <a:t>Overview</a:t>
            </a:r>
          </a:p>
        </p:txBody>
      </p:sp>
      <p:sp>
        <p:nvSpPr>
          <p:cNvPr id="3" name="Content Placeholder 2">
            <a:extLst>
              <a:ext uri="{FF2B5EF4-FFF2-40B4-BE49-F238E27FC236}">
                <a16:creationId xmlns:a16="http://schemas.microsoft.com/office/drawing/2014/main" id="{A66B5ECD-89CA-31ED-E218-87B24D9227EE}"/>
              </a:ext>
            </a:extLst>
          </p:cNvPr>
          <p:cNvSpPr>
            <a:spLocks noGrp="1"/>
          </p:cNvSpPr>
          <p:nvPr>
            <p:ph idx="1"/>
          </p:nvPr>
        </p:nvSpPr>
        <p:spPr>
          <a:xfrm>
            <a:off x="448056" y="2413626"/>
            <a:ext cx="11293200" cy="3783013"/>
          </a:xfrm>
        </p:spPr>
        <p:txBody>
          <a:bodyPr/>
          <a:lstStyle/>
          <a:p>
            <a:pPr marL="1944" indent="0">
              <a:buNone/>
            </a:pPr>
            <a:r>
              <a:rPr lang="en-US" dirty="0"/>
              <a:t>This report covers a comprehensive analysis of YouTube comments data, including sentiment analysis, emoji analysis, and exploratory data analysis (EDA). The project aims to provide insights into user sentiment, common topics in positive and negative comments, emoji usage, and engagement metrics. The analysis also includes the examination of categorical data, punctuations in titles, and channels with the most trending videos.</a:t>
            </a:r>
            <a:endParaRPr lang="en-IN" dirty="0"/>
          </a:p>
        </p:txBody>
      </p:sp>
    </p:spTree>
    <p:extLst>
      <p:ext uri="{BB962C8B-B14F-4D97-AF65-F5344CB8AC3E}">
        <p14:creationId xmlns:p14="http://schemas.microsoft.com/office/powerpoint/2010/main" val="5687566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108B3-D870-3599-1E7F-58F4491F3720}"/>
              </a:ext>
            </a:extLst>
          </p:cNvPr>
          <p:cNvSpPr>
            <a:spLocks noGrp="1"/>
          </p:cNvSpPr>
          <p:nvPr>
            <p:ph type="title"/>
          </p:nvPr>
        </p:nvSpPr>
        <p:spPr>
          <a:xfrm>
            <a:off x="582760" y="811588"/>
            <a:ext cx="11301984" cy="1141200"/>
          </a:xfrm>
        </p:spPr>
        <p:txBody>
          <a:bodyPr/>
          <a:lstStyle/>
          <a:p>
            <a:r>
              <a:rPr lang="en-IN" dirty="0"/>
              <a:t>Approach</a:t>
            </a:r>
          </a:p>
        </p:txBody>
      </p:sp>
      <p:sp>
        <p:nvSpPr>
          <p:cNvPr id="3" name="Content Placeholder 2">
            <a:extLst>
              <a:ext uri="{FF2B5EF4-FFF2-40B4-BE49-F238E27FC236}">
                <a16:creationId xmlns:a16="http://schemas.microsoft.com/office/drawing/2014/main" id="{EF50AD0A-160B-A5DC-8856-524184CA60BB}"/>
              </a:ext>
            </a:extLst>
          </p:cNvPr>
          <p:cNvSpPr>
            <a:spLocks noGrp="1"/>
          </p:cNvSpPr>
          <p:nvPr>
            <p:ph sz="half" idx="1"/>
          </p:nvPr>
        </p:nvSpPr>
        <p:spPr>
          <a:xfrm>
            <a:off x="526714" y="2069497"/>
            <a:ext cx="5431536" cy="4214750"/>
          </a:xfrm>
        </p:spPr>
        <p:txBody>
          <a:bodyPr/>
          <a:lstStyle/>
          <a:p>
            <a:pPr marL="344844" indent="-342900">
              <a:buAutoNum type="arabicPeriod"/>
            </a:pPr>
            <a:r>
              <a:rPr lang="en-US" dirty="0"/>
              <a:t>Data Loading and Cleaning </a:t>
            </a:r>
          </a:p>
          <a:p>
            <a:pPr marL="344844" indent="-342900">
              <a:buAutoNum type="arabicPeriod"/>
            </a:pPr>
            <a:r>
              <a:rPr lang="en-US" dirty="0"/>
              <a:t> Sentiment Analysis </a:t>
            </a:r>
          </a:p>
          <a:p>
            <a:pPr marL="344844" indent="-342900">
              <a:buAutoNum type="arabicPeriod"/>
            </a:pPr>
            <a:r>
              <a:rPr lang="en-US" dirty="0"/>
              <a:t> </a:t>
            </a:r>
            <a:r>
              <a:rPr lang="en-US" dirty="0" err="1"/>
              <a:t>Wordcloud</a:t>
            </a:r>
            <a:r>
              <a:rPr lang="en-US" dirty="0"/>
              <a:t> Analysis </a:t>
            </a:r>
          </a:p>
          <a:p>
            <a:pPr marL="344844" indent="-342900">
              <a:buAutoNum type="arabicPeriod"/>
            </a:pPr>
            <a:r>
              <a:rPr lang="en-US" dirty="0"/>
              <a:t> Emoji Analysis</a:t>
            </a:r>
            <a:endParaRPr lang="en-IN" dirty="0"/>
          </a:p>
        </p:txBody>
      </p:sp>
      <p:sp>
        <p:nvSpPr>
          <p:cNvPr id="4" name="Content Placeholder 3">
            <a:extLst>
              <a:ext uri="{FF2B5EF4-FFF2-40B4-BE49-F238E27FC236}">
                <a16:creationId xmlns:a16="http://schemas.microsoft.com/office/drawing/2014/main" id="{AB1D3183-E12A-1CAC-7D1D-76ED42EC722A}"/>
              </a:ext>
            </a:extLst>
          </p:cNvPr>
          <p:cNvSpPr>
            <a:spLocks noGrp="1"/>
          </p:cNvSpPr>
          <p:nvPr>
            <p:ph sz="half" idx="2"/>
          </p:nvPr>
        </p:nvSpPr>
        <p:spPr>
          <a:xfrm>
            <a:off x="6233752" y="2069497"/>
            <a:ext cx="5431536" cy="4214750"/>
          </a:xfrm>
        </p:spPr>
        <p:txBody>
          <a:bodyPr/>
          <a:lstStyle/>
          <a:p>
            <a:pPr marL="1944" indent="0">
              <a:buNone/>
            </a:pPr>
            <a:r>
              <a:rPr lang="en-US" dirty="0"/>
              <a:t>5. Category Analysis </a:t>
            </a:r>
          </a:p>
          <a:p>
            <a:pPr marL="1944" indent="0">
              <a:buNone/>
            </a:pPr>
            <a:r>
              <a:rPr lang="en-US" dirty="0"/>
              <a:t>6. Audience Engagement </a:t>
            </a:r>
          </a:p>
          <a:p>
            <a:pPr marL="1944" indent="0">
              <a:buNone/>
            </a:pPr>
            <a:r>
              <a:rPr lang="en-US" dirty="0"/>
              <a:t>7. Channels with Most Trending Videos </a:t>
            </a:r>
          </a:p>
          <a:p>
            <a:pPr marL="1944" indent="0">
              <a:buNone/>
            </a:pPr>
            <a:r>
              <a:rPr lang="en-US" dirty="0"/>
              <a:t>8. Punctuation Analysis</a:t>
            </a:r>
            <a:endParaRPr lang="en-IN" dirty="0"/>
          </a:p>
        </p:txBody>
      </p:sp>
    </p:spTree>
    <p:extLst>
      <p:ext uri="{BB962C8B-B14F-4D97-AF65-F5344CB8AC3E}">
        <p14:creationId xmlns:p14="http://schemas.microsoft.com/office/powerpoint/2010/main" val="7411287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40E83-F932-6865-F279-2322C67A7EC0}"/>
              </a:ext>
            </a:extLst>
          </p:cNvPr>
          <p:cNvSpPr>
            <a:spLocks noGrp="1"/>
          </p:cNvSpPr>
          <p:nvPr>
            <p:ph type="title"/>
          </p:nvPr>
        </p:nvSpPr>
        <p:spPr>
          <a:xfrm>
            <a:off x="369398" y="870581"/>
            <a:ext cx="11301984" cy="1141200"/>
          </a:xfrm>
        </p:spPr>
        <p:txBody>
          <a:bodyPr/>
          <a:lstStyle/>
          <a:p>
            <a:r>
              <a:rPr lang="en-IN" dirty="0"/>
              <a:t>Background &amp; Objective</a:t>
            </a:r>
          </a:p>
        </p:txBody>
      </p:sp>
      <p:sp>
        <p:nvSpPr>
          <p:cNvPr id="3" name="Content Placeholder 2">
            <a:extLst>
              <a:ext uri="{FF2B5EF4-FFF2-40B4-BE49-F238E27FC236}">
                <a16:creationId xmlns:a16="http://schemas.microsoft.com/office/drawing/2014/main" id="{AD58896F-A31E-DCDB-0080-23F2F1349B6B}"/>
              </a:ext>
            </a:extLst>
          </p:cNvPr>
          <p:cNvSpPr>
            <a:spLocks noGrp="1"/>
          </p:cNvSpPr>
          <p:nvPr>
            <p:ph idx="1"/>
          </p:nvPr>
        </p:nvSpPr>
        <p:spPr>
          <a:xfrm>
            <a:off x="369398" y="2443122"/>
            <a:ext cx="11293200" cy="3783013"/>
          </a:xfrm>
        </p:spPr>
        <p:txBody>
          <a:bodyPr/>
          <a:lstStyle/>
          <a:p>
            <a:pPr marL="1944" indent="0">
              <a:buNone/>
            </a:pPr>
            <a:r>
              <a:rPr lang="en-US" dirty="0"/>
              <a:t>YouTube has become one of the largest platforms for content creators to share their videos and engage with audiences worldwide. With millions of videos uploaded every day and billions of users engaging with the platform, understanding user sentiments, engagement metrics, and content trends is essential for content creators and marketers to optimize their strategies. </a:t>
            </a:r>
          </a:p>
          <a:p>
            <a:pPr marL="1944" indent="0">
              <a:buNone/>
            </a:pPr>
            <a:r>
              <a:rPr lang="en-US" dirty="0"/>
              <a:t>The objective of this project is to conduct a comprehensive analysis of YouTube comments and user engagement metrics to provide insights for content creators and marketers. This analysis will involve sentiment analysis of comments, exploration of emoji usage, identification of trending topics, analysis of engagement metrics, and examination of key factors influencing audience engagement. </a:t>
            </a:r>
            <a:endParaRPr lang="en-IN" dirty="0"/>
          </a:p>
        </p:txBody>
      </p:sp>
    </p:spTree>
    <p:extLst>
      <p:ext uri="{BB962C8B-B14F-4D97-AF65-F5344CB8AC3E}">
        <p14:creationId xmlns:p14="http://schemas.microsoft.com/office/powerpoint/2010/main" val="1007891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52ACC-9B1A-EBC9-F52F-C3CE3764E068}"/>
              </a:ext>
            </a:extLst>
          </p:cNvPr>
          <p:cNvSpPr>
            <a:spLocks noGrp="1"/>
          </p:cNvSpPr>
          <p:nvPr>
            <p:ph type="title"/>
          </p:nvPr>
        </p:nvSpPr>
        <p:spPr>
          <a:xfrm>
            <a:off x="456840" y="968903"/>
            <a:ext cx="11301984" cy="1141200"/>
          </a:xfrm>
        </p:spPr>
        <p:txBody>
          <a:bodyPr/>
          <a:lstStyle/>
          <a:p>
            <a:r>
              <a:rPr lang="en-US" dirty="0"/>
              <a:t>Let’s Start </a:t>
            </a:r>
            <a:endParaRPr lang="en-IN" dirty="0"/>
          </a:p>
        </p:txBody>
      </p:sp>
      <p:sp>
        <p:nvSpPr>
          <p:cNvPr id="3" name="Content Placeholder 2">
            <a:extLst>
              <a:ext uri="{FF2B5EF4-FFF2-40B4-BE49-F238E27FC236}">
                <a16:creationId xmlns:a16="http://schemas.microsoft.com/office/drawing/2014/main" id="{F2780F6D-0DF8-6D8B-5C1D-A62175C940C7}"/>
              </a:ext>
            </a:extLst>
          </p:cNvPr>
          <p:cNvSpPr>
            <a:spLocks noGrp="1"/>
          </p:cNvSpPr>
          <p:nvPr>
            <p:ph idx="1"/>
          </p:nvPr>
        </p:nvSpPr>
        <p:spPr>
          <a:xfrm>
            <a:off x="456840" y="2482452"/>
            <a:ext cx="11293200" cy="3783013"/>
          </a:xfrm>
        </p:spPr>
        <p:txBody>
          <a:bodyPr/>
          <a:lstStyle/>
          <a:p>
            <a:pPr marL="1944" indent="0">
              <a:buNone/>
            </a:pPr>
            <a:r>
              <a:rPr lang="en-US" dirty="0"/>
              <a:t>First we are import some basic </a:t>
            </a:r>
            <a:r>
              <a:rPr lang="en-IN" dirty="0"/>
              <a:t>Libraries,</a:t>
            </a:r>
          </a:p>
          <a:p>
            <a:pPr marL="1944" indent="0">
              <a:buNone/>
            </a:pPr>
            <a:r>
              <a:rPr lang="en-IN" dirty="0"/>
              <a:t>Like as Pandas, </a:t>
            </a:r>
            <a:r>
              <a:rPr lang="en-IN" dirty="0" err="1"/>
              <a:t>Numpy</a:t>
            </a:r>
            <a:r>
              <a:rPr lang="en-IN" dirty="0"/>
              <a:t>, </a:t>
            </a:r>
            <a:r>
              <a:rPr lang="en-IN" dirty="0" err="1"/>
              <a:t>Matplotlib.pyplot</a:t>
            </a:r>
            <a:r>
              <a:rPr lang="en-IN" dirty="0"/>
              <a:t>, Seaborn etc</a:t>
            </a:r>
          </a:p>
          <a:p>
            <a:pPr marL="1944" indent="0">
              <a:buNone/>
            </a:pPr>
            <a:r>
              <a:rPr lang="en-US" dirty="0"/>
              <a:t>import pandas as pd</a:t>
            </a:r>
          </a:p>
          <a:p>
            <a:pPr marL="1944" indent="0">
              <a:buNone/>
            </a:pPr>
            <a:r>
              <a:rPr lang="en-US" dirty="0"/>
              <a:t> import </a:t>
            </a:r>
            <a:r>
              <a:rPr lang="en-US" dirty="0" err="1"/>
              <a:t>numpy</a:t>
            </a:r>
            <a:r>
              <a:rPr lang="en-US" dirty="0"/>
              <a:t> as np </a:t>
            </a:r>
          </a:p>
          <a:p>
            <a:pPr marL="1944" indent="0">
              <a:buNone/>
            </a:pPr>
            <a:r>
              <a:rPr lang="en-US" dirty="0"/>
              <a:t>import </a:t>
            </a:r>
            <a:r>
              <a:rPr lang="en-US" dirty="0" err="1"/>
              <a:t>matplotlib.pyplot</a:t>
            </a:r>
            <a:r>
              <a:rPr lang="en-US" dirty="0"/>
              <a:t> as </a:t>
            </a:r>
            <a:r>
              <a:rPr lang="en-US" dirty="0" err="1"/>
              <a:t>plt</a:t>
            </a:r>
            <a:r>
              <a:rPr lang="en-US" dirty="0"/>
              <a:t> </a:t>
            </a:r>
          </a:p>
          <a:p>
            <a:pPr marL="1944" indent="0">
              <a:buNone/>
            </a:pPr>
            <a:r>
              <a:rPr lang="en-US" dirty="0"/>
              <a:t>import seaborn as </a:t>
            </a:r>
            <a:r>
              <a:rPr lang="en-US" dirty="0" err="1"/>
              <a:t>sns</a:t>
            </a:r>
            <a:endParaRPr lang="en-IN" dirty="0"/>
          </a:p>
        </p:txBody>
      </p:sp>
    </p:spTree>
    <p:extLst>
      <p:ext uri="{BB962C8B-B14F-4D97-AF65-F5344CB8AC3E}">
        <p14:creationId xmlns:p14="http://schemas.microsoft.com/office/powerpoint/2010/main" val="41859130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AF622-24B7-AD09-2D41-DAF8FD57DA90}"/>
              </a:ext>
            </a:extLst>
          </p:cNvPr>
          <p:cNvSpPr>
            <a:spLocks noGrp="1"/>
          </p:cNvSpPr>
          <p:nvPr>
            <p:ph type="title"/>
          </p:nvPr>
        </p:nvSpPr>
        <p:spPr>
          <a:xfrm>
            <a:off x="445008" y="1008232"/>
            <a:ext cx="11301984" cy="1141200"/>
          </a:xfrm>
        </p:spPr>
        <p:txBody>
          <a:bodyPr/>
          <a:lstStyle/>
          <a:p>
            <a:r>
              <a:rPr lang="en-IN" dirty="0"/>
              <a:t>Data Loading</a:t>
            </a:r>
          </a:p>
        </p:txBody>
      </p:sp>
      <p:sp>
        <p:nvSpPr>
          <p:cNvPr id="3" name="Content Placeholder 2">
            <a:extLst>
              <a:ext uri="{FF2B5EF4-FFF2-40B4-BE49-F238E27FC236}">
                <a16:creationId xmlns:a16="http://schemas.microsoft.com/office/drawing/2014/main" id="{2DD4CA2C-3DF0-E093-5A72-C5ABA2897399}"/>
              </a:ext>
            </a:extLst>
          </p:cNvPr>
          <p:cNvSpPr>
            <a:spLocks noGrp="1"/>
          </p:cNvSpPr>
          <p:nvPr>
            <p:ph idx="1"/>
          </p:nvPr>
        </p:nvSpPr>
        <p:spPr>
          <a:xfrm>
            <a:off x="456840" y="2443123"/>
            <a:ext cx="11293200" cy="3783013"/>
          </a:xfrm>
        </p:spPr>
        <p:txBody>
          <a:bodyPr/>
          <a:lstStyle/>
          <a:p>
            <a:pPr marL="1944" indent="0">
              <a:buNone/>
            </a:pPr>
            <a:r>
              <a:rPr lang="en-US" dirty="0"/>
              <a:t>Description of data loading process</a:t>
            </a:r>
          </a:p>
          <a:p>
            <a:pPr marL="1944" indent="0">
              <a:buNone/>
            </a:pPr>
            <a:r>
              <a:rPr lang="en-US" dirty="0"/>
              <a:t>Ex:- comments = </a:t>
            </a:r>
            <a:r>
              <a:rPr lang="en-US" dirty="0" err="1"/>
              <a:t>pd.read_csv</a:t>
            </a:r>
            <a:r>
              <a:rPr lang="en-US" dirty="0"/>
              <a:t>('UScomments.csv', </a:t>
            </a:r>
            <a:r>
              <a:rPr lang="en-US" dirty="0" err="1"/>
              <a:t>on_bad_lines</a:t>
            </a:r>
            <a:r>
              <a:rPr lang="en-US" dirty="0"/>
              <a:t>='skip’)</a:t>
            </a:r>
          </a:p>
          <a:p>
            <a:pPr marL="1944" indent="0">
              <a:buNone/>
            </a:pPr>
            <a:endParaRPr lang="en-US" dirty="0"/>
          </a:p>
          <a:p>
            <a:pPr marL="1944" indent="0">
              <a:buNone/>
            </a:pPr>
            <a:r>
              <a:rPr lang="en-IN" dirty="0"/>
              <a:t>Handling missing values</a:t>
            </a:r>
          </a:p>
        </p:txBody>
      </p:sp>
    </p:spTree>
    <p:extLst>
      <p:ext uri="{BB962C8B-B14F-4D97-AF65-F5344CB8AC3E}">
        <p14:creationId xmlns:p14="http://schemas.microsoft.com/office/powerpoint/2010/main" val="11194539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BF338-B97C-EC2C-5A32-67B51C4DEF82}"/>
              </a:ext>
            </a:extLst>
          </p:cNvPr>
          <p:cNvSpPr>
            <a:spLocks noGrp="1"/>
          </p:cNvSpPr>
          <p:nvPr>
            <p:ph type="title"/>
          </p:nvPr>
        </p:nvSpPr>
        <p:spPr>
          <a:xfrm>
            <a:off x="422187" y="1270962"/>
            <a:ext cx="11301984" cy="1141200"/>
          </a:xfrm>
        </p:spPr>
        <p:txBody>
          <a:bodyPr/>
          <a:lstStyle/>
          <a:p>
            <a:r>
              <a:rPr lang="en-IN" dirty="0"/>
              <a:t>Performing Sentiment Analysis</a:t>
            </a:r>
          </a:p>
        </p:txBody>
      </p:sp>
      <p:sp>
        <p:nvSpPr>
          <p:cNvPr id="3" name="Content Placeholder 2">
            <a:extLst>
              <a:ext uri="{FF2B5EF4-FFF2-40B4-BE49-F238E27FC236}">
                <a16:creationId xmlns:a16="http://schemas.microsoft.com/office/drawing/2014/main" id="{A63D477C-450A-4E15-1544-4BA3CC7508BB}"/>
              </a:ext>
            </a:extLst>
          </p:cNvPr>
          <p:cNvSpPr>
            <a:spLocks noGrp="1"/>
          </p:cNvSpPr>
          <p:nvPr>
            <p:ph idx="1"/>
          </p:nvPr>
        </p:nvSpPr>
        <p:spPr>
          <a:xfrm>
            <a:off x="422187" y="2967287"/>
            <a:ext cx="11293200" cy="3783013"/>
          </a:xfrm>
        </p:spPr>
        <p:txBody>
          <a:bodyPr/>
          <a:lstStyle/>
          <a:p>
            <a:pPr marL="1944" indent="0">
              <a:buNone/>
            </a:pPr>
            <a:r>
              <a:rPr lang="en-US" dirty="0"/>
              <a:t>1. Explanation of sentiment analysis using </a:t>
            </a:r>
            <a:r>
              <a:rPr lang="en-US" dirty="0" err="1"/>
              <a:t>TextBlob</a:t>
            </a:r>
            <a:endParaRPr lang="en-US" dirty="0"/>
          </a:p>
          <a:p>
            <a:pPr marL="1944" indent="0">
              <a:buNone/>
            </a:pPr>
            <a:r>
              <a:rPr lang="en-IN" dirty="0"/>
              <a:t>2. Visualization of sentiment distribution</a:t>
            </a:r>
          </a:p>
          <a:p>
            <a:pPr marL="1944" indent="0">
              <a:buNone/>
            </a:pPr>
            <a:endParaRPr lang="en-IN" dirty="0"/>
          </a:p>
        </p:txBody>
      </p:sp>
    </p:spTree>
    <p:extLst>
      <p:ext uri="{BB962C8B-B14F-4D97-AF65-F5344CB8AC3E}">
        <p14:creationId xmlns:p14="http://schemas.microsoft.com/office/powerpoint/2010/main" val="38457102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9B250-FBCE-AF90-78B6-8FBD486607E4}"/>
              </a:ext>
            </a:extLst>
          </p:cNvPr>
          <p:cNvSpPr>
            <a:spLocks noGrp="1"/>
          </p:cNvSpPr>
          <p:nvPr>
            <p:ph type="title"/>
          </p:nvPr>
        </p:nvSpPr>
        <p:spPr>
          <a:xfrm>
            <a:off x="445008" y="1116387"/>
            <a:ext cx="11301984" cy="1141200"/>
          </a:xfrm>
        </p:spPr>
        <p:txBody>
          <a:bodyPr/>
          <a:lstStyle/>
          <a:p>
            <a:r>
              <a:rPr lang="en-IN" dirty="0"/>
              <a:t>Perform </a:t>
            </a:r>
            <a:r>
              <a:rPr lang="en-IN" dirty="0" err="1"/>
              <a:t>Wordcloud</a:t>
            </a:r>
            <a:r>
              <a:rPr lang="en-IN" dirty="0"/>
              <a:t> Analysis</a:t>
            </a:r>
          </a:p>
        </p:txBody>
      </p:sp>
      <p:sp>
        <p:nvSpPr>
          <p:cNvPr id="7" name="Content Placeholder 6">
            <a:extLst>
              <a:ext uri="{FF2B5EF4-FFF2-40B4-BE49-F238E27FC236}">
                <a16:creationId xmlns:a16="http://schemas.microsoft.com/office/drawing/2014/main" id="{9CFC391F-CEF7-869A-B77F-AE2389601916}"/>
              </a:ext>
            </a:extLst>
          </p:cNvPr>
          <p:cNvSpPr>
            <a:spLocks noGrp="1"/>
          </p:cNvSpPr>
          <p:nvPr>
            <p:ph idx="1"/>
          </p:nvPr>
        </p:nvSpPr>
        <p:spPr>
          <a:xfrm>
            <a:off x="536546" y="2433291"/>
            <a:ext cx="11293200" cy="3783013"/>
          </a:xfrm>
        </p:spPr>
        <p:txBody>
          <a:bodyPr/>
          <a:lstStyle/>
          <a:p>
            <a:pPr marL="1944" indent="0">
              <a:buNone/>
            </a:pPr>
            <a:r>
              <a:rPr lang="en-US" dirty="0"/>
              <a:t>Key insights from word clouds</a:t>
            </a:r>
            <a:endParaRPr lang="en-IN" dirty="0"/>
          </a:p>
          <a:p>
            <a:pPr marL="1944" indent="0">
              <a:buNone/>
            </a:pPr>
            <a:r>
              <a:rPr lang="en-IN" dirty="0"/>
              <a:t>Positive comments word cloud                                         Negative comments word cloud</a:t>
            </a:r>
          </a:p>
          <a:p>
            <a:pPr marL="1944" indent="0">
              <a:buNone/>
            </a:pPr>
            <a:endParaRPr lang="en-IN" dirty="0"/>
          </a:p>
        </p:txBody>
      </p:sp>
      <p:pic>
        <p:nvPicPr>
          <p:cNvPr id="9" name="Picture 8">
            <a:extLst>
              <a:ext uri="{FF2B5EF4-FFF2-40B4-BE49-F238E27FC236}">
                <a16:creationId xmlns:a16="http://schemas.microsoft.com/office/drawing/2014/main" id="{A70CD5FC-716F-5870-ED43-EE354FF02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4615" y="3765707"/>
            <a:ext cx="4709169" cy="2450597"/>
          </a:xfrm>
          <a:prstGeom prst="rect">
            <a:avLst/>
          </a:prstGeom>
        </p:spPr>
      </p:pic>
      <p:pic>
        <p:nvPicPr>
          <p:cNvPr id="11" name="Picture 10">
            <a:extLst>
              <a:ext uri="{FF2B5EF4-FFF2-40B4-BE49-F238E27FC236}">
                <a16:creationId xmlns:a16="http://schemas.microsoft.com/office/drawing/2014/main" id="{D321627C-5292-0715-9474-1D31971A89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546" y="3765707"/>
            <a:ext cx="4709169" cy="2450597"/>
          </a:xfrm>
          <a:prstGeom prst="rect">
            <a:avLst/>
          </a:prstGeom>
        </p:spPr>
      </p:pic>
    </p:spTree>
    <p:extLst>
      <p:ext uri="{BB962C8B-B14F-4D97-AF65-F5344CB8AC3E}">
        <p14:creationId xmlns:p14="http://schemas.microsoft.com/office/powerpoint/2010/main" val="34528636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C40AF-671C-2D8A-CF6A-38E862181F69}"/>
              </a:ext>
            </a:extLst>
          </p:cNvPr>
          <p:cNvSpPr>
            <a:spLocks noGrp="1"/>
          </p:cNvSpPr>
          <p:nvPr>
            <p:ph type="title"/>
          </p:nvPr>
        </p:nvSpPr>
        <p:spPr>
          <a:xfrm>
            <a:off x="315680" y="800082"/>
            <a:ext cx="11301984" cy="1141200"/>
          </a:xfrm>
        </p:spPr>
        <p:txBody>
          <a:bodyPr/>
          <a:lstStyle/>
          <a:p>
            <a:r>
              <a:rPr lang="en-IN" dirty="0"/>
              <a:t>Perform Emoji Analysis</a:t>
            </a:r>
          </a:p>
        </p:txBody>
      </p:sp>
      <p:sp>
        <p:nvSpPr>
          <p:cNvPr id="5" name="Content Placeholder 4">
            <a:extLst>
              <a:ext uri="{FF2B5EF4-FFF2-40B4-BE49-F238E27FC236}">
                <a16:creationId xmlns:a16="http://schemas.microsoft.com/office/drawing/2014/main" id="{2E6F19E0-5FEB-E3D2-2C86-7A9F74255F09}"/>
              </a:ext>
            </a:extLst>
          </p:cNvPr>
          <p:cNvSpPr>
            <a:spLocks noGrp="1"/>
          </p:cNvSpPr>
          <p:nvPr>
            <p:ph idx="1"/>
          </p:nvPr>
        </p:nvSpPr>
        <p:spPr>
          <a:xfrm>
            <a:off x="324464" y="2187484"/>
            <a:ext cx="11293200" cy="3783013"/>
          </a:xfrm>
        </p:spPr>
        <p:txBody>
          <a:bodyPr/>
          <a:lstStyle/>
          <a:p>
            <a:pPr marL="1944" indent="0">
              <a:buNone/>
            </a:pPr>
            <a:r>
              <a:rPr lang="en-US" dirty="0"/>
              <a:t>Process of extracting and analyzing emojis</a:t>
            </a:r>
          </a:p>
          <a:p>
            <a:pPr marL="1944" indent="0">
              <a:buNone/>
            </a:pPr>
            <a:r>
              <a:rPr lang="en-US" dirty="0"/>
              <a:t>Top 10 emojis and their frequencies</a:t>
            </a:r>
          </a:p>
          <a:p>
            <a:pPr marL="1944" indent="0">
              <a:buNone/>
            </a:pPr>
            <a:r>
              <a:rPr lang="en-IN" dirty="0"/>
              <a:t>Insights from emoji analysis</a:t>
            </a:r>
          </a:p>
          <a:p>
            <a:pPr marL="1944" indent="0">
              <a:buNone/>
            </a:pPr>
            <a:endParaRPr lang="en-IN" dirty="0"/>
          </a:p>
        </p:txBody>
      </p:sp>
      <p:pic>
        <p:nvPicPr>
          <p:cNvPr id="9" name="Picture 8">
            <a:extLst>
              <a:ext uri="{FF2B5EF4-FFF2-40B4-BE49-F238E27FC236}">
                <a16:creationId xmlns:a16="http://schemas.microsoft.com/office/drawing/2014/main" id="{9976929A-0079-C4C7-3DB0-8E375315C4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7197" y="2679889"/>
            <a:ext cx="7380339" cy="3937681"/>
          </a:xfrm>
          <a:prstGeom prst="rect">
            <a:avLst/>
          </a:prstGeom>
        </p:spPr>
      </p:pic>
    </p:spTree>
    <p:extLst>
      <p:ext uri="{BB962C8B-B14F-4D97-AF65-F5344CB8AC3E}">
        <p14:creationId xmlns:p14="http://schemas.microsoft.com/office/powerpoint/2010/main" val="18529017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ThinLineVTI">
  <a:themeElements>
    <a:clrScheme name="ThinLines Color Scheme">
      <a:dk1>
        <a:sysClr val="windowText" lastClr="000000"/>
      </a:dk1>
      <a:lt1>
        <a:sysClr val="window" lastClr="FFFFFF"/>
      </a:lt1>
      <a:dk2>
        <a:srgbClr val="000000"/>
      </a:dk2>
      <a:lt2>
        <a:srgbClr val="FFFFFF"/>
      </a:lt2>
      <a:accent1>
        <a:srgbClr val="00BAC8"/>
      </a:accent1>
      <a:accent2>
        <a:srgbClr val="794DFF"/>
      </a:accent2>
      <a:accent3>
        <a:srgbClr val="00D17D"/>
      </a:accent3>
      <a:accent4>
        <a:srgbClr val="404040"/>
      </a:accent4>
      <a:accent5>
        <a:srgbClr val="FE5D21"/>
      </a:accent5>
      <a:accent6>
        <a:srgbClr val="B3B3B3"/>
      </a:accent6>
      <a:hlink>
        <a:srgbClr val="3E8FF1"/>
      </a:hlink>
      <a:folHlink>
        <a:srgbClr val="939393"/>
      </a:folHlink>
    </a:clrScheme>
    <a:fontScheme name="Custom 3">
      <a:majorFont>
        <a:latin typeface="Sagona Book"/>
        <a:ea typeface=""/>
        <a:cs typeface=""/>
      </a:majorFont>
      <a:minorFont>
        <a:latin typeface="Univer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docProps/app.xml><?xml version="1.0" encoding="utf-8"?>
<Properties xmlns="http://schemas.openxmlformats.org/officeDocument/2006/extended-properties" xmlns:vt="http://schemas.openxmlformats.org/officeDocument/2006/docPropsVTypes">
  <Template>Thin line</Template>
  <TotalTime>191</TotalTime>
  <Words>519</Words>
  <Application>Microsoft Office PowerPoint</Application>
  <PresentationFormat>Widescreen</PresentationFormat>
  <Paragraphs>61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 Light</vt:lpstr>
      <vt:lpstr>Sagona Book</vt:lpstr>
      <vt:lpstr>Univers</vt:lpstr>
      <vt:lpstr>ThinLineVTI</vt:lpstr>
      <vt:lpstr>YouTube Case Study</vt:lpstr>
      <vt:lpstr>Overview</vt:lpstr>
      <vt:lpstr>Approach</vt:lpstr>
      <vt:lpstr>Background &amp; Objective</vt:lpstr>
      <vt:lpstr>Let’s Start </vt:lpstr>
      <vt:lpstr>Data Loading</vt:lpstr>
      <vt:lpstr>Performing Sentiment Analysis</vt:lpstr>
      <vt:lpstr>Perform Wordcloud Analysis</vt:lpstr>
      <vt:lpstr>Perform Emoji Analysis</vt:lpstr>
      <vt:lpstr>Data Collection &amp; Export</vt:lpstr>
      <vt:lpstr>Analysing The Most Liked Category</vt:lpstr>
      <vt:lpstr>Analyse Whether Audience Is Engaged Or Not</vt:lpstr>
      <vt:lpstr>Conti…</vt:lpstr>
      <vt:lpstr>Analyzing trending videos of YouTube</vt:lpstr>
      <vt:lpstr>Punctuation Have An Impact On Views, Likes, Dislikes</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Rohit Rai</dc:creator>
  <cp:lastModifiedBy>Rohit Rai</cp:lastModifiedBy>
  <cp:revision>4</cp:revision>
  <dcterms:created xsi:type="dcterms:W3CDTF">2024-06-10T04:21:03Z</dcterms:created>
  <dcterms:modified xsi:type="dcterms:W3CDTF">2024-06-10T17:15:25Z</dcterms:modified>
</cp:coreProperties>
</file>