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2F42-6F37-421B-B797-8FA2220A343B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DC4DA-4BF1-42E2-9313-72C3042C3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97" y="6019800"/>
            <a:ext cx="88140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2pPr>
              <a:defRPr i="1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97" y="6019800"/>
            <a:ext cx="88140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4676BB-C967-4ED5-8848-C7A903C78D7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Cheetah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/>
              <a:t>Prof. Aditya K. Jagannatham</a:t>
            </a:r>
          </a:p>
          <a:p>
            <a:r>
              <a:rPr lang="en-US" dirty="0"/>
              <a:t>IIT Kanpur</a:t>
            </a:r>
          </a:p>
        </p:txBody>
      </p:sp>
    </p:spTree>
    <p:extLst>
      <p:ext uri="{BB962C8B-B14F-4D97-AF65-F5344CB8AC3E}">
        <p14:creationId xmlns:p14="http://schemas.microsoft.com/office/powerpoint/2010/main" val="235443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Code in MATLAB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State Decision of all possible 8x8 blocks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IN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1:img_x_size-7</a:t>
                </a:r>
              </a:p>
              <a:p>
                <a:pPr lvl="2"/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j = 1:img_y_size-7</a:t>
                </a:r>
              </a:p>
              <a:p>
                <a:pPr lvl="2"/>
                <a:r>
                  <a:rPr lang="sv-SE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block8x8 = img2(i:i+7,j:j+7);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IN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dct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dct2(block8x8);</a:t>
                </a:r>
              </a:p>
              <a:p>
                <a:pPr lvl="2"/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[</a:t>
                </a:r>
                <a:r>
                  <a:rPr lang="en-US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ii,jj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] = find(</a:t>
                </a:r>
                <a:r>
                  <a:rPr lang="en-US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dct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== max(max(</a:t>
                </a:r>
                <a:r>
                  <a:rPr lang="en-US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dct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)));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IN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dct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IN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ii,jj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 = -Inf;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[</a:t>
                </a:r>
                <a:r>
                  <a:rPr lang="en-IN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pos_x,pos_y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] = find(</a:t>
                </a:r>
                <a:r>
                  <a:rPr lang="en-IN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dct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== max(max(</a:t>
                </a:r>
                <a:r>
                  <a:rPr lang="en-IN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dct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)));</a:t>
                </a:r>
              </a:p>
              <a:p>
                <a:pPr lvl="2"/>
                <a:r>
                  <a:rPr lang="es-E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s-ES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Feature</a:t>
                </a:r>
                <a:r>
                  <a:rPr lang="es-E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zigzag(</a:t>
                </a:r>
                <a:r>
                  <a:rPr lang="es-ES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pos_x,pos_y</a:t>
                </a:r>
                <a:r>
                  <a:rPr lang="es-E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</a:p>
              <a:p>
                <a:pPr lvl="2"/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</a:t>
                </a:r>
                <a:r>
                  <a:rPr lang="en-US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P_X_fore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(Feature+1)/</a:t>
                </a:r>
                <a:r>
                  <a:rPr lang="en-US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P_X_back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(Feature+1)) &gt; 				(</a:t>
                </a:r>
                <a:r>
                  <a:rPr lang="en-US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P_Y_back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/</a:t>
                </a:r>
                <a:r>
                  <a:rPr lang="en-US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P_Y_fore</a:t>
                </a:r>
                <a:r>
                  <a:rPr lang="en-US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IN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cheetah_map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IN" sz="14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i,j</a:t>
                </a:r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 = 1;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end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end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end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6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Save the generated mask image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𝑖𝑚𝑠h𝑜𝑤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6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function in </a:t>
                </a:r>
                <a:r>
                  <a:rPr lang="en-US" sz="160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matlab</a:t>
                </a:r>
                <a:r>
                  <a:rPr lang="en-US" sz="16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27432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9FB8CD"/>
                  </a:buClr>
                  <a:buSzPct val="76000"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600" b="0" i="0" u="none" strike="noStrike" baseline="0" dirty="0"/>
              </a:p>
              <a:p>
                <a:pPr marL="594360" lvl="2" indent="0">
                  <a:buNone/>
                </a:pPr>
                <a:endParaRPr lang="en-US" sz="19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81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200" i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all necessary tools and libraries</a:t>
            </a:r>
          </a:p>
          <a:p>
            <a:pPr lvl="2"/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 scipy.io import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loadmat</a:t>
            </a:r>
            <a:endParaRPr lang="en-IN" sz="14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2"/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import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scipy.fftpack</a:t>
            </a:r>
            <a:endParaRPr lang="en-IN" sz="14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2"/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 matplotlib import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pyplot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as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plt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 image</a:t>
            </a:r>
          </a:p>
          <a:p>
            <a:pPr lvl="2"/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import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numpy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as np</a:t>
            </a:r>
          </a:p>
          <a:p>
            <a:pPr lvl="2"/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matplotlib.pyplot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import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imread</a:t>
            </a:r>
            <a:endParaRPr lang="en-IN" sz="14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594360" lvl="2" indent="0">
              <a:buNone/>
            </a:pPr>
            <a:endParaRPr lang="en-IN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Load training data and calculate probabilities of states.</a:t>
            </a:r>
          </a:p>
          <a:p>
            <a:pPr lvl="2"/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trainingData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loadmat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('TrainingSamplesDCT_8.mat')</a:t>
            </a:r>
          </a:p>
          <a:p>
            <a:pPr lvl="2"/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TrainSampleDCT_FG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trainingData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['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TrainsampleDCT_FG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']</a:t>
            </a:r>
          </a:p>
          <a:p>
            <a:pPr lvl="2"/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TrainSampleDCT_BG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trainingData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['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TrainsampleDCT_BG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']</a:t>
            </a:r>
          </a:p>
          <a:p>
            <a:pPr lvl="2"/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BG_prior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len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TrainSampleDCT_BG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)/(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len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TrainSampleDCT_BG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 +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len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TrainSampleDCT_FG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))</a:t>
            </a:r>
          </a:p>
          <a:p>
            <a:pPr lvl="2"/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FG_prior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len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TrainSampleDCT_FG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)/(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len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TrainSampleDCT_BG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 + 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len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IN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TrainSampleDCT_FG</a:t>
            </a:r>
            <a:r>
              <a:rPr lang="en-IN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b="0" i="0" u="none" strike="noStrike" baseline="0" dirty="0"/>
          </a:p>
          <a:p>
            <a:pPr marL="594360" lvl="2" indent="0">
              <a:buNone/>
            </a:pPr>
            <a:endParaRPr lang="en-US" sz="1900" i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8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Code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Import all necessary tools and libraries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from scipy.io import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loadmat</a:t>
                </a:r>
                <a:endParaRPr lang="en-IN" sz="1400" b="0" i="0" u="none" strike="noStrike" baseline="0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import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scipy.fftpack</a:t>
                </a:r>
                <a:endParaRPr lang="en-IN" sz="1400" b="0" i="0" u="none" strike="noStrike" baseline="0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from matplotlib import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pyplot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as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plt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, image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import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as np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from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matplotlib.pyplot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import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imread</a:t>
                </a:r>
                <a:endParaRPr lang="en-IN" sz="1400" b="0" i="0" u="none" strike="noStrike" baseline="0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  <a:p>
                <a:pPr marL="594360" lvl="2" indent="0">
                  <a:buNone/>
                </a:pPr>
                <a:endParaRPr lang="en-IN" sz="1400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  <a:p>
                <a:pPr lvl="1">
                  <a:buClr>
                    <a:srgbClr val="9FB8CD"/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Calculation and plotting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 case of training background and foreground data.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BGX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np.zeros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(64)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FGX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np.zeros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(64)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coffs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in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TrainSampleDCT_BG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x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coffs.argsort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()[-2]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BGX[x] += 1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coffs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in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TrainSampleDCT_FG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x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coffs.argsort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()[-2]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FGX[x] += 1</a:t>
                </a:r>
              </a:p>
              <a:p>
                <a:pPr lvl="2"/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plt.bar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(range(64),BGX)</a:t>
                </a:r>
              </a:p>
              <a:p>
                <a:pPr lvl="2"/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plt.bar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(range(64),FGX)</a:t>
                </a:r>
              </a:p>
              <a:p>
                <a:pPr lvl="2"/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plt.show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()</a:t>
                </a:r>
                <a:endParaRPr lang="en-IN" sz="1600" b="0" i="0" u="none" strike="noStrike" baseline="0" dirty="0"/>
              </a:p>
              <a:p>
                <a:pPr marL="594360" lvl="2" indent="0">
                  <a:buNone/>
                </a:pPr>
                <a:endParaRPr lang="en-US" sz="19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9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Code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feature probabilities: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BGX = BGX/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TrainSampleDCT_BG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FGX = FGX/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TrainSampleDCT_FG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)</a:t>
                </a:r>
                <a:endParaRPr lang="en-IN" sz="1400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  <a:p>
                <a:pPr lvl="1">
                  <a:buClr>
                    <a:srgbClr val="9FB8CD"/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Read given Image and Zig-Zag pattern:</a:t>
                </a:r>
              </a:p>
              <a:p>
                <a:pPr lvl="2"/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img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image.imread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("cheetah.bmp")/255</a:t>
                </a:r>
              </a:p>
              <a:p>
                <a:pPr lvl="2"/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rgb_weights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= [0.2989, 0.5870, 0.1140]</a:t>
                </a:r>
              </a:p>
              <a:p>
                <a:pPr lvl="2"/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img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= np.dot(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img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[...,:3],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rgb_weights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)/255</a:t>
                </a:r>
              </a:p>
              <a:p>
                <a:pPr lvl="2"/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x_size,y_size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img.shape</a:t>
                </a:r>
                <a:endParaRPr lang="en-IN" sz="1400" b="0" i="0" u="none" strike="noStrike" baseline="0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zigzag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np.loadtxt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("Zig-Zag Pattern.txt",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dtype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='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’)</a:t>
                </a:r>
              </a:p>
              <a:p>
                <a:pPr lvl="1">
                  <a:buClr>
                    <a:srgbClr val="9FB8CD"/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State Decision of all possible 8x8 blocks: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 dct2(a):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return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scipy.fftpack.dct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scipy.fftpack.dct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 a, axis=0, norm='ortho' ), axis=1, norm='ortho' )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result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np.zeros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img.shape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in range(x_size-7):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for j in range(y_size-7):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dct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= dct2(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img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[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:(i+8),j:(j+8)])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dct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dct.flatten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()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    x = 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dct.argsort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()[-2]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    if BGX[x]*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BG_prior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&lt; FGX[x]*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FG_prior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lvl="2"/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            result[</a:t>
                </a:r>
                <a:r>
                  <a:rPr lang="en-IN" sz="1400" b="0" i="0" u="none" strike="noStrike" baseline="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IN" sz="1400" b="0" i="0" u="none" strike="noStrike" baseline="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][j] = 1</a:t>
                </a:r>
                <a:endParaRPr lang="en-US" sz="19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852" b="-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0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We Consider this cheetah problem as a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0−1</m:t>
                    </m:r>
                  </m:oMath>
                </a14:m>
                <a:r>
                  <a:rPr lang="en-US" dirty="0"/>
                  <a:t>” problem where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implies a particular pixel belongs to background and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denotes that pixel belongs to foreground.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We represent pixel feature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, pixel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a guessed state of a pixel.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set of features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 set of states.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Now, loss function associated with this problem is described as follows:</a:t>
                </a:r>
              </a:p>
              <a:p>
                <a:pPr marL="594360" lvl="2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0, 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593" t="-1111" r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3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Now,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decision function </a:t>
                </a:r>
                <a:r>
                  <a:rPr lang="en-US" sz="2400" dirty="0"/>
                  <a:t>becomes,</a:t>
                </a:r>
              </a:p>
              <a:p>
                <a:pPr marL="274320" lvl="1" indent="0">
                  <a:buNone/>
                </a:pPr>
                <a:r>
                  <a:rPr lang="en-US" sz="21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</m:e>
                    </m:func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where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/>
                  <a:t>i.e</a:t>
                </a: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possible states</a:t>
                </a:r>
                <a:r>
                  <a:rPr lang="en-US" sz="2400" i="0" dirty="0"/>
                  <a:t>.</a:t>
                </a:r>
              </a:p>
              <a:p>
                <a:pPr marL="274320" lvl="1" indent="0">
                  <a:buNone/>
                </a:pPr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Hence we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i="0" dirty="0"/>
                  <a:t>when,</a:t>
                </a:r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(1|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11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Applying 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Bayes rule</a:t>
                </a:r>
                <a:r>
                  <a:rPr lang="en-US" sz="2400" dirty="0"/>
                  <a:t>,</a:t>
                </a:r>
              </a:p>
              <a:p>
                <a:pPr marL="274320" lvl="1" indent="0">
                  <a:buNone/>
                </a:pPr>
                <a:r>
                  <a:rPr lang="en-US" sz="2100" dirty="0"/>
                  <a:t>	</a:t>
                </a: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We’ll pick state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as state when,  </a:t>
                </a: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100" b="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Otherwise, we’ll pick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We’re given training data set of foreground as well as background in </a:t>
                </a:r>
                <a:r>
                  <a:rPr lang="en-US" sz="2400" i="0" dirty="0" err="1">
                    <a:solidFill>
                      <a:schemeClr val="accent2">
                        <a:lumMod val="50000"/>
                      </a:schemeClr>
                    </a:solidFill>
                  </a:rPr>
                  <a:t>TrainingSamples_DCT</a:t>
                </a:r>
                <a:r>
                  <a:rPr lang="en-US" sz="2400" dirty="0" err="1">
                    <a:solidFill>
                      <a:schemeClr val="accent2">
                        <a:lumMod val="50000"/>
                      </a:schemeClr>
                    </a:solidFill>
                  </a:rPr>
                  <a:t>.mat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file.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 a position of second largest coefficient in DCT matrix( when arranged in a Zig-Zag manner) of 8x8 image block.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are calculated using sizes of background and foreground data respectively. </a:t>
                </a:r>
                <a:endParaRPr lang="en-US" sz="18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1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Steps: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Training Steps( Calculations of probabilities)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Load training data </a:t>
                </a:r>
                <a:r>
                  <a:rPr lang="en-US" sz="2000" i="0" dirty="0" err="1">
                    <a:solidFill>
                      <a:schemeClr val="accent2">
                        <a:lumMod val="50000"/>
                      </a:schemeClr>
                    </a:solidFill>
                  </a:rPr>
                  <a:t>TrainingSamples_DCT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.mat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. I</a:t>
                </a: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 contains 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IN" sz="20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TrainsampleDCT_FG</a:t>
                </a:r>
                <a:r>
                  <a:rPr lang="en-IN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(Foreground data)</a:t>
                </a:r>
                <a:endParaRPr lang="en-I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It contains vectors of size 64 representing </a:t>
                </a:r>
                <a:r>
                  <a:rPr lang="en-US" sz="170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dct</a:t>
                </a: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coefficient vector of a 8x8 image block of foreground.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IN" sz="20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TrainsampleDCT_BG</a:t>
                </a:r>
                <a:r>
                  <a:rPr lang="en-IN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IN" sz="20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Back</a:t>
                </a:r>
                <a:r>
                  <a:rPr lang="en-IN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ground data)</a:t>
                </a:r>
                <a:endParaRPr lang="en-I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It contains vectors of size 64 representing </a:t>
                </a:r>
                <a:r>
                  <a:rPr lang="en-US" sz="170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dct</a:t>
                </a: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coefficient vector of a 8x8 image block of </a:t>
                </a:r>
                <a:r>
                  <a:rPr lang="en-US" sz="17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back</a:t>
                </a: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ground.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Calculation of  probabilities of states: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  <a:p>
                <a:pPr marL="1143000" lvl="4" indent="0"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𝑣𝑒𝑐𝑡𝑜𝑟𝑠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m:rPr>
                            <m:nor/>
                          </m:rPr>
                          <a:rPr lang="en-IN" sz="2000" dirty="0">
                            <a:solidFill>
                              <a:srgbClr val="CE9178"/>
                            </a:solidFill>
                            <a:latin typeface="Consolas" panose="020B0609020204030204" pitchFamily="49" charset="0"/>
                          </a:rPr>
                          <m:t>TrainsampleDCT</m:t>
                        </m:r>
                        <m:r>
                          <m:rPr>
                            <m:nor/>
                          </m:rPr>
                          <a:rPr lang="en-IN" sz="2000" dirty="0">
                            <a:solidFill>
                              <a:srgbClr val="CE9178"/>
                            </a:solidFill>
                            <a:latin typeface="Consolas" panose="020B0609020204030204" pitchFamily="49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IN" sz="2000" dirty="0">
                            <a:solidFill>
                              <a:srgbClr val="CE9178"/>
                            </a:solidFill>
                            <a:latin typeface="Consolas" panose="020B0609020204030204" pitchFamily="49" charset="0"/>
                          </a:rPr>
                          <m:t>FG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𝑆𝑖𝑧𝑒</m:t>
                        </m:r>
                      </m:den>
                    </m:f>
                  </m:oMath>
                </a14:m>
                <a:endParaRPr lang="en-US" sz="17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1143000" lvl="4" indent="0">
                  <a:buNone/>
                </a:pPr>
                <a:r>
                  <a:rPr lang="en-US" sz="17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Where, Total Data size is the sum 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IN" sz="1800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TrainsampleDCT</m:t>
                    </m:r>
                    <m:r>
                      <m:rPr>
                        <m:nor/>
                      </m:rPr>
                      <a:rPr lang="en-IN" sz="1800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n-IN" sz="1800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FG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lang="en-US" sz="17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TrainsampleDCT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G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.</a:t>
                </a:r>
              </a:p>
              <a:p>
                <a:pPr marL="1143000" lvl="4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Similar way for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33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Steps: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Training Steps( Calculations of probabilities)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i.e. for background 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19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every vector calculate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store it in a array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9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every value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∈{0,</m:t>
                    </m:r>
                    <m:r>
                      <a:rPr lang="en-US" sz="19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1,2,3…63}</m:t>
                    </m:r>
                  </m:oMath>
                </a14:m>
                <a:endParaRPr lang="en-US" sz="19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𝑎𝑝𝑝𝑒𝑎𝑟𝑠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𝑣𝑒𝑐𝑜𝑡𝑟𝑠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𝑏𝑎𝑐𝑘𝑔𝑟𝑜𝑢𝑛𝑑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20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Similar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Plot bar graph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 case of background and foreground.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5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Classification Steps (State Decision for a pixel of an Image)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Read image into a matrix of pixels.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Divide image in 8x8 blocks.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8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Steps: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fontScale="92500" lnSpcReduction="10000"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5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Classification Steps (State Decision for a pixel of an Image)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Read image into a matrix of pixels.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Divide image in 8x8 blocks.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each image block calculate </a:t>
                </a:r>
                <a:r>
                  <a:rPr lang="en-US" sz="2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dct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(Discrete Cosine Transformation )matrix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𝑑𝑐𝑡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𝑚𝑎𝑡𝑙𝑎𝑏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each block arrange </a:t>
                </a:r>
                <a:r>
                  <a:rPr lang="en-US" sz="220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dct</a:t>
                </a: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matrix in order specified by </a:t>
                </a:r>
                <a:r>
                  <a:rPr lang="en-US" sz="2200" i="0" dirty="0">
                    <a:solidFill>
                      <a:schemeClr val="accent2">
                        <a:lumMod val="75000"/>
                      </a:schemeClr>
                    </a:solidFill>
                  </a:rPr>
                  <a:t>Zig-Zag.txt </a:t>
                </a: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file.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Pick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every block and determine it’s state using </a:t>
                </a:r>
                <a:r>
                  <a:rPr lang="en-US" sz="2200" i="0" dirty="0">
                    <a:solidFill>
                      <a:schemeClr val="accent2">
                        <a:lumMod val="75000"/>
                      </a:schemeClr>
                    </a:solidFill>
                  </a:rPr>
                  <a:t>Optimal decision function </a:t>
                </a: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𝑜𝑡h𝑒𝑟𝑤𝑖𝑠𝑒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1.</m:t>
                    </m:r>
                  </m:oMath>
                </a14:m>
                <a:endParaRPr lang="en-US" sz="20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5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Image Finalization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Create a binary mask with states calculated above for every block.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foreground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background</a:t>
                </a:r>
                <a:r>
                  <a:rPr lang="en-US" sz="2200" i="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Save generated image.</a:t>
                </a:r>
                <a:endParaRPr lang="en-US" sz="22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728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86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Code in MATLAB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Training Data Loading and calculation of probabilities of state:</a:t>
                </a:r>
              </a:p>
              <a:p>
                <a:pPr lvl="2"/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load(</a:t>
                </a:r>
                <a:r>
                  <a:rPr lang="en-IN" sz="1600" b="0" i="0" u="none" strike="noStrike" baseline="0" dirty="0">
                    <a:solidFill>
                      <a:srgbClr val="A020F0"/>
                    </a:solidFill>
                    <a:latin typeface="Courier New" panose="02070309020205020404" pitchFamily="49" charset="0"/>
                  </a:rPr>
                  <a:t>'TrainingSamplesDCT_8.mat'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</a:p>
              <a:p>
                <a:pPr lvl="2"/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back_data_size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size(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TrainsampleDCT_BG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</a:p>
              <a:p>
                <a:pPr lvl="2"/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fore_data_size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size(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TrainsampleDCT_FG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</a:p>
              <a:p>
                <a:pPr lvl="2"/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P_Y_back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back_data_size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(1)/(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back_data_size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(1) + 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fore_data_size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(1));</a:t>
                </a:r>
              </a:p>
              <a:p>
                <a:pPr lvl="2"/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P_Y_fore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fore_data_size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(1)/(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back_data_size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(1) + 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fore_data_size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(1));</a:t>
                </a:r>
              </a:p>
              <a:p>
                <a:pPr lvl="1">
                  <a:buClr>
                    <a:srgbClr val="9FB8CD"/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Calculation and plotting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 case of training background and foreground data.</a:t>
                </a:r>
              </a:p>
              <a:p>
                <a:pPr lvl="2"/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[~,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training_feature_back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] = max(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TrainsampleDCT_BG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(:,2:64),[],2);</a:t>
                </a:r>
              </a:p>
              <a:p>
                <a:pPr lvl="2"/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[~,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training_feature_fore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] = max(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TrainsampleDCT_FG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(:,2:64),[],2);</a:t>
                </a:r>
                <a:endParaRPr lang="en-IN" sz="16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lvl="2"/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fore_histogram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histogram(training_feature_fore,0:64);</a:t>
                </a:r>
              </a:p>
              <a:p>
                <a:pPr lvl="2"/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hold </a:t>
                </a:r>
                <a:r>
                  <a:rPr lang="en-IN" sz="1600" b="0" i="0" u="none" strike="noStrike" baseline="0" dirty="0">
                    <a:solidFill>
                      <a:srgbClr val="A020F0"/>
                    </a:solidFill>
                    <a:latin typeface="Courier New" panose="02070309020205020404" pitchFamily="49" charset="0"/>
                  </a:rPr>
                  <a:t>on</a:t>
                </a:r>
              </a:p>
              <a:p>
                <a:pPr lvl="2"/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back_histogram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histogram(training_feature_back,0:64);</a:t>
                </a:r>
              </a:p>
              <a:p>
                <a:pPr lvl="2">
                  <a:buClr>
                    <a:srgbClr val="9FB8CD"/>
                  </a:buClr>
                  <a:buFont typeface="Wingdings" panose="05000000000000000000" pitchFamily="2" charset="2"/>
                  <a:buChar char="§"/>
                  <a:defRPr/>
                </a:pPr>
                <a:endParaRPr lang="en-US" sz="19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9FB8CD"/>
                  </a:buClr>
                  <a:buSzPct val="76000"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600" b="0" i="0" u="none" strike="noStrike" baseline="0" dirty="0"/>
              </a:p>
              <a:p>
                <a:pPr marL="594360" lvl="2" indent="0">
                  <a:buNone/>
                </a:pPr>
                <a:endParaRPr lang="en-US" sz="19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0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Code in MATLAB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feature probabilities: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2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/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P_X_back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back_histogram.Values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/ 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back_data_size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(1);</a:t>
                </a:r>
              </a:p>
              <a:p>
                <a:pPr lvl="2"/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P_X_fore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fore_histogram.Values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/ </a:t>
                </a:r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fore_data_size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(1);</a:t>
                </a:r>
              </a:p>
              <a:p>
                <a:pPr lvl="2"/>
                <a:endParaRPr lang="en-IN" sz="16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lvl="1">
                  <a:buClr>
                    <a:srgbClr val="9FB8CD"/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Read given Image:</a:t>
                </a:r>
              </a:p>
              <a:p>
                <a:pPr lvl="1">
                  <a:buClr>
                    <a:srgbClr val="9FB8CD"/>
                  </a:buClr>
                  <a:buFont typeface="Wingdings" panose="05000000000000000000" pitchFamily="2" charset="2"/>
                  <a:buChar char="§"/>
                  <a:defRPr/>
                </a:pPr>
                <a:endParaRPr lang="en-US" sz="22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/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[</a:t>
                </a:r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img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map] = </a:t>
                </a:r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imread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IN" sz="1600" b="0" i="0" u="none" strike="noStrike" baseline="0" dirty="0">
                    <a:solidFill>
                      <a:srgbClr val="A020F0"/>
                    </a:solidFill>
                    <a:latin typeface="Courier New" panose="02070309020205020404" pitchFamily="49" charset="0"/>
                  </a:rPr>
                  <a:t>'cheetah.bmp'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</a:p>
              <a:p>
                <a:pPr lvl="2"/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img2 = im2double(</a:t>
                </a:r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img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</a:p>
              <a:p>
                <a:pPr lvl="2"/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[</a:t>
                </a:r>
                <a:r>
                  <a:rPr lang="en-US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img_x_size,img_y_size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] = size(img2);</a:t>
                </a:r>
              </a:p>
              <a:p>
                <a:pPr lvl="2"/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zigzag = </a:t>
                </a:r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readmatrix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en-IN" sz="1600" b="0" i="0" u="none" strike="noStrike" baseline="0" dirty="0">
                    <a:solidFill>
                      <a:srgbClr val="A020F0"/>
                    </a:solidFill>
                    <a:latin typeface="Courier New" panose="02070309020205020404" pitchFamily="49" charset="0"/>
                  </a:rPr>
                  <a:t>'Zig-Zag Pattern.txt'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</a:p>
              <a:p>
                <a:pPr lvl="2"/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cheetah_map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zeros(</a:t>
                </a:r>
                <a:r>
                  <a:rPr lang="en-IN" sz="1600" b="0" i="0" u="none" strike="noStrike" baseline="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img_x_size,img_y_size</a:t>
                </a:r>
                <a:r>
                  <a:rPr lang="en-IN" sz="1600" b="0" i="0" u="none" strike="noStrike" baseline="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</a:p>
              <a:p>
                <a:pPr lvl="2">
                  <a:buClr>
                    <a:srgbClr val="9FB8CD"/>
                  </a:buClr>
                  <a:buFont typeface="Wingdings" panose="05000000000000000000" pitchFamily="2" charset="2"/>
                  <a:buChar char="§"/>
                  <a:defRPr/>
                </a:pPr>
                <a:endParaRPr lang="en-US" sz="16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9FB8CD"/>
                  </a:buClr>
                  <a:buSzPct val="76000"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600" b="0" i="0" u="none" strike="noStrike" baseline="0" dirty="0"/>
              </a:p>
              <a:p>
                <a:pPr marL="594360" lvl="2" indent="0">
                  <a:buNone/>
                </a:pPr>
                <a:endParaRPr lang="en-US" sz="19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5416</TotalTime>
  <Words>1618</Words>
  <Application>Microsoft Office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Bookman Old Style</vt:lpstr>
      <vt:lpstr>Calibri</vt:lpstr>
      <vt:lpstr>Cambria Math</vt:lpstr>
      <vt:lpstr>Consolas</vt:lpstr>
      <vt:lpstr>Courier New</vt:lpstr>
      <vt:lpstr>Gill Sans MT</vt:lpstr>
      <vt:lpstr>Wingdings</vt:lpstr>
      <vt:lpstr>Wingdings 3</vt:lpstr>
      <vt:lpstr>Origin</vt:lpstr>
      <vt:lpstr>Cheetah Problem</vt:lpstr>
      <vt:lpstr>Overview:</vt:lpstr>
      <vt:lpstr>Overview:</vt:lpstr>
      <vt:lpstr>Overview:</vt:lpstr>
      <vt:lpstr>Code Steps:</vt:lpstr>
      <vt:lpstr>Code Steps:</vt:lpstr>
      <vt:lpstr>Code Steps:</vt:lpstr>
      <vt:lpstr>An Example Code in MATLAB</vt:lpstr>
      <vt:lpstr>An Example Code in MATLAB</vt:lpstr>
      <vt:lpstr>An Example Code in MATLAB</vt:lpstr>
      <vt:lpstr>An Example Code in Python</vt:lpstr>
      <vt:lpstr>An Example Code in Python</vt:lpstr>
      <vt:lpstr>An Example Code in Python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mmWave Signal Processing – II Precoder Design</dc:title>
  <dc:creator>Aditya</dc:creator>
  <cp:lastModifiedBy>Rohit Ranjan</cp:lastModifiedBy>
  <cp:revision>193</cp:revision>
  <dcterms:created xsi:type="dcterms:W3CDTF">2018-01-02T15:34:03Z</dcterms:created>
  <dcterms:modified xsi:type="dcterms:W3CDTF">2020-07-20T12:30:07Z</dcterms:modified>
  <cp:contentStatus/>
</cp:coreProperties>
</file>