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5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92F42-6F37-421B-B797-8FA2220A343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DC4DA-4BF1-42E2-9313-72C3042C3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91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34676BB-C967-4ED5-8848-C7A903C78D7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097" y="6019800"/>
            <a:ext cx="88140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2pPr>
              <a:defRPr i="1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097" y="6019800"/>
            <a:ext cx="88140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34676BB-C967-4ED5-8848-C7A903C78D7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4676BB-C967-4ED5-8848-C7A903C78D7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Cheetah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/>
              <a:t>Prof. Aditya K. Jagannatham</a:t>
            </a:r>
          </a:p>
          <a:p>
            <a:r>
              <a:rPr lang="en-US" dirty="0"/>
              <a:t>IIT Kanpur</a:t>
            </a:r>
          </a:p>
        </p:txBody>
      </p:sp>
    </p:spTree>
    <p:extLst>
      <p:ext uri="{BB962C8B-B14F-4D97-AF65-F5344CB8AC3E}">
        <p14:creationId xmlns:p14="http://schemas.microsoft.com/office/powerpoint/2010/main" val="235443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Steps: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5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Best Feature classification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Draw the 64 plots 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≤63  </m:t>
                    </m:r>
                  </m:oMath>
                </a14:m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,……..,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in Training data set for background as well as foreground assuming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Gaussian random variable.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Visually observe all 64 plots and note down the best 8 dimension number having bigger difference in plots of foreground and background.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These 8 best dimensions are the best 8 feature.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worst features note down dimension figure with very similar plots of foreground and background.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t="-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91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We Consider this cheetah problem as a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0−1</m:t>
                    </m:r>
                  </m:oMath>
                </a14:m>
                <a:r>
                  <a:rPr lang="en-US" dirty="0"/>
                  <a:t>” problem where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implies a particular pixel belongs to background and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denotes that pixel belongs to foreground.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We represent pixel feature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, pixel state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as a guessed state of a pixel.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 a set of features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as set of states.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Now, loss function associated with this problem is described as follows:</a:t>
                </a:r>
              </a:p>
              <a:p>
                <a:pPr marL="594360" lvl="2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0,  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≠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593" t="-1111" r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39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This we 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as multivariate gaussian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an vector of observations,</a:t>
                </a:r>
              </a:p>
              <a:p>
                <a:pPr marL="0" indent="0">
                  <a:buNone/>
                </a:pPr>
                <a:r>
                  <a:rPr lang="en-US" sz="2400" dirty="0"/>
                  <a:t>	where,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⁡{−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Now,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decision function </a:t>
                </a:r>
                <a:r>
                  <a:rPr lang="en-US" sz="2400" dirty="0"/>
                  <a:t>becomes,</a:t>
                </a:r>
              </a:p>
              <a:p>
                <a:pPr marL="274320" lvl="1" indent="0">
                  <a:buNone/>
                </a:pPr>
                <a:r>
                  <a:rPr lang="en-US" sz="21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eqArr>
                      </m:e>
                    </m:func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eqArr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func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400" dirty="0"/>
                  <a:t>	</a:t>
                </a: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where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/>
                  <a:t>i.e</a:t>
                </a: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 possible states</a:t>
                </a:r>
                <a:r>
                  <a:rPr lang="en-US" sz="2400" i="0" dirty="0"/>
                  <a:t>.</a:t>
                </a:r>
              </a:p>
              <a:p>
                <a:pPr marL="274320" lvl="1" indent="0">
                  <a:buNone/>
                </a:pPr>
                <a:endParaRPr lang="en-US" sz="2400" i="0" dirty="0"/>
              </a:p>
              <a:p>
                <a:pPr marL="274320" lvl="1" indent="0">
                  <a:buNone/>
                </a:pPr>
                <a:endParaRPr lang="en-US" sz="2400" i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296" t="-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11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Now,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decision function </a:t>
                </a:r>
                <a:r>
                  <a:rPr lang="en-US" sz="2400" dirty="0"/>
                  <a:t>becomes,</a:t>
                </a:r>
              </a:p>
              <a:p>
                <a:pPr marL="274320" lvl="1" indent="0">
                  <a:buNone/>
                </a:pPr>
                <a:r>
                  <a:rPr lang="en-US" sz="2100" dirty="0"/>
                  <a:t>	</a:t>
                </a:r>
                <a:r>
                  <a:rPr lang="en-US" sz="2400" i="0" dirty="0"/>
                  <a:t>We can see above formula as,</a:t>
                </a:r>
              </a:p>
              <a:p>
                <a:pPr marL="274320" lvl="1" indent="0">
                  <a:buNone/>
                </a:pPr>
                <a:r>
                  <a:rPr lang="en-US" sz="2400" i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func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i="0" dirty="0"/>
              </a:p>
              <a:p>
                <a:pPr marL="274320" lvl="1" indent="0">
                  <a:buNone/>
                </a:pPr>
                <a:r>
                  <a:rPr lang="en-US" sz="2400" i="0" dirty="0"/>
                  <a:t>With,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(1)</m:t>
                        </m:r>
                      </m:den>
                    </m:f>
                  </m:oMath>
                </a14:m>
                <a:endParaRPr lang="en-US" sz="2400" i="0" dirty="0"/>
              </a:p>
              <a:p>
                <a:pPr marL="274320" lvl="1" indent="0">
                  <a:buNone/>
                </a:pPr>
                <a:endParaRPr lang="en-US" sz="2400" i="0" dirty="0"/>
              </a:p>
              <a:p>
                <a:pPr marL="274320" lvl="1" indent="0">
                  <a:buNone/>
                </a:pPr>
                <a:r>
                  <a:rPr lang="en-US" sz="2400" i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i="0" dirty="0"/>
              </a:p>
              <a:p>
                <a:pPr marL="274320" lvl="1" indent="0">
                  <a:buNone/>
                </a:pPr>
                <a:r>
                  <a:rPr lang="en-US" sz="2400" i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</m:den>
                    </m:f>
                  </m:oMath>
                </a14:m>
                <a:endParaRPr lang="en-US" sz="2400" i="0" dirty="0"/>
              </a:p>
              <a:p>
                <a:pPr marL="274320" lvl="1" indent="0">
                  <a:buNone/>
                </a:pPr>
                <a:r>
                  <a:rPr lang="en-US" sz="2400" i="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444" t="-17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11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Now,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decision function </a:t>
                </a:r>
                <a:r>
                  <a:rPr lang="en-US" sz="2400" dirty="0"/>
                  <a:t>becomes,</a:t>
                </a:r>
              </a:p>
              <a:p>
                <a:pPr marL="274320" lvl="1" indent="0">
                  <a:buNone/>
                </a:pPr>
                <a:r>
                  <a:rPr lang="en-US" sz="2100" i="0" dirty="0"/>
                  <a:t>Which Becomes the sigmoid function,</a:t>
                </a:r>
              </a:p>
              <a:p>
                <a:pPr marL="274320" lvl="1" indent="0">
                  <a:buNone/>
                </a:pPr>
                <a:r>
                  <a:rPr lang="en-US" sz="2100" i="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sz="2400" i="0" dirty="0"/>
              </a:p>
              <a:p>
                <a:pPr marL="274320" lvl="1" indent="0">
                  <a:buNone/>
                </a:pPr>
                <a:r>
                  <a:rPr lang="en-US" sz="2400" i="0" dirty="0"/>
                  <a:t>Where, </a:t>
                </a:r>
              </a:p>
              <a:p>
                <a:pPr marL="274320" lvl="1" indent="0">
                  <a:buNone/>
                </a:pPr>
                <a:r>
                  <a:rPr lang="en-US" sz="2400" i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0" dirty="0"/>
              </a:p>
              <a:p>
                <a:pPr marL="274320" lvl="1" indent="0">
                  <a:buNone/>
                </a:pPr>
                <a:r>
                  <a:rPr lang="en-US" sz="2400" i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400" b="0" i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i="0" dirty="0"/>
                  <a:t>So we p</a:t>
                </a:r>
                <a:r>
                  <a:rPr lang="en-US" sz="2400" dirty="0"/>
                  <a:t>ick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400" i="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&gt;0.5.</m:t>
                    </m:r>
                  </m:oMath>
                </a14:m>
                <a:endParaRPr lang="en-US" sz="2400" i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We’re given training data set of foreground as well as background in </a:t>
                </a:r>
                <a:r>
                  <a:rPr lang="en-US" sz="2400" i="0" dirty="0" err="1">
                    <a:solidFill>
                      <a:schemeClr val="accent2">
                        <a:lumMod val="50000"/>
                      </a:schemeClr>
                    </a:solidFill>
                  </a:rPr>
                  <a:t>TrainingSamples_DCT_new</a:t>
                </a:r>
                <a:r>
                  <a:rPr lang="en-US" sz="2400" dirty="0" err="1">
                    <a:solidFill>
                      <a:schemeClr val="accent2">
                        <a:lumMod val="50000"/>
                      </a:schemeClr>
                    </a:solidFill>
                  </a:rPr>
                  <a:t>.mat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file.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i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33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 a observation vector coefficient in DCT matrix( when arranged in a Zig-Zag manner) of 8x8 image block.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According to the result of Problem 2 , the maximum likelihood estimate for the prior(state) probabilities can be expressed as 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the number of observations and n is the total 	number of observations.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are calculated using sizes of background and foreground data respectively. </a:t>
                </a:r>
                <a:endParaRPr lang="en-US" sz="18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1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444" t="-988" r="-1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3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Steps: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 lnSpcReduction="10000"/>
              </a:bodyPr>
              <a:lstStyle/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Training Steps( Calculations of probabilities)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Load training data </a:t>
                </a:r>
                <a:r>
                  <a:rPr lang="en-US" sz="2000" i="0" dirty="0" err="1">
                    <a:solidFill>
                      <a:schemeClr val="accent2">
                        <a:lumMod val="50000"/>
                      </a:schemeClr>
                    </a:solidFill>
                  </a:rPr>
                  <a:t>TrainingSamples_DCT</a:t>
                </a:r>
                <a:r>
                  <a:rPr lang="en-US" sz="2000" dirty="0" err="1">
                    <a:solidFill>
                      <a:schemeClr val="accent2">
                        <a:lumMod val="50000"/>
                      </a:schemeClr>
                    </a:solidFill>
                  </a:rPr>
                  <a:t>.mat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. I</a:t>
                </a: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 contains 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IN" sz="20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TrainsampleDCT_FG</a:t>
                </a:r>
                <a:r>
                  <a:rPr lang="en-IN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(Foreground data)</a:t>
                </a:r>
                <a:endParaRPr lang="en-IN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lvl="4">
                  <a:buFont typeface="Wingdings" panose="05000000000000000000" pitchFamily="2" charset="2"/>
                  <a:buChar char="§"/>
                </a:pPr>
                <a:r>
                  <a:rPr lang="en-US" sz="17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It contains vectors of size 64 representing </a:t>
                </a:r>
                <a:r>
                  <a:rPr lang="en-US" sz="1700" i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dct</a:t>
                </a:r>
                <a:r>
                  <a:rPr lang="en-US" sz="17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coefficient vector of a 8x8 image block of foreground.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IN" sz="20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TrainsampleDCT_BG</a:t>
                </a:r>
                <a:r>
                  <a:rPr lang="en-IN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IN" sz="2000" dirty="0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Back</a:t>
                </a:r>
                <a:r>
                  <a:rPr lang="en-IN" sz="20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ground data)</a:t>
                </a:r>
                <a:endParaRPr lang="en-IN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lvl="4">
                  <a:buFont typeface="Wingdings" panose="05000000000000000000" pitchFamily="2" charset="2"/>
                  <a:buChar char="§"/>
                </a:pPr>
                <a:r>
                  <a:rPr lang="en-US" sz="17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It contains vectors of size 64 representing </a:t>
                </a:r>
                <a:r>
                  <a:rPr lang="en-US" sz="1700" i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dct</a:t>
                </a:r>
                <a:r>
                  <a:rPr lang="en-US" sz="17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coefficient vector of a 8x8 image block of </a:t>
                </a:r>
                <a:r>
                  <a:rPr lang="en-US" sz="17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back</a:t>
                </a:r>
                <a:r>
                  <a:rPr lang="en-US" sz="17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ground.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Calculation of  probabilities of states: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</a:p>
              <a:p>
                <a:pPr marL="1143000" lvl="4" indent="0">
                  <a:buNone/>
                </a:pP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𝑣𝑒𝑐𝑡𝑜𝑟𝑠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m:rPr>
                            <m:nor/>
                          </m:rPr>
                          <a:rPr lang="en-IN" sz="2000" dirty="0">
                            <a:solidFill>
                              <a:srgbClr val="CE9178"/>
                            </a:solidFill>
                            <a:latin typeface="Consolas" panose="020B0609020204030204" pitchFamily="49" charset="0"/>
                          </a:rPr>
                          <m:t>TrainsampleDCT</m:t>
                        </m:r>
                        <m:r>
                          <m:rPr>
                            <m:nor/>
                          </m:rPr>
                          <a:rPr lang="en-IN" sz="2000" dirty="0">
                            <a:solidFill>
                              <a:srgbClr val="CE9178"/>
                            </a:solidFill>
                            <a:latin typeface="Consolas" panose="020B0609020204030204" pitchFamily="49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IN" sz="2000" dirty="0">
                            <a:solidFill>
                              <a:srgbClr val="CE9178"/>
                            </a:solidFill>
                            <a:latin typeface="Consolas" panose="020B0609020204030204" pitchFamily="49" charset="0"/>
                          </a:rPr>
                          <m:t>FG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𝑆𝑖𝑧𝑒</m:t>
                        </m:r>
                      </m:den>
                    </m:f>
                  </m:oMath>
                </a14:m>
                <a:endParaRPr lang="en-US" sz="17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1143000" lvl="4" indent="0">
                  <a:buNone/>
                </a:pPr>
                <a:r>
                  <a:rPr lang="en-US" sz="17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Where, Total Data size is the sum 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US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𝑣𝑒𝑐𝑡𝑜𝑟𝑠</m:t>
                    </m:r>
                    <m:r>
                      <a:rPr lang="en-US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m:rPr>
                        <m:nor/>
                      </m:rPr>
                      <a:rPr lang="en-IN" sz="1800" dirty="0">
                        <a:solidFill>
                          <a:srgbClr val="CE9178"/>
                        </a:solidFill>
                        <a:latin typeface="Consolas" panose="020B0609020204030204" pitchFamily="49" charset="0"/>
                      </a:rPr>
                      <m:t>TrainsampleDCT</m:t>
                    </m:r>
                    <m:r>
                      <m:rPr>
                        <m:nor/>
                      </m:rPr>
                      <a:rPr lang="en-IN" sz="1800" dirty="0">
                        <a:solidFill>
                          <a:srgbClr val="CE9178"/>
                        </a:solidFill>
                        <a:latin typeface="Consolas" panose="020B0609020204030204" pitchFamily="49" charset="0"/>
                      </a:rPr>
                      <m:t>_</m:t>
                    </m:r>
                    <m:r>
                      <m:rPr>
                        <m:nor/>
                      </m:rPr>
                      <a:rPr lang="en-IN" sz="1800" dirty="0">
                        <a:solidFill>
                          <a:srgbClr val="CE9178"/>
                        </a:solidFill>
                        <a:latin typeface="Consolas" panose="020B0609020204030204" pitchFamily="49" charset="0"/>
                      </a:rPr>
                      <m:t>FG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CE9178"/>
                        </a:solidFill>
                        <a:latin typeface="Consolas" panose="020B0609020204030204" pitchFamily="49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</a:t>
                </a:r>
                <a:r>
                  <a:rPr lang="en-US" sz="17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𝑣𝑒𝑐𝑡𝑜𝑟𝑠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m:rPr>
                        <m:nor/>
                      </m:rPr>
                      <a:rPr lang="en-IN" dirty="0">
                        <a:solidFill>
                          <a:srgbClr val="CE9178"/>
                        </a:solidFill>
                        <a:latin typeface="Consolas" panose="020B0609020204030204" pitchFamily="49" charset="0"/>
                      </a:rPr>
                      <m:t>TrainsampleDCT</m:t>
                    </m:r>
                    <m:r>
                      <m:rPr>
                        <m:nor/>
                      </m:rPr>
                      <a:rPr lang="en-IN" dirty="0">
                        <a:solidFill>
                          <a:srgbClr val="CE9178"/>
                        </a:solidFill>
                        <a:latin typeface="Consolas" panose="020B0609020204030204" pitchFamily="49" charset="0"/>
                      </a:rPr>
                      <m:t>_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CE9178"/>
                        </a:solidFill>
                        <a:latin typeface="Consolas" panose="020B06090202040302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IN" dirty="0">
                        <a:solidFill>
                          <a:srgbClr val="CE9178"/>
                        </a:solidFill>
                        <a:latin typeface="Consolas" panose="020B0609020204030204" pitchFamily="49" charset="0"/>
                      </a:rPr>
                      <m:t>G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.</a:t>
                </a:r>
              </a:p>
              <a:p>
                <a:pPr marL="1143000" lvl="4" indent="0">
                  <a:buNone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Similar way for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t="-17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33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Steps: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Training Steps( Calculations of probabilities)</a:t>
                </a:r>
              </a:p>
              <a:p>
                <a:pPr marL="274320" lvl="1" indent="0">
                  <a:buNone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nary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nary>
                  </m:oMath>
                </a14:m>
                <a:endParaRPr lang="en-US" sz="18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18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where ,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𝑜𝑏𝑠𝑒𝑟𝑣𝑎𝑡𝑖𝑜𝑛𝑠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𝑏𝑎𝑐𝑘𝑔𝑟𝑜𝑢𝑛𝑑</m:t>
                    </m:r>
                  </m:oMath>
                </a14:m>
                <a:endParaRPr lang="en-US" sz="18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18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𝑜𝑏𝑠𝑒𝑟𝑣𝑎𝑡𝑖𝑜𝑛𝑠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𝑓𝑜𝑟𝑒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𝑔𝑟𝑜𝑢𝑛𝑑</m:t>
                    </m:r>
                  </m:oMath>
                </a14:m>
                <a:endParaRPr lang="en-US" sz="18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 Covariance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for two data sets.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5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Classification Steps (State Decision for a pixel of an Image)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Read image into a matrix of pixels.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Divide image in 8x8 blocks.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t="-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82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Steps: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 lnSpcReduction="10000"/>
              </a:bodyPr>
              <a:lstStyle/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5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Classification Steps (State Decision for a pixel of an Image)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each image block calculate </a:t>
                </a:r>
                <a:r>
                  <a:rPr lang="en-US" sz="2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dct</a:t>
                </a: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(Discrete Cosine Transformation )matrix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𝑑𝑐𝑡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𝑚𝑎𝑡𝑙𝑎𝑏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each block arrange </a:t>
                </a:r>
                <a:r>
                  <a:rPr lang="en-US" sz="2200" i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dct</a:t>
                </a: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matrix in order specified by </a:t>
                </a:r>
                <a:r>
                  <a:rPr lang="en-US" sz="2200" i="0" dirty="0">
                    <a:solidFill>
                      <a:schemeClr val="accent2">
                        <a:lumMod val="75000"/>
                      </a:schemeClr>
                    </a:solidFill>
                  </a:rPr>
                  <a:t>Zig-Zag.txt </a:t>
                </a: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file to get an 64-dimensional vector say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 determine it’s state using </a:t>
                </a:r>
                <a:r>
                  <a:rPr lang="en-US" sz="2200" i="0" dirty="0">
                    <a:solidFill>
                      <a:schemeClr val="accent2">
                        <a:lumMod val="75000"/>
                      </a:schemeClr>
                    </a:solidFill>
                  </a:rPr>
                  <a:t>Optimal decision function </a:t>
                </a:r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&gt;0.5 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𝑜𝑡h𝑒𝑟𝑤𝑖𝑠𝑒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1.</m:t>
                    </m:r>
                  </m:oMath>
                </a14:m>
                <a:endParaRPr lang="en-US" sz="20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5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Image Finalization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Create a binary mask with states calculated above for every block.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foreground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background</a:t>
                </a:r>
                <a:r>
                  <a:rPr lang="en-US" sz="2200" i="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Save generated image.</a:t>
                </a:r>
                <a:endParaRPr lang="en-US" sz="22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t="-1728" r="-16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867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5476</TotalTime>
  <Words>817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Bookman Old Style</vt:lpstr>
      <vt:lpstr>Calibri</vt:lpstr>
      <vt:lpstr>Cambria Math</vt:lpstr>
      <vt:lpstr>Consolas</vt:lpstr>
      <vt:lpstr>Gill Sans MT</vt:lpstr>
      <vt:lpstr>Wingdings</vt:lpstr>
      <vt:lpstr>Wingdings 3</vt:lpstr>
      <vt:lpstr>Origin</vt:lpstr>
      <vt:lpstr>Cheetah Problem</vt:lpstr>
      <vt:lpstr>Overview:</vt:lpstr>
      <vt:lpstr>Overview:</vt:lpstr>
      <vt:lpstr>Overview:</vt:lpstr>
      <vt:lpstr>Overview:</vt:lpstr>
      <vt:lpstr>Overview:</vt:lpstr>
      <vt:lpstr>Code Steps:</vt:lpstr>
      <vt:lpstr>Code Steps:</vt:lpstr>
      <vt:lpstr>Code Steps:</vt:lpstr>
      <vt:lpstr>Code Steps: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mmWave Signal Processing – II Precoder Design</dc:title>
  <dc:creator>Aditya</dc:creator>
  <cp:lastModifiedBy>Rohit Ranjan</cp:lastModifiedBy>
  <cp:revision>201</cp:revision>
  <dcterms:created xsi:type="dcterms:W3CDTF">2018-01-02T15:34:03Z</dcterms:created>
  <dcterms:modified xsi:type="dcterms:W3CDTF">2020-07-25T16:55:18Z</dcterms:modified>
  <cp:contentStatus/>
</cp:coreProperties>
</file>