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33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8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8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3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6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6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05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5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7930-A24F-448E-B16C-B2B824AA71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DE7F5EC-6126-4FD0-8A6A-9FA94CAD98C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7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2E3-879B-4387-920B-6BCDAD3DE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511" y="1803235"/>
            <a:ext cx="6979684" cy="162576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Fake News Detection:  Low Resource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1AD1A-26C9-470A-812B-D63A2C783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238" y="3577387"/>
            <a:ext cx="9522690" cy="977621"/>
          </a:xfrm>
        </p:spPr>
        <p:txBody>
          <a:bodyPr/>
          <a:lstStyle/>
          <a:p>
            <a:r>
              <a:rPr lang="en-US" b="1" dirty="0"/>
              <a:t>Paper Title: </a:t>
            </a:r>
            <a:r>
              <a:rPr lang="en-US" dirty="0"/>
              <a:t>Ban Fake News </a:t>
            </a:r>
            <a:r>
              <a:rPr lang="en-US" dirty="0">
                <a:sym typeface="Wingdings" panose="05000000000000000000" pitchFamily="2" charset="2"/>
              </a:rPr>
              <a:t> A Dataset for Detecting Fake News in Bangla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39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7AD5-5362-4E83-A2FD-D23B14FA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841F-460F-4D90-9B99-CEC72871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Pre-processing: Basic text pre-processing along with Bangla stopwords removal</a:t>
            </a:r>
          </a:p>
          <a:p>
            <a:r>
              <a:rPr lang="en-US" dirty="0"/>
              <a:t>Evaluation Metric: Micro-F1 Score</a:t>
            </a:r>
          </a:p>
          <a:p>
            <a:r>
              <a:rPr lang="en-US" dirty="0"/>
              <a:t>Baselines: </a:t>
            </a:r>
          </a:p>
          <a:p>
            <a:pPr lvl="1"/>
            <a:r>
              <a:rPr lang="en-US" dirty="0"/>
              <a:t>Majority: Every sample is given majority label</a:t>
            </a:r>
          </a:p>
          <a:p>
            <a:pPr lvl="1"/>
            <a:r>
              <a:rPr lang="en-US" dirty="0"/>
              <a:t>Random: Randomly label samples as authentic or fake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5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99F9-4332-4B6D-940B-EA16CE36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64B0ED-BC3C-45FB-8F40-3A3F893F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2465"/>
            <a:ext cx="2853153" cy="4101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2E3E3-4E48-45D7-BE92-9CCF84DC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89" y="2150628"/>
            <a:ext cx="5189565" cy="37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16F5-A7F3-46A8-92F8-E3BFA8CC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BC90-F801-451C-BF7E-4CF9D7D6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classifiers with traditional linguistic features perform better than neural network models</a:t>
            </a:r>
          </a:p>
          <a:p>
            <a:r>
              <a:rPr lang="en-US" dirty="0"/>
              <a:t>Character-level features are more significant than word-level features</a:t>
            </a:r>
          </a:p>
          <a:p>
            <a:r>
              <a:rPr lang="en-US" dirty="0"/>
              <a:t>Use of punctuation in fake news is more often then in real news</a:t>
            </a:r>
          </a:p>
          <a:p>
            <a:r>
              <a:rPr lang="en-US" dirty="0"/>
              <a:t>SVM based models and BERT based model outperformed human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8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6721-FCA4-45EB-94D3-40373D28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36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1731-7252-49D9-A1DC-22848A39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0A69-3BAE-45E5-BC92-A2DA8245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Fake News is published with the intent to damage the reputation of an Agency, entity or a person.</a:t>
            </a:r>
          </a:p>
          <a:p>
            <a:r>
              <a:rPr lang="en-US" dirty="0"/>
              <a:t>Hostile government actors are paid to propagate fake news.</a:t>
            </a:r>
          </a:p>
          <a:p>
            <a:r>
              <a:rPr lang="en-US" dirty="0"/>
              <a:t>2016 US Elections, more than 25% of Americans visited a fake news website during the six-week election period.</a:t>
            </a:r>
          </a:p>
          <a:p>
            <a:r>
              <a:rPr lang="en-US" dirty="0"/>
              <a:t>In 2012 in Bangladesh, just due to one fake FB post that made fun of a religion, 25k protestors destroyed 12 Buddhists temples and burned 50 homes.</a:t>
            </a:r>
          </a:p>
          <a:p>
            <a:r>
              <a:rPr lang="en-US" dirty="0"/>
              <a:t>Fact checking websites take very slow to respond.</a:t>
            </a:r>
          </a:p>
          <a:p>
            <a:r>
              <a:rPr lang="en-US" dirty="0"/>
              <a:t>No data exists for Bangla FND.</a:t>
            </a:r>
          </a:p>
          <a:p>
            <a:r>
              <a:rPr lang="en-US" dirty="0"/>
              <a:t>Bangla is 6</a:t>
            </a:r>
            <a:r>
              <a:rPr lang="en-US" baseline="30000" dirty="0"/>
              <a:t>th</a:t>
            </a:r>
            <a:r>
              <a:rPr lang="en-US" dirty="0"/>
              <a:t> most spoken language in the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93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895-A5D1-46EB-88D4-4DE27AE7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Author’s Contributions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EA3B-EF43-400A-9BAF-450FCFA3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and publicly released 50k annotated Bangla News Dataset</a:t>
            </a:r>
          </a:p>
          <a:p>
            <a:r>
              <a:rPr lang="en-US" dirty="0"/>
              <a:t>Create a benchmark for FND in Bangla</a:t>
            </a:r>
          </a:p>
          <a:p>
            <a:r>
              <a:rPr lang="en-US" dirty="0"/>
              <a:t>Compare results with human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9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1DB5-143A-45B6-B2F7-28461FCB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0C6E-F852-4375-AB19-7BA7AC0F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annotating:</a:t>
            </a:r>
          </a:p>
          <a:p>
            <a:pPr lvl="1"/>
            <a:r>
              <a:rPr lang="en-US" dirty="0"/>
              <a:t>Real:  Top 22 Bengali News channels</a:t>
            </a:r>
          </a:p>
          <a:p>
            <a:pPr lvl="1"/>
            <a:r>
              <a:rPr lang="en-US" dirty="0"/>
              <a:t>Fake:  Any news article that falls under the below three categories</a:t>
            </a:r>
          </a:p>
          <a:p>
            <a:pPr lvl="3"/>
            <a:r>
              <a:rPr lang="en-IN" sz="1800" dirty="0"/>
              <a:t>Misleading / False Context</a:t>
            </a:r>
          </a:p>
          <a:p>
            <a:pPr lvl="3"/>
            <a:r>
              <a:rPr lang="en-IN" sz="1800" dirty="0"/>
              <a:t>Clickbait</a:t>
            </a:r>
          </a:p>
          <a:p>
            <a:pPr lvl="3"/>
            <a:r>
              <a:rPr lang="en-IN" sz="1800" dirty="0"/>
              <a:t>Satire / Parody</a:t>
            </a:r>
          </a:p>
        </p:txBody>
      </p:sp>
    </p:spTree>
    <p:extLst>
      <p:ext uri="{BB962C8B-B14F-4D97-AF65-F5344CB8AC3E}">
        <p14:creationId xmlns:p14="http://schemas.microsoft.com/office/powerpoint/2010/main" val="37521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1A3C-A524-49C0-9327-A80D202B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Distribution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D1511-97E8-4003-B82C-C51B40EB7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579" y="2064262"/>
            <a:ext cx="3412624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4CD56-2D42-4A8B-B823-CC395B8E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789081"/>
            <a:ext cx="5553850" cy="1419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687DC-FB46-4F95-93AC-A08D8E7C2EF4}"/>
              </a:ext>
            </a:extLst>
          </p:cNvPr>
          <p:cNvSpPr/>
          <p:nvPr/>
        </p:nvSpPr>
        <p:spPr>
          <a:xfrm>
            <a:off x="1451579" y="2240475"/>
            <a:ext cx="6096000" cy="11691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Dataset is highly unbalanced:</a:t>
            </a:r>
          </a:p>
          <a:p>
            <a:pPr marL="514350" lvl="1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# Real / Authentic Samples: ~48.6k</a:t>
            </a:r>
          </a:p>
          <a:p>
            <a:pPr marL="514350" lvl="1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# Fake Samples: ~1.2k</a:t>
            </a:r>
          </a:p>
        </p:txBody>
      </p:sp>
    </p:spTree>
    <p:extLst>
      <p:ext uri="{BB962C8B-B14F-4D97-AF65-F5344CB8AC3E}">
        <p14:creationId xmlns:p14="http://schemas.microsoft.com/office/powerpoint/2010/main" val="29980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BF18-60D1-4A90-BD5B-D63E811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Datapoint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A081E0-3DBB-4DA1-A33F-986051D8E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349" y="1980261"/>
            <a:ext cx="4517434" cy="40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BCDA-9213-4FD2-860D-3386C91B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Base 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C9FE-7DD9-4FB5-8F9C-C79804F5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1800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5 annotators </a:t>
            </a:r>
          </a:p>
          <a:p>
            <a:r>
              <a:rPr lang="en-US" dirty="0"/>
              <a:t>150 News Articles: (60 Fake)</a:t>
            </a:r>
          </a:p>
          <a:p>
            <a:r>
              <a:rPr lang="en-US" dirty="0"/>
              <a:t>For every news answer 2 questions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F1-Score of Fake Class: 58%, 65%, 70%, 68%, 63%</a:t>
            </a:r>
          </a:p>
          <a:p>
            <a:pPr lvl="1"/>
            <a:r>
              <a:rPr lang="en-US" dirty="0"/>
              <a:t>Fleiss’ Kappa: 38.33%</a:t>
            </a:r>
          </a:p>
          <a:p>
            <a:pPr lvl="1"/>
            <a:r>
              <a:rPr lang="en-US" dirty="0"/>
              <a:t>80% of the times option 1 and 2 are the reasons for the label in case of both fake and authentic</a:t>
            </a:r>
          </a:p>
          <a:p>
            <a:r>
              <a:rPr lang="en-US" dirty="0"/>
              <a:t>Reasons: Disguise, Trending, Source, Satire</a:t>
            </a:r>
          </a:p>
          <a:p>
            <a:r>
              <a:rPr lang="en-US" dirty="0"/>
              <a:t>E.g. Hydroxychloroquine as Covid Vaccine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B4FCD-8D73-4A17-B854-3FDC2E41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379" y="1968355"/>
            <a:ext cx="4051475" cy="40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9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95C2-7110-4C46-B2E6-A0CDF52B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A55F-A97F-4361-8918-FD6EB8BA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Lexical Features: </a:t>
            </a:r>
          </a:p>
          <a:p>
            <a:pPr lvl="1"/>
            <a:r>
              <a:rPr lang="en-US" dirty="0"/>
              <a:t>Word n-grams (n = 1,2,3)</a:t>
            </a:r>
          </a:p>
          <a:p>
            <a:pPr lvl="1"/>
            <a:r>
              <a:rPr lang="en-US" dirty="0"/>
              <a:t>Character n-grams (n = 3,4,5)</a:t>
            </a:r>
          </a:p>
          <a:p>
            <a:pPr lvl="1"/>
            <a:r>
              <a:rPr lang="en-US" dirty="0"/>
              <a:t>TF-IDF for weighing</a:t>
            </a:r>
          </a:p>
          <a:p>
            <a:r>
              <a:rPr lang="en-US" dirty="0"/>
              <a:t>Syntactic Features: Normalized frequency of different POS tags to create a feature set</a:t>
            </a:r>
          </a:p>
          <a:p>
            <a:r>
              <a:rPr lang="en-US" dirty="0"/>
              <a:t>Semantic Features:</a:t>
            </a:r>
          </a:p>
          <a:p>
            <a:pPr lvl="1"/>
            <a:r>
              <a:rPr lang="en-US" dirty="0"/>
              <a:t>300 dimension Fast text word embeddings for Bangla</a:t>
            </a:r>
          </a:p>
          <a:p>
            <a:pPr lvl="1"/>
            <a:r>
              <a:rPr lang="en-US" dirty="0"/>
              <a:t>100 dimension custom </a:t>
            </a:r>
            <a:r>
              <a:rPr lang="en-US"/>
              <a:t>Word2Vec word embeddings </a:t>
            </a:r>
            <a:r>
              <a:rPr lang="en-US" dirty="0"/>
              <a:t>from 20k Bangla News Corpus</a:t>
            </a:r>
          </a:p>
          <a:p>
            <a:pPr lvl="1"/>
            <a:r>
              <a:rPr lang="en-US" dirty="0"/>
              <a:t>Used mean and standard deviation of these embeddings to represent an article</a:t>
            </a:r>
          </a:p>
          <a:p>
            <a:r>
              <a:rPr lang="en-US" dirty="0"/>
              <a:t>Punctuation marks frequency: For example ‘!’ have a high frequency in fake news</a:t>
            </a:r>
          </a:p>
          <a:p>
            <a:r>
              <a:rPr lang="en-US" dirty="0"/>
              <a:t>Length of headline and the body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30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E46E-F555-4B4B-8B79-75EE3DAA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316C-2598-44E0-8235-FBAB73A5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 based models: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Bi-LSTM with attention</a:t>
            </a:r>
          </a:p>
          <a:p>
            <a:pPr lvl="1"/>
            <a:r>
              <a:rPr lang="en-US" dirty="0"/>
              <a:t>BERT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0707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381</TotalTime>
  <Words>479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Fake News Detection:  Low Resource</vt:lpstr>
      <vt:lpstr>Motivation</vt:lpstr>
      <vt:lpstr>Author’s Contributions</vt:lpstr>
      <vt:lpstr>Dataset Description</vt:lpstr>
      <vt:lpstr>Dataset Distribution</vt:lpstr>
      <vt:lpstr>Sample Datapoint</vt:lpstr>
      <vt:lpstr>Human Base Line</vt:lpstr>
      <vt:lpstr>Features Used</vt:lpstr>
      <vt:lpstr>Models Used</vt:lpstr>
      <vt:lpstr>Experimental Setup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Bhardwaj</dc:creator>
  <cp:lastModifiedBy>Mohit Bhardwaj</cp:lastModifiedBy>
  <cp:revision>21</cp:revision>
  <dcterms:created xsi:type="dcterms:W3CDTF">2020-07-31T01:16:13Z</dcterms:created>
  <dcterms:modified xsi:type="dcterms:W3CDTF">2020-07-31T07:37:51Z</dcterms:modified>
</cp:coreProperties>
</file>