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7"/>
  </p:notesMasterIdLst>
  <p:sldIdLst>
    <p:sldId id="270" r:id="rId2"/>
    <p:sldId id="256" r:id="rId3"/>
    <p:sldId id="287" r:id="rId4"/>
    <p:sldId id="296" r:id="rId5"/>
    <p:sldId id="288" r:id="rId6"/>
    <p:sldId id="289" r:id="rId7"/>
    <p:sldId id="293" r:id="rId8"/>
    <p:sldId id="290" r:id="rId9"/>
    <p:sldId id="291" r:id="rId10"/>
    <p:sldId id="299" r:id="rId11"/>
    <p:sldId id="292" r:id="rId12"/>
    <p:sldId id="294" r:id="rId13"/>
    <p:sldId id="295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0C8CC-567C-4630-9080-5A9F252518A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B8F392-1EC7-4087-9761-36AA3E7C2095}">
      <dgm:prSet phldrT="[Text]" custT="1"/>
      <dgm:spPr/>
      <dgm:t>
        <a:bodyPr/>
        <a:lstStyle/>
        <a:p>
          <a:r>
            <a:rPr lang="en-IN" sz="2400" dirty="0"/>
            <a:t>Problem Statement</a:t>
          </a:r>
        </a:p>
      </dgm:t>
    </dgm:pt>
    <dgm:pt modelId="{588AD54C-BB0D-4976-A72D-C7A2DD418EAE}" type="parTrans" cxnId="{CF7A82A1-4C15-4AFE-8B67-E3FC014F839D}">
      <dgm:prSet/>
      <dgm:spPr/>
      <dgm:t>
        <a:bodyPr/>
        <a:lstStyle/>
        <a:p>
          <a:endParaRPr lang="en-IN"/>
        </a:p>
      </dgm:t>
    </dgm:pt>
    <dgm:pt modelId="{4AEA7888-86DE-4CA2-89F4-71D3373CA7DF}" type="sibTrans" cxnId="{CF7A82A1-4C15-4AFE-8B67-E3FC014F839D}">
      <dgm:prSet/>
      <dgm:spPr/>
      <dgm:t>
        <a:bodyPr/>
        <a:lstStyle/>
        <a:p>
          <a:endParaRPr lang="en-IN"/>
        </a:p>
      </dgm:t>
    </dgm:pt>
    <dgm:pt modelId="{1A1F6930-BAED-4609-BE22-AC3B85C07A4E}">
      <dgm:prSet phldrT="[Text]" custT="1"/>
      <dgm:spPr/>
      <dgm:t>
        <a:bodyPr/>
        <a:lstStyle/>
        <a:p>
          <a:r>
            <a:rPr lang="en-IN" sz="2400" dirty="0"/>
            <a:t>Data Pre-processing</a:t>
          </a:r>
        </a:p>
      </dgm:t>
    </dgm:pt>
    <dgm:pt modelId="{F90052B2-4D53-40A3-8D36-32B62DCAD710}" type="parTrans" cxnId="{74F5F4D5-53A1-4F14-B4FE-5C18C1D39012}">
      <dgm:prSet/>
      <dgm:spPr/>
      <dgm:t>
        <a:bodyPr/>
        <a:lstStyle/>
        <a:p>
          <a:endParaRPr lang="en-IN"/>
        </a:p>
      </dgm:t>
    </dgm:pt>
    <dgm:pt modelId="{7AB759F5-EAE1-4716-AA81-4CAF3212A53B}" type="sibTrans" cxnId="{74F5F4D5-53A1-4F14-B4FE-5C18C1D39012}">
      <dgm:prSet/>
      <dgm:spPr/>
      <dgm:t>
        <a:bodyPr/>
        <a:lstStyle/>
        <a:p>
          <a:endParaRPr lang="en-IN"/>
        </a:p>
      </dgm:t>
    </dgm:pt>
    <dgm:pt modelId="{45C00D28-A649-4C1E-9C58-95277206D12D}">
      <dgm:prSet phldrT="[Text]" custT="1"/>
      <dgm:spPr/>
      <dgm:t>
        <a:bodyPr/>
        <a:lstStyle/>
        <a:p>
          <a:r>
            <a:rPr lang="en-IN" sz="2400" dirty="0"/>
            <a:t>EDA</a:t>
          </a:r>
        </a:p>
      </dgm:t>
    </dgm:pt>
    <dgm:pt modelId="{4AFD783B-1F7E-4817-B85D-7E516D302D60}" type="parTrans" cxnId="{7C91ADF1-625A-469B-86A9-1F959C052EE7}">
      <dgm:prSet/>
      <dgm:spPr/>
      <dgm:t>
        <a:bodyPr/>
        <a:lstStyle/>
        <a:p>
          <a:endParaRPr lang="en-IN"/>
        </a:p>
      </dgm:t>
    </dgm:pt>
    <dgm:pt modelId="{BF325357-6218-48E3-8E40-7D3917C1ECAE}" type="sibTrans" cxnId="{7C91ADF1-625A-469B-86A9-1F959C052EE7}">
      <dgm:prSet/>
      <dgm:spPr/>
      <dgm:t>
        <a:bodyPr/>
        <a:lstStyle/>
        <a:p>
          <a:endParaRPr lang="en-IN"/>
        </a:p>
      </dgm:t>
    </dgm:pt>
    <dgm:pt modelId="{13EEC3BE-4429-4273-B7E2-6608A2890E0F}">
      <dgm:prSet phldrT="[Text]" custT="1"/>
      <dgm:spPr/>
      <dgm:t>
        <a:bodyPr/>
        <a:lstStyle/>
        <a:p>
          <a:r>
            <a:rPr lang="en-IN" sz="2400" dirty="0"/>
            <a:t>Model Building</a:t>
          </a:r>
        </a:p>
      </dgm:t>
    </dgm:pt>
    <dgm:pt modelId="{E184A547-C151-4AD1-84EC-DF895E328F75}" type="parTrans" cxnId="{A9996F6B-2025-4DCB-9128-C6E174AA440F}">
      <dgm:prSet/>
      <dgm:spPr/>
      <dgm:t>
        <a:bodyPr/>
        <a:lstStyle/>
        <a:p>
          <a:endParaRPr lang="en-IN"/>
        </a:p>
      </dgm:t>
    </dgm:pt>
    <dgm:pt modelId="{16C41587-3CF4-4946-AD82-6596B45D62C4}" type="sibTrans" cxnId="{A9996F6B-2025-4DCB-9128-C6E174AA440F}">
      <dgm:prSet/>
      <dgm:spPr/>
      <dgm:t>
        <a:bodyPr/>
        <a:lstStyle/>
        <a:p>
          <a:endParaRPr lang="en-IN"/>
        </a:p>
      </dgm:t>
    </dgm:pt>
    <dgm:pt modelId="{DBA8BCAA-9B99-4A3F-99BE-6DF69F157C7A}">
      <dgm:prSet phldrT="[Text]" custT="1"/>
      <dgm:spPr/>
      <dgm:t>
        <a:bodyPr/>
        <a:lstStyle/>
        <a:p>
          <a:r>
            <a:rPr lang="en-IN" sz="2400" dirty="0"/>
            <a:t>Evaluation</a:t>
          </a:r>
        </a:p>
      </dgm:t>
    </dgm:pt>
    <dgm:pt modelId="{308A844F-6DC6-40E6-8183-50764F2A739D}" type="parTrans" cxnId="{B1EB2AAF-6540-4365-9039-0B033AAE1751}">
      <dgm:prSet/>
      <dgm:spPr/>
      <dgm:t>
        <a:bodyPr/>
        <a:lstStyle/>
        <a:p>
          <a:endParaRPr lang="en-IN"/>
        </a:p>
      </dgm:t>
    </dgm:pt>
    <dgm:pt modelId="{82EAE9FA-44E1-4F9E-8078-C6CA8BA5BDF4}" type="sibTrans" cxnId="{B1EB2AAF-6540-4365-9039-0B033AAE1751}">
      <dgm:prSet/>
      <dgm:spPr/>
      <dgm:t>
        <a:bodyPr/>
        <a:lstStyle/>
        <a:p>
          <a:endParaRPr lang="en-IN"/>
        </a:p>
      </dgm:t>
    </dgm:pt>
    <dgm:pt modelId="{5079CAC1-B9CA-4262-BE4E-754E55C37F05}" type="pres">
      <dgm:prSet presAssocID="{26E0C8CC-567C-4630-9080-5A9F252518A9}" presName="cycle" presStyleCnt="0">
        <dgm:presLayoutVars>
          <dgm:dir/>
          <dgm:resizeHandles val="exact"/>
        </dgm:presLayoutVars>
      </dgm:prSet>
      <dgm:spPr/>
    </dgm:pt>
    <dgm:pt modelId="{70E043F5-99EC-484B-B5EC-DF31AE9A79EC}" type="pres">
      <dgm:prSet presAssocID="{ECB8F392-1EC7-4087-9761-36AA3E7C2095}" presName="node" presStyleLbl="node1" presStyleIdx="0" presStyleCnt="5" custScaleX="154399">
        <dgm:presLayoutVars>
          <dgm:bulletEnabled val="1"/>
        </dgm:presLayoutVars>
      </dgm:prSet>
      <dgm:spPr/>
    </dgm:pt>
    <dgm:pt modelId="{2CBB76A1-36A7-410D-A840-506E014516A6}" type="pres">
      <dgm:prSet presAssocID="{ECB8F392-1EC7-4087-9761-36AA3E7C2095}" presName="spNode" presStyleCnt="0"/>
      <dgm:spPr/>
    </dgm:pt>
    <dgm:pt modelId="{901E52A5-EFAC-4273-A592-3EF02CD95313}" type="pres">
      <dgm:prSet presAssocID="{4AEA7888-86DE-4CA2-89F4-71D3373CA7DF}" presName="sibTrans" presStyleLbl="sibTrans1D1" presStyleIdx="0" presStyleCnt="5"/>
      <dgm:spPr/>
    </dgm:pt>
    <dgm:pt modelId="{3D4F485F-AE68-4C22-B690-B52144F405BD}" type="pres">
      <dgm:prSet presAssocID="{1A1F6930-BAED-4609-BE22-AC3B85C07A4E}" presName="node" presStyleLbl="node1" presStyleIdx="1" presStyleCnt="5" custScaleX="158276">
        <dgm:presLayoutVars>
          <dgm:bulletEnabled val="1"/>
        </dgm:presLayoutVars>
      </dgm:prSet>
      <dgm:spPr/>
    </dgm:pt>
    <dgm:pt modelId="{02C0AD67-DFCB-4ABE-BBA1-8AC7E836532D}" type="pres">
      <dgm:prSet presAssocID="{1A1F6930-BAED-4609-BE22-AC3B85C07A4E}" presName="spNode" presStyleCnt="0"/>
      <dgm:spPr/>
    </dgm:pt>
    <dgm:pt modelId="{D0689D4B-57E5-4EDF-A316-94F1936A501F}" type="pres">
      <dgm:prSet presAssocID="{7AB759F5-EAE1-4716-AA81-4CAF3212A53B}" presName="sibTrans" presStyleLbl="sibTrans1D1" presStyleIdx="1" presStyleCnt="5"/>
      <dgm:spPr/>
    </dgm:pt>
    <dgm:pt modelId="{7E3A4B28-B8F0-47C9-A40C-503B21898E5E}" type="pres">
      <dgm:prSet presAssocID="{45C00D28-A649-4C1E-9C58-95277206D12D}" presName="node" presStyleLbl="node1" presStyleIdx="2" presStyleCnt="5" custScaleX="109042">
        <dgm:presLayoutVars>
          <dgm:bulletEnabled val="1"/>
        </dgm:presLayoutVars>
      </dgm:prSet>
      <dgm:spPr/>
    </dgm:pt>
    <dgm:pt modelId="{882ECE28-9D62-4451-B841-574E4ED80213}" type="pres">
      <dgm:prSet presAssocID="{45C00D28-A649-4C1E-9C58-95277206D12D}" presName="spNode" presStyleCnt="0"/>
      <dgm:spPr/>
    </dgm:pt>
    <dgm:pt modelId="{8826BA69-A475-4DD0-A848-E2D24F096064}" type="pres">
      <dgm:prSet presAssocID="{BF325357-6218-48E3-8E40-7D3917C1ECAE}" presName="sibTrans" presStyleLbl="sibTrans1D1" presStyleIdx="2" presStyleCnt="5"/>
      <dgm:spPr/>
    </dgm:pt>
    <dgm:pt modelId="{B73F7C9F-E5CA-40D9-9C51-082F8736D72F}" type="pres">
      <dgm:prSet presAssocID="{13EEC3BE-4429-4273-B7E2-6608A2890E0F}" presName="node" presStyleLbl="node1" presStyleIdx="3" presStyleCnt="5" custScaleX="130869">
        <dgm:presLayoutVars>
          <dgm:bulletEnabled val="1"/>
        </dgm:presLayoutVars>
      </dgm:prSet>
      <dgm:spPr/>
    </dgm:pt>
    <dgm:pt modelId="{53C26A96-16B0-4D5A-B2B9-FF6040150D25}" type="pres">
      <dgm:prSet presAssocID="{13EEC3BE-4429-4273-B7E2-6608A2890E0F}" presName="spNode" presStyleCnt="0"/>
      <dgm:spPr/>
    </dgm:pt>
    <dgm:pt modelId="{972C7F46-41CF-42E9-B767-8368246167D8}" type="pres">
      <dgm:prSet presAssocID="{16C41587-3CF4-4946-AD82-6596B45D62C4}" presName="sibTrans" presStyleLbl="sibTrans1D1" presStyleIdx="3" presStyleCnt="5"/>
      <dgm:spPr/>
    </dgm:pt>
    <dgm:pt modelId="{8F9992DB-CD57-4A24-B0DB-64F34151A180}" type="pres">
      <dgm:prSet presAssocID="{DBA8BCAA-9B99-4A3F-99BE-6DF69F157C7A}" presName="node" presStyleLbl="node1" presStyleIdx="4" presStyleCnt="5" custScaleX="150809" custRadScaleRad="101229" custRadScaleInc="-28015">
        <dgm:presLayoutVars>
          <dgm:bulletEnabled val="1"/>
        </dgm:presLayoutVars>
      </dgm:prSet>
      <dgm:spPr/>
    </dgm:pt>
    <dgm:pt modelId="{63DD1520-D728-47F8-B363-5D1DDC25F66D}" type="pres">
      <dgm:prSet presAssocID="{DBA8BCAA-9B99-4A3F-99BE-6DF69F157C7A}" presName="spNode" presStyleCnt="0"/>
      <dgm:spPr/>
    </dgm:pt>
    <dgm:pt modelId="{DA9DD869-55AD-439C-9729-027F389ECB8B}" type="pres">
      <dgm:prSet presAssocID="{82EAE9FA-44E1-4F9E-8078-C6CA8BA5BDF4}" presName="sibTrans" presStyleLbl="sibTrans1D1" presStyleIdx="4" presStyleCnt="5"/>
      <dgm:spPr/>
    </dgm:pt>
  </dgm:ptLst>
  <dgm:cxnLst>
    <dgm:cxn modelId="{D46C781C-6535-4D8D-80BE-9341DEB9D7C8}" type="presOf" srcId="{1A1F6930-BAED-4609-BE22-AC3B85C07A4E}" destId="{3D4F485F-AE68-4C22-B690-B52144F405BD}" srcOrd="0" destOrd="0" presId="urn:microsoft.com/office/officeart/2005/8/layout/cycle5"/>
    <dgm:cxn modelId="{47187227-F910-40DF-B933-60DC64B8EDCD}" type="presOf" srcId="{82EAE9FA-44E1-4F9E-8078-C6CA8BA5BDF4}" destId="{DA9DD869-55AD-439C-9729-027F389ECB8B}" srcOrd="0" destOrd="0" presId="urn:microsoft.com/office/officeart/2005/8/layout/cycle5"/>
    <dgm:cxn modelId="{DC1B3F2E-AE58-45EF-B0F8-3859D75982BA}" type="presOf" srcId="{16C41587-3CF4-4946-AD82-6596B45D62C4}" destId="{972C7F46-41CF-42E9-B767-8368246167D8}" srcOrd="0" destOrd="0" presId="urn:microsoft.com/office/officeart/2005/8/layout/cycle5"/>
    <dgm:cxn modelId="{CE4C9936-28F5-4C4F-8569-911C9CEDD9F8}" type="presOf" srcId="{26E0C8CC-567C-4630-9080-5A9F252518A9}" destId="{5079CAC1-B9CA-4262-BE4E-754E55C37F05}" srcOrd="0" destOrd="0" presId="urn:microsoft.com/office/officeart/2005/8/layout/cycle5"/>
    <dgm:cxn modelId="{A9996F6B-2025-4DCB-9128-C6E174AA440F}" srcId="{26E0C8CC-567C-4630-9080-5A9F252518A9}" destId="{13EEC3BE-4429-4273-B7E2-6608A2890E0F}" srcOrd="3" destOrd="0" parTransId="{E184A547-C151-4AD1-84EC-DF895E328F75}" sibTransId="{16C41587-3CF4-4946-AD82-6596B45D62C4}"/>
    <dgm:cxn modelId="{6F8E5D83-50DF-4146-B1C9-96708BBC403E}" type="presOf" srcId="{BF325357-6218-48E3-8E40-7D3917C1ECAE}" destId="{8826BA69-A475-4DD0-A848-E2D24F096064}" srcOrd="0" destOrd="0" presId="urn:microsoft.com/office/officeart/2005/8/layout/cycle5"/>
    <dgm:cxn modelId="{1EB87092-F1D2-4E52-814C-6707BF736A76}" type="presOf" srcId="{ECB8F392-1EC7-4087-9761-36AA3E7C2095}" destId="{70E043F5-99EC-484B-B5EC-DF31AE9A79EC}" srcOrd="0" destOrd="0" presId="urn:microsoft.com/office/officeart/2005/8/layout/cycle5"/>
    <dgm:cxn modelId="{C0F2319C-69B5-48D1-94C9-96C2B5FB64AE}" type="presOf" srcId="{7AB759F5-EAE1-4716-AA81-4CAF3212A53B}" destId="{D0689D4B-57E5-4EDF-A316-94F1936A501F}" srcOrd="0" destOrd="0" presId="urn:microsoft.com/office/officeart/2005/8/layout/cycle5"/>
    <dgm:cxn modelId="{CF7A82A1-4C15-4AFE-8B67-E3FC014F839D}" srcId="{26E0C8CC-567C-4630-9080-5A9F252518A9}" destId="{ECB8F392-1EC7-4087-9761-36AA3E7C2095}" srcOrd="0" destOrd="0" parTransId="{588AD54C-BB0D-4976-A72D-C7A2DD418EAE}" sibTransId="{4AEA7888-86DE-4CA2-89F4-71D3373CA7DF}"/>
    <dgm:cxn modelId="{B1EB2AAF-6540-4365-9039-0B033AAE1751}" srcId="{26E0C8CC-567C-4630-9080-5A9F252518A9}" destId="{DBA8BCAA-9B99-4A3F-99BE-6DF69F157C7A}" srcOrd="4" destOrd="0" parTransId="{308A844F-6DC6-40E6-8183-50764F2A739D}" sibTransId="{82EAE9FA-44E1-4F9E-8078-C6CA8BA5BDF4}"/>
    <dgm:cxn modelId="{68AC18CB-E53F-4BEE-A114-52F13149FF8E}" type="presOf" srcId="{45C00D28-A649-4C1E-9C58-95277206D12D}" destId="{7E3A4B28-B8F0-47C9-A40C-503B21898E5E}" srcOrd="0" destOrd="0" presId="urn:microsoft.com/office/officeart/2005/8/layout/cycle5"/>
    <dgm:cxn modelId="{9FE3B2D5-99F9-490C-BCCC-C7AC6CB82F08}" type="presOf" srcId="{4AEA7888-86DE-4CA2-89F4-71D3373CA7DF}" destId="{901E52A5-EFAC-4273-A592-3EF02CD95313}" srcOrd="0" destOrd="0" presId="urn:microsoft.com/office/officeart/2005/8/layout/cycle5"/>
    <dgm:cxn modelId="{74F5F4D5-53A1-4F14-B4FE-5C18C1D39012}" srcId="{26E0C8CC-567C-4630-9080-5A9F252518A9}" destId="{1A1F6930-BAED-4609-BE22-AC3B85C07A4E}" srcOrd="1" destOrd="0" parTransId="{F90052B2-4D53-40A3-8D36-32B62DCAD710}" sibTransId="{7AB759F5-EAE1-4716-AA81-4CAF3212A53B}"/>
    <dgm:cxn modelId="{D5C4C8D6-F810-40C3-A3B5-1EB4BF462CF5}" type="presOf" srcId="{DBA8BCAA-9B99-4A3F-99BE-6DF69F157C7A}" destId="{8F9992DB-CD57-4A24-B0DB-64F34151A180}" srcOrd="0" destOrd="0" presId="urn:microsoft.com/office/officeart/2005/8/layout/cycle5"/>
    <dgm:cxn modelId="{228688EE-A23B-41E4-B85C-94B47A6A2A9A}" type="presOf" srcId="{13EEC3BE-4429-4273-B7E2-6608A2890E0F}" destId="{B73F7C9F-E5CA-40D9-9C51-082F8736D72F}" srcOrd="0" destOrd="0" presId="urn:microsoft.com/office/officeart/2005/8/layout/cycle5"/>
    <dgm:cxn modelId="{7C91ADF1-625A-469B-86A9-1F959C052EE7}" srcId="{26E0C8CC-567C-4630-9080-5A9F252518A9}" destId="{45C00D28-A649-4C1E-9C58-95277206D12D}" srcOrd="2" destOrd="0" parTransId="{4AFD783B-1F7E-4817-B85D-7E516D302D60}" sibTransId="{BF325357-6218-48E3-8E40-7D3917C1ECAE}"/>
    <dgm:cxn modelId="{97205119-037F-42F8-B6E9-0B4CA198C8FD}" type="presParOf" srcId="{5079CAC1-B9CA-4262-BE4E-754E55C37F05}" destId="{70E043F5-99EC-484B-B5EC-DF31AE9A79EC}" srcOrd="0" destOrd="0" presId="urn:microsoft.com/office/officeart/2005/8/layout/cycle5"/>
    <dgm:cxn modelId="{BD97D670-4711-47CE-BFC7-D547041598A9}" type="presParOf" srcId="{5079CAC1-B9CA-4262-BE4E-754E55C37F05}" destId="{2CBB76A1-36A7-410D-A840-506E014516A6}" srcOrd="1" destOrd="0" presId="urn:microsoft.com/office/officeart/2005/8/layout/cycle5"/>
    <dgm:cxn modelId="{4F345CC6-E739-4884-996D-AE68015F6053}" type="presParOf" srcId="{5079CAC1-B9CA-4262-BE4E-754E55C37F05}" destId="{901E52A5-EFAC-4273-A592-3EF02CD95313}" srcOrd="2" destOrd="0" presId="urn:microsoft.com/office/officeart/2005/8/layout/cycle5"/>
    <dgm:cxn modelId="{F0D5AE15-8BA5-4F11-B759-43D2B046D305}" type="presParOf" srcId="{5079CAC1-B9CA-4262-BE4E-754E55C37F05}" destId="{3D4F485F-AE68-4C22-B690-B52144F405BD}" srcOrd="3" destOrd="0" presId="urn:microsoft.com/office/officeart/2005/8/layout/cycle5"/>
    <dgm:cxn modelId="{F26973A7-9D19-4822-9E5E-A1742DB4D590}" type="presParOf" srcId="{5079CAC1-B9CA-4262-BE4E-754E55C37F05}" destId="{02C0AD67-DFCB-4ABE-BBA1-8AC7E836532D}" srcOrd="4" destOrd="0" presId="urn:microsoft.com/office/officeart/2005/8/layout/cycle5"/>
    <dgm:cxn modelId="{0B050A4E-FDA2-4977-B9A6-85C0E050574C}" type="presParOf" srcId="{5079CAC1-B9CA-4262-BE4E-754E55C37F05}" destId="{D0689D4B-57E5-4EDF-A316-94F1936A501F}" srcOrd="5" destOrd="0" presId="urn:microsoft.com/office/officeart/2005/8/layout/cycle5"/>
    <dgm:cxn modelId="{36081C3F-C807-4DB9-AE6D-C4E833477CF0}" type="presParOf" srcId="{5079CAC1-B9CA-4262-BE4E-754E55C37F05}" destId="{7E3A4B28-B8F0-47C9-A40C-503B21898E5E}" srcOrd="6" destOrd="0" presId="urn:microsoft.com/office/officeart/2005/8/layout/cycle5"/>
    <dgm:cxn modelId="{18A90E3D-23D4-4170-9A43-ED5F1ED03729}" type="presParOf" srcId="{5079CAC1-B9CA-4262-BE4E-754E55C37F05}" destId="{882ECE28-9D62-4451-B841-574E4ED80213}" srcOrd="7" destOrd="0" presId="urn:microsoft.com/office/officeart/2005/8/layout/cycle5"/>
    <dgm:cxn modelId="{0FF36A2F-D9A6-45F0-983E-EE3E18A3B5C0}" type="presParOf" srcId="{5079CAC1-B9CA-4262-BE4E-754E55C37F05}" destId="{8826BA69-A475-4DD0-A848-E2D24F096064}" srcOrd="8" destOrd="0" presId="urn:microsoft.com/office/officeart/2005/8/layout/cycle5"/>
    <dgm:cxn modelId="{012EA1F8-FC2C-4774-A61C-FEADD0D08308}" type="presParOf" srcId="{5079CAC1-B9CA-4262-BE4E-754E55C37F05}" destId="{B73F7C9F-E5CA-40D9-9C51-082F8736D72F}" srcOrd="9" destOrd="0" presId="urn:microsoft.com/office/officeart/2005/8/layout/cycle5"/>
    <dgm:cxn modelId="{C526D5E3-C027-48A7-89AB-85013C44D20A}" type="presParOf" srcId="{5079CAC1-B9CA-4262-BE4E-754E55C37F05}" destId="{53C26A96-16B0-4D5A-B2B9-FF6040150D25}" srcOrd="10" destOrd="0" presId="urn:microsoft.com/office/officeart/2005/8/layout/cycle5"/>
    <dgm:cxn modelId="{10073ABA-B739-4B6C-A430-B8C4B9B02860}" type="presParOf" srcId="{5079CAC1-B9CA-4262-BE4E-754E55C37F05}" destId="{972C7F46-41CF-42E9-B767-8368246167D8}" srcOrd="11" destOrd="0" presId="urn:microsoft.com/office/officeart/2005/8/layout/cycle5"/>
    <dgm:cxn modelId="{33240CDF-A724-4D84-9EBD-F7A301930F8E}" type="presParOf" srcId="{5079CAC1-B9CA-4262-BE4E-754E55C37F05}" destId="{8F9992DB-CD57-4A24-B0DB-64F34151A180}" srcOrd="12" destOrd="0" presId="urn:microsoft.com/office/officeart/2005/8/layout/cycle5"/>
    <dgm:cxn modelId="{DA419F20-3221-4DF9-84D0-4BAC20DBD73D}" type="presParOf" srcId="{5079CAC1-B9CA-4262-BE4E-754E55C37F05}" destId="{63DD1520-D728-47F8-B363-5D1DDC25F66D}" srcOrd="13" destOrd="0" presId="urn:microsoft.com/office/officeart/2005/8/layout/cycle5"/>
    <dgm:cxn modelId="{38E46530-99E8-480D-93B7-2FF2FD7BE906}" type="presParOf" srcId="{5079CAC1-B9CA-4262-BE4E-754E55C37F05}" destId="{DA9DD869-55AD-439C-9729-027F389ECB8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043F5-99EC-484B-B5EC-DF31AE9A79EC}">
      <dsp:nvSpPr>
        <dsp:cNvPr id="0" name=""/>
        <dsp:cNvSpPr/>
      </dsp:nvSpPr>
      <dsp:spPr>
        <a:xfrm>
          <a:off x="3462582" y="778"/>
          <a:ext cx="2407000" cy="101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Problem Statement</a:t>
          </a:r>
        </a:p>
      </dsp:txBody>
      <dsp:txXfrm>
        <a:off x="3512048" y="50244"/>
        <a:ext cx="2308068" cy="914384"/>
      </dsp:txXfrm>
    </dsp:sp>
    <dsp:sp modelId="{901E52A5-EFAC-4273-A592-3EF02CD95313}">
      <dsp:nvSpPr>
        <dsp:cNvPr id="0" name=""/>
        <dsp:cNvSpPr/>
      </dsp:nvSpPr>
      <dsp:spPr>
        <a:xfrm>
          <a:off x="2641643" y="507436"/>
          <a:ext cx="4048878" cy="4048878"/>
        </a:xfrm>
        <a:custGeom>
          <a:avLst/>
          <a:gdLst/>
          <a:ahLst/>
          <a:cxnLst/>
          <a:rect l="0" t="0" r="0" b="0"/>
          <a:pathLst>
            <a:path>
              <a:moveTo>
                <a:pt x="3335458" y="481849"/>
              </a:moveTo>
              <a:arcTo wR="2024439" hR="2024439" stAng="18621637" swAng="70489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F485F-AE68-4C22-B690-B52144F405BD}">
      <dsp:nvSpPr>
        <dsp:cNvPr id="0" name=""/>
        <dsp:cNvSpPr/>
      </dsp:nvSpPr>
      <dsp:spPr>
        <a:xfrm>
          <a:off x="5357718" y="1399631"/>
          <a:ext cx="2467440" cy="101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 Pre-processing</a:t>
          </a:r>
        </a:p>
      </dsp:txBody>
      <dsp:txXfrm>
        <a:off x="5407184" y="1449097"/>
        <a:ext cx="2368508" cy="914384"/>
      </dsp:txXfrm>
    </dsp:sp>
    <dsp:sp modelId="{D0689D4B-57E5-4EDF-A316-94F1936A501F}">
      <dsp:nvSpPr>
        <dsp:cNvPr id="0" name=""/>
        <dsp:cNvSpPr/>
      </dsp:nvSpPr>
      <dsp:spPr>
        <a:xfrm>
          <a:off x="2641643" y="507436"/>
          <a:ext cx="4048878" cy="4048878"/>
        </a:xfrm>
        <a:custGeom>
          <a:avLst/>
          <a:gdLst/>
          <a:ahLst/>
          <a:cxnLst/>
          <a:rect l="0" t="0" r="0" b="0"/>
          <a:pathLst>
            <a:path>
              <a:moveTo>
                <a:pt x="4044025" y="2164533"/>
              </a:moveTo>
              <a:arcTo wR="2024439" hR="2024439" stAng="21838087" swAng="135990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A4B28-B8F0-47C9-A40C-503B21898E5E}">
      <dsp:nvSpPr>
        <dsp:cNvPr id="0" name=""/>
        <dsp:cNvSpPr/>
      </dsp:nvSpPr>
      <dsp:spPr>
        <a:xfrm>
          <a:off x="5006064" y="3663023"/>
          <a:ext cx="1699908" cy="101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EDA</a:t>
          </a:r>
        </a:p>
      </dsp:txBody>
      <dsp:txXfrm>
        <a:off x="5055530" y="3712489"/>
        <a:ext cx="1600976" cy="914384"/>
      </dsp:txXfrm>
    </dsp:sp>
    <dsp:sp modelId="{8826BA69-A475-4DD0-A848-E2D24F096064}">
      <dsp:nvSpPr>
        <dsp:cNvPr id="0" name=""/>
        <dsp:cNvSpPr/>
      </dsp:nvSpPr>
      <dsp:spPr>
        <a:xfrm>
          <a:off x="2641643" y="507436"/>
          <a:ext cx="4048878" cy="4048878"/>
        </a:xfrm>
        <a:custGeom>
          <a:avLst/>
          <a:gdLst/>
          <a:ahLst/>
          <a:cxnLst/>
          <a:rect l="0" t="0" r="0" b="0"/>
          <a:pathLst>
            <a:path>
              <a:moveTo>
                <a:pt x="2263424" y="4034723"/>
              </a:moveTo>
              <a:arcTo wR="2024439" hR="2024439" stAng="4993226" swAng="52222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F7C9F-E5CA-40D9-9C51-082F8736D72F}">
      <dsp:nvSpPr>
        <dsp:cNvPr id="0" name=""/>
        <dsp:cNvSpPr/>
      </dsp:nvSpPr>
      <dsp:spPr>
        <a:xfrm>
          <a:off x="2456057" y="3663023"/>
          <a:ext cx="2040179" cy="101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Model Building</a:t>
          </a:r>
        </a:p>
      </dsp:txBody>
      <dsp:txXfrm>
        <a:off x="2505523" y="3712489"/>
        <a:ext cx="1941247" cy="914384"/>
      </dsp:txXfrm>
    </dsp:sp>
    <dsp:sp modelId="{972C7F46-41CF-42E9-B767-8368246167D8}">
      <dsp:nvSpPr>
        <dsp:cNvPr id="0" name=""/>
        <dsp:cNvSpPr/>
      </dsp:nvSpPr>
      <dsp:spPr>
        <a:xfrm>
          <a:off x="2614264" y="467822"/>
          <a:ext cx="4048878" cy="4048878"/>
        </a:xfrm>
        <a:custGeom>
          <a:avLst/>
          <a:gdLst/>
          <a:ahLst/>
          <a:cxnLst/>
          <a:rect l="0" t="0" r="0" b="0"/>
          <a:pathLst>
            <a:path>
              <a:moveTo>
                <a:pt x="256694" y="3011065"/>
              </a:moveTo>
              <a:arcTo wR="2024439" hR="2024439" stAng="9049976" swAng="113276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992DB-CD57-4A24-B0DB-64F34151A180}">
      <dsp:nvSpPr>
        <dsp:cNvPr id="0" name=""/>
        <dsp:cNvSpPr/>
      </dsp:nvSpPr>
      <dsp:spPr>
        <a:xfrm>
          <a:off x="1480807" y="1624489"/>
          <a:ext cx="2351033" cy="101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Evaluation</a:t>
          </a:r>
        </a:p>
      </dsp:txBody>
      <dsp:txXfrm>
        <a:off x="1530273" y="1673955"/>
        <a:ext cx="2252101" cy="914384"/>
      </dsp:txXfrm>
    </dsp:sp>
    <dsp:sp modelId="{DA9DD869-55AD-439C-9729-027F389ECB8B}">
      <dsp:nvSpPr>
        <dsp:cNvPr id="0" name=""/>
        <dsp:cNvSpPr/>
      </dsp:nvSpPr>
      <dsp:spPr>
        <a:xfrm>
          <a:off x="2597647" y="539061"/>
          <a:ext cx="4048878" cy="4048878"/>
        </a:xfrm>
        <a:custGeom>
          <a:avLst/>
          <a:gdLst/>
          <a:ahLst/>
          <a:cxnLst/>
          <a:rect l="0" t="0" r="0" b="0"/>
          <a:pathLst>
            <a:path>
              <a:moveTo>
                <a:pt x="327898" y="919855"/>
              </a:moveTo>
              <a:arcTo wR="2024439" hR="2024439" stAng="12784041" swAng="99347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EF12-FBA4-43AC-87C1-5AB4F46A48E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63389-540D-4124-BBD8-878D4C26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6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947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6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985C-090D-43F1-9B42-AEA5179CD59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FC683D95-E0AE-0E9A-3790-C77D8FBC07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" y="9832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C0964-9642-7BDE-3E6D-B842D78051F6}"/>
              </a:ext>
            </a:extLst>
          </p:cNvPr>
          <p:cNvSpPr txBox="1"/>
          <p:nvPr/>
        </p:nvSpPr>
        <p:spPr>
          <a:xfrm>
            <a:off x="1294228" y="4306500"/>
            <a:ext cx="10494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i="0" dirty="0">
                <a:solidFill>
                  <a:srgbClr val="000000"/>
                </a:solidFill>
                <a:effectLst/>
                <a:latin typeface="Google Sans"/>
              </a:rPr>
              <a:t>Recognizing Handwritten Alphabets</a:t>
            </a:r>
            <a:endParaRPr lang="en-US" sz="4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EC1FD-AA43-5819-B3C3-BEF2B4782142}"/>
              </a:ext>
            </a:extLst>
          </p:cNvPr>
          <p:cNvSpPr txBox="1"/>
          <p:nvPr/>
        </p:nvSpPr>
        <p:spPr>
          <a:xfrm>
            <a:off x="5006715" y="4501300"/>
            <a:ext cx="5276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>
                <a:solidFill>
                  <a:srgbClr val="C00000"/>
                </a:solidFill>
                <a:latin typeface="Times New Roman" panose="02020603050405020304" pitchFamily="18" charset="0"/>
              </a:rPr>
              <a:t>-COMPUTER VISION PROJECT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F388-02A4-1EAC-8B57-004493065826}"/>
              </a:ext>
            </a:extLst>
          </p:cNvPr>
          <p:cNvSpPr txBox="1"/>
          <p:nvPr/>
        </p:nvSpPr>
        <p:spPr>
          <a:xfrm>
            <a:off x="8829207" y="5666282"/>
            <a:ext cx="1933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</a:t>
            </a:r>
          </a:p>
          <a:p>
            <a:r>
              <a:rPr lang="en-US" dirty="0"/>
              <a:t>Rohit Sahu</a:t>
            </a:r>
          </a:p>
          <a:p>
            <a:r>
              <a:rPr lang="en-US" dirty="0"/>
              <a:t>Ramya Sri</a:t>
            </a:r>
          </a:p>
        </p:txBody>
      </p:sp>
    </p:spTree>
    <p:extLst>
      <p:ext uri="{BB962C8B-B14F-4D97-AF65-F5344CB8AC3E}">
        <p14:creationId xmlns:p14="http://schemas.microsoft.com/office/powerpoint/2010/main" val="206711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332A-FBE5-F901-02FD-A5E1F72F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05" y="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FE16-25F5-FF62-42BC-6B86FC839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0" y="0"/>
            <a:ext cx="9409201" cy="4093343"/>
          </a:xfrm>
        </p:spPr>
        <p:txBody>
          <a:bodyPr>
            <a:norm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First unzipping the data in the google colab .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Reading the unzip files and using PIL library .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Checking the Properties of the images .</a:t>
            </a:r>
          </a:p>
          <a:p>
            <a:r>
              <a:rPr lang="en-US" sz="2500" dirty="0">
                <a:latin typeface="Times New Roman" panose="02020603050405020304" pitchFamily="18" charset="0"/>
              </a:rPr>
              <a:t>Checking The duplicates</a:t>
            </a:r>
          </a:p>
          <a:p>
            <a:r>
              <a:rPr lang="en-US" sz="2500" dirty="0">
                <a:latin typeface="Times New Roman" panose="02020603050405020304" pitchFamily="18" charset="0"/>
              </a:rPr>
              <a:t>Checking for the variation of the data.</a:t>
            </a:r>
            <a:endParaRPr lang="en-US" sz="25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500A6-E594-DAB1-2323-C9D055493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06" y="3541542"/>
            <a:ext cx="9282592" cy="32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7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A566-A5B6-A42D-49A8-CB475783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94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9E751-8160-713D-790F-C7D4E200D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2" y="1253331"/>
            <a:ext cx="599518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05E2A-BBDD-E0C3-955D-4B314BE20F63}"/>
              </a:ext>
            </a:extLst>
          </p:cNvPr>
          <p:cNvSpPr txBox="1"/>
          <p:nvPr/>
        </p:nvSpPr>
        <p:spPr>
          <a:xfrm>
            <a:off x="639580" y="5004504"/>
            <a:ext cx="6235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Displays the Count of the each alphabet characters in the given MNIST Image dataset.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A9C93-8045-F560-2FE8-EFC48AE08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35" y="1253331"/>
            <a:ext cx="5736666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FCDA74-334D-0B8A-6AE4-A0D1E3C21AD9}"/>
              </a:ext>
            </a:extLst>
          </p:cNvPr>
          <p:cNvSpPr txBox="1"/>
          <p:nvPr/>
        </p:nvSpPr>
        <p:spPr>
          <a:xfrm>
            <a:off x="6875489" y="5816184"/>
            <a:ext cx="517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some random handwritten character in dataset</a:t>
            </a:r>
          </a:p>
        </p:txBody>
      </p:sp>
    </p:spTree>
    <p:extLst>
      <p:ext uri="{BB962C8B-B14F-4D97-AF65-F5344CB8AC3E}">
        <p14:creationId xmlns:p14="http://schemas.microsoft.com/office/powerpoint/2010/main" val="423461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C93C-BED3-C465-1607-D404587C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" y="374755"/>
            <a:ext cx="12072079" cy="10792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0" u="none" strike="noStrike" baseline="0" dirty="0">
                <a:solidFill>
                  <a:srgbClr val="0C5A82"/>
                </a:solidFill>
                <a:latin typeface="Times New Roman" panose="02020603050405020304" pitchFamily="18" charset="0"/>
              </a:rPr>
              <a:t>Building the Model Using Machine Learning Algorithms</a:t>
            </a:r>
            <a:br>
              <a:rPr lang="en-US" sz="4400" b="0" i="0" u="none" strike="noStrike" baseline="0" dirty="0">
                <a:solidFill>
                  <a:srgbClr val="0C5A82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8530-3553-37A4-1E86-A630AE80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79"/>
            <a:ext cx="10515600" cy="3040583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Trained the data using the </a:t>
            </a:r>
            <a:r>
              <a:rPr lang="en-US" sz="2400" b="0" i="0" u="none" strike="noStrike" baseline="0" dirty="0">
                <a:solidFill>
                  <a:srgbClr val="0C5A82"/>
                </a:solidFill>
                <a:latin typeface="Times New Roman" panose="02020603050405020304" pitchFamily="18" charset="0"/>
              </a:rPr>
              <a:t>ALGORITHM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passing the </a:t>
            </a:r>
            <a:r>
              <a:rPr lang="en-US" sz="2400" b="0" i="0" u="none" strike="noStrike" baseline="0" dirty="0" err="1">
                <a:solidFill>
                  <a:srgbClr val="00AFEF"/>
                </a:solidFill>
                <a:latin typeface="Times New Roman" panose="02020603050405020304" pitchFamily="18" charset="0"/>
              </a:rPr>
              <a:t>X_Train</a:t>
            </a:r>
            <a:r>
              <a:rPr lang="en-US" sz="2400" b="0" i="0" u="none" strike="noStrike" baseline="0" dirty="0">
                <a:solidFill>
                  <a:srgbClr val="00AFEF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2400" b="0" i="0" u="none" strike="noStrike" baseline="0" dirty="0" err="1">
                <a:solidFill>
                  <a:srgbClr val="00AFEF"/>
                </a:solidFill>
                <a:latin typeface="Times New Roman" panose="02020603050405020304" pitchFamily="18" charset="0"/>
              </a:rPr>
              <a:t>y_train</a:t>
            </a:r>
            <a:r>
              <a:rPr lang="en-US" sz="2400" b="0" i="0" u="none" strike="noStrike" baseline="0" dirty="0">
                <a:solidFill>
                  <a:srgbClr val="00AFEF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it and it will Build the Model.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Predicting the Handwritten Images by Passing the to the Generated Model and it will Predict the image. </a:t>
            </a:r>
            <a:r>
              <a:rPr lang="en-US" sz="2400" b="0" i="0" u="none" strike="noStrike" baseline="0" dirty="0" err="1">
                <a:solidFill>
                  <a:srgbClr val="00AFEF"/>
                </a:solidFill>
                <a:latin typeface="Times New Roman" panose="02020603050405020304" pitchFamily="18" charset="0"/>
              </a:rPr>
              <a:t>y_test</a:t>
            </a:r>
            <a:r>
              <a:rPr lang="en-US" sz="2400" b="0" i="0" u="none" strike="noStrike" baseline="0" dirty="0">
                <a:solidFill>
                  <a:srgbClr val="00AFE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using Evaluation metrics for the Classification generated the accuracy score for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1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A8EC-24A8-EBC4-A9CD-971BE885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u="none" strike="noStrike" baseline="0" dirty="0">
                <a:solidFill>
                  <a:srgbClr val="531B88"/>
                </a:solidFill>
                <a:latin typeface="Times New Roman" panose="02020603050405020304" pitchFamily="18" charset="0"/>
              </a:rPr>
              <a:t>Evaluating the Model </a:t>
            </a:r>
            <a:br>
              <a:rPr lang="en-US" sz="4400" b="0" i="0" u="none" strike="noStrike" baseline="0" dirty="0">
                <a:solidFill>
                  <a:srgbClr val="531B88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EC893-644E-1FE8-FD8A-B75289FB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Evaluation metrics used for these model is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accuracy score.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0" i="0" u="none" strike="noStrike" baseline="0" dirty="0">
                <a:solidFill>
                  <a:srgbClr val="531B88"/>
                </a:solidFill>
                <a:latin typeface="Times New Roman" panose="02020603050405020304" pitchFamily="18" charset="0"/>
              </a:rPr>
              <a:t>Results: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Accuracy score is used for the all algorithms to evaluate the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A304-3BE2-3B3D-3EC3-28E61C2B1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92" y="3857503"/>
            <a:ext cx="4873977" cy="30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9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F4F7-FBBB-12B8-21B1-C2050C9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F79E-05BD-B910-3DCF-EBC858B2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514"/>
            <a:ext cx="5418666" cy="5493433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high variation in the images of O and A alphabets i.e. O has the highest and A has the lowest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from the above observations Random forest Classifier and SV classifier gives the best results as compared to other algorithms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 boost Classifier gives the bad results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Algorithm: Random Forest classifier at 98.6% accuracy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23273-83E2-CE8D-0811-F9AD79B8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9112"/>
            <a:ext cx="5953727" cy="40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6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24AB-26FD-745C-106D-6F58104C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793" y="2685245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153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DB63-32DB-B76A-18B3-713B5733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097" y="277123"/>
            <a:ext cx="4370363" cy="47783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C834-B1F2-EF1B-FAEC-4589570EAE25}"/>
              </a:ext>
            </a:extLst>
          </p:cNvPr>
          <p:cNvSpPr txBox="1"/>
          <p:nvPr/>
        </p:nvSpPr>
        <p:spPr>
          <a:xfrm>
            <a:off x="184954" y="1266869"/>
            <a:ext cx="120070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Name: Rohit Sahu                                                      	Name: Ramya Sri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Qualification: M.Sc. Electronics                                  	Qualification: B.tech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Work Experience: Fresher                                            Work Experience: Fresher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 we live in </a:t>
            </a:r>
            <a:r>
              <a:rPr lang="en-US" sz="25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digital world, everything is data-driven.</a:t>
            </a:r>
            <a:r>
              <a:rPr lang="en-US" sz="25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demand for skilled data science practitioners in industry, academia, and government is rapidly growing and the job outlook for data scientists is very positive.</a:t>
            </a: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 It has  great job opportunities in future.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bout Us - Innomatics Research Labs Hyderabad, India">
            <a:extLst>
              <a:ext uri="{FF2B5EF4-FFF2-40B4-BE49-F238E27FC236}">
                <a16:creationId xmlns:a16="http://schemas.microsoft.com/office/drawing/2014/main" id="{306217C4-51CA-0E0D-3BA7-44031167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2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8393-6920-06C5-B4DD-96D0B781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22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0AAD-1883-602C-D009-E469C0F7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8" y="365126"/>
            <a:ext cx="10515600" cy="5840802"/>
          </a:xfrm>
        </p:spPr>
        <p:txBody>
          <a:bodyPr>
            <a:noAutofit/>
          </a:bodyPr>
          <a:lstStyle/>
          <a:p>
            <a:pPr algn="l"/>
            <a:endParaRPr lang="en-US" sz="25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5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Problem Statement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Data Description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Project Life Cycle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Understanding the data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Data-Preprocessing</a:t>
            </a:r>
          </a:p>
          <a:p>
            <a:r>
              <a:rPr lang="en-US" sz="2500" dirty="0">
                <a:latin typeface="Times New Roman" panose="02020603050405020304" pitchFamily="18" charset="0"/>
              </a:rPr>
              <a:t>Exploratory Data Analysis</a:t>
            </a:r>
            <a:endParaRPr lang="en-US" sz="25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Visualization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Building the Models</a:t>
            </a:r>
          </a:p>
          <a:p>
            <a:r>
              <a:rPr lang="en-US" sz="2500" b="0" i="0" u="none" strike="noStrike" baseline="0" dirty="0">
                <a:latin typeface="Times New Roman" panose="02020603050405020304" pitchFamily="18" charset="0"/>
              </a:rPr>
              <a:t>Conclusions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9877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9C7F-DADD-A480-8730-10F270B5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17" y="0"/>
            <a:ext cx="8596668" cy="106445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400" b="1" i="0" u="none" strike="noStrike" baseline="0" dirty="0">
                <a:solidFill>
                  <a:srgbClr val="0C5A82"/>
                </a:solidFill>
                <a:latin typeface="Times New Roman" panose="02020603050405020304" pitchFamily="18" charset="0"/>
              </a:rPr>
              <a:t>Problem Statement</a:t>
            </a:r>
            <a:br>
              <a:rPr lang="en-US" sz="1800" b="0" i="0" u="none" strike="noStrike" baseline="0" dirty="0">
                <a:solidFill>
                  <a:srgbClr val="0C5A82"/>
                </a:solidFill>
                <a:latin typeface="Times New Roman" panose="02020603050405020304" pitchFamily="18" charset="0"/>
              </a:rPr>
            </a:br>
            <a:br>
              <a:rPr lang="en-US" sz="1800" b="0" i="0" u="none" strike="noStrike" baseline="0" dirty="0">
                <a:solidFill>
                  <a:srgbClr val="0C5A82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AA93-5011-1979-47C7-651C13B6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416" y="1064455"/>
            <a:ext cx="9774961" cy="5112408"/>
          </a:xfrm>
        </p:spPr>
        <p:txBody>
          <a:bodyPr>
            <a:normAutofit/>
          </a:bodyPr>
          <a:lstStyle/>
          <a:p>
            <a:pPr algn="l"/>
            <a:endParaRPr lang="en-US" sz="3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30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Recognizing the Handwritten Image Alphabets of MNIST data by using the ML Algorithms.</a:t>
            </a:r>
          </a:p>
          <a:p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Analysis on the given data.</a:t>
            </a:r>
          </a:p>
          <a:p>
            <a:r>
              <a:rPr lang="en-US" sz="3000" b="0" i="0" u="none" strike="noStrike" baseline="0" dirty="0">
                <a:latin typeface="Times New Roman" panose="02020603050405020304" pitchFamily="18" charset="0"/>
              </a:rPr>
              <a:t>Comparison of various ML models.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EF7C-4379-C18E-A2D6-D08518BD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3"/>
            <a:ext cx="10515600" cy="4033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u="none" strike="noStrike" baseline="0" dirty="0">
                <a:solidFill>
                  <a:srgbClr val="0C5A82"/>
                </a:solidFill>
                <a:latin typeface="Times New Roman" panose="02020603050405020304" pitchFamily="18" charset="0"/>
              </a:rPr>
              <a:t>Dataset Description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63E9-C0CB-BE8D-A6E4-6E26CBA9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28" y="101783"/>
            <a:ext cx="9729866" cy="4300511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MNIST Data is the handwritten Alphabets(images) that are commonly used for the training various  image preprocessing.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These dataset consist of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3,72,541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handwritten images with the width and height of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28x28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Image data is used for training and testing the data using the Algorithms.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These Image data is used for the predicting handwritten letters using the various ML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E8E0-72C1-36AA-680B-58F0012E9058}"/>
              </a:ext>
            </a:extLst>
          </p:cNvPr>
          <p:cNvSpPr txBox="1"/>
          <p:nvPr/>
        </p:nvSpPr>
        <p:spPr>
          <a:xfrm>
            <a:off x="643328" y="3429000"/>
            <a:ext cx="914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4000" b="1" i="0" u="none" strike="noStrike" baseline="0" dirty="0">
                <a:solidFill>
                  <a:srgbClr val="0C5A82"/>
                </a:solidFill>
                <a:latin typeface="Times New Roman" panose="02020603050405020304" pitchFamily="18" charset="0"/>
              </a:rPr>
              <a:t>Libraries used:</a:t>
            </a:r>
            <a:endParaRPr lang="en-US" sz="4000" b="0" i="0" u="none" strike="noStrike" baseline="0" dirty="0">
              <a:solidFill>
                <a:srgbClr val="0C5A82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PIL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Seaborn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209C-0A37-8D76-361C-9871E5D6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08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life cycle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EFAE0591-309A-0A8A-11AD-D65D23026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11216"/>
              </p:ext>
            </p:extLst>
          </p:nvPr>
        </p:nvGraphicFramePr>
        <p:xfrm>
          <a:off x="677862" y="1297858"/>
          <a:ext cx="9390369" cy="474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7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2F59-3464-8103-4A72-5B013047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C0D2-B778-58AB-9BC6-8D9A2D87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187"/>
            <a:ext cx="10515600" cy="2731385"/>
          </a:xfrm>
        </p:spPr>
        <p:txBody>
          <a:bodyPr>
            <a:noAutofit/>
          </a:bodyPr>
          <a:lstStyle/>
          <a:p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Separating the Input and Output Variables.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Preparation of the </a:t>
            </a:r>
            <a:r>
              <a:rPr lang="en-US" sz="2400" b="0" i="0" u="none" strike="noStrike" baseline="0" dirty="0">
                <a:solidFill>
                  <a:srgbClr val="006FC0"/>
                </a:solidFill>
                <a:latin typeface="Times New Roman" panose="02020603050405020304" pitchFamily="18" charset="0"/>
              </a:rPr>
              <a:t>Train and Test data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with the train size of </a:t>
            </a:r>
            <a:r>
              <a:rPr lang="en-US" sz="2400" b="0" i="0" u="none" strike="noStrike" baseline="0" dirty="0">
                <a:solidFill>
                  <a:srgbClr val="006FC0"/>
                </a:solidFill>
                <a:latin typeface="Times New Roman" panose="02020603050405020304" pitchFamily="18" charset="0"/>
              </a:rPr>
              <a:t>75:25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split.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Building the model using the Classification Algorithms.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pre-processing is the second step of the project life cycle on image data. It involves cleaning, formatting, and transforming the data for analysis.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19BFE-A490-D469-882E-C94CBE20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17" y="4220548"/>
            <a:ext cx="8195037" cy="21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ED8-EBDD-A98D-5A47-D85B180F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(continued)…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358F-FFF0-A4C5-D6B3-D7E064276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14" y="1270000"/>
            <a:ext cx="8596668" cy="3880773"/>
          </a:xfrm>
        </p:spPr>
        <p:txBody>
          <a:bodyPr>
            <a:normAutofit lnSpcReduction="10000"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Checking the Properties of the images 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Resizing the Images using thumbnail in PIL library.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Converting to the NumPy array and converting to the 1D array using ravel().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Finally Converting it in to the data frame and uploaded into the drive.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Checking the Properties and some visualizations on the image data.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3090A-DE1C-DC2C-71C8-5161A9ACB9E1}"/>
              </a:ext>
            </a:extLst>
          </p:cNvPr>
          <p:cNvSpPr/>
          <p:nvPr/>
        </p:nvSpPr>
        <p:spPr>
          <a:xfrm>
            <a:off x="3417757" y="5080883"/>
            <a:ext cx="3072983" cy="12117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Thumbnail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5C3D20-EBE2-8C3D-4A58-3F64CFBDCDB2}"/>
              </a:ext>
            </a:extLst>
          </p:cNvPr>
          <p:cNvSpPr/>
          <p:nvPr/>
        </p:nvSpPr>
        <p:spPr>
          <a:xfrm>
            <a:off x="2383436" y="5576341"/>
            <a:ext cx="989351" cy="2698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A16522-93B1-0C0C-416D-B1121FED5CAB}"/>
              </a:ext>
            </a:extLst>
          </p:cNvPr>
          <p:cNvSpPr/>
          <p:nvPr/>
        </p:nvSpPr>
        <p:spPr>
          <a:xfrm>
            <a:off x="692324" y="5141626"/>
            <a:ext cx="1601171" cy="11067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size image data</a:t>
            </a:r>
          </a:p>
          <a:p>
            <a:pPr algn="ctr"/>
            <a:r>
              <a:rPr lang="en-US" dirty="0"/>
              <a:t>28*28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63DD645-6679-A856-633D-F62D76116D66}"/>
              </a:ext>
            </a:extLst>
          </p:cNvPr>
          <p:cNvSpPr/>
          <p:nvPr/>
        </p:nvSpPr>
        <p:spPr>
          <a:xfrm>
            <a:off x="6535711" y="5539069"/>
            <a:ext cx="989351" cy="2698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922664-4734-F5CD-7111-9FB3796784DA}"/>
              </a:ext>
            </a:extLst>
          </p:cNvPr>
          <p:cNvSpPr/>
          <p:nvPr/>
        </p:nvSpPr>
        <p:spPr>
          <a:xfrm>
            <a:off x="7525062" y="5141626"/>
            <a:ext cx="1409076" cy="11067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Size image </a:t>
            </a:r>
          </a:p>
          <a:p>
            <a:pPr algn="ctr"/>
            <a:r>
              <a:rPr lang="en-US" dirty="0"/>
              <a:t>15*15</a:t>
            </a:r>
          </a:p>
        </p:txBody>
      </p:sp>
    </p:spTree>
    <p:extLst>
      <p:ext uri="{BB962C8B-B14F-4D97-AF65-F5344CB8AC3E}">
        <p14:creationId xmlns:p14="http://schemas.microsoft.com/office/powerpoint/2010/main" val="368863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CE72-EC0F-2F39-3EBE-0DBCC518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596893"/>
            <a:ext cx="8596668" cy="2794628"/>
          </a:xfrm>
        </p:spPr>
        <p:txBody>
          <a:bodyPr/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Converting to the NumPy array and converting to the 1D array using ravel().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Finally Converting it in to the data frame and uploaded into the drive.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Checking the Properties and some visualizations on the image data.</a:t>
            </a:r>
          </a:p>
          <a:p>
            <a:endParaRPr lang="en-US" dirty="0"/>
          </a:p>
        </p:txBody>
      </p:sp>
      <p:pic>
        <p:nvPicPr>
          <p:cNvPr id="1026" name="Picture 2" descr="NumPy: numpy.ravel() function - w3resource">
            <a:extLst>
              <a:ext uri="{FF2B5EF4-FFF2-40B4-BE49-F238E27FC236}">
                <a16:creationId xmlns:a16="http://schemas.microsoft.com/office/drawing/2014/main" id="{293947A6-5FA9-B202-AB85-60C29F80E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90" y="2893103"/>
            <a:ext cx="4767594" cy="390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494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3106</TotalTime>
  <Words>630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Google Sans</vt:lpstr>
      <vt:lpstr>Times New Roman</vt:lpstr>
      <vt:lpstr>Trebuchet MS</vt:lpstr>
      <vt:lpstr>Wingdings 3</vt:lpstr>
      <vt:lpstr>Facet</vt:lpstr>
      <vt:lpstr>PowerPoint Presentation</vt:lpstr>
      <vt:lpstr>About Us:</vt:lpstr>
      <vt:lpstr>Agenda</vt:lpstr>
      <vt:lpstr> Problem Statement  </vt:lpstr>
      <vt:lpstr>Dataset Description</vt:lpstr>
      <vt:lpstr>Project life cycle</vt:lpstr>
      <vt:lpstr>Data Preprocessing</vt:lpstr>
      <vt:lpstr>Data Preprocessing (continued)… </vt:lpstr>
      <vt:lpstr>PowerPoint Presentation</vt:lpstr>
      <vt:lpstr>Exploratory Data Analysis</vt:lpstr>
      <vt:lpstr>Visualization</vt:lpstr>
      <vt:lpstr>Building the Model Using Machine Learning Algorithms </vt:lpstr>
      <vt:lpstr>Evaluating the Model 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90</cp:revision>
  <dcterms:created xsi:type="dcterms:W3CDTF">2022-12-25T05:04:49Z</dcterms:created>
  <dcterms:modified xsi:type="dcterms:W3CDTF">2023-05-24T08:29:41Z</dcterms:modified>
</cp:coreProperties>
</file>