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ww.kaggle.com/datasets/clmentbisaillon/fake-and-real-news-dataset" TargetMode="Externa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23rd July 2025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23rd July 2025</a:t>
            </a:r>
          </a:p>
        </p:txBody>
      </p:sp>
      <p:sp>
        <p:nvSpPr>
          <p:cNvPr id="172" name="Fake News Classification Pipeline using Azure  AI Infrastructure and Architecture - 0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 defTabSz="1706837">
              <a:defRPr spc="-162" sz="8119"/>
            </a:pPr>
            <a:r>
              <a:t>Fake News Classification Pipeline using Azure</a:t>
            </a:r>
            <a:br/>
            <a:br/>
            <a:r>
              <a:t>AI Infrastructure and Architecture - 01</a:t>
            </a:r>
          </a:p>
        </p:txBody>
      </p:sp>
      <p:sp>
        <p:nvSpPr>
          <p:cNvPr id="173" name="By Rohit Ravula (200625534), Rahul Kasturi (200629568)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726440">
              <a:defRPr sz="4840"/>
            </a:pPr>
            <a:r>
              <a:t>By Rohit Ravula (200625534), Rahul Kasturi (200629568)</a:t>
            </a:r>
          </a:p>
          <a:p>
            <a:pPr defTabSz="402336">
              <a:spcBef>
                <a:spcPts val="1000"/>
              </a:spcBef>
              <a:defRPr b="0" sz="105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QL Table Verif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SQL Table Verification</a:t>
            </a:r>
          </a:p>
        </p:txBody>
      </p:sp>
      <p:sp>
        <p:nvSpPr>
          <p:cNvPr id="208" name="After running the pipeline successfully, we verified that the data was loaded into Azure SQL Database.…"/>
          <p:cNvSpPr txBox="1"/>
          <p:nvPr>
            <p:ph type="body" idx="1"/>
          </p:nvPr>
        </p:nvSpPr>
        <p:spPr>
          <a:xfrm>
            <a:off x="1206499" y="2210967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After running the pipeline successfully, we verified that the data was loaded into Azure SQL Database.</a:t>
            </a:r>
          </a:p>
          <a:p>
            <a:pPr/>
            <a:r>
              <a:t>We used the SQL query to view sample records: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SzTx/>
              <a:buNone/>
              <a:defRPr sz="12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/>
            <a:r>
              <a:t>The query confirmed that the FakeNewsTable was populated with the cleaned dataset.</a:t>
            </a:r>
          </a:p>
        </p:txBody>
      </p:sp>
      <p:pic>
        <p:nvPicPr>
          <p:cNvPr id="209" name="Screenshot 2025-07-23 at 2.23.56 PM.png" descr="Screenshot 2025-07-23 at 2.23.56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92566" y="6156718"/>
            <a:ext cx="11598868" cy="75331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Data Visualiz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Visualization</a:t>
            </a:r>
          </a:p>
        </p:txBody>
      </p:sp>
      <p:sp>
        <p:nvSpPr>
          <p:cNvPr id="212" name="Power BI was then used to connect to the Azure SQL Database and visualize the data.…"/>
          <p:cNvSpPr txBox="1"/>
          <p:nvPr>
            <p:ph type="body" idx="1"/>
          </p:nvPr>
        </p:nvSpPr>
        <p:spPr>
          <a:xfrm>
            <a:off x="1206500" y="2188820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Power BI was then used to connect to the Azure SQL Database and visualize the data.</a:t>
            </a:r>
          </a:p>
          <a:p>
            <a:pPr/>
            <a:r>
              <a:t>The pie chart below shows the proportion of Fake and Real news articles in the dataset.</a:t>
            </a:r>
          </a:p>
          <a:p>
            <a:pPr/>
            <a:r>
              <a:t>Approximately 54.89% of the articles are Fake, while 45.11% are Real.</a:t>
            </a:r>
          </a:p>
        </p:txBody>
      </p:sp>
      <p:pic>
        <p:nvPicPr>
          <p:cNvPr id="213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01663" y="7409272"/>
            <a:ext cx="12744641" cy="61281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14" name="Screenshot 2025-07-23 133233.png" descr="Screenshot 2025-07-23 13323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4829672" y="7382140"/>
            <a:ext cx="7558501" cy="60468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clu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217" name="Successfully implemented an end-to-end data pipeline for Fake News Classification using Microsoft Azure.…"/>
          <p:cNvSpPr txBox="1"/>
          <p:nvPr>
            <p:ph type="body" idx="1"/>
          </p:nvPr>
        </p:nvSpPr>
        <p:spPr>
          <a:xfrm>
            <a:off x="1206500" y="2729994"/>
            <a:ext cx="21971001" cy="8256012"/>
          </a:xfrm>
          <a:prstGeom prst="rect">
            <a:avLst/>
          </a:prstGeom>
        </p:spPr>
        <p:txBody>
          <a:bodyPr/>
          <a:lstStyle/>
          <a:p>
            <a:pPr marL="566927" indent="-566927" defTabSz="2267655">
              <a:spcBef>
                <a:spcPts val="4100"/>
              </a:spcBef>
              <a:defRPr sz="4464"/>
            </a:pPr>
            <a:r>
              <a:t>Successfully implemented an end-to-end data pipeline for Fake News Classification using Microsoft Azure.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Cleaned and prepared data locally using Python.</a:t>
            </a:r>
          </a:p>
          <a:p>
            <a:pPr marL="0" indent="0" defTabSz="425195">
              <a:lnSpc>
                <a:spcPct val="100000"/>
              </a:lnSpc>
              <a:spcBef>
                <a:spcPts val="1100"/>
              </a:spcBef>
              <a:buSzTx/>
              <a:buNone/>
              <a:defRPr sz="111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Uploaded cleaned dataset to Azure Blob Storage.</a:t>
            </a:r>
          </a:p>
          <a:p>
            <a:pPr marL="0" indent="0" defTabSz="425195">
              <a:lnSpc>
                <a:spcPct val="100000"/>
              </a:lnSpc>
              <a:spcBef>
                <a:spcPts val="1100"/>
              </a:spcBef>
              <a:buSzTx/>
              <a:buNone/>
              <a:defRPr sz="111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Ingested data into Azure SQL Database using Azure Data Factory.</a:t>
            </a:r>
          </a:p>
          <a:p>
            <a:pPr marL="0" indent="0" defTabSz="425195">
              <a:lnSpc>
                <a:spcPct val="100000"/>
              </a:lnSpc>
              <a:spcBef>
                <a:spcPts val="1100"/>
              </a:spcBef>
              <a:buSzTx/>
              <a:buNone/>
              <a:defRPr sz="1116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Verified data integrity and visualized results using Power BI.</a:t>
            </a:r>
          </a:p>
          <a:p>
            <a:pPr marL="566927" indent="-566927" defTabSz="2267655">
              <a:spcBef>
                <a:spcPts val="4100"/>
              </a:spcBef>
              <a:defRPr sz="4464"/>
            </a:pPr>
            <a:r>
              <a:t>This project demonstrates the power of cloud-based data pipelines for real-world analytics and decision-making.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Referenc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</a:t>
            </a:r>
          </a:p>
        </p:txBody>
      </p:sp>
      <p:sp>
        <p:nvSpPr>
          <p:cNvPr id="220" name="The datasets was sourced from kaggle. https://www.kaggle.com/datasets/clmentbisaillon/fake-and-real-news-datase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datasets was sourced from kaggle.</a:t>
            </a:r>
            <a:br/>
            <a:r>
              <a:rPr u="sng">
                <a:hlinkClick r:id="rId2" invalidUrl="" action="" tgtFrame="" tooltip="" history="1" highlightClick="0" endSnd="0"/>
              </a:rPr>
              <a:t>https://www.kaggle.com/datasets/clmentbisaillon/fake-and-real-news-dataset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hankyou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Objectiv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Objective</a:t>
            </a:r>
          </a:p>
        </p:txBody>
      </p:sp>
      <p:sp>
        <p:nvSpPr>
          <p:cNvPr id="176" name="The objective of this project is to implement an end-to-end data pipeline to clean, store, and visualize Fake News Classification data using Microsoft Azure services.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objective of this project is to implement an end-to-end data pipeline to clean, store, and visualize Fake News Classification data using Microsoft Azure services.</a:t>
            </a:r>
          </a:p>
        </p:txBody>
      </p:sp>
      <p:pic>
        <p:nvPicPr>
          <p:cNvPr id="17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10944" y="6098098"/>
            <a:ext cx="13362112" cy="45568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rchitecture F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Architecture Flow</a:t>
            </a:r>
          </a:p>
        </p:txBody>
      </p:sp>
      <p:sp>
        <p:nvSpPr>
          <p:cNvPr id="180" name="Kaggle Dataset → Data Cleaning &amp; Preparation (Python) → Azure Blob Storage → Data Ingestion Pipeline (Azure Data Factory) → Structured Storage (Azure SQL Database) → Data Visualization (Power BI)"/>
          <p:cNvSpPr txBox="1"/>
          <p:nvPr>
            <p:ph type="body" idx="21"/>
          </p:nvPr>
        </p:nvSpPr>
        <p:spPr>
          <a:xfrm>
            <a:off x="1206500" y="2511728"/>
            <a:ext cx="21971001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421004">
              <a:defRPr sz="2805"/>
            </a:lvl1pPr>
          </a:lstStyle>
          <a:p>
            <a:pPr/>
            <a:r>
              <a:t>Kaggle Dataset → Data Cleaning &amp; Preparation (Python) → Azure Blob Storage → Data Ingestion Pipeline (Azure Data Factory) → Structured Storage (Azure SQL Database) → Data Visualization (Power BI)</a:t>
            </a:r>
          </a:p>
        </p:txBody>
      </p:sp>
      <p:sp>
        <p:nvSpPr>
          <p:cNvPr id="181" name="Why this Architecture 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this Architecture ?</a:t>
            </a:r>
          </a:p>
          <a:p>
            <a:pPr/>
            <a:r>
              <a:t>This architecture ensures scalability, efficiency, reliability, and seamless integration by leveraging Azure’s cloud services with modular, automated data pipelines and professional-grade visualization through Power BI.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Datas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Dataset</a:t>
            </a:r>
          </a:p>
        </p:txBody>
      </p:sp>
      <p:sp>
        <p:nvSpPr>
          <p:cNvPr id="184" name="We used Kaggle’s Fake News Detection datasets (Fake.csv and True.csv), Both of them containing news articles."/>
          <p:cNvSpPr txBox="1"/>
          <p:nvPr>
            <p:ph type="body" idx="1"/>
          </p:nvPr>
        </p:nvSpPr>
        <p:spPr>
          <a:xfrm>
            <a:off x="1206500" y="2543174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We used Kaggle’s Fake News Detection datasets (Fake.csv and True.csv), Both of them containing news articles.</a:t>
            </a:r>
          </a:p>
        </p:txBody>
      </p:sp>
      <p:pic>
        <p:nvPicPr>
          <p:cNvPr id="18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32405" y="4686989"/>
            <a:ext cx="14319190" cy="89512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Data Clean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Data Cleaning</a:t>
            </a:r>
          </a:p>
        </p:txBody>
      </p:sp>
      <p:sp>
        <p:nvSpPr>
          <p:cNvPr id="188" name="After Merging two files into one…"/>
          <p:cNvSpPr txBox="1"/>
          <p:nvPr>
            <p:ph type="body" idx="1"/>
          </p:nvPr>
        </p:nvSpPr>
        <p:spPr>
          <a:xfrm>
            <a:off x="1206500" y="2410292"/>
            <a:ext cx="21971000" cy="8256011"/>
          </a:xfrm>
          <a:prstGeom prst="rect">
            <a:avLst/>
          </a:prstGeom>
        </p:spPr>
        <p:txBody>
          <a:bodyPr/>
          <a:lstStyle/>
          <a:p>
            <a:pPr/>
            <a:r>
              <a:t>After Merging two files into one</a:t>
            </a:r>
          </a:p>
          <a:p>
            <a:pPr/>
            <a:r>
              <a:t>Steps performed: Removed invalid and empty rows, Ensured only 2 columns: text &amp; label, Replaced embedded newlines Verified labels are 0 (Fake) and 1 (Real)</a:t>
            </a:r>
          </a:p>
        </p:txBody>
      </p:sp>
      <p:pic>
        <p:nvPicPr>
          <p:cNvPr id="189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717784" y="5198120"/>
            <a:ext cx="12948432" cy="857094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Azure Blob Storag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Blob Storage</a:t>
            </a:r>
          </a:p>
        </p:txBody>
      </p:sp>
      <p:sp>
        <p:nvSpPr>
          <p:cNvPr id="192" name="The cleaned dataset was uploaded to Azure Blob Storage for storage and easy access by Azure Data Factory."/>
          <p:cNvSpPr txBox="1"/>
          <p:nvPr>
            <p:ph type="body" idx="1"/>
          </p:nvPr>
        </p:nvSpPr>
        <p:spPr>
          <a:xfrm>
            <a:off x="1206500" y="2729994"/>
            <a:ext cx="21971000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cleaned dataset was uploaded to Azure Blob Storage for storage and easy access by Azure Data Factory.</a:t>
            </a:r>
          </a:p>
        </p:txBody>
      </p:sp>
      <p:pic>
        <p:nvPicPr>
          <p:cNvPr id="193" name="Screenshot 2025-07-23 at 1.52.19 PM.png" descr="Screenshot 2025-07-23 at 1.52.1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71850" y="4057614"/>
            <a:ext cx="15040300" cy="97682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zure SQL Databas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SQL Database</a:t>
            </a:r>
          </a:p>
        </p:txBody>
      </p:sp>
      <p:sp>
        <p:nvSpPr>
          <p:cNvPr id="196" name="We created an Azure SQL Database with a table FakeNewsTable to store the data ingested from Blob Storage"/>
          <p:cNvSpPr txBox="1"/>
          <p:nvPr>
            <p:ph type="body" idx="1"/>
          </p:nvPr>
        </p:nvSpPr>
        <p:spPr>
          <a:xfrm>
            <a:off x="1206499" y="2454586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We created an Azure SQL Database with a table FakeNewsTable to store the data ingested from Blob Storage</a:t>
            </a:r>
          </a:p>
        </p:txBody>
      </p:sp>
      <p:pic>
        <p:nvPicPr>
          <p:cNvPr id="19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802758" y="3902954"/>
            <a:ext cx="14778484" cy="959819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Azure Data Facto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Azure Data Factory</a:t>
            </a:r>
          </a:p>
        </p:txBody>
      </p:sp>
      <p:sp>
        <p:nvSpPr>
          <p:cNvPr id="200" name="We created an Azure Data Factory pipeline to copy data from Blob Storage to SQL Database."/>
          <p:cNvSpPr txBox="1"/>
          <p:nvPr>
            <p:ph type="body" idx="1"/>
          </p:nvPr>
        </p:nvSpPr>
        <p:spPr>
          <a:xfrm>
            <a:off x="1206499" y="2365997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We created an Azure Data Factory pipeline to copy data from Blob Storage to SQL Database.</a:t>
            </a:r>
          </a:p>
        </p:txBody>
      </p:sp>
      <p:pic>
        <p:nvPicPr>
          <p:cNvPr id="20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781156" y="3779685"/>
            <a:ext cx="14821688" cy="96262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ipeline Run Statu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Pipeline Run Status</a:t>
            </a:r>
          </a:p>
        </p:txBody>
      </p:sp>
      <p:sp>
        <p:nvSpPr>
          <p:cNvPr id="204" name="The pipeline was triggered and ran successfully, copying all rows to SQL Database."/>
          <p:cNvSpPr txBox="1"/>
          <p:nvPr>
            <p:ph type="body" idx="1"/>
          </p:nvPr>
        </p:nvSpPr>
        <p:spPr>
          <a:xfrm>
            <a:off x="1206499" y="2299556"/>
            <a:ext cx="21971001" cy="8256012"/>
          </a:xfrm>
          <a:prstGeom prst="rect">
            <a:avLst/>
          </a:prstGeom>
        </p:spPr>
        <p:txBody>
          <a:bodyPr/>
          <a:lstStyle/>
          <a:p>
            <a:pPr/>
            <a:r>
              <a:t>The pipeline was triggered and ran successfully, copying all rows to SQL Database.</a:t>
            </a:r>
          </a:p>
        </p:txBody>
      </p:sp>
      <p:pic>
        <p:nvPicPr>
          <p:cNvPr id="205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43817" y="3490594"/>
            <a:ext cx="15696366" cy="101943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