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1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6B46-7673-41DA-91C6-BC24D8C33538}" type="datetimeFigureOut">
              <a:rPr lang="en-US" smtClean="0"/>
              <a:t>16/1/2018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17BB-CE59-4F07-9A35-1C142760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sharpcorner.com/UploadFile/Santhi.M/comparison-of-unit-testing-tools-in-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br>
              <a:rPr lang="en-US" dirty="0" smtClean="0"/>
            </a:br>
            <a:r>
              <a:rPr lang="en-US" dirty="0" smtClean="0"/>
              <a:t>Rohit Sardana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10" y="1393362"/>
            <a:ext cx="7148425" cy="52076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4600" y="1506022"/>
            <a:ext cx="2917799" cy="376751"/>
            <a:chOff x="8414600" y="1506022"/>
            <a:chExt cx="2917799" cy="376751"/>
          </a:xfrm>
        </p:grpSpPr>
        <p:sp>
          <p:nvSpPr>
            <p:cNvPr id="3" name="TextBox 2"/>
            <p:cNvSpPr txBox="1"/>
            <p:nvPr/>
          </p:nvSpPr>
          <p:spPr>
            <a:xfrm>
              <a:off x="8414600" y="1506022"/>
              <a:ext cx="2330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Cyclomatic</a:t>
              </a:r>
              <a:r>
                <a:rPr lang="en-US" dirty="0" smtClean="0"/>
                <a:t> </a:t>
              </a:r>
              <a:r>
                <a:rPr lang="en-US" dirty="0"/>
                <a:t>complexity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0665229" y="1590935"/>
              <a:ext cx="0" cy="199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414600" y="1605774"/>
              <a:ext cx="0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665229" y="151344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8171" y="1982525"/>
            <a:ext cx="2917799" cy="376751"/>
            <a:chOff x="8414600" y="1506022"/>
            <a:chExt cx="2917799" cy="376751"/>
          </a:xfrm>
        </p:grpSpPr>
        <p:sp>
          <p:nvSpPr>
            <p:cNvPr id="16" name="TextBox 15"/>
            <p:cNvSpPr txBox="1"/>
            <p:nvPr/>
          </p:nvSpPr>
          <p:spPr>
            <a:xfrm>
              <a:off x="8414600" y="1506022"/>
              <a:ext cx="1829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NPath</a:t>
              </a:r>
              <a:r>
                <a:rPr lang="en-US" dirty="0" smtClean="0"/>
                <a:t> </a:t>
              </a:r>
              <a:r>
                <a:rPr lang="en-US" dirty="0"/>
                <a:t>complexity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0665229" y="1590935"/>
              <a:ext cx="0" cy="199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414600" y="1605774"/>
              <a:ext cx="0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665229" y="151344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398171" y="2366695"/>
            <a:ext cx="31980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515151"/>
                </a:solidFill>
                <a:latin typeface="Linux Libertine"/>
              </a:rPr>
              <a:t>NPath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 complexity of 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16 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means that if you need 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100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% code coverage you need to test for 16 possible 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outcomes.</a:t>
            </a:r>
          </a:p>
          <a:p>
            <a:endParaRPr lang="en-US" sz="1200" dirty="0">
              <a:solidFill>
                <a:srgbClr val="515151"/>
              </a:solidFill>
              <a:latin typeface="Linux Libertine"/>
            </a:endParaRPr>
          </a:p>
          <a:p>
            <a:r>
              <a:rPr lang="en-US" sz="1200" b="1" dirty="0">
                <a:solidFill>
                  <a:srgbClr val="515151"/>
                </a:solidFill>
                <a:latin typeface="Linux Libertine"/>
              </a:rPr>
              <a:t>Statement </a:t>
            </a:r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Coverage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: what 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lines have been covered.</a:t>
            </a:r>
          </a:p>
          <a:p>
            <a:r>
              <a:rPr lang="en-US" sz="1200" b="1" dirty="0">
                <a:solidFill>
                  <a:srgbClr val="515151"/>
                </a:solidFill>
                <a:latin typeface="Linux Libertine"/>
              </a:rPr>
              <a:t>Method </a:t>
            </a:r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Coverage: 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what 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methods have been covered.</a:t>
            </a:r>
          </a:p>
          <a:p>
            <a:r>
              <a:rPr lang="en-US" sz="1200" b="1" dirty="0">
                <a:solidFill>
                  <a:srgbClr val="515151"/>
                </a:solidFill>
                <a:latin typeface="Linux Libertine"/>
              </a:rPr>
              <a:t>Branch </a:t>
            </a:r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Coverage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: which 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branches were taken. 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This is related to </a:t>
            </a:r>
            <a:r>
              <a:rPr lang="en-US" sz="1200" dirty="0" err="1">
                <a:solidFill>
                  <a:srgbClr val="515151"/>
                </a:solidFill>
                <a:latin typeface="Linux Libertine"/>
              </a:rPr>
              <a:t>cyclometric</a:t>
            </a:r>
            <a:r>
              <a:rPr lang="en-US" sz="1200" dirty="0">
                <a:solidFill>
                  <a:srgbClr val="515151"/>
                </a:solidFill>
                <a:latin typeface="Linux Libertine"/>
              </a:rPr>
              <a:t> 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complexity</a:t>
            </a:r>
          </a:p>
          <a:p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Sequence Coverage: </a:t>
            </a:r>
            <a:r>
              <a:rPr lang="en-US" sz="1200" dirty="0" smtClean="0">
                <a:solidFill>
                  <a:srgbClr val="515151"/>
                </a:solidFill>
                <a:latin typeface="Linux Libertine"/>
              </a:rPr>
              <a:t>lines covered represented in terms of sequence. One sequence point can span several lines of code.</a:t>
            </a:r>
          </a:p>
          <a:p>
            <a:endParaRPr lang="en-US" sz="1200" b="1" dirty="0">
              <a:solidFill>
                <a:srgbClr val="515151"/>
              </a:solidFill>
              <a:latin typeface="Linux Libertine"/>
            </a:endParaRPr>
          </a:p>
          <a:p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Visit </a:t>
            </a:r>
            <a:r>
              <a:rPr lang="en-US" sz="1200" b="1" dirty="0" err="1" smtClean="0">
                <a:solidFill>
                  <a:srgbClr val="515151"/>
                </a:solidFill>
                <a:latin typeface="Linux Libertine"/>
              </a:rPr>
              <a:t>OpenCover</a:t>
            </a:r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 or </a:t>
            </a:r>
            <a:r>
              <a:rPr lang="en-US" sz="1200" b="1" dirty="0" err="1" smtClean="0">
                <a:solidFill>
                  <a:srgbClr val="515151"/>
                </a:solidFill>
                <a:latin typeface="Linux Libertine"/>
              </a:rPr>
              <a:t>ReportGenerator</a:t>
            </a:r>
            <a:r>
              <a:rPr lang="en-US" sz="1200" b="1" dirty="0" smtClean="0">
                <a:solidFill>
                  <a:srgbClr val="515151"/>
                </a:solidFill>
                <a:latin typeface="Linux Libertine"/>
              </a:rPr>
              <a:t> documentation for </a:t>
            </a:r>
            <a:r>
              <a:rPr lang="en-US" sz="1200" b="1" smtClean="0">
                <a:solidFill>
                  <a:srgbClr val="515151"/>
                </a:solidFill>
                <a:latin typeface="Linux Libertine"/>
              </a:rPr>
              <a:t>more details.</a:t>
            </a:r>
            <a:endParaRPr lang="en-US" sz="1200" b="1" dirty="0">
              <a:solidFill>
                <a:srgbClr val="515151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91512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 tools such as StructureMap, Unity</a:t>
            </a:r>
          </a:p>
          <a:p>
            <a:r>
              <a:rPr lang="en-US" dirty="0" smtClean="0"/>
              <a:t>Behavior Driven Development</a:t>
            </a:r>
          </a:p>
          <a:p>
            <a:r>
              <a:rPr lang="en-US" dirty="0" smtClean="0"/>
              <a:t>Integrating it with Continuous Integration Server/Build server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4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875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What to expect</a:t>
            </a:r>
            <a:endParaRPr lang="en-US" dirty="0" smtClean="0"/>
          </a:p>
          <a:p>
            <a:r>
              <a:rPr lang="en-US" dirty="0" smtClean="0"/>
              <a:t>Setting up the development environment</a:t>
            </a:r>
          </a:p>
          <a:p>
            <a:r>
              <a:rPr lang="en-US" dirty="0" smtClean="0"/>
              <a:t>Setting up test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Code walk through</a:t>
            </a:r>
            <a:endParaRPr lang="en-US" dirty="0" smtClean="0"/>
          </a:p>
          <a:p>
            <a:r>
              <a:rPr lang="en-US" dirty="0" smtClean="0"/>
              <a:t>Analyzing Result </a:t>
            </a:r>
          </a:p>
          <a:p>
            <a:r>
              <a:rPr lang="en-US" dirty="0" smtClean="0"/>
              <a:t>What’s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14152" y="2718260"/>
            <a:ext cx="2718263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22273" y="2718260"/>
            <a:ext cx="3283530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4152" y="4001294"/>
            <a:ext cx="2718263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22273" y="4001293"/>
            <a:ext cx="3283529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 review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4151" y="5217723"/>
            <a:ext cx="2718263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Analysis Tool e.g. </a:t>
            </a:r>
            <a:r>
              <a:rPr lang="en-US" dirty="0" err="1" smtClean="0"/>
              <a:t>FxCop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22273" y="5213823"/>
            <a:ext cx="3283529" cy="55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Analysis Tool e.g. </a:t>
            </a:r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54384" y="3822569"/>
            <a:ext cx="164592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Quality</a:t>
            </a:r>
            <a:endParaRPr lang="en-US" dirty="0"/>
          </a:p>
        </p:txBody>
      </p:sp>
      <p:cxnSp>
        <p:nvCxnSpPr>
          <p:cNvPr id="16" name="Elbow Connector 15"/>
          <p:cNvCxnSpPr>
            <a:stCxn id="4" idx="3"/>
            <a:endCxn id="14" idx="0"/>
          </p:cNvCxnSpPr>
          <p:nvPr/>
        </p:nvCxnSpPr>
        <p:spPr>
          <a:xfrm>
            <a:off x="3732415" y="2996737"/>
            <a:ext cx="2044929" cy="825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4" idx="2"/>
          </p:cNvCxnSpPr>
          <p:nvPr/>
        </p:nvCxnSpPr>
        <p:spPr>
          <a:xfrm flipV="1">
            <a:off x="3732414" y="4736969"/>
            <a:ext cx="2044930" cy="759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14" idx="0"/>
          </p:cNvCxnSpPr>
          <p:nvPr/>
        </p:nvCxnSpPr>
        <p:spPr>
          <a:xfrm rot="10800000" flipV="1">
            <a:off x="5777345" y="2996737"/>
            <a:ext cx="2044929" cy="825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14" idx="2"/>
          </p:cNvCxnSpPr>
          <p:nvPr/>
        </p:nvCxnSpPr>
        <p:spPr>
          <a:xfrm rot="10800000">
            <a:off x="5777345" y="4736970"/>
            <a:ext cx="2044929" cy="755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4" idx="1"/>
          </p:cNvCxnSpPr>
          <p:nvPr/>
        </p:nvCxnSpPr>
        <p:spPr>
          <a:xfrm flipV="1">
            <a:off x="3732415" y="4279769"/>
            <a:ext cx="12219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14" idx="3"/>
          </p:cNvCxnSpPr>
          <p:nvPr/>
        </p:nvCxnSpPr>
        <p:spPr>
          <a:xfrm flipH="1" flipV="1">
            <a:off x="6600304" y="4279769"/>
            <a:ext cx="1221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4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850"/>
            <a:ext cx="10515600" cy="5295207"/>
          </a:xfrm>
        </p:spPr>
        <p:txBody>
          <a:bodyPr>
            <a:normAutofit/>
          </a:bodyPr>
          <a:lstStyle/>
          <a:p>
            <a:r>
              <a:rPr lang="en-US" dirty="0" smtClean="0"/>
              <a:t>Test Driver Development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Unit Testing tools </a:t>
            </a:r>
            <a:r>
              <a:rPr lang="en-US" sz="1050" dirty="0" smtClean="0">
                <a:hlinkClick r:id="rId2"/>
              </a:rPr>
              <a:t>http://www.c-sharpcorner.com/UploadFile/Santhi.M/comparison-of-unit-testing-tools-in-net/</a:t>
            </a:r>
            <a:r>
              <a:rPr lang="en-US" sz="1050" dirty="0" smtClean="0"/>
              <a:t> </a:t>
            </a:r>
          </a:p>
          <a:p>
            <a:pPr lvl="2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Nunit</a:t>
            </a:r>
            <a:r>
              <a:rPr lang="en-US" dirty="0"/>
              <a:t>	</a:t>
            </a:r>
            <a:r>
              <a:rPr lang="en-US" dirty="0" smtClean="0"/>
              <a:t>	: </a:t>
            </a:r>
            <a:r>
              <a:rPr lang="en-US" sz="1200" dirty="0" smtClean="0"/>
              <a:t>Open Source, Selective running of test cases,  Integration with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party tools (any script </a:t>
            </a:r>
            <a:r>
              <a:rPr lang="en-US" sz="1200" dirty="0" err="1" smtClean="0"/>
              <a:t>i.e</a:t>
            </a:r>
            <a:r>
              <a:rPr lang="en-US" sz="1200" dirty="0" smtClean="0"/>
              <a:t> rake/fake etc., Jenkins, 			TeamCity), Reliable, Reports generation, lots of documentation</a:t>
            </a:r>
          </a:p>
          <a:p>
            <a:pPr lvl="2"/>
            <a:r>
              <a:rPr lang="en-US" dirty="0" err="1" smtClean="0"/>
              <a:t>MSTest</a:t>
            </a:r>
            <a:r>
              <a:rPr lang="en-US" dirty="0" smtClean="0"/>
              <a:t>	: </a:t>
            </a:r>
            <a:r>
              <a:rPr lang="en-US" sz="1200" dirty="0" smtClean="0"/>
              <a:t>Integrated with Visual Studio, no rich reporting, Automatically links bugs in TFS</a:t>
            </a:r>
            <a:endParaRPr lang="en-US" sz="1200" dirty="0"/>
          </a:p>
          <a:p>
            <a:pPr lvl="2"/>
            <a:r>
              <a:rPr lang="en-US" dirty="0" err="1" smtClean="0"/>
              <a:t>Xunit</a:t>
            </a:r>
            <a:r>
              <a:rPr lang="en-US" dirty="0" smtClean="0"/>
              <a:t>		: </a:t>
            </a:r>
            <a:r>
              <a:rPr lang="en-US" sz="1200" dirty="0" smtClean="0"/>
              <a:t>Similar to </a:t>
            </a:r>
            <a:r>
              <a:rPr lang="en-US" sz="1200" dirty="0" err="1" smtClean="0"/>
              <a:t>Nunit</a:t>
            </a:r>
            <a:r>
              <a:rPr lang="en-US" sz="1200" dirty="0" smtClean="0"/>
              <a:t>, Integrated </a:t>
            </a:r>
            <a:r>
              <a:rPr lang="en-US" sz="1200" dirty="0"/>
              <a:t>tightly with </a:t>
            </a:r>
            <a:r>
              <a:rPr lang="en-US" sz="1200" dirty="0" err="1" smtClean="0"/>
              <a:t>MSBuild</a:t>
            </a:r>
            <a:r>
              <a:rPr lang="en-US" sz="1200" dirty="0" smtClean="0"/>
              <a:t>, lack of documentation</a:t>
            </a:r>
          </a:p>
          <a:p>
            <a:pPr lvl="1"/>
            <a:r>
              <a:rPr lang="en-US" dirty="0" smtClean="0"/>
              <a:t>Mocking tool</a:t>
            </a:r>
          </a:p>
          <a:p>
            <a:pPr lvl="2"/>
            <a:r>
              <a:rPr lang="en-US" dirty="0" smtClean="0"/>
              <a:t>Rhino,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NSubstitute</a:t>
            </a:r>
            <a:endParaRPr lang="en-US" dirty="0" smtClean="0"/>
          </a:p>
          <a:p>
            <a:pPr lvl="1"/>
            <a:r>
              <a:rPr lang="en-US" dirty="0" smtClean="0"/>
              <a:t>Code Coverage tool</a:t>
            </a:r>
          </a:p>
          <a:p>
            <a:pPr lvl="2"/>
            <a:r>
              <a:rPr lang="en-US" dirty="0" err="1" smtClean="0"/>
              <a:t>Ncover</a:t>
            </a:r>
            <a:r>
              <a:rPr lang="en-US" dirty="0" smtClean="0"/>
              <a:t>, </a:t>
            </a:r>
            <a:r>
              <a:rPr lang="en-US" dirty="0" err="1" smtClean="0"/>
              <a:t>PartCover</a:t>
            </a:r>
            <a:r>
              <a:rPr lang="en-US" dirty="0" smtClean="0"/>
              <a:t>, </a:t>
            </a:r>
            <a:r>
              <a:rPr lang="en-US" dirty="0" err="1" smtClean="0"/>
              <a:t>dotCover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OpenCover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Report Generator tool</a:t>
            </a:r>
          </a:p>
          <a:p>
            <a:pPr lvl="2"/>
            <a:r>
              <a:rPr lang="en-US" dirty="0" err="1" smtClean="0"/>
              <a:t>ReportGenerator</a:t>
            </a:r>
            <a:endParaRPr lang="en-US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939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592"/>
            <a:ext cx="10515600" cy="41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.NET Core SDK 1.0.3</a:t>
            </a:r>
          </a:p>
          <a:p>
            <a:pPr lvl="1"/>
            <a:r>
              <a:rPr lang="en-US" sz="1600" dirty="0" smtClean="0"/>
              <a:t>Browse the directory</a:t>
            </a:r>
          </a:p>
          <a:p>
            <a:pPr lvl="2"/>
            <a:r>
              <a:rPr lang="en-US" sz="1200" dirty="0" smtClean="0"/>
              <a:t>Check C:\Prorgram Files\</a:t>
            </a:r>
            <a:r>
              <a:rPr lang="en-US" sz="1200" dirty="0" err="1" smtClean="0"/>
              <a:t>dotnet</a:t>
            </a:r>
            <a:r>
              <a:rPr lang="en-US" sz="1200" dirty="0" smtClean="0"/>
              <a:t>\shared\</a:t>
            </a:r>
            <a:r>
              <a:rPr lang="en-US" sz="1200" dirty="0" err="1" smtClean="0"/>
              <a:t>Microsoft.NETCore.App</a:t>
            </a:r>
            <a:r>
              <a:rPr lang="en-US" sz="1200" dirty="0" smtClean="0"/>
              <a:t> for installed Runtimes</a:t>
            </a:r>
          </a:p>
          <a:p>
            <a:pPr lvl="2"/>
            <a:r>
              <a:rPr lang="en-US" sz="1200" dirty="0" smtClean="0"/>
              <a:t>Check C:\Prorgram Files\</a:t>
            </a:r>
            <a:r>
              <a:rPr lang="en-US" sz="1200" dirty="0" err="1" smtClean="0"/>
              <a:t>dotnet</a:t>
            </a:r>
            <a:r>
              <a:rPr lang="en-US" sz="1200" dirty="0" smtClean="0"/>
              <a:t>\</a:t>
            </a:r>
            <a:r>
              <a:rPr lang="en-US" sz="1200" dirty="0" err="1" smtClean="0"/>
              <a:t>sdk</a:t>
            </a:r>
            <a:r>
              <a:rPr lang="en-US" sz="1200" dirty="0" smtClean="0"/>
              <a:t> for installed SDKs</a:t>
            </a:r>
          </a:p>
          <a:p>
            <a:pPr lvl="1"/>
            <a:r>
              <a:rPr lang="en-US" sz="1600" dirty="0" smtClean="0"/>
              <a:t>Command Line tool</a:t>
            </a:r>
          </a:p>
          <a:p>
            <a:pPr lvl="2"/>
            <a:r>
              <a:rPr lang="en-US" sz="1200" dirty="0" err="1"/>
              <a:t>d</a:t>
            </a:r>
            <a:r>
              <a:rPr lang="en-US" sz="1200" dirty="0" err="1" smtClean="0"/>
              <a:t>otnet</a:t>
            </a:r>
            <a:r>
              <a:rPr lang="en-US" sz="1200" dirty="0" smtClean="0"/>
              <a:t> - -version </a:t>
            </a:r>
          </a:p>
          <a:p>
            <a:pPr lvl="2"/>
            <a:r>
              <a:rPr lang="en-US" sz="1200" dirty="0" err="1"/>
              <a:t>d</a:t>
            </a:r>
            <a:r>
              <a:rPr lang="en-US" sz="1200" dirty="0" err="1" smtClean="0"/>
              <a:t>otnet</a:t>
            </a:r>
            <a:r>
              <a:rPr lang="en-US" sz="1200" dirty="0" smtClean="0"/>
              <a:t> - -info</a:t>
            </a:r>
          </a:p>
          <a:p>
            <a:pPr marL="457200" lvl="1" indent="0">
              <a:buNone/>
            </a:pPr>
            <a:r>
              <a:rPr lang="en-US" sz="1600" dirty="0" err="1" smtClean="0"/>
              <a:t>dotnet</a:t>
            </a:r>
            <a:r>
              <a:rPr lang="en-US" sz="1600" dirty="0" smtClean="0"/>
              <a:t> runtime 1.1.1. is compatible with </a:t>
            </a:r>
            <a:r>
              <a:rPr lang="en-US" sz="1600" dirty="0" err="1" smtClean="0"/>
              <a:t>sdk</a:t>
            </a:r>
            <a:r>
              <a:rPr lang="en-US" sz="1600" dirty="0" smtClean="0"/>
              <a:t> 1.0.3</a:t>
            </a:r>
            <a:endParaRPr lang="en-US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17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test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92" y="1690688"/>
            <a:ext cx="6295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test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Visual Studio -&gt; .NET Core -&gt; Console App</a:t>
            </a:r>
          </a:p>
          <a:p>
            <a:pPr lvl="1"/>
            <a:r>
              <a:rPr lang="en-US" dirty="0" err="1" smtClean="0"/>
              <a:t>App.BL.Test</a:t>
            </a:r>
            <a:r>
              <a:rPr lang="en-US" dirty="0" smtClean="0"/>
              <a:t> project should install</a:t>
            </a:r>
          </a:p>
          <a:p>
            <a:pPr lvl="2"/>
            <a:r>
              <a:rPr lang="en-US" dirty="0" err="1" smtClean="0"/>
              <a:t>Nunit</a:t>
            </a:r>
            <a:r>
              <a:rPr lang="en-US" dirty="0" smtClean="0"/>
              <a:t> 3.7.1</a:t>
            </a:r>
          </a:p>
          <a:p>
            <a:pPr lvl="2"/>
            <a:r>
              <a:rPr lang="en-US" dirty="0" err="1" smtClean="0"/>
              <a:t>NUnitConsoleRunner</a:t>
            </a:r>
            <a:r>
              <a:rPr lang="en-US" dirty="0" smtClean="0"/>
              <a:t> 3.6.1</a:t>
            </a:r>
          </a:p>
          <a:p>
            <a:pPr lvl="2"/>
            <a:r>
              <a:rPr lang="en-US" dirty="0" smtClean="0"/>
              <a:t>NUnit3TestAdapter 3.8.0</a:t>
            </a:r>
          </a:p>
          <a:p>
            <a:pPr lvl="2"/>
            <a:r>
              <a:rPr lang="en-US" dirty="0" err="1" smtClean="0"/>
              <a:t>Moq</a:t>
            </a:r>
            <a:r>
              <a:rPr lang="en-US" dirty="0" smtClean="0"/>
              <a:t> 4.7.63</a:t>
            </a:r>
          </a:p>
          <a:p>
            <a:pPr lvl="2"/>
            <a:r>
              <a:rPr lang="en-US" dirty="0" err="1" smtClean="0"/>
              <a:t>OpenCover</a:t>
            </a:r>
            <a:r>
              <a:rPr lang="en-US" dirty="0" smtClean="0"/>
              <a:t> 4.6.519</a:t>
            </a:r>
          </a:p>
          <a:p>
            <a:pPr lvl="2"/>
            <a:r>
              <a:rPr lang="en-US" dirty="0" err="1" smtClean="0"/>
              <a:t>ReportGenerator</a:t>
            </a:r>
            <a:r>
              <a:rPr lang="en-US" dirty="0" smtClean="0"/>
              <a:t> 2.5.9.0</a:t>
            </a:r>
          </a:p>
          <a:p>
            <a:r>
              <a:rPr lang="en-US" sz="1600" b="1" dirty="0" smtClean="0"/>
              <a:t>NUnit3TestAdapter</a:t>
            </a:r>
            <a:r>
              <a:rPr lang="en-US" sz="1600" dirty="0" smtClean="0"/>
              <a:t> </a:t>
            </a:r>
            <a:r>
              <a:rPr lang="en-US" sz="1200" dirty="0" smtClean="0"/>
              <a:t>allows the built-in Visual studio unit test runner to pick up and run NUnit3 tests.</a:t>
            </a:r>
          </a:p>
          <a:p>
            <a:r>
              <a:rPr lang="en-US" sz="1600" b="1" dirty="0" err="1"/>
              <a:t>NUnitConsoleRunner</a:t>
            </a:r>
            <a:r>
              <a:rPr lang="en-US" sz="1200" dirty="0" smtClean="0"/>
              <a:t> is a text base runner to run tests. It doesn’t show graphical indicator (green/red)</a:t>
            </a:r>
            <a:br>
              <a:rPr lang="en-US" sz="1200" dirty="0" smtClean="0"/>
            </a:br>
            <a:r>
              <a:rPr lang="en-US" sz="1200" dirty="0" smtClean="0"/>
              <a:t>It automatically saves its result in XML format, allowing you to produce reports or otherwise process results.</a:t>
            </a:r>
          </a:p>
          <a:p>
            <a:r>
              <a:rPr lang="en-US" sz="1600" b="1" dirty="0" err="1" smtClean="0"/>
              <a:t>Moq</a:t>
            </a:r>
            <a:r>
              <a:rPr lang="en-US" sz="1600" b="1" dirty="0" smtClean="0"/>
              <a:t> </a:t>
            </a:r>
            <a:r>
              <a:rPr lang="en-US" sz="1200" dirty="0"/>
              <a:t>Mocking library</a:t>
            </a:r>
          </a:p>
          <a:p>
            <a:r>
              <a:rPr lang="en-US" sz="1600" b="1" dirty="0" err="1"/>
              <a:t>OpenCover</a:t>
            </a:r>
            <a:r>
              <a:rPr lang="en-US" sz="1600" b="1" dirty="0"/>
              <a:t> </a:t>
            </a:r>
            <a:r>
              <a:rPr lang="en-US" sz="1200" dirty="0" smtClean="0"/>
              <a:t>is a code coverage tool</a:t>
            </a:r>
          </a:p>
          <a:p>
            <a:r>
              <a:rPr lang="en-US" sz="1600" b="1" dirty="0" err="1"/>
              <a:t>ReportGenerator</a:t>
            </a:r>
            <a:r>
              <a:rPr lang="en-US" sz="1600" b="1" dirty="0"/>
              <a:t> </a:t>
            </a:r>
            <a:r>
              <a:rPr lang="en-US" sz="1200" dirty="0" smtClean="0"/>
              <a:t>converts xml reports generated by Coverage tool into human readable reports in various </a:t>
            </a:r>
            <a:br>
              <a:rPr lang="en-US" sz="1200" dirty="0" smtClean="0"/>
            </a:br>
            <a:r>
              <a:rPr lang="en-US" sz="1200" dirty="0" smtClean="0"/>
              <a:t>formats.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741" y="1825624"/>
            <a:ext cx="3243263" cy="434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5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Linux Libertine</vt:lpstr>
      <vt:lpstr>Office Theme</vt:lpstr>
      <vt:lpstr>Code Quality</vt:lpstr>
      <vt:lpstr>Agenda</vt:lpstr>
      <vt:lpstr>Introduction</vt:lpstr>
      <vt:lpstr>Scope</vt:lpstr>
      <vt:lpstr>What to expect</vt:lpstr>
      <vt:lpstr>Setting up Environment</vt:lpstr>
      <vt:lpstr>Setting up test project</vt:lpstr>
      <vt:lpstr>Setting the test project</vt:lpstr>
      <vt:lpstr>Code walkthrough</vt:lpstr>
      <vt:lpstr>Analyzing Result</vt:lpstr>
      <vt:lpstr>What’s Next</vt:lpstr>
      <vt:lpstr>PowerPoint Presentation</vt:lpstr>
    </vt:vector>
  </TitlesOfParts>
  <Company>GlobalLogic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</dc:title>
  <dc:creator>Rohit Sardana</dc:creator>
  <cp:lastModifiedBy>Rohit Sardana</cp:lastModifiedBy>
  <cp:revision>42</cp:revision>
  <dcterms:created xsi:type="dcterms:W3CDTF">2018-01-16T00:15:17Z</dcterms:created>
  <dcterms:modified xsi:type="dcterms:W3CDTF">2018-01-16T03:48:16Z</dcterms:modified>
</cp:coreProperties>
</file>