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2" r:id="rId17"/>
    <p:sldId id="273" r:id="rId18"/>
    <p:sldId id="274" r:id="rId19"/>
    <p:sldId id="275" r:id="rId20"/>
    <p:sldId id="276" r:id="rId21"/>
    <p:sldId id="277" r:id="rId22"/>
    <p:sldId id="278" r:id="rId23"/>
    <p:sldId id="279" r:id="rId24"/>
    <p:sldId id="280"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2CC12B-D27B-4F26-97E2-AEE83A5319D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DCB7D-7DED-4899-802F-25E6C4CD4164}" type="slidenum">
              <a:rPr lang="en-US" smtClean="0"/>
              <a:t>‹#›</a:t>
            </a:fld>
            <a:endParaRPr lang="en-US"/>
          </a:p>
        </p:txBody>
      </p:sp>
    </p:spTree>
    <p:extLst>
      <p:ext uri="{BB962C8B-B14F-4D97-AF65-F5344CB8AC3E}">
        <p14:creationId xmlns:p14="http://schemas.microsoft.com/office/powerpoint/2010/main" val="83762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2CC12B-D27B-4F26-97E2-AEE83A5319D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DCB7D-7DED-4899-802F-25E6C4CD4164}" type="slidenum">
              <a:rPr lang="en-US" smtClean="0"/>
              <a:t>‹#›</a:t>
            </a:fld>
            <a:endParaRPr lang="en-US"/>
          </a:p>
        </p:txBody>
      </p:sp>
    </p:spTree>
    <p:extLst>
      <p:ext uri="{BB962C8B-B14F-4D97-AF65-F5344CB8AC3E}">
        <p14:creationId xmlns:p14="http://schemas.microsoft.com/office/powerpoint/2010/main" val="1947382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2CC12B-D27B-4F26-97E2-AEE83A5319D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DCB7D-7DED-4899-802F-25E6C4CD4164}" type="slidenum">
              <a:rPr lang="en-US" smtClean="0"/>
              <a:t>‹#›</a:t>
            </a:fld>
            <a:endParaRPr lang="en-US"/>
          </a:p>
        </p:txBody>
      </p:sp>
    </p:spTree>
    <p:extLst>
      <p:ext uri="{BB962C8B-B14F-4D97-AF65-F5344CB8AC3E}">
        <p14:creationId xmlns:p14="http://schemas.microsoft.com/office/powerpoint/2010/main" val="187515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2CC12B-D27B-4F26-97E2-AEE83A5319D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DCB7D-7DED-4899-802F-25E6C4CD4164}" type="slidenum">
              <a:rPr lang="en-US" smtClean="0"/>
              <a:t>‹#›</a:t>
            </a:fld>
            <a:endParaRPr lang="en-US"/>
          </a:p>
        </p:txBody>
      </p:sp>
    </p:spTree>
    <p:extLst>
      <p:ext uri="{BB962C8B-B14F-4D97-AF65-F5344CB8AC3E}">
        <p14:creationId xmlns:p14="http://schemas.microsoft.com/office/powerpoint/2010/main" val="338726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2CC12B-D27B-4F26-97E2-AEE83A5319D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DCB7D-7DED-4899-802F-25E6C4CD4164}" type="slidenum">
              <a:rPr lang="en-US" smtClean="0"/>
              <a:t>‹#›</a:t>
            </a:fld>
            <a:endParaRPr lang="en-US"/>
          </a:p>
        </p:txBody>
      </p:sp>
    </p:spTree>
    <p:extLst>
      <p:ext uri="{BB962C8B-B14F-4D97-AF65-F5344CB8AC3E}">
        <p14:creationId xmlns:p14="http://schemas.microsoft.com/office/powerpoint/2010/main" val="7233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2CC12B-D27B-4F26-97E2-AEE83A5319DF}"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DCB7D-7DED-4899-802F-25E6C4CD4164}" type="slidenum">
              <a:rPr lang="en-US" smtClean="0"/>
              <a:t>‹#›</a:t>
            </a:fld>
            <a:endParaRPr lang="en-US"/>
          </a:p>
        </p:txBody>
      </p:sp>
    </p:spTree>
    <p:extLst>
      <p:ext uri="{BB962C8B-B14F-4D97-AF65-F5344CB8AC3E}">
        <p14:creationId xmlns:p14="http://schemas.microsoft.com/office/powerpoint/2010/main" val="175460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2CC12B-D27B-4F26-97E2-AEE83A5319DF}"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DCB7D-7DED-4899-802F-25E6C4CD4164}" type="slidenum">
              <a:rPr lang="en-US" smtClean="0"/>
              <a:t>‹#›</a:t>
            </a:fld>
            <a:endParaRPr lang="en-US"/>
          </a:p>
        </p:txBody>
      </p:sp>
    </p:spTree>
    <p:extLst>
      <p:ext uri="{BB962C8B-B14F-4D97-AF65-F5344CB8AC3E}">
        <p14:creationId xmlns:p14="http://schemas.microsoft.com/office/powerpoint/2010/main" val="164790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2CC12B-D27B-4F26-97E2-AEE83A5319DF}"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DCB7D-7DED-4899-802F-25E6C4CD4164}" type="slidenum">
              <a:rPr lang="en-US" smtClean="0"/>
              <a:t>‹#›</a:t>
            </a:fld>
            <a:endParaRPr lang="en-US"/>
          </a:p>
        </p:txBody>
      </p:sp>
    </p:spTree>
    <p:extLst>
      <p:ext uri="{BB962C8B-B14F-4D97-AF65-F5344CB8AC3E}">
        <p14:creationId xmlns:p14="http://schemas.microsoft.com/office/powerpoint/2010/main" val="186406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CC12B-D27B-4F26-97E2-AEE83A5319DF}"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DCB7D-7DED-4899-802F-25E6C4CD4164}" type="slidenum">
              <a:rPr lang="en-US" smtClean="0"/>
              <a:t>‹#›</a:t>
            </a:fld>
            <a:endParaRPr lang="en-US"/>
          </a:p>
        </p:txBody>
      </p:sp>
    </p:spTree>
    <p:extLst>
      <p:ext uri="{BB962C8B-B14F-4D97-AF65-F5344CB8AC3E}">
        <p14:creationId xmlns:p14="http://schemas.microsoft.com/office/powerpoint/2010/main" val="248076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2CC12B-D27B-4F26-97E2-AEE83A5319DF}"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DCB7D-7DED-4899-802F-25E6C4CD4164}" type="slidenum">
              <a:rPr lang="en-US" smtClean="0"/>
              <a:t>‹#›</a:t>
            </a:fld>
            <a:endParaRPr lang="en-US"/>
          </a:p>
        </p:txBody>
      </p:sp>
    </p:spTree>
    <p:extLst>
      <p:ext uri="{BB962C8B-B14F-4D97-AF65-F5344CB8AC3E}">
        <p14:creationId xmlns:p14="http://schemas.microsoft.com/office/powerpoint/2010/main" val="387986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2CC12B-D27B-4F26-97E2-AEE83A5319DF}"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DCB7D-7DED-4899-802F-25E6C4CD4164}" type="slidenum">
              <a:rPr lang="en-US" smtClean="0"/>
              <a:t>‹#›</a:t>
            </a:fld>
            <a:endParaRPr lang="en-US"/>
          </a:p>
        </p:txBody>
      </p:sp>
    </p:spTree>
    <p:extLst>
      <p:ext uri="{BB962C8B-B14F-4D97-AF65-F5344CB8AC3E}">
        <p14:creationId xmlns:p14="http://schemas.microsoft.com/office/powerpoint/2010/main" val="199492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CC12B-D27B-4F26-97E2-AEE83A5319DF}" type="datetimeFigureOut">
              <a:rPr lang="en-US" smtClean="0"/>
              <a:t>5/3/2023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DCB7D-7DED-4899-802F-25E6C4CD4164}" type="slidenum">
              <a:rPr lang="en-US" smtClean="0"/>
              <a:t>‹#›</a:t>
            </a:fld>
            <a:endParaRPr lang="en-US"/>
          </a:p>
        </p:txBody>
      </p:sp>
    </p:spTree>
    <p:extLst>
      <p:ext uri="{BB962C8B-B14F-4D97-AF65-F5344CB8AC3E}">
        <p14:creationId xmlns:p14="http://schemas.microsoft.com/office/powerpoint/2010/main" val="946275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android.com/training/permissions/request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android.com/guide/topics/permissions/overview#runtime" TargetMode="External"/><Relationship Id="rId2" Type="http://schemas.openxmlformats.org/officeDocument/2006/relationships/hyperlink" Target="https://developer.android.com/guide/topics/permissions/overview#install-tim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android.com/guide/topics/manifest/permission-group-elemen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no 6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322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 of  </a:t>
            </a:r>
            <a:r>
              <a:rPr lang="en-US" dirty="0" err="1" smtClean="0"/>
              <a:t>PendingIntent</a:t>
            </a:r>
            <a:r>
              <a:rPr lang="en-US" dirty="0" smtClean="0"/>
              <a:t> object</a:t>
            </a:r>
            <a:endParaRPr lang="en-US" dirty="0"/>
          </a:p>
        </p:txBody>
      </p:sp>
      <p:sp>
        <p:nvSpPr>
          <p:cNvPr id="3" name="Content Placeholder 2"/>
          <p:cNvSpPr>
            <a:spLocks noGrp="1"/>
          </p:cNvSpPr>
          <p:nvPr>
            <p:ph idx="1"/>
          </p:nvPr>
        </p:nvSpPr>
        <p:spPr>
          <a:xfrm>
            <a:off x="476518" y="1532586"/>
            <a:ext cx="10877282" cy="4644377"/>
          </a:xfrm>
        </p:spPr>
        <p:txBody>
          <a:bodyPr>
            <a:normAutofit fontScale="92500"/>
          </a:bodyPr>
          <a:lstStyle/>
          <a:p>
            <a:r>
              <a:rPr lang="en-US" dirty="0" smtClean="0"/>
              <a:t>The </a:t>
            </a:r>
            <a:r>
              <a:rPr lang="en-US" dirty="0" err="1" smtClean="0"/>
              <a:t>PendingIntent</a:t>
            </a:r>
            <a:r>
              <a:rPr lang="en-US" dirty="0" smtClean="0"/>
              <a:t> object </a:t>
            </a:r>
            <a:r>
              <a:rPr lang="en-US" b="1" dirty="0" err="1" smtClean="0"/>
              <a:t>piSent</a:t>
            </a:r>
            <a:r>
              <a:rPr lang="en-US" dirty="0" smtClean="0"/>
              <a:t> is used to notify the sender that the message has been sent.</a:t>
            </a:r>
          </a:p>
          <a:p>
            <a:r>
              <a:rPr lang="en-US" dirty="0" smtClean="0"/>
              <a:t>The </a:t>
            </a:r>
            <a:r>
              <a:rPr lang="en-US" dirty="0" err="1" smtClean="0"/>
              <a:t>PendingIntent</a:t>
            </a:r>
            <a:r>
              <a:rPr lang="en-US" dirty="0" smtClean="0"/>
              <a:t> object </a:t>
            </a:r>
            <a:r>
              <a:rPr lang="en-US" b="1" dirty="0" err="1" smtClean="0"/>
              <a:t>piDelivered</a:t>
            </a:r>
            <a:r>
              <a:rPr lang="en-US" dirty="0" smtClean="0"/>
              <a:t> is used to notify the sender that the message has been delivered to the recipient when the recipient actually receives the message.</a:t>
            </a:r>
          </a:p>
          <a:p>
            <a:pPr marL="0" indent="0">
              <a:buNone/>
            </a:pPr>
            <a:r>
              <a:rPr lang="en-US" sz="2200" dirty="0" err="1" smtClean="0">
                <a:latin typeface="Courier New" panose="02070309020205020404" pitchFamily="49" charset="0"/>
                <a:cs typeface="Courier New" panose="02070309020205020404" pitchFamily="49" charset="0"/>
              </a:rPr>
              <a:t>PendingIntent</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piSent</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PendingIntent.getBroadcast</a:t>
            </a:r>
            <a:r>
              <a:rPr lang="en-US" sz="2200" dirty="0" smtClean="0">
                <a:latin typeface="Courier New" panose="02070309020205020404" pitchFamily="49" charset="0"/>
                <a:cs typeface="Courier New" panose="02070309020205020404" pitchFamily="49" charset="0"/>
              </a:rPr>
              <a:t>(this, 0, new Intent("SMS_SENT"), 0);</a:t>
            </a:r>
          </a:p>
          <a:p>
            <a:pPr marL="0" indent="0">
              <a:buNone/>
            </a:pPr>
            <a:r>
              <a:rPr lang="en-US" sz="2200" dirty="0" err="1" smtClean="0">
                <a:latin typeface="Courier New" panose="02070309020205020404" pitchFamily="49" charset="0"/>
                <a:cs typeface="Courier New" panose="02070309020205020404" pitchFamily="49" charset="0"/>
              </a:rPr>
              <a:t>PendingIntent</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piDelivered</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PendingIntent.getBroadcast</a:t>
            </a:r>
            <a:r>
              <a:rPr lang="en-US" sz="2200" dirty="0" smtClean="0">
                <a:latin typeface="Courier New" panose="02070309020205020404" pitchFamily="49" charset="0"/>
                <a:cs typeface="Courier New" panose="02070309020205020404" pitchFamily="49" charset="0"/>
              </a:rPr>
              <a:t>(this, 0, new Intent("SMS_DELIVERED"), 0);</a:t>
            </a:r>
          </a:p>
          <a:p>
            <a:r>
              <a:rPr lang="en-US" dirty="0" smtClean="0"/>
              <a:t>Note: The </a:t>
            </a:r>
            <a:r>
              <a:rPr lang="en-US" dirty="0" err="1" smtClean="0"/>
              <a:t>piDelivered</a:t>
            </a:r>
            <a:r>
              <a:rPr lang="en-US" dirty="0" smtClean="0"/>
              <a:t> </a:t>
            </a:r>
            <a:r>
              <a:rPr lang="en-US" dirty="0" err="1" smtClean="0"/>
              <a:t>PendingIntent</a:t>
            </a:r>
            <a:r>
              <a:rPr lang="en-US" dirty="0" smtClean="0"/>
              <a:t> does not fire in the Android emulator. You have to test the application on a real device to view it. However, the </a:t>
            </a:r>
            <a:r>
              <a:rPr lang="en-US" dirty="0" err="1" smtClean="0"/>
              <a:t>piSent</a:t>
            </a:r>
            <a:r>
              <a:rPr lang="en-US" dirty="0" smtClean="0"/>
              <a:t> </a:t>
            </a:r>
            <a:r>
              <a:rPr lang="en-US" dirty="0" err="1" smtClean="0"/>
              <a:t>PendingIntent</a:t>
            </a:r>
            <a:r>
              <a:rPr lang="en-US" dirty="0" smtClean="0"/>
              <a:t> works on both, the emulator as well as on a real device.</a:t>
            </a:r>
            <a:endParaRPr lang="en-US" dirty="0"/>
          </a:p>
        </p:txBody>
      </p:sp>
    </p:spTree>
    <p:extLst>
      <p:ext uri="{BB962C8B-B14F-4D97-AF65-F5344CB8AC3E}">
        <p14:creationId xmlns:p14="http://schemas.microsoft.com/office/powerpoint/2010/main" val="291658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47730" y="444169"/>
            <a:ext cx="11844270"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33B3"/>
                </a:solidFill>
                <a:effectLst/>
                <a:latin typeface="JetBrains Mono"/>
              </a:rPr>
              <a:t>public void </a:t>
            </a:r>
            <a:r>
              <a:rPr kumimoji="0" lang="en-US" altLang="en-US" sz="1600" b="0" i="0" u="none" strike="noStrike" cap="none" normalizeH="0" baseline="0" dirty="0" err="1" smtClean="0">
                <a:ln>
                  <a:noFill/>
                </a:ln>
                <a:solidFill>
                  <a:srgbClr val="00627A"/>
                </a:solidFill>
                <a:effectLst/>
                <a:latin typeface="JetBrains Mono"/>
              </a:rPr>
              <a:t>onClick</a:t>
            </a:r>
            <a:r>
              <a:rPr kumimoji="0" lang="en-US" altLang="en-US" sz="1600" b="0" i="0" u="none" strike="noStrike" cap="none" normalizeH="0" baseline="0" dirty="0" smtClean="0">
                <a:ln>
                  <a:noFill/>
                </a:ln>
                <a:solidFill>
                  <a:srgbClr val="080808"/>
                </a:solidFill>
                <a:effectLst/>
                <a:latin typeface="JetBrains Mono"/>
              </a:rPr>
              <a:t>(</a:t>
            </a:r>
            <a:r>
              <a:rPr kumimoji="0" lang="en-US" altLang="en-US" sz="1600" b="0" i="0" u="none" strike="noStrike" cap="none" normalizeH="0" baseline="0" dirty="0" smtClean="0">
                <a:ln>
                  <a:noFill/>
                </a:ln>
                <a:solidFill>
                  <a:srgbClr val="000000"/>
                </a:solidFill>
                <a:effectLst/>
                <a:latin typeface="JetBrains Mono"/>
              </a:rPr>
              <a:t>View </a:t>
            </a:r>
            <a:r>
              <a:rPr kumimoji="0" lang="en-US" altLang="en-US" sz="1600" b="0" i="0" u="none" strike="noStrike" cap="none" normalizeH="0" baseline="0" dirty="0" smtClean="0">
                <a:ln>
                  <a:noFill/>
                </a:ln>
                <a:solidFill>
                  <a:srgbClr val="080808"/>
                </a:solidFill>
                <a:effectLst/>
                <a:latin typeface="JetBrains Mono"/>
              </a:rPr>
              <a:t>arg0) {</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smtClean="0">
                <a:ln>
                  <a:noFill/>
                </a:ln>
                <a:solidFill>
                  <a:srgbClr val="000000"/>
                </a:solidFill>
                <a:effectLst/>
                <a:latin typeface="JetBrains Mono"/>
              </a:rPr>
              <a:t>String no </a:t>
            </a: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err="1" smtClean="0">
                <a:ln>
                  <a:noFill/>
                </a:ln>
                <a:solidFill>
                  <a:srgbClr val="871094"/>
                </a:solidFill>
                <a:effectLst/>
                <a:latin typeface="JetBrains Mono"/>
              </a:rPr>
              <a:t>mobileno</a:t>
            </a:r>
            <a:r>
              <a:rPr kumimoji="0" lang="en-US" altLang="en-US" sz="1600" b="0" i="0" u="none" strike="noStrike" cap="none" normalizeH="0" baseline="0" dirty="0" err="1" smtClean="0">
                <a:ln>
                  <a:noFill/>
                </a:ln>
                <a:solidFill>
                  <a:srgbClr val="080808"/>
                </a:solidFill>
                <a:effectLst/>
                <a:latin typeface="JetBrains Mono"/>
              </a:rPr>
              <a:t>.getText</a:t>
            </a:r>
            <a:r>
              <a:rPr kumimoji="0" lang="en-US" altLang="en-US" sz="1600" b="0" i="0" u="none" strike="noStrike" cap="none" normalizeH="0" baseline="0" dirty="0" smtClean="0">
                <a:ln>
                  <a:noFill/>
                </a:ln>
                <a:solidFill>
                  <a:srgbClr val="080808"/>
                </a:solidFill>
                <a:effectLst/>
                <a:latin typeface="JetBrains Mono"/>
              </a:rPr>
              <a:t>().</a:t>
            </a:r>
            <a:r>
              <a:rPr kumimoji="0" lang="en-US" altLang="en-US" sz="1600" b="0" i="0" u="none" strike="noStrike" cap="none" normalizeH="0" baseline="0" dirty="0" err="1" smtClean="0">
                <a:ln>
                  <a:noFill/>
                </a:ln>
                <a:solidFill>
                  <a:srgbClr val="080808"/>
                </a:solidFill>
                <a:effectLst/>
                <a:latin typeface="JetBrains Mono"/>
              </a:rPr>
              <a:t>toString</a:t>
            </a:r>
            <a:r>
              <a:rPr kumimoji="0" lang="en-US" altLang="en-US" sz="1600" b="0" i="0" u="none" strike="noStrike" cap="none" normalizeH="0" baseline="0" dirty="0" smtClean="0">
                <a:ln>
                  <a:noFill/>
                </a:ln>
                <a:solidFill>
                  <a:srgbClr val="080808"/>
                </a:solidFill>
                <a:effectLst/>
                <a:latin typeface="JetBrains Mono"/>
              </a:rPr>
              <a:t>();</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smtClean="0">
                <a:ln>
                  <a:noFill/>
                </a:ln>
                <a:solidFill>
                  <a:srgbClr val="000000"/>
                </a:solidFill>
                <a:effectLst/>
                <a:latin typeface="JetBrains Mono"/>
              </a:rPr>
              <a:t>String </a:t>
            </a:r>
            <a:r>
              <a:rPr kumimoji="0" lang="en-US" altLang="en-US" sz="1600" b="0" i="0" u="none" strike="noStrike" cap="none" normalizeH="0" baseline="0" dirty="0" err="1" smtClean="0">
                <a:ln>
                  <a:noFill/>
                </a:ln>
                <a:solidFill>
                  <a:srgbClr val="000000"/>
                </a:solidFill>
                <a:effectLst/>
                <a:latin typeface="JetBrains Mono"/>
              </a:rPr>
              <a:t>msg</a:t>
            </a:r>
            <a:r>
              <a:rPr kumimoji="0" lang="en-US" altLang="en-US" sz="1600" b="0" i="0" u="none" strike="noStrike" cap="none" normalizeH="0" baseline="0" dirty="0" smtClean="0">
                <a:ln>
                  <a:noFill/>
                </a:ln>
                <a:solidFill>
                  <a:srgbClr val="000000"/>
                </a:solidFill>
                <a:effectLst/>
                <a:latin typeface="JetBrains Mono"/>
              </a:rPr>
              <a:t> </a:t>
            </a: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err="1" smtClean="0">
                <a:ln>
                  <a:noFill/>
                </a:ln>
                <a:solidFill>
                  <a:srgbClr val="871094"/>
                </a:solidFill>
                <a:effectLst/>
                <a:latin typeface="JetBrains Mono"/>
              </a:rPr>
              <a:t>message</a:t>
            </a:r>
            <a:r>
              <a:rPr kumimoji="0" lang="en-US" altLang="en-US" sz="1600" b="0" i="0" u="none" strike="noStrike" cap="none" normalizeH="0" baseline="0" dirty="0" err="1" smtClean="0">
                <a:ln>
                  <a:noFill/>
                </a:ln>
                <a:solidFill>
                  <a:srgbClr val="080808"/>
                </a:solidFill>
                <a:effectLst/>
                <a:latin typeface="JetBrains Mono"/>
              </a:rPr>
              <a:t>.getText</a:t>
            </a:r>
            <a:r>
              <a:rPr kumimoji="0" lang="en-US" altLang="en-US" sz="1600" b="0" i="0" u="none" strike="noStrike" cap="none" normalizeH="0" baseline="0" dirty="0" smtClean="0">
                <a:ln>
                  <a:noFill/>
                </a:ln>
                <a:solidFill>
                  <a:srgbClr val="080808"/>
                </a:solidFill>
                <a:effectLst/>
                <a:latin typeface="JetBrains Mono"/>
              </a:rPr>
              <a:t>().</a:t>
            </a:r>
            <a:r>
              <a:rPr kumimoji="0" lang="en-US" altLang="en-US" sz="1600" b="0" i="0" u="none" strike="noStrike" cap="none" normalizeH="0" baseline="0" dirty="0" err="1" smtClean="0">
                <a:ln>
                  <a:noFill/>
                </a:ln>
                <a:solidFill>
                  <a:srgbClr val="080808"/>
                </a:solidFill>
                <a:effectLst/>
                <a:latin typeface="JetBrains Mono"/>
              </a:rPr>
              <a:t>toString</a:t>
            </a:r>
            <a:r>
              <a:rPr kumimoji="0" lang="en-US" altLang="en-US" sz="1600" b="0" i="0" u="none" strike="noStrike" cap="none" normalizeH="0" baseline="0" dirty="0" smtClean="0">
                <a:ln>
                  <a:noFill/>
                </a:ln>
                <a:solidFill>
                  <a:srgbClr val="080808"/>
                </a:solidFill>
                <a:effectLst/>
                <a:latin typeface="JetBrains Mono"/>
              </a:rPr>
              <a:t>();</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1" u="none" strike="noStrike" cap="none" normalizeH="0" baseline="0" dirty="0" smtClean="0">
                <a:ln>
                  <a:noFill/>
                </a:ln>
                <a:solidFill>
                  <a:srgbClr val="8C8C8C"/>
                </a:solidFill>
                <a:effectLst/>
                <a:latin typeface="JetBrains Mono"/>
              </a:rPr>
              <a:t>//Getting intent and </a:t>
            </a:r>
            <a:r>
              <a:rPr kumimoji="0" lang="en-US" altLang="en-US" sz="1600" b="0" i="1" u="none" strike="noStrike" cap="none" normalizeH="0" baseline="0" dirty="0" err="1" smtClean="0">
                <a:ln>
                  <a:noFill/>
                </a:ln>
                <a:solidFill>
                  <a:srgbClr val="8C8C8C"/>
                </a:solidFill>
                <a:effectLst/>
                <a:latin typeface="JetBrains Mono"/>
              </a:rPr>
              <a:t>PendingIntent</a:t>
            </a:r>
            <a:r>
              <a:rPr kumimoji="0" lang="en-US" altLang="en-US" sz="1600" b="0" i="1" u="none" strike="noStrike" cap="none" normalizeH="0" baseline="0" dirty="0" smtClean="0">
                <a:ln>
                  <a:noFill/>
                </a:ln>
                <a:solidFill>
                  <a:srgbClr val="8C8C8C"/>
                </a:solidFill>
                <a:effectLst/>
                <a:latin typeface="JetBrains Mono"/>
              </a:rPr>
              <a:t> instance</a:t>
            </a:r>
            <a:br>
              <a:rPr kumimoji="0" lang="en-US" altLang="en-US" sz="1600" b="0" i="1" u="none" strike="noStrike" cap="none" normalizeH="0" baseline="0" dirty="0" smtClean="0">
                <a:ln>
                  <a:noFill/>
                </a:ln>
                <a:solidFill>
                  <a:srgbClr val="8C8C8C"/>
                </a:solidFill>
                <a:effectLst/>
                <a:latin typeface="JetBrains Mono"/>
              </a:rPr>
            </a:br>
            <a:r>
              <a:rPr kumimoji="0" lang="en-US" altLang="en-US" sz="1600" b="0" i="1" u="none" strike="noStrike" cap="none" normalizeH="0" baseline="0" dirty="0" smtClean="0">
                <a:ln>
                  <a:noFill/>
                </a:ln>
                <a:solidFill>
                  <a:srgbClr val="8C8C8C"/>
                </a:solidFill>
                <a:effectLst/>
                <a:latin typeface="JetBrains Mono"/>
              </a:rPr>
              <a:t>    </a:t>
            </a:r>
            <a:r>
              <a:rPr kumimoji="0" lang="en-US" altLang="en-US" sz="1600" b="0" i="0" u="none" strike="noStrike" cap="none" normalizeH="0" baseline="0" dirty="0" smtClean="0">
                <a:ln>
                  <a:noFill/>
                </a:ln>
                <a:solidFill>
                  <a:srgbClr val="000000"/>
                </a:solidFill>
                <a:effectLst/>
                <a:latin typeface="JetBrains Mono"/>
              </a:rPr>
              <a:t>Intent </a:t>
            </a:r>
            <a:r>
              <a:rPr kumimoji="0" lang="en-US" altLang="en-US" sz="1600" b="0" i="0" u="none" strike="noStrike" cap="none" normalizeH="0" baseline="0" dirty="0" err="1" smtClean="0">
                <a:ln>
                  <a:noFill/>
                </a:ln>
                <a:solidFill>
                  <a:srgbClr val="000000"/>
                </a:solidFill>
                <a:effectLst/>
                <a:latin typeface="JetBrains Mono"/>
              </a:rPr>
              <a:t>intent</a:t>
            </a:r>
            <a:r>
              <a:rPr kumimoji="0" lang="en-US" altLang="en-US" sz="1600" b="0" i="0" u="none" strike="noStrike" cap="none" normalizeH="0" baseline="0" dirty="0" smtClean="0">
                <a:ln>
                  <a:noFill/>
                </a:ln>
                <a:solidFill>
                  <a:srgbClr val="000000"/>
                </a:solidFill>
                <a:effectLst/>
                <a:latin typeface="JetBrains Mono"/>
              </a:rPr>
              <a:t> </a:t>
            </a: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smtClean="0">
                <a:ln>
                  <a:noFill/>
                </a:ln>
                <a:solidFill>
                  <a:srgbClr val="0033B3"/>
                </a:solidFill>
                <a:effectLst/>
                <a:latin typeface="JetBrains Mono"/>
              </a:rPr>
              <a:t>new </a:t>
            </a:r>
            <a:r>
              <a:rPr kumimoji="0" lang="en-US" altLang="en-US" sz="1600" b="0" i="0" u="none" strike="noStrike" cap="none" normalizeH="0" baseline="0" dirty="0" smtClean="0">
                <a:ln>
                  <a:noFill/>
                </a:ln>
                <a:solidFill>
                  <a:srgbClr val="080808"/>
                </a:solidFill>
                <a:effectLst/>
                <a:latin typeface="JetBrains Mono"/>
              </a:rPr>
              <a:t>Intent(</a:t>
            </a:r>
            <a:r>
              <a:rPr kumimoji="0" lang="en-US" altLang="en-US" sz="1600" b="0" i="0" u="none" strike="noStrike" cap="none" normalizeH="0" baseline="0" dirty="0" err="1" smtClean="0">
                <a:ln>
                  <a:noFill/>
                </a:ln>
                <a:solidFill>
                  <a:srgbClr val="080808"/>
                </a:solidFill>
                <a:effectLst/>
                <a:latin typeface="JetBrains Mono"/>
              </a:rPr>
              <a:t>getApplicationContext</a:t>
            </a: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err="1" smtClean="0">
                <a:ln>
                  <a:noFill/>
                </a:ln>
                <a:solidFill>
                  <a:srgbClr val="000000"/>
                </a:solidFill>
                <a:effectLst/>
                <a:latin typeface="JetBrains Mono"/>
              </a:rPr>
              <a:t>MainActivity</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0" u="none" strike="noStrike" cap="none" normalizeH="0" baseline="0" dirty="0" err="1" smtClean="0">
                <a:ln>
                  <a:noFill/>
                </a:ln>
                <a:solidFill>
                  <a:srgbClr val="0033B3"/>
                </a:solidFill>
                <a:effectLst/>
                <a:latin typeface="JetBrains Mono"/>
              </a:rPr>
              <a:t>class</a:t>
            </a:r>
            <a:r>
              <a:rPr kumimoji="0" lang="en-US" altLang="en-US" sz="1600" b="0" i="0" u="none" strike="noStrike" cap="none" normalizeH="0" baseline="0" dirty="0" smtClean="0">
                <a:ln>
                  <a:noFill/>
                </a:ln>
                <a:solidFill>
                  <a:srgbClr val="080808"/>
                </a:solidFill>
                <a:effectLst/>
                <a:latin typeface="JetBrains Mono"/>
              </a:rPr>
              <a:t>);</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1" i="0" u="none" strike="noStrike" cap="none" normalizeH="0" baseline="0" dirty="0" smtClean="0">
                <a:ln>
                  <a:noFill/>
                </a:ln>
                <a:solidFill>
                  <a:srgbClr val="080808"/>
                </a:solidFill>
                <a:effectLst/>
                <a:latin typeface="JetBrains Mono"/>
              </a:rPr>
              <a:t>    </a:t>
            </a:r>
            <a:r>
              <a:rPr kumimoji="0" lang="en-US" altLang="en-US" sz="1600" b="1" i="0" u="none" strike="noStrike" cap="none" normalizeH="0" baseline="0" dirty="0" err="1" smtClean="0">
                <a:ln>
                  <a:noFill/>
                </a:ln>
                <a:solidFill>
                  <a:srgbClr val="000000"/>
                </a:solidFill>
                <a:effectLst/>
                <a:latin typeface="JetBrains Mono"/>
              </a:rPr>
              <a:t>PendingIntent</a:t>
            </a:r>
            <a:r>
              <a:rPr kumimoji="0" lang="en-US" altLang="en-US" sz="1600" b="1" i="0" u="none" strike="noStrike" cap="none" normalizeH="0" baseline="0" dirty="0" smtClean="0">
                <a:ln>
                  <a:noFill/>
                </a:ln>
                <a:solidFill>
                  <a:srgbClr val="000000"/>
                </a:solidFill>
                <a:effectLst/>
                <a:latin typeface="JetBrains Mono"/>
              </a:rPr>
              <a:t> pi </a:t>
            </a:r>
            <a:r>
              <a:rPr kumimoji="0" lang="en-US" altLang="en-US" sz="1600" b="1" i="0" u="none" strike="noStrike" cap="none" normalizeH="0" baseline="0" dirty="0" smtClean="0">
                <a:ln>
                  <a:noFill/>
                </a:ln>
                <a:solidFill>
                  <a:srgbClr val="080808"/>
                </a:solidFill>
                <a:effectLst/>
                <a:latin typeface="JetBrains Mono"/>
              </a:rPr>
              <a:t>= </a:t>
            </a:r>
            <a:r>
              <a:rPr kumimoji="0" lang="en-US" altLang="en-US" sz="1600" b="1" i="0" u="none" strike="noStrike" cap="none" normalizeH="0" baseline="0" dirty="0" err="1" smtClean="0">
                <a:ln>
                  <a:noFill/>
                </a:ln>
                <a:solidFill>
                  <a:srgbClr val="000000"/>
                </a:solidFill>
                <a:effectLst/>
                <a:latin typeface="JetBrains Mono"/>
              </a:rPr>
              <a:t>PendingIntent</a:t>
            </a:r>
            <a:r>
              <a:rPr kumimoji="0" lang="en-US" altLang="en-US" sz="1600" b="1" i="0" u="none" strike="noStrike" cap="none" normalizeH="0" baseline="0" dirty="0" err="1" smtClean="0">
                <a:ln>
                  <a:noFill/>
                </a:ln>
                <a:solidFill>
                  <a:srgbClr val="080808"/>
                </a:solidFill>
                <a:effectLst/>
                <a:latin typeface="JetBrains Mono"/>
              </a:rPr>
              <a:t>.</a:t>
            </a:r>
            <a:r>
              <a:rPr kumimoji="0" lang="en-US" altLang="en-US" sz="1600" b="1" i="1" u="none" strike="noStrike" cap="none" normalizeH="0" baseline="0" dirty="0" err="1" smtClean="0">
                <a:ln>
                  <a:noFill/>
                </a:ln>
                <a:solidFill>
                  <a:srgbClr val="080808"/>
                </a:solidFill>
                <a:effectLst/>
                <a:latin typeface="JetBrains Mono"/>
              </a:rPr>
              <a:t>getActivity</a:t>
            </a:r>
            <a:r>
              <a:rPr kumimoji="0" lang="en-US" altLang="en-US" sz="1600" b="1" i="0" u="none" strike="noStrike" cap="none" normalizeH="0" baseline="0" dirty="0" smtClean="0">
                <a:ln>
                  <a:noFill/>
                </a:ln>
                <a:solidFill>
                  <a:srgbClr val="080808"/>
                </a:solidFill>
                <a:effectLst/>
                <a:latin typeface="JetBrains Mono"/>
              </a:rPr>
              <a:t>(</a:t>
            </a:r>
            <a:r>
              <a:rPr kumimoji="0" lang="en-US" altLang="en-US" sz="1600" b="1" i="0" u="none" strike="noStrike" cap="none" normalizeH="0" baseline="0" dirty="0" err="1" smtClean="0">
                <a:ln>
                  <a:noFill/>
                </a:ln>
                <a:solidFill>
                  <a:srgbClr val="080808"/>
                </a:solidFill>
                <a:effectLst/>
                <a:latin typeface="JetBrains Mono"/>
              </a:rPr>
              <a:t>getApplicationContext</a:t>
            </a:r>
            <a:r>
              <a:rPr kumimoji="0" lang="en-US" altLang="en-US" sz="1600" b="1" i="0" u="none" strike="noStrike" cap="none" normalizeH="0" baseline="0" dirty="0" smtClean="0">
                <a:ln>
                  <a:noFill/>
                </a:ln>
                <a:solidFill>
                  <a:srgbClr val="080808"/>
                </a:solidFill>
                <a:effectLst/>
                <a:latin typeface="JetBrains Mono"/>
              </a:rPr>
              <a:t>(), </a:t>
            </a:r>
            <a:r>
              <a:rPr kumimoji="0" lang="en-US" altLang="en-US" sz="1600" b="1" i="0" u="none" strike="noStrike" cap="none" normalizeH="0" baseline="0" dirty="0" smtClean="0">
                <a:ln>
                  <a:noFill/>
                </a:ln>
                <a:solidFill>
                  <a:srgbClr val="1750EB"/>
                </a:solidFill>
                <a:effectLst/>
                <a:latin typeface="JetBrains Mono"/>
              </a:rPr>
              <a:t>0</a:t>
            </a:r>
            <a:r>
              <a:rPr kumimoji="0" lang="en-US" altLang="en-US" sz="1600" b="1" i="0" u="none" strike="noStrike" cap="none" normalizeH="0" baseline="0" dirty="0" smtClean="0">
                <a:ln>
                  <a:noFill/>
                </a:ln>
                <a:solidFill>
                  <a:srgbClr val="080808"/>
                </a:solidFill>
                <a:effectLst/>
                <a:latin typeface="JetBrains Mono"/>
              </a:rPr>
              <a:t>, </a:t>
            </a:r>
            <a:r>
              <a:rPr kumimoji="0" lang="en-US" altLang="en-US" sz="1600" b="1" i="0" u="none" strike="noStrike" cap="none" normalizeH="0" baseline="0" dirty="0" smtClean="0">
                <a:ln>
                  <a:noFill/>
                </a:ln>
                <a:solidFill>
                  <a:srgbClr val="000000"/>
                </a:solidFill>
                <a:effectLst/>
                <a:latin typeface="JetBrains Mono"/>
              </a:rPr>
              <a:t>intent</a:t>
            </a:r>
            <a:r>
              <a:rPr kumimoji="0" lang="en-US" altLang="en-US" sz="1600" b="1" i="0" u="none" strike="noStrike" cap="none" normalizeH="0" baseline="0" dirty="0" smtClean="0">
                <a:ln>
                  <a:noFill/>
                </a:ln>
                <a:solidFill>
                  <a:srgbClr val="080808"/>
                </a:solidFill>
                <a:effectLst/>
                <a:latin typeface="JetBrains Mono"/>
              </a:rPr>
              <a:t>, </a:t>
            </a:r>
            <a:r>
              <a:rPr kumimoji="0" lang="en-US" altLang="en-US" sz="1600" b="1" i="0" u="none" strike="noStrike" cap="none" normalizeH="0" baseline="0" dirty="0" err="1" smtClean="0">
                <a:ln>
                  <a:noFill/>
                </a:ln>
                <a:solidFill>
                  <a:srgbClr val="000000"/>
                </a:solidFill>
                <a:effectLst/>
                <a:latin typeface="JetBrains Mono"/>
              </a:rPr>
              <a:t>PendingIntent</a:t>
            </a:r>
            <a:r>
              <a:rPr kumimoji="0" lang="en-US" altLang="en-US" sz="1600" b="1" i="0" u="none" strike="noStrike" cap="none" normalizeH="0" baseline="0" dirty="0" err="1" smtClean="0">
                <a:ln>
                  <a:noFill/>
                </a:ln>
                <a:solidFill>
                  <a:srgbClr val="080808"/>
                </a:solidFill>
                <a:effectLst/>
                <a:latin typeface="JetBrains Mono"/>
              </a:rPr>
              <a:t>.</a:t>
            </a:r>
            <a:r>
              <a:rPr kumimoji="0" lang="en-US" altLang="en-US" sz="1600" b="1" i="1" u="none" strike="noStrike" cap="none" normalizeH="0" baseline="0" dirty="0" err="1" smtClean="0">
                <a:ln>
                  <a:noFill/>
                </a:ln>
                <a:solidFill>
                  <a:srgbClr val="871094"/>
                </a:solidFill>
                <a:effectLst/>
                <a:latin typeface="JetBrains Mono"/>
              </a:rPr>
              <a:t>FLAG_MUTABLE</a:t>
            </a:r>
            <a:r>
              <a:rPr kumimoji="0" lang="en-US" altLang="en-US" sz="1600" b="1" i="0" u="none" strike="noStrike" cap="none" normalizeH="0" baseline="0" dirty="0" smtClean="0">
                <a:ln>
                  <a:noFill/>
                </a:ln>
                <a:solidFill>
                  <a:srgbClr val="080808"/>
                </a:solidFill>
                <a:effectLst/>
                <a:latin typeface="JetBrains Mono"/>
              </a:rPr>
              <a:t>);</a:t>
            </a:r>
            <a:br>
              <a:rPr kumimoji="0" lang="en-US" altLang="en-US" sz="1600" b="1"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smtClean="0">
                <a:ln>
                  <a:noFill/>
                </a:ln>
                <a:solidFill>
                  <a:srgbClr val="0033B3"/>
                </a:solidFill>
                <a:effectLst/>
                <a:latin typeface="JetBrains Mono"/>
              </a:rPr>
              <a:t>if </a:t>
            </a:r>
            <a:r>
              <a:rPr kumimoji="0" lang="en-US" altLang="en-US" sz="1600" b="0" i="0" u="none" strike="noStrike" cap="none" normalizeH="0" baseline="0" dirty="0" smtClean="0">
                <a:ln>
                  <a:noFill/>
                </a:ln>
                <a:solidFill>
                  <a:srgbClr val="080808"/>
                </a:solidFill>
                <a:effectLst/>
                <a:latin typeface="JetBrains Mono"/>
              </a:rPr>
              <a:t>(</a:t>
            </a:r>
            <a:r>
              <a:rPr kumimoji="0" lang="en-US" altLang="en-US" sz="1600" b="0" i="0" u="none" strike="noStrike" cap="none" normalizeH="0" baseline="0" dirty="0" err="1" smtClean="0">
                <a:ln>
                  <a:noFill/>
                </a:ln>
                <a:solidFill>
                  <a:srgbClr val="000000"/>
                </a:solidFill>
                <a:effectLst/>
                <a:latin typeface="JetBrains Mono"/>
              </a:rPr>
              <a:t>ActivityCompat</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1" u="none" strike="noStrike" cap="none" normalizeH="0" baseline="0" dirty="0" err="1" smtClean="0">
                <a:ln>
                  <a:noFill/>
                </a:ln>
                <a:solidFill>
                  <a:srgbClr val="080808"/>
                </a:solidFill>
                <a:effectLst/>
                <a:latin typeface="JetBrains Mono"/>
              </a:rPr>
              <a:t>checkSelfPermission</a:t>
            </a:r>
            <a:r>
              <a:rPr kumimoji="0" lang="en-US" altLang="en-US" sz="1600" b="0" i="0" u="none" strike="noStrike" cap="none" normalizeH="0" baseline="0" dirty="0" smtClean="0">
                <a:ln>
                  <a:noFill/>
                </a:ln>
                <a:solidFill>
                  <a:srgbClr val="080808"/>
                </a:solidFill>
                <a:effectLst/>
                <a:latin typeface="JetBrains Mono"/>
              </a:rPr>
              <a:t>(</a:t>
            </a:r>
            <a:r>
              <a:rPr kumimoji="0" lang="en-US" altLang="en-US" sz="1600" b="0" i="0" u="none" strike="noStrike" cap="none" normalizeH="0" baseline="0" dirty="0" err="1" smtClean="0">
                <a:ln>
                  <a:noFill/>
                </a:ln>
                <a:solidFill>
                  <a:srgbClr val="000000"/>
                </a:solidFill>
                <a:effectLst/>
                <a:latin typeface="JetBrains Mono"/>
              </a:rPr>
              <a:t>MainActivity</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0" u="none" strike="noStrike" cap="none" normalizeH="0" baseline="0" dirty="0" err="1" smtClean="0">
                <a:ln>
                  <a:noFill/>
                </a:ln>
                <a:solidFill>
                  <a:srgbClr val="0033B3"/>
                </a:solidFill>
                <a:effectLst/>
                <a:latin typeface="JetBrains Mono"/>
              </a:rPr>
              <a:t>this</a:t>
            </a: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err="1" smtClean="0">
                <a:ln>
                  <a:noFill/>
                </a:ln>
                <a:solidFill>
                  <a:srgbClr val="000000"/>
                </a:solidFill>
                <a:effectLst/>
                <a:latin typeface="JetBrains Mono"/>
              </a:rPr>
              <a:t>Manifest</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0" u="none" strike="noStrike" cap="none" normalizeH="0" baseline="0" dirty="0" err="1" smtClean="0">
                <a:ln>
                  <a:noFill/>
                </a:ln>
                <a:solidFill>
                  <a:srgbClr val="000000"/>
                </a:solidFill>
                <a:effectLst/>
                <a:latin typeface="JetBrains Mono"/>
              </a:rPr>
              <a:t>permission</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1" u="none" strike="noStrike" cap="none" normalizeH="0" baseline="0" dirty="0" err="1" smtClean="0">
                <a:ln>
                  <a:noFill/>
                </a:ln>
                <a:solidFill>
                  <a:srgbClr val="871094"/>
                </a:solidFill>
                <a:effectLst/>
                <a:latin typeface="JetBrains Mono"/>
              </a:rPr>
              <a:t>SEND_SMS</a:t>
            </a:r>
            <a:r>
              <a:rPr kumimoji="0" lang="en-US" altLang="en-US" sz="1600" b="0" i="0" u="none" strike="noStrike" cap="none" normalizeH="0" baseline="0" dirty="0" smtClean="0">
                <a:ln>
                  <a:noFill/>
                </a:ln>
                <a:solidFill>
                  <a:srgbClr val="080808"/>
                </a:solidFill>
                <a:effectLst/>
                <a:latin typeface="JetBrains Mono"/>
              </a:rPr>
              <a:t>) == </a:t>
            </a:r>
            <a:r>
              <a:rPr kumimoji="0" lang="en-US" altLang="en-US" sz="1600" b="0" i="0" u="none" strike="noStrike" cap="none" normalizeH="0" baseline="0" dirty="0" err="1" smtClean="0">
                <a:ln>
                  <a:noFill/>
                </a:ln>
                <a:solidFill>
                  <a:srgbClr val="000000"/>
                </a:solidFill>
                <a:effectLst/>
                <a:latin typeface="JetBrains Mono"/>
              </a:rPr>
              <a:t>PackageManager</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1" u="none" strike="noStrike" cap="none" normalizeH="0" baseline="0" dirty="0" err="1" smtClean="0">
                <a:ln>
                  <a:noFill/>
                </a:ln>
                <a:solidFill>
                  <a:srgbClr val="871094"/>
                </a:solidFill>
                <a:effectLst/>
                <a:latin typeface="JetBrains Mono"/>
              </a:rPr>
              <a:t>PERMISSION_GRANTED</a:t>
            </a:r>
            <a:r>
              <a:rPr kumimoji="0" lang="en-US" altLang="en-US" sz="1600" b="0" i="0" u="none" strike="noStrike" cap="none" normalizeH="0" baseline="0" dirty="0" smtClean="0">
                <a:ln>
                  <a:noFill/>
                </a:ln>
                <a:solidFill>
                  <a:srgbClr val="080808"/>
                </a:solidFill>
                <a:effectLst/>
                <a:latin typeface="JetBrains Mono"/>
              </a:rPr>
              <a:t>) {</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1" u="none" strike="noStrike" cap="none" normalizeH="0" baseline="0" dirty="0" smtClean="0">
                <a:ln>
                  <a:noFill/>
                </a:ln>
                <a:solidFill>
                  <a:srgbClr val="8C8C8C"/>
                </a:solidFill>
                <a:effectLst/>
                <a:latin typeface="JetBrains Mono"/>
              </a:rPr>
              <a:t>//Get the </a:t>
            </a:r>
            <a:r>
              <a:rPr kumimoji="0" lang="en-US" altLang="en-US" sz="1600" b="0" i="1" u="none" strike="noStrike" cap="none" normalizeH="0" baseline="0" dirty="0" err="1" smtClean="0">
                <a:ln>
                  <a:noFill/>
                </a:ln>
                <a:solidFill>
                  <a:srgbClr val="8C8C8C"/>
                </a:solidFill>
                <a:effectLst/>
                <a:latin typeface="JetBrains Mono"/>
              </a:rPr>
              <a:t>SmsManager</a:t>
            </a:r>
            <a:r>
              <a:rPr kumimoji="0" lang="en-US" altLang="en-US" sz="1600" b="0" i="1" u="none" strike="noStrike" cap="none" normalizeH="0" baseline="0" dirty="0" smtClean="0">
                <a:ln>
                  <a:noFill/>
                </a:ln>
                <a:solidFill>
                  <a:srgbClr val="8C8C8C"/>
                </a:solidFill>
                <a:effectLst/>
                <a:latin typeface="JetBrains Mono"/>
              </a:rPr>
              <a:t> instance and call the </a:t>
            </a:r>
            <a:r>
              <a:rPr kumimoji="0" lang="en-US" altLang="en-US" sz="1600" b="0" i="1" u="none" strike="noStrike" cap="none" normalizeH="0" baseline="0" dirty="0" err="1" smtClean="0">
                <a:ln>
                  <a:noFill/>
                </a:ln>
                <a:solidFill>
                  <a:srgbClr val="8C8C8C"/>
                </a:solidFill>
                <a:effectLst/>
                <a:latin typeface="JetBrains Mono"/>
              </a:rPr>
              <a:t>sendTextMessage</a:t>
            </a:r>
            <a:r>
              <a:rPr kumimoji="0" lang="en-US" altLang="en-US" sz="1600" b="0" i="1" u="none" strike="noStrike" cap="none" normalizeH="0" baseline="0" dirty="0" smtClean="0">
                <a:ln>
                  <a:noFill/>
                </a:ln>
                <a:solidFill>
                  <a:srgbClr val="8C8C8C"/>
                </a:solidFill>
                <a:effectLst/>
                <a:latin typeface="JetBrains Mono"/>
              </a:rPr>
              <a:t> method to send message</a:t>
            </a:r>
            <a:br>
              <a:rPr kumimoji="0" lang="en-US" altLang="en-US" sz="1600" b="0" i="1" u="none" strike="noStrike" cap="none" normalizeH="0" baseline="0" dirty="0" smtClean="0">
                <a:ln>
                  <a:noFill/>
                </a:ln>
                <a:solidFill>
                  <a:srgbClr val="8C8C8C"/>
                </a:solidFill>
                <a:effectLst/>
                <a:latin typeface="JetBrains Mono"/>
              </a:rPr>
            </a:br>
            <a:r>
              <a:rPr kumimoji="0" lang="en-US" altLang="en-US" sz="1600" b="0" i="1" u="none" strike="noStrike" cap="none" normalizeH="0" baseline="0" dirty="0" smtClean="0">
                <a:ln>
                  <a:noFill/>
                </a:ln>
                <a:solidFill>
                  <a:srgbClr val="8C8C8C"/>
                </a:solidFill>
                <a:effectLst/>
                <a:latin typeface="JetBrains Mono"/>
              </a:rPr>
              <a:t>        </a:t>
            </a:r>
            <a:r>
              <a:rPr kumimoji="0" lang="en-US" altLang="en-US" sz="1600" b="0" i="0" u="none" strike="noStrike" cap="none" normalizeH="0" baseline="0" dirty="0" err="1" smtClean="0">
                <a:ln>
                  <a:noFill/>
                </a:ln>
                <a:solidFill>
                  <a:srgbClr val="000000"/>
                </a:solidFill>
                <a:effectLst/>
                <a:latin typeface="JetBrains Mono"/>
              </a:rPr>
              <a:t>SmsManager</a:t>
            </a:r>
            <a:r>
              <a:rPr kumimoji="0" lang="en-US" altLang="en-US" sz="1600" b="0" i="0" u="none" strike="noStrike" cap="none" normalizeH="0" baseline="0" dirty="0" smtClean="0">
                <a:ln>
                  <a:noFill/>
                </a:ln>
                <a:solidFill>
                  <a:srgbClr val="000000"/>
                </a:solidFill>
                <a:effectLst/>
                <a:latin typeface="JetBrains Mono"/>
              </a:rPr>
              <a:t> </a:t>
            </a:r>
            <a:r>
              <a:rPr kumimoji="0" lang="en-US" altLang="en-US" sz="1600" b="0" i="0" u="none" strike="noStrike" cap="none" normalizeH="0" baseline="0" dirty="0" err="1" smtClean="0">
                <a:ln>
                  <a:noFill/>
                </a:ln>
                <a:solidFill>
                  <a:srgbClr val="000000"/>
                </a:solidFill>
                <a:effectLst/>
                <a:latin typeface="JetBrains Mono"/>
              </a:rPr>
              <a:t>sms</a:t>
            </a:r>
            <a:r>
              <a:rPr kumimoji="0" lang="en-US" altLang="en-US" sz="1600" b="0" i="0" u="none" strike="noStrike" cap="none" normalizeH="0" baseline="0" dirty="0" smtClean="0">
                <a:ln>
                  <a:noFill/>
                </a:ln>
                <a:solidFill>
                  <a:srgbClr val="000000"/>
                </a:solidFill>
                <a:effectLst/>
                <a:latin typeface="JetBrains Mono"/>
              </a:rPr>
              <a:t> </a:t>
            </a: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err="1" smtClean="0">
                <a:ln>
                  <a:noFill/>
                </a:ln>
                <a:solidFill>
                  <a:srgbClr val="000000"/>
                </a:solidFill>
                <a:effectLst/>
                <a:latin typeface="JetBrains Mono"/>
              </a:rPr>
              <a:t>SmsManager</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1" u="none" strike="noStrike" cap="none" normalizeH="0" baseline="0" dirty="0" err="1" smtClean="0">
                <a:ln>
                  <a:noFill/>
                </a:ln>
                <a:solidFill>
                  <a:srgbClr val="080808"/>
                </a:solidFill>
                <a:effectLst/>
                <a:latin typeface="JetBrains Mono"/>
              </a:rPr>
              <a:t>getDefault</a:t>
            </a:r>
            <a:r>
              <a:rPr kumimoji="0" lang="en-US" altLang="en-US" sz="1600" b="0" i="0" u="none" strike="noStrike" cap="none" normalizeH="0" baseline="0" dirty="0" smtClean="0">
                <a:ln>
                  <a:noFill/>
                </a:ln>
                <a:solidFill>
                  <a:srgbClr val="080808"/>
                </a:solidFill>
                <a:effectLst/>
                <a:latin typeface="JetBrains Mono"/>
              </a:rPr>
              <a:t>();</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err="1" smtClean="0">
                <a:ln>
                  <a:noFill/>
                </a:ln>
                <a:solidFill>
                  <a:srgbClr val="000000"/>
                </a:solidFill>
                <a:effectLst/>
                <a:latin typeface="JetBrains Mono"/>
              </a:rPr>
              <a:t>sms</a:t>
            </a:r>
            <a:r>
              <a:rPr kumimoji="0" lang="en-US" altLang="en-US" sz="1600" b="0" i="0" u="none" strike="noStrike" cap="none" normalizeH="0" baseline="0" dirty="0" err="1" smtClean="0">
                <a:ln>
                  <a:noFill/>
                </a:ln>
                <a:solidFill>
                  <a:srgbClr val="080808"/>
                </a:solidFill>
                <a:effectLst/>
                <a:latin typeface="JetBrains Mono"/>
              </a:rPr>
              <a:t>.sendTextMessage</a:t>
            </a:r>
            <a:r>
              <a:rPr kumimoji="0" lang="en-US" altLang="en-US" sz="1600" b="0" i="0" u="none" strike="noStrike" cap="none" normalizeH="0" baseline="0" dirty="0" smtClean="0">
                <a:ln>
                  <a:noFill/>
                </a:ln>
                <a:solidFill>
                  <a:srgbClr val="080808"/>
                </a:solidFill>
                <a:effectLst/>
                <a:latin typeface="JetBrains Mono"/>
              </a:rPr>
              <a:t>(</a:t>
            </a:r>
            <a:r>
              <a:rPr kumimoji="0" lang="en-US" altLang="en-US" sz="1600" b="0" i="0" u="none" strike="noStrike" cap="none" normalizeH="0" baseline="0" dirty="0" smtClean="0">
                <a:ln>
                  <a:noFill/>
                </a:ln>
                <a:solidFill>
                  <a:srgbClr val="000000"/>
                </a:solidFill>
                <a:effectLst/>
                <a:latin typeface="JetBrains Mono"/>
              </a:rPr>
              <a:t>no</a:t>
            </a: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smtClean="0">
                <a:ln>
                  <a:noFill/>
                </a:ln>
                <a:solidFill>
                  <a:srgbClr val="0033B3"/>
                </a:solidFill>
                <a:effectLst/>
                <a:latin typeface="JetBrains Mono"/>
              </a:rPr>
              <a:t>null</a:t>
            </a: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err="1" smtClean="0">
                <a:ln>
                  <a:noFill/>
                </a:ln>
                <a:solidFill>
                  <a:srgbClr val="000000"/>
                </a:solidFill>
                <a:effectLst/>
                <a:latin typeface="JetBrains Mono"/>
              </a:rPr>
              <a:t>msg</a:t>
            </a: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smtClean="0">
                <a:ln>
                  <a:noFill/>
                </a:ln>
                <a:solidFill>
                  <a:srgbClr val="000000"/>
                </a:solidFill>
                <a:effectLst/>
                <a:latin typeface="JetBrains Mono"/>
              </a:rPr>
              <a:t>pi</a:t>
            </a: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smtClean="0">
                <a:ln>
                  <a:noFill/>
                </a:ln>
                <a:solidFill>
                  <a:srgbClr val="0033B3"/>
                </a:solidFill>
                <a:effectLst/>
                <a:latin typeface="JetBrains Mono"/>
              </a:rPr>
              <a:t>null</a:t>
            </a:r>
            <a:r>
              <a:rPr kumimoji="0" lang="en-US" altLang="en-US" sz="1600" b="0" i="0" u="none" strike="noStrike" cap="none" normalizeH="0" baseline="0" dirty="0" smtClean="0">
                <a:ln>
                  <a:noFill/>
                </a:ln>
                <a:solidFill>
                  <a:srgbClr val="080808"/>
                </a:solidFill>
                <a:effectLst/>
                <a:latin typeface="JetBrains Mono"/>
              </a:rPr>
              <a:t>);</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err="1" smtClean="0">
                <a:ln>
                  <a:noFill/>
                </a:ln>
                <a:solidFill>
                  <a:srgbClr val="000000"/>
                </a:solidFill>
                <a:effectLst/>
                <a:latin typeface="JetBrains Mono"/>
              </a:rPr>
              <a:t>Toast</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1" u="none" strike="noStrike" cap="none" normalizeH="0" baseline="0" dirty="0" err="1" smtClean="0">
                <a:ln>
                  <a:noFill/>
                </a:ln>
                <a:solidFill>
                  <a:srgbClr val="080808"/>
                </a:solidFill>
                <a:effectLst/>
                <a:latin typeface="JetBrains Mono"/>
              </a:rPr>
              <a:t>makeText</a:t>
            </a:r>
            <a:r>
              <a:rPr kumimoji="0" lang="en-US" altLang="en-US" sz="1600" b="0" i="0" u="none" strike="noStrike" cap="none" normalizeH="0" baseline="0" dirty="0" smtClean="0">
                <a:ln>
                  <a:noFill/>
                </a:ln>
                <a:solidFill>
                  <a:srgbClr val="080808"/>
                </a:solidFill>
                <a:effectLst/>
                <a:latin typeface="JetBrains Mono"/>
              </a:rPr>
              <a:t>(</a:t>
            </a:r>
            <a:r>
              <a:rPr kumimoji="0" lang="en-US" altLang="en-US" sz="1600" b="0" i="0" u="none" strike="noStrike" cap="none" normalizeH="0" baseline="0" dirty="0" err="1" smtClean="0">
                <a:ln>
                  <a:noFill/>
                </a:ln>
                <a:solidFill>
                  <a:srgbClr val="080808"/>
                </a:solidFill>
                <a:effectLst/>
                <a:latin typeface="JetBrains Mono"/>
              </a:rPr>
              <a:t>getApplicationContext</a:t>
            </a: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smtClean="0">
                <a:ln>
                  <a:noFill/>
                </a:ln>
                <a:solidFill>
                  <a:srgbClr val="067D17"/>
                </a:solidFill>
                <a:effectLst/>
                <a:latin typeface="JetBrains Mono"/>
              </a:rPr>
              <a:t>"Message Sent successfully!"</a:t>
            </a:r>
            <a:r>
              <a:rPr kumimoji="0" lang="en-US" altLang="en-US" sz="1600" b="0" i="0" u="none" strike="noStrike" cap="none" normalizeH="0" baseline="0" dirty="0" smtClean="0">
                <a:ln>
                  <a:noFill/>
                </a:ln>
                <a:solidFill>
                  <a:srgbClr val="080808"/>
                </a:solidFill>
                <a:effectLst/>
                <a:latin typeface="JetBrains Mono"/>
              </a:rPr>
              <a:t>,</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err="1" smtClean="0">
                <a:ln>
                  <a:noFill/>
                </a:ln>
                <a:solidFill>
                  <a:srgbClr val="000000"/>
                </a:solidFill>
                <a:effectLst/>
                <a:latin typeface="JetBrains Mono"/>
              </a:rPr>
              <a:t>Toast</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1" u="none" strike="noStrike" cap="none" normalizeH="0" baseline="0" dirty="0" err="1" smtClean="0">
                <a:ln>
                  <a:noFill/>
                </a:ln>
                <a:solidFill>
                  <a:srgbClr val="871094"/>
                </a:solidFill>
                <a:effectLst/>
                <a:latin typeface="JetBrains Mono"/>
              </a:rPr>
              <a:t>LENGTH_LONG</a:t>
            </a:r>
            <a:r>
              <a:rPr kumimoji="0" lang="en-US" altLang="en-US" sz="1600" b="0" i="0" u="none" strike="noStrike" cap="none" normalizeH="0" baseline="0" dirty="0" smtClean="0">
                <a:ln>
                  <a:noFill/>
                </a:ln>
                <a:solidFill>
                  <a:srgbClr val="080808"/>
                </a:solidFill>
                <a:effectLst/>
                <a:latin typeface="JetBrains Mono"/>
              </a:rPr>
              <a:t>).show();</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smtClean="0">
                <a:ln>
                  <a:noFill/>
                </a:ln>
                <a:solidFill>
                  <a:srgbClr val="0033B3"/>
                </a:solidFill>
                <a:effectLst/>
                <a:latin typeface="JetBrains Mono"/>
              </a:rPr>
              <a:t>else </a:t>
            </a:r>
            <a:r>
              <a:rPr kumimoji="0" lang="en-US" altLang="en-US" sz="1600" b="0" i="0" u="none" strike="noStrike" cap="none" normalizeH="0" baseline="0" dirty="0" smtClean="0">
                <a:ln>
                  <a:noFill/>
                </a:ln>
                <a:solidFill>
                  <a:srgbClr val="080808"/>
                </a:solidFill>
                <a:effectLst/>
                <a:latin typeface="JetBrains Mono"/>
              </a:rPr>
              <a:t>{</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smtClean="0">
                <a:ln>
                  <a:noFill/>
                </a:ln>
                <a:solidFill>
                  <a:srgbClr val="0033B3"/>
                </a:solidFill>
                <a:effectLst/>
                <a:latin typeface="JetBrains Mono"/>
              </a:rPr>
              <a:t>if </a:t>
            </a:r>
            <a:r>
              <a:rPr kumimoji="0" lang="en-US" altLang="en-US" sz="1600" b="0" i="0" u="none" strike="noStrike" cap="none" normalizeH="0" baseline="0" dirty="0" smtClean="0">
                <a:ln>
                  <a:noFill/>
                </a:ln>
                <a:solidFill>
                  <a:srgbClr val="080808"/>
                </a:solidFill>
                <a:effectLst/>
                <a:latin typeface="JetBrains Mono"/>
              </a:rPr>
              <a:t>(</a:t>
            </a:r>
            <a:r>
              <a:rPr kumimoji="0" lang="en-US" altLang="en-US" sz="1600" b="0" i="0" u="none" strike="noStrike" cap="none" normalizeH="0" baseline="0" dirty="0" err="1" smtClean="0">
                <a:ln>
                  <a:noFill/>
                </a:ln>
                <a:solidFill>
                  <a:srgbClr val="000000"/>
                </a:solidFill>
                <a:effectLst/>
                <a:latin typeface="JetBrains Mono"/>
              </a:rPr>
              <a:t>Build</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0" u="none" strike="noStrike" cap="none" normalizeH="0" baseline="0" dirty="0" err="1" smtClean="0">
                <a:ln>
                  <a:noFill/>
                </a:ln>
                <a:solidFill>
                  <a:srgbClr val="000000"/>
                </a:solidFill>
                <a:effectLst/>
                <a:latin typeface="JetBrains Mono"/>
              </a:rPr>
              <a:t>VERSION</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1" u="none" strike="noStrike" cap="none" normalizeH="0" baseline="0" dirty="0" err="1" smtClean="0">
                <a:ln>
                  <a:noFill/>
                </a:ln>
                <a:solidFill>
                  <a:srgbClr val="871094"/>
                </a:solidFill>
                <a:effectLst/>
                <a:latin typeface="JetBrains Mono"/>
              </a:rPr>
              <a:t>SDK_INT</a:t>
            </a:r>
            <a:r>
              <a:rPr kumimoji="0" lang="en-US" altLang="en-US" sz="1600" b="0" i="1" u="none" strike="noStrike" cap="none" normalizeH="0" baseline="0" dirty="0" smtClean="0">
                <a:ln>
                  <a:noFill/>
                </a:ln>
                <a:solidFill>
                  <a:srgbClr val="871094"/>
                </a:solidFill>
                <a:effectLst/>
                <a:latin typeface="JetBrains Mono"/>
              </a:rPr>
              <a:t> </a:t>
            </a:r>
            <a:r>
              <a:rPr kumimoji="0" lang="en-US" altLang="en-US" sz="1600" b="0" i="0" u="none" strike="noStrike" cap="none" normalizeH="0" baseline="0" dirty="0" smtClean="0">
                <a:ln>
                  <a:noFill/>
                </a:ln>
                <a:solidFill>
                  <a:srgbClr val="080808"/>
                </a:solidFill>
                <a:effectLst/>
                <a:latin typeface="JetBrains Mono"/>
              </a:rPr>
              <a:t>&gt;= </a:t>
            </a:r>
            <a:r>
              <a:rPr kumimoji="0" lang="en-US" altLang="en-US" sz="1600" b="0" i="0" u="none" strike="noStrike" cap="none" normalizeH="0" baseline="0" dirty="0" err="1" smtClean="0">
                <a:ln>
                  <a:noFill/>
                </a:ln>
                <a:solidFill>
                  <a:srgbClr val="000000"/>
                </a:solidFill>
                <a:effectLst/>
                <a:latin typeface="JetBrains Mono"/>
              </a:rPr>
              <a:t>Build</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0" u="none" strike="noStrike" cap="none" normalizeH="0" baseline="0" dirty="0" err="1" smtClean="0">
                <a:ln>
                  <a:noFill/>
                </a:ln>
                <a:solidFill>
                  <a:srgbClr val="000000"/>
                </a:solidFill>
                <a:effectLst/>
                <a:latin typeface="JetBrains Mono"/>
              </a:rPr>
              <a:t>VERSION_CODES</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1" u="none" strike="noStrike" cap="none" normalizeH="0" baseline="0" dirty="0" err="1" smtClean="0">
                <a:ln>
                  <a:noFill/>
                </a:ln>
                <a:solidFill>
                  <a:srgbClr val="871094"/>
                </a:solidFill>
                <a:effectLst/>
                <a:latin typeface="JetBrains Mono"/>
              </a:rPr>
              <a:t>M</a:t>
            </a:r>
            <a:r>
              <a:rPr kumimoji="0" lang="en-US" altLang="en-US" sz="1600" b="0" i="0" u="none" strike="noStrike" cap="none" normalizeH="0" baseline="0" dirty="0" smtClean="0">
                <a:ln>
                  <a:noFill/>
                </a:ln>
                <a:solidFill>
                  <a:srgbClr val="080808"/>
                </a:solidFill>
                <a:effectLst/>
                <a:latin typeface="JetBrains Mono"/>
              </a:rPr>
              <a:t>) {</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err="1" smtClean="0">
                <a:ln>
                  <a:noFill/>
                </a:ln>
                <a:solidFill>
                  <a:srgbClr val="080808"/>
                </a:solidFill>
                <a:effectLst/>
                <a:latin typeface="JetBrains Mono"/>
              </a:rPr>
              <a:t>requestPermissions</a:t>
            </a:r>
            <a:r>
              <a:rPr kumimoji="0" lang="en-US" altLang="en-US" sz="1600" b="0" i="0" u="none" strike="noStrike" cap="none" normalizeH="0" baseline="0" dirty="0" smtClean="0">
                <a:ln>
                  <a:noFill/>
                </a:ln>
                <a:solidFill>
                  <a:srgbClr val="080808"/>
                </a:solidFill>
                <a:effectLst/>
                <a:latin typeface="JetBrains Mono"/>
              </a:rPr>
              <a:t>(</a:t>
            </a:r>
            <a:r>
              <a:rPr kumimoji="0" lang="en-US" altLang="en-US" sz="1600" b="0" i="0" u="none" strike="noStrike" cap="none" normalizeH="0" baseline="0" dirty="0" smtClean="0">
                <a:ln>
                  <a:noFill/>
                </a:ln>
                <a:solidFill>
                  <a:srgbClr val="0033B3"/>
                </a:solidFill>
                <a:effectLst/>
                <a:latin typeface="JetBrains Mono"/>
              </a:rPr>
              <a:t>new </a:t>
            </a:r>
            <a:r>
              <a:rPr kumimoji="0" lang="en-US" altLang="en-US" sz="1600" b="0" i="0" u="none" strike="noStrike" cap="none" normalizeH="0" baseline="0" dirty="0" smtClean="0">
                <a:ln>
                  <a:noFill/>
                </a:ln>
                <a:solidFill>
                  <a:srgbClr val="080808"/>
                </a:solidFill>
                <a:effectLst/>
                <a:latin typeface="JetBrains Mono"/>
              </a:rPr>
              <a:t>String[]{</a:t>
            </a:r>
            <a:r>
              <a:rPr kumimoji="0" lang="en-US" altLang="en-US" sz="1600" b="0" i="0" u="none" strike="noStrike" cap="none" normalizeH="0" baseline="0" dirty="0" err="1" smtClean="0">
                <a:ln>
                  <a:noFill/>
                </a:ln>
                <a:solidFill>
                  <a:srgbClr val="000000"/>
                </a:solidFill>
                <a:effectLst/>
                <a:latin typeface="JetBrains Mono"/>
              </a:rPr>
              <a:t>Manifest</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0" u="none" strike="noStrike" cap="none" normalizeH="0" baseline="0" dirty="0" err="1" smtClean="0">
                <a:ln>
                  <a:noFill/>
                </a:ln>
                <a:solidFill>
                  <a:srgbClr val="000000"/>
                </a:solidFill>
                <a:effectLst/>
                <a:latin typeface="JetBrains Mono"/>
              </a:rPr>
              <a:t>permission</a:t>
            </a:r>
            <a:r>
              <a:rPr kumimoji="0" lang="en-US" altLang="en-US" sz="1600" b="0" i="0" u="none" strike="noStrike" cap="none" normalizeH="0" baseline="0" dirty="0" err="1" smtClean="0">
                <a:ln>
                  <a:noFill/>
                </a:ln>
                <a:solidFill>
                  <a:srgbClr val="080808"/>
                </a:solidFill>
                <a:effectLst/>
                <a:latin typeface="JetBrains Mono"/>
              </a:rPr>
              <a:t>.</a:t>
            </a:r>
            <a:r>
              <a:rPr kumimoji="0" lang="en-US" altLang="en-US" sz="1600" b="0" i="1" u="none" strike="noStrike" cap="none" normalizeH="0" baseline="0" dirty="0" err="1" smtClean="0">
                <a:ln>
                  <a:noFill/>
                </a:ln>
                <a:solidFill>
                  <a:srgbClr val="871094"/>
                </a:solidFill>
                <a:effectLst/>
                <a:latin typeface="JetBrains Mono"/>
              </a:rPr>
              <a:t>SEND_SMS</a:t>
            </a:r>
            <a:r>
              <a:rPr kumimoji="0" lang="en-US" altLang="en-US" sz="1600" b="0" i="0" u="none" strike="noStrike" cap="none" normalizeH="0" baseline="0" dirty="0" smtClean="0">
                <a:ln>
                  <a:noFill/>
                </a:ln>
                <a:solidFill>
                  <a:srgbClr val="080808"/>
                </a:solidFill>
                <a:effectLst/>
                <a:latin typeface="JetBrains Mono"/>
              </a:rPr>
              <a:t>}, </a:t>
            </a:r>
            <a:r>
              <a:rPr kumimoji="0" lang="en-US" altLang="en-US" sz="1600" b="0" i="0" u="none" strike="noStrike" cap="none" normalizeH="0" baseline="0" dirty="0" smtClean="0">
                <a:ln>
                  <a:noFill/>
                </a:ln>
                <a:solidFill>
                  <a:srgbClr val="1750EB"/>
                </a:solidFill>
                <a:effectLst/>
                <a:latin typeface="JetBrains Mono"/>
              </a:rPr>
              <a:t>10</a:t>
            </a:r>
            <a:r>
              <a:rPr kumimoji="0" lang="en-US" altLang="en-US" sz="1600" b="0" i="0" u="none" strike="noStrike" cap="none" normalizeH="0" baseline="0" dirty="0" smtClean="0">
                <a:ln>
                  <a:noFill/>
                </a:ln>
                <a:solidFill>
                  <a:srgbClr val="080808"/>
                </a:solidFill>
                <a:effectLst/>
                <a:latin typeface="JetBrains Mono"/>
              </a:rPr>
              <a:t>);</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    }</a:t>
            </a:r>
            <a:br>
              <a:rPr kumimoji="0" lang="en-US" altLang="en-US" sz="1600" b="0" i="0" u="none" strike="noStrike" cap="none" normalizeH="0" baseline="0" dirty="0" smtClean="0">
                <a:ln>
                  <a:noFill/>
                </a:ln>
                <a:solidFill>
                  <a:srgbClr val="080808"/>
                </a:solidFill>
                <a:effectLst/>
                <a:latin typeface="JetBrains Mono"/>
              </a:rPr>
            </a:br>
            <a:r>
              <a:rPr kumimoji="0" lang="en-US" altLang="en-US" sz="1600" b="0" i="0" u="none" strike="noStrike" cap="none" normalizeH="0" baseline="0" dirty="0" smtClean="0">
                <a:ln>
                  <a:noFill/>
                </a:ln>
                <a:solidFill>
                  <a:srgbClr val="080808"/>
                </a:solidFill>
                <a:effectLst/>
                <a:latin typeface="JetBrains Mono"/>
              </a:rPr>
              <a:t>}</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398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96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t>
            </a:r>
            <a:r>
              <a:rPr lang="en-US" dirty="0" err="1" smtClean="0"/>
              <a:t>broadcastReceiver</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Two </a:t>
            </a:r>
            <a:r>
              <a:rPr lang="en-US" dirty="0" err="1" smtClean="0"/>
              <a:t>BroadcastReceiver</a:t>
            </a:r>
            <a:r>
              <a:rPr lang="en-US" dirty="0" smtClean="0"/>
              <a:t> objects, </a:t>
            </a:r>
            <a:r>
              <a:rPr lang="en-US" dirty="0" err="1" smtClean="0"/>
              <a:t>smsSentReceiver</a:t>
            </a:r>
            <a:r>
              <a:rPr lang="en-US" dirty="0" smtClean="0"/>
              <a:t> and </a:t>
            </a:r>
            <a:r>
              <a:rPr lang="en-US" dirty="0" err="1" smtClean="0"/>
              <a:t>smsDeliveredReceiver</a:t>
            </a:r>
            <a:r>
              <a:rPr lang="en-US" dirty="0" smtClean="0"/>
              <a:t>, are created in the </a:t>
            </a:r>
            <a:r>
              <a:rPr lang="en-US" dirty="0" err="1" smtClean="0"/>
              <a:t>onResume</a:t>
            </a:r>
            <a:r>
              <a:rPr lang="en-US" dirty="0" smtClean="0"/>
              <a:t>() method. These are registered using the </a:t>
            </a:r>
            <a:r>
              <a:rPr lang="en-US" dirty="0" err="1" smtClean="0"/>
              <a:t>registerReceiver</a:t>
            </a:r>
            <a:r>
              <a:rPr lang="en-US" dirty="0" smtClean="0"/>
              <a:t>() method as follows:</a:t>
            </a:r>
          </a:p>
          <a:p>
            <a:pPr marL="0" indent="0">
              <a:buNone/>
            </a:pPr>
            <a:r>
              <a:rPr lang="en-US" b="1" dirty="0" err="1" smtClean="0"/>
              <a:t>registerReceiver</a:t>
            </a:r>
            <a:r>
              <a:rPr lang="en-US" b="1" dirty="0" smtClean="0"/>
              <a:t>(</a:t>
            </a:r>
            <a:r>
              <a:rPr lang="en-US" b="1" dirty="0" err="1" smtClean="0"/>
              <a:t>smsSentReceiver</a:t>
            </a:r>
            <a:r>
              <a:rPr lang="en-US" b="1" dirty="0" smtClean="0"/>
              <a:t>, new </a:t>
            </a:r>
            <a:r>
              <a:rPr lang="en-US" b="1" dirty="0" err="1" smtClean="0"/>
              <a:t>IntentFilter</a:t>
            </a:r>
            <a:r>
              <a:rPr lang="en-US" b="1" dirty="0" smtClean="0"/>
              <a:t>("SMS_SENT"));</a:t>
            </a:r>
          </a:p>
          <a:p>
            <a:pPr marL="0" indent="0">
              <a:buNone/>
            </a:pPr>
            <a:r>
              <a:rPr lang="en-US" b="1" dirty="0" err="1" smtClean="0"/>
              <a:t>registerReceiver</a:t>
            </a:r>
            <a:r>
              <a:rPr lang="en-US" b="1" dirty="0" smtClean="0"/>
              <a:t>(</a:t>
            </a:r>
            <a:r>
              <a:rPr lang="en-US" b="1" dirty="0" err="1" smtClean="0"/>
              <a:t>smsDeliveredReceiver</a:t>
            </a:r>
            <a:r>
              <a:rPr lang="en-US" b="1" dirty="0" smtClean="0"/>
              <a:t>, new </a:t>
            </a:r>
            <a:r>
              <a:rPr lang="en-US" b="1" dirty="0" err="1" smtClean="0"/>
              <a:t>IntentFilter</a:t>
            </a:r>
            <a:r>
              <a:rPr lang="en-US" b="1" dirty="0" smtClean="0"/>
              <a:t>("SMS_DELIVERED"));</a:t>
            </a:r>
          </a:p>
          <a:p>
            <a:pPr marL="0" indent="0">
              <a:buNone/>
            </a:pPr>
            <a:endParaRPr lang="en-US" dirty="0" smtClean="0"/>
          </a:p>
          <a:p>
            <a:r>
              <a:rPr lang="en-US" dirty="0" smtClean="0"/>
              <a:t>Inside each </a:t>
            </a:r>
            <a:r>
              <a:rPr lang="en-US" dirty="0" err="1" smtClean="0"/>
              <a:t>BroadcastReceiver</a:t>
            </a:r>
            <a:r>
              <a:rPr lang="en-US" dirty="0" smtClean="0"/>
              <a:t> object, the </a:t>
            </a:r>
            <a:r>
              <a:rPr lang="en-US" dirty="0" err="1" smtClean="0"/>
              <a:t>onReceive</a:t>
            </a:r>
            <a:r>
              <a:rPr lang="en-US" dirty="0" smtClean="0"/>
              <a:t>() method is overridden to check the result code using the </a:t>
            </a:r>
            <a:r>
              <a:rPr lang="en-US" dirty="0" err="1" smtClean="0"/>
              <a:t>getResultCode</a:t>
            </a:r>
            <a:r>
              <a:rPr lang="en-US" dirty="0" smtClean="0"/>
              <a:t>() method and display the appropriate message.</a:t>
            </a:r>
          </a:p>
          <a:p>
            <a:pPr marL="0" indent="0">
              <a:buNone/>
            </a:pPr>
            <a:r>
              <a:rPr lang="en-US" dirty="0" smtClean="0"/>
              <a:t>The two </a:t>
            </a:r>
            <a:r>
              <a:rPr lang="en-US" dirty="0" err="1" smtClean="0"/>
              <a:t>BroadcastReceiver</a:t>
            </a:r>
            <a:r>
              <a:rPr lang="en-US" dirty="0" smtClean="0"/>
              <a:t> objects are unregistered in the </a:t>
            </a:r>
            <a:r>
              <a:rPr lang="en-US" dirty="0" err="1" smtClean="0"/>
              <a:t>onPause</a:t>
            </a:r>
            <a:r>
              <a:rPr lang="en-US" dirty="0" smtClean="0"/>
              <a:t>() method</a:t>
            </a:r>
          </a:p>
          <a:p>
            <a:pPr marL="0" indent="0">
              <a:buNone/>
            </a:pPr>
            <a:r>
              <a:rPr lang="en-US" b="1" dirty="0" err="1" smtClean="0"/>
              <a:t>unregisterReceiver</a:t>
            </a:r>
            <a:r>
              <a:rPr lang="en-US" b="1" dirty="0" smtClean="0"/>
              <a:t>(</a:t>
            </a:r>
            <a:r>
              <a:rPr lang="en-US" b="1" dirty="0" err="1" smtClean="0"/>
              <a:t>smsSentReceiver</a:t>
            </a:r>
            <a:r>
              <a:rPr lang="en-US" b="1" dirty="0" smtClean="0"/>
              <a:t>);</a:t>
            </a:r>
          </a:p>
          <a:p>
            <a:pPr marL="0" indent="0">
              <a:buNone/>
            </a:pPr>
            <a:r>
              <a:rPr lang="en-US" b="1" dirty="0" err="1" smtClean="0"/>
              <a:t>unregisterReceiver</a:t>
            </a:r>
            <a:r>
              <a:rPr lang="en-US" b="1" dirty="0" smtClean="0"/>
              <a:t>(</a:t>
            </a:r>
            <a:r>
              <a:rPr lang="en-US" b="1" dirty="0" err="1" smtClean="0"/>
              <a:t>smsDeliveredReceiver</a:t>
            </a:r>
            <a:r>
              <a:rPr lang="en-US" b="1" dirty="0" smtClean="0"/>
              <a:t>);</a:t>
            </a:r>
            <a:endParaRPr lang="en-US" b="1" dirty="0"/>
          </a:p>
        </p:txBody>
      </p:sp>
    </p:spTree>
    <p:extLst>
      <p:ext uri="{BB962C8B-B14F-4D97-AF65-F5344CB8AC3E}">
        <p14:creationId xmlns:p14="http://schemas.microsoft.com/office/powerpoint/2010/main" val="829080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8790" y="561166"/>
            <a:ext cx="11809926" cy="5093702"/>
          </a:xfrm>
          <a:prstGeom prst="rect">
            <a:avLst/>
          </a:prstGeom>
          <a:solidFill>
            <a:srgbClr val="FBED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rPr>
              <a:t>public</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rPr>
              <a:t>void</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onResume</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rPr>
              <a:t> { </a:t>
            </a:r>
            <a:r>
              <a:rPr kumimoji="0" lang="en-US" altLang="en-US" sz="2000" b="0" i="0" u="none" strike="noStrike" cap="none" normalizeH="0" baseline="0" dirty="0" err="1" smtClean="0">
                <a:ln>
                  <a:noFill/>
                </a:ln>
                <a:solidFill>
                  <a:srgbClr val="0000FF"/>
                </a:solidFill>
                <a:effectLst/>
                <a:latin typeface="Consolas" panose="020B0609020204030204" pitchFamily="49" charset="0"/>
              </a:rPr>
              <a:t>super</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.onResume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rPr>
              <a:t>smsSentReceiver</a:t>
            </a:r>
            <a:r>
              <a:rPr kumimoji="0" lang="en-US" altLang="en-US" sz="2000" b="0" i="0" u="none" strike="noStrike" cap="none" normalizeH="0" baseline="0" dirty="0" smtClean="0">
                <a:ln>
                  <a:noFill/>
                </a:ln>
                <a:solidFill>
                  <a:srgbClr val="000000"/>
                </a:solidFill>
                <a:effectLst/>
                <a:latin typeface="Consolas" panose="020B0609020204030204" pitchFamily="49" charset="0"/>
              </a:rPr>
              <a:t>=new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BroadcastReceiver</a:t>
            </a:r>
            <a:r>
              <a:rPr kumimoji="0" lang="en-US" altLang="en-US" sz="2000" b="0" i="0" u="none" strike="noStrike" cap="none" normalizeH="0" baseline="0" dirty="0" smtClean="0">
                <a:ln>
                  <a:noFill/>
                </a:ln>
                <a:solidFill>
                  <a:srgbClr val="000000"/>
                </a:solidFill>
                <a:effectLst/>
                <a:latin typeface="Consolas" panose="020B0609020204030204" pitchFamily="49" charset="0"/>
              </a:rPr>
              <a:t>() { </a:t>
            </a:r>
            <a:r>
              <a:rPr kumimoji="0" lang="en-US" altLang="en-US" sz="2000" b="0" i="0" u="none" strike="noStrike" cap="none" normalizeH="0" baseline="0" dirty="0" smtClean="0">
                <a:ln>
                  <a:noFill/>
                </a:ln>
                <a:solidFill>
                  <a:srgbClr val="339999"/>
                </a:solidFill>
                <a:effectLst/>
                <a:latin typeface="Consolas" panose="020B0609020204030204" pitchFamily="49" charset="0"/>
              </a:rPr>
              <a:t>@Override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rPr>
              <a:t>public</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rPr>
              <a:t>void</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onReceive</a:t>
            </a:r>
            <a:r>
              <a:rPr kumimoji="0" lang="en-US" altLang="en-US" sz="2000" b="0" i="0" u="none" strike="noStrike" cap="none" normalizeH="0" baseline="0" dirty="0" smtClean="0">
                <a:ln>
                  <a:noFill/>
                </a:ln>
                <a:solidFill>
                  <a:srgbClr val="000000"/>
                </a:solidFill>
                <a:effectLst/>
                <a:latin typeface="Consolas" panose="020B0609020204030204" pitchFamily="49" charset="0"/>
              </a:rPr>
              <a:t>(Context arg0, Intent arg1)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rPr>
              <a:t>switch</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getResultCode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rPr>
              <a:t>case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Activity.RESULT_OK</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Toast.makeText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getBaseContext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800080"/>
                </a:solidFill>
                <a:effectLst/>
                <a:latin typeface="Consolas" panose="020B0609020204030204" pitchFamily="49" charset="0"/>
              </a:rPr>
              <a:t>"SMS has been sent"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Toast.LENGTH_SHORT</a:t>
            </a:r>
            <a:r>
              <a:rPr kumimoji="0" lang="en-US" altLang="en-US" sz="2000" b="0" i="0" u="none" strike="noStrike" cap="none" normalizeH="0" baseline="0" dirty="0" smtClean="0">
                <a:ln>
                  <a:noFill/>
                </a:ln>
                <a:solidFill>
                  <a:srgbClr val="000000"/>
                </a:solidFill>
                <a:effectLst/>
                <a:latin typeface="Consolas" panose="020B0609020204030204" pitchFamily="49" charset="0"/>
              </a:rPr>
              <a:t>).show(); </a:t>
            </a:r>
            <a:r>
              <a:rPr kumimoji="0" lang="en-US" altLang="en-US" sz="2000" b="0" i="0" u="none" strike="noStrike" cap="none" normalizeH="0" baseline="0" dirty="0" smtClean="0">
                <a:ln>
                  <a:noFill/>
                </a:ln>
                <a:solidFill>
                  <a:srgbClr val="0000FF"/>
                </a:solidFill>
                <a:effectLst/>
                <a:latin typeface="Consolas" panose="020B0609020204030204" pitchFamily="49" charset="0"/>
              </a:rPr>
              <a:t>break</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rPr>
              <a:t>case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SmsManager.RESULT_ERROR_GENERIC_FAILURE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Toast.makeText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getBaseContext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800080"/>
                </a:solidFill>
                <a:effectLst/>
                <a:latin typeface="Consolas" panose="020B0609020204030204" pitchFamily="49" charset="0"/>
              </a:rPr>
              <a:t>"Generic Failure"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Toast.LENGTH_SHORT</a:t>
            </a:r>
            <a:r>
              <a:rPr kumimoji="0" lang="en-US" altLang="en-US" sz="2000" b="0" i="0" u="none" strike="noStrike" cap="none" normalizeH="0" baseline="0" dirty="0" smtClean="0">
                <a:ln>
                  <a:noFill/>
                </a:ln>
                <a:solidFill>
                  <a:srgbClr val="000000"/>
                </a:solidFill>
                <a:effectLst/>
                <a:latin typeface="Consolas" panose="020B0609020204030204" pitchFamily="49" charset="0"/>
              </a:rPr>
              <a:t>).show(); </a:t>
            </a:r>
            <a:r>
              <a:rPr kumimoji="0" lang="en-US" altLang="en-US" sz="2000" b="0" i="0" u="none" strike="noStrike" cap="none" normalizeH="0" baseline="0" dirty="0" smtClean="0">
                <a:ln>
                  <a:noFill/>
                </a:ln>
                <a:solidFill>
                  <a:srgbClr val="0000FF"/>
                </a:solidFill>
                <a:effectLst/>
                <a:latin typeface="Consolas" panose="020B0609020204030204" pitchFamily="49" charset="0"/>
              </a:rPr>
              <a:t>break</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rPr>
              <a:t>case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SmsManager.RESULT_ERROR_NO_SERVICE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Toast.makeText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getBaseContext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800080"/>
                </a:solidFill>
                <a:effectLst/>
                <a:latin typeface="Consolas" panose="020B0609020204030204" pitchFamily="49" charset="0"/>
              </a:rPr>
              <a:t>"No Service"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Toast.LENGTH_SHORT</a:t>
            </a:r>
            <a:r>
              <a:rPr kumimoji="0" lang="en-US" altLang="en-US" sz="2000" b="0" i="0" u="none" strike="noStrike" cap="none" normalizeH="0" baseline="0" dirty="0" smtClean="0">
                <a:ln>
                  <a:noFill/>
                </a:ln>
                <a:solidFill>
                  <a:srgbClr val="000000"/>
                </a:solidFill>
                <a:effectLst/>
                <a:latin typeface="Consolas" panose="020B0609020204030204" pitchFamily="49" charset="0"/>
              </a:rPr>
              <a:t>).show(); </a:t>
            </a:r>
            <a:r>
              <a:rPr kumimoji="0" lang="en-US" altLang="en-US" sz="2000" b="0" i="0" u="none" strike="noStrike" cap="none" normalizeH="0" baseline="0" dirty="0" smtClean="0">
                <a:ln>
                  <a:noFill/>
                </a:ln>
                <a:solidFill>
                  <a:srgbClr val="0000FF"/>
                </a:solidFill>
                <a:effectLst/>
                <a:latin typeface="Consolas" panose="020B0609020204030204" pitchFamily="49" charset="0"/>
              </a:rPr>
              <a:t>break</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rPr>
              <a:t>case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SmsManager.RESULT_ERROR_NULL_PDU</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Toast.makeText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getBaseContext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800080"/>
                </a:solidFill>
                <a:effectLst/>
                <a:latin typeface="Consolas" panose="020B0609020204030204" pitchFamily="49" charset="0"/>
              </a:rPr>
              <a:t>"Null PDU"</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Toast.LENGTH_SHORT</a:t>
            </a:r>
            <a:r>
              <a:rPr kumimoji="0" lang="en-US" altLang="en-US" sz="2000" b="0" i="0" u="none" strike="noStrike" cap="none" normalizeH="0" baseline="0" dirty="0" smtClean="0">
                <a:ln>
                  <a:noFill/>
                </a:ln>
                <a:solidFill>
                  <a:srgbClr val="000000"/>
                </a:solidFill>
                <a:effectLst/>
                <a:latin typeface="Consolas" panose="020B0609020204030204" pitchFamily="49" charset="0"/>
              </a:rPr>
              <a:t>).show(); </a:t>
            </a:r>
            <a:r>
              <a:rPr kumimoji="0" lang="en-US" altLang="en-US" sz="2000" b="0" i="0" u="none" strike="noStrike" cap="none" normalizeH="0" baseline="0" dirty="0" smtClean="0">
                <a:ln>
                  <a:noFill/>
                </a:ln>
                <a:solidFill>
                  <a:srgbClr val="0000FF"/>
                </a:solidFill>
                <a:effectLst/>
                <a:latin typeface="Consolas" panose="020B0609020204030204" pitchFamily="49" charset="0"/>
              </a:rPr>
              <a:t>break</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rPr>
              <a:t>case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SmsManager.RESULT_ERROR_RADIO_OFF</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Toast.makeText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getBaseContext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800080"/>
                </a:solidFill>
                <a:effectLst/>
                <a:latin typeface="Consolas" panose="020B0609020204030204" pitchFamily="49" charset="0"/>
              </a:rPr>
              <a:t>"Radio Off"</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rPr>
              <a:t>Toast.LENGTH_SHORT</a:t>
            </a:r>
            <a:r>
              <a:rPr kumimoji="0" lang="en-US" altLang="en-US" sz="2000" b="0" i="0" u="none" strike="noStrike" cap="none" normalizeH="0" baseline="0" dirty="0" smtClean="0">
                <a:ln>
                  <a:noFill/>
                </a:ln>
                <a:solidFill>
                  <a:srgbClr val="000000"/>
                </a:solidFill>
                <a:effectLst/>
                <a:latin typeface="Consolas" panose="020B0609020204030204" pitchFamily="49" charset="0"/>
              </a:rPr>
              <a:t>).show(); </a:t>
            </a:r>
            <a:r>
              <a:rPr kumimoji="0" lang="en-US" altLang="en-US" sz="2000" b="0" i="0" u="none" strike="noStrike" cap="none" normalizeH="0" baseline="0" dirty="0" smtClean="0">
                <a:ln>
                  <a:noFill/>
                </a:ln>
                <a:solidFill>
                  <a:srgbClr val="0000FF"/>
                </a:solidFill>
                <a:effectLst/>
                <a:latin typeface="Consolas" panose="020B0609020204030204" pitchFamily="49" charset="0"/>
              </a:rPr>
              <a:t>break</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rPr>
              <a:t>default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rPr>
              <a:t>break</a:t>
            </a:r>
            <a:r>
              <a:rPr kumimoji="0" lang="en-US" altLang="en-US" sz="2000" b="0" i="0" u="none" strike="noStrike" cap="none" normalizeH="0" baseline="0" dirty="0" smtClean="0">
                <a:ln>
                  <a:noFill/>
                </a:ln>
                <a:solidFill>
                  <a:srgbClr val="000000"/>
                </a:solidFill>
                <a:effectLst/>
                <a:latin typeface="Consolas" panose="020B0609020204030204" pitchFamily="49" charset="0"/>
              </a:rPr>
              <a:t>; } }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7987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456" y="399245"/>
            <a:ext cx="11921543" cy="5632311"/>
          </a:xfrm>
          <a:prstGeom prst="rect">
            <a:avLst/>
          </a:prstGeom>
        </p:spPr>
        <p:txBody>
          <a:bodyPr wrap="square">
            <a:spAutoFit/>
          </a:bodyPr>
          <a:lstStyle/>
          <a:p>
            <a:r>
              <a:rPr lang="en-US" sz="2400" dirty="0" smtClean="0"/>
              <a:t> </a:t>
            </a:r>
            <a:r>
              <a:rPr lang="en-US" sz="2400" dirty="0" err="1" smtClean="0"/>
              <a:t>smsDeliveredReceiver</a:t>
            </a:r>
            <a:r>
              <a:rPr lang="en-US" sz="2400" dirty="0" smtClean="0"/>
              <a:t>=new </a:t>
            </a:r>
            <a:r>
              <a:rPr lang="en-US" sz="2400" dirty="0" err="1" smtClean="0"/>
              <a:t>BroadcastReceiver</a:t>
            </a:r>
            <a:r>
              <a:rPr lang="en-US" sz="2400" dirty="0" smtClean="0"/>
              <a:t>() {</a:t>
            </a:r>
          </a:p>
          <a:p>
            <a:r>
              <a:rPr lang="en-US" sz="2400" dirty="0" smtClean="0"/>
              <a:t>            </a:t>
            </a:r>
          </a:p>
          <a:p>
            <a:r>
              <a:rPr lang="en-US" sz="2400" dirty="0" smtClean="0"/>
              <a:t>            @Override</a:t>
            </a:r>
          </a:p>
          <a:p>
            <a:r>
              <a:rPr lang="en-US" sz="2400" dirty="0" smtClean="0"/>
              <a:t>            public void </a:t>
            </a:r>
            <a:r>
              <a:rPr lang="en-US" sz="2400" dirty="0" err="1" smtClean="0"/>
              <a:t>onReceive</a:t>
            </a:r>
            <a:r>
              <a:rPr lang="en-US" sz="2400" dirty="0" smtClean="0"/>
              <a:t>(Context arg0, Intent arg1) {</a:t>
            </a:r>
          </a:p>
          <a:p>
            <a:r>
              <a:rPr lang="en-US" sz="2400" dirty="0" smtClean="0"/>
              <a:t>                // TODO Auto-generated method stub</a:t>
            </a:r>
          </a:p>
          <a:p>
            <a:r>
              <a:rPr lang="en-US" sz="2400" dirty="0" smtClean="0"/>
              <a:t>                switch(</a:t>
            </a:r>
            <a:r>
              <a:rPr lang="en-US" sz="2400" dirty="0" err="1" smtClean="0"/>
              <a:t>getResultCode</a:t>
            </a:r>
            <a:r>
              <a:rPr lang="en-US" sz="2400" dirty="0" smtClean="0"/>
              <a:t>()) {</a:t>
            </a:r>
          </a:p>
          <a:p>
            <a:r>
              <a:rPr lang="en-US" sz="2400" dirty="0" smtClean="0"/>
              <a:t>                case </a:t>
            </a:r>
            <a:r>
              <a:rPr lang="en-US" sz="2400" b="1" dirty="0" err="1" smtClean="0"/>
              <a:t>Activity.RESULT_OK</a:t>
            </a:r>
            <a:r>
              <a:rPr lang="en-US" sz="2400" b="1" dirty="0" smtClean="0"/>
              <a:t>:</a:t>
            </a:r>
          </a:p>
          <a:p>
            <a:r>
              <a:rPr lang="en-US" sz="2400" dirty="0" smtClean="0"/>
              <a:t>                    </a:t>
            </a:r>
            <a:r>
              <a:rPr lang="en-US" sz="2400" dirty="0" err="1" smtClean="0"/>
              <a:t>Toast.makeText</a:t>
            </a:r>
            <a:r>
              <a:rPr lang="en-US" sz="2400" dirty="0" smtClean="0"/>
              <a:t>(</a:t>
            </a:r>
            <a:r>
              <a:rPr lang="en-US" sz="2400" dirty="0" err="1" smtClean="0"/>
              <a:t>getBaseContext</a:t>
            </a:r>
            <a:r>
              <a:rPr lang="en-US" sz="2400" dirty="0" smtClean="0"/>
              <a:t>(), "SMS Delivered", </a:t>
            </a:r>
            <a:r>
              <a:rPr lang="en-US" sz="2400" dirty="0" err="1" smtClean="0"/>
              <a:t>Toast.LENGTH_SHORT</a:t>
            </a:r>
            <a:r>
              <a:rPr lang="en-US" sz="2400" dirty="0" smtClean="0"/>
              <a:t>).show();</a:t>
            </a:r>
          </a:p>
          <a:p>
            <a:r>
              <a:rPr lang="en-US" sz="2400" dirty="0" smtClean="0"/>
              <a:t>                    break;</a:t>
            </a:r>
          </a:p>
          <a:p>
            <a:r>
              <a:rPr lang="en-US" sz="2400" dirty="0" smtClean="0"/>
              <a:t>                case </a:t>
            </a:r>
            <a:r>
              <a:rPr lang="en-US" sz="2400" b="1" dirty="0" err="1" smtClean="0"/>
              <a:t>Activity.RESULT_CANCELED</a:t>
            </a:r>
            <a:r>
              <a:rPr lang="en-US" sz="2400" b="1" dirty="0" smtClean="0"/>
              <a:t>:</a:t>
            </a:r>
          </a:p>
          <a:p>
            <a:r>
              <a:rPr lang="en-US" sz="2400" dirty="0" smtClean="0"/>
              <a:t>                </a:t>
            </a:r>
            <a:r>
              <a:rPr lang="en-US" sz="2400" dirty="0" err="1" smtClean="0"/>
              <a:t>Toast.makeText</a:t>
            </a:r>
            <a:r>
              <a:rPr lang="en-US" sz="2400" dirty="0" smtClean="0"/>
              <a:t>(</a:t>
            </a:r>
            <a:r>
              <a:rPr lang="en-US" sz="2400" dirty="0" err="1" smtClean="0"/>
              <a:t>getBaseContext</a:t>
            </a:r>
            <a:r>
              <a:rPr lang="en-US" sz="2400" dirty="0" smtClean="0"/>
              <a:t>(), "SMS not delivered",</a:t>
            </a:r>
            <a:r>
              <a:rPr lang="en-US" sz="2400" dirty="0" err="1" smtClean="0"/>
              <a:t>Toast.LENGTH_SHORT</a:t>
            </a:r>
            <a:r>
              <a:rPr lang="en-US" sz="2400" dirty="0" smtClean="0"/>
              <a:t>).show();</a:t>
            </a:r>
          </a:p>
          <a:p>
            <a:r>
              <a:rPr lang="en-US" sz="2400" dirty="0" smtClean="0"/>
              <a:t>                    break;</a:t>
            </a:r>
          </a:p>
          <a:p>
            <a:r>
              <a:rPr lang="en-US" sz="2400" dirty="0" smtClean="0"/>
              <a:t>                }</a:t>
            </a:r>
          </a:p>
          <a:p>
            <a:r>
              <a:rPr lang="en-US" sz="2400" dirty="0" smtClean="0"/>
              <a:t>            }</a:t>
            </a:r>
          </a:p>
          <a:p>
            <a:r>
              <a:rPr lang="en-US" sz="2400" dirty="0" smtClean="0"/>
              <a:t>        };</a:t>
            </a:r>
            <a:endParaRPr lang="en-US" sz="2400" dirty="0"/>
          </a:p>
        </p:txBody>
      </p:sp>
    </p:spTree>
    <p:extLst>
      <p:ext uri="{BB962C8B-B14F-4D97-AF65-F5344CB8AC3E}">
        <p14:creationId xmlns:p14="http://schemas.microsoft.com/office/powerpoint/2010/main" val="4161662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1) Install-time permissions</a:t>
            </a:r>
          </a:p>
          <a:p>
            <a:pPr marL="0" indent="0">
              <a:buNone/>
            </a:pPr>
            <a:r>
              <a:rPr lang="en-US" dirty="0"/>
              <a:t>Install-time permissions give your app limited access to restricted data, and they allow your app to perform restricted actions that minimally affect the system or other apps. </a:t>
            </a:r>
            <a:endParaRPr lang="en-US" dirty="0" smtClean="0"/>
          </a:p>
          <a:p>
            <a:pPr marL="0" indent="0">
              <a:buNone/>
            </a:pPr>
            <a:r>
              <a:rPr lang="en-US" dirty="0" smtClean="0"/>
              <a:t>When </a:t>
            </a:r>
            <a:r>
              <a:rPr lang="en-US" dirty="0"/>
              <a:t>you declare install-time permissions in your app, the system automatically grants your app the permissions when the user installs your app. </a:t>
            </a:r>
            <a:endParaRPr lang="en-US" dirty="0" smtClean="0"/>
          </a:p>
          <a:p>
            <a:pPr marL="0" indent="0">
              <a:buNone/>
            </a:pPr>
            <a:r>
              <a:rPr lang="en-US" dirty="0" smtClean="0"/>
              <a:t>An </a:t>
            </a:r>
            <a:r>
              <a:rPr lang="en-US" dirty="0"/>
              <a:t>app store presents an install-time </a:t>
            </a:r>
            <a:r>
              <a:rPr lang="en-US" dirty="0" smtClean="0"/>
              <a:t>permission</a:t>
            </a:r>
          </a:p>
          <a:p>
            <a:pPr marL="0" indent="0">
              <a:buNone/>
            </a:pPr>
            <a:r>
              <a:rPr lang="en-US" b="1" dirty="0"/>
              <a:t>Normal </a:t>
            </a:r>
            <a:r>
              <a:rPr lang="en-US" b="1" dirty="0" smtClean="0"/>
              <a:t>permission</a:t>
            </a:r>
          </a:p>
          <a:p>
            <a:pPr marL="0" indent="0">
              <a:buNone/>
            </a:pPr>
            <a:r>
              <a:rPr lang="en-US" b="1" i="1" dirty="0" smtClean="0"/>
              <a:t>Signature permissions</a:t>
            </a:r>
            <a:endParaRPr lang="en-US" b="1" dirty="0"/>
          </a:p>
          <a:p>
            <a:pPr marL="0" indent="0">
              <a:buNone/>
            </a:pPr>
            <a:endParaRPr lang="en-US" dirty="0"/>
          </a:p>
          <a:p>
            <a:endParaRPr lang="en-US" dirty="0"/>
          </a:p>
        </p:txBody>
      </p:sp>
      <p:sp>
        <p:nvSpPr>
          <p:cNvPr id="4" name="Rectangle 1"/>
          <p:cNvSpPr>
            <a:spLocks noGrp="1" noChangeArrowheads="1"/>
          </p:cNvSpPr>
          <p:nvPr>
            <p:ph type="title"/>
          </p:nvPr>
        </p:nvSpPr>
        <p:spPr bwMode="auto">
          <a:xfrm>
            <a:off x="838200" y="473911"/>
            <a:ext cx="9555949" cy="1107996"/>
          </a:xfrm>
          <a:prstGeom prst="rect">
            <a:avLst/>
          </a:prstGeom>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4800" b="1" i="0" u="none" strike="noStrike" cap="none" normalizeH="0" baseline="0" dirty="0" smtClean="0">
                <a:ln>
                  <a:noFill/>
                </a:ln>
                <a:solidFill>
                  <a:srgbClr val="202124"/>
                </a:solidFill>
                <a:effectLst/>
                <a:latin typeface="Arial" panose="020B0604020202020204" pitchFamily="34" charset="0"/>
              </a:rPr>
              <a:t>Workflow for using permissions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9840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gure 2. The list of an app’s install-time permissions, which appears in an app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0709" y="957262"/>
            <a:ext cx="6667500" cy="461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70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02124"/>
                </a:solidFill>
                <a:latin typeface="Arial" panose="020B0604020202020204" pitchFamily="34" charset="0"/>
              </a:rPr>
              <a:t>Workflow for using permissions</a:t>
            </a:r>
            <a:endParaRPr lang="en-US" dirty="0"/>
          </a:p>
        </p:txBody>
      </p:sp>
      <p:sp>
        <p:nvSpPr>
          <p:cNvPr id="3" name="Content Placeholder 2"/>
          <p:cNvSpPr>
            <a:spLocks noGrp="1"/>
          </p:cNvSpPr>
          <p:nvPr>
            <p:ph idx="1"/>
          </p:nvPr>
        </p:nvSpPr>
        <p:spPr/>
        <p:txBody>
          <a:bodyPr>
            <a:normAutofit fontScale="92500"/>
          </a:bodyPr>
          <a:lstStyle/>
          <a:p>
            <a:r>
              <a:rPr lang="en-US" b="1" dirty="0"/>
              <a:t>Runtime permissions</a:t>
            </a:r>
          </a:p>
          <a:p>
            <a:r>
              <a:rPr lang="en-US" dirty="0"/>
              <a:t>Runtime permissions, also known as dangerous permissions, give your app additional access to restricted data, and they allow your app to perform restricted actions that more substantially affect the system and other apps. Therefore, you need to </a:t>
            </a:r>
            <a:r>
              <a:rPr lang="en-US" u="sng" dirty="0">
                <a:hlinkClick r:id="rId2"/>
              </a:rPr>
              <a:t>request runtime permissions</a:t>
            </a:r>
            <a:r>
              <a:rPr lang="en-US" dirty="0"/>
              <a:t> in your app before you can access the restricted data or perform restricted actions. When your app requests runtime permission, the system presents a runtime permission prompt, as shown in Figure 2.</a:t>
            </a:r>
          </a:p>
          <a:p>
            <a:r>
              <a:rPr lang="en-US" dirty="0"/>
              <a:t>Many runtime permissions access </a:t>
            </a:r>
            <a:r>
              <a:rPr lang="en-US" i="1" dirty="0"/>
              <a:t>private user data</a:t>
            </a:r>
            <a:r>
              <a:rPr lang="en-US" dirty="0"/>
              <a:t>, a special type of restricted data that includes potentially sensitive information. Examples of private user data include location and contact information.</a:t>
            </a:r>
          </a:p>
          <a:p>
            <a:endParaRPr lang="en-US" dirty="0"/>
          </a:p>
        </p:txBody>
      </p:sp>
    </p:spTree>
    <p:extLst>
      <p:ext uri="{BB962C8B-B14F-4D97-AF65-F5344CB8AC3E}">
        <p14:creationId xmlns:p14="http://schemas.microsoft.com/office/powerpoint/2010/main" val="2180417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1200" y="685800"/>
            <a:ext cx="7543800" cy="6035040"/>
          </a:xfrm>
          <a:prstGeom prst="rect">
            <a:avLst/>
          </a:prstGeom>
        </p:spPr>
      </p:pic>
    </p:spTree>
    <p:extLst>
      <p:ext uri="{BB962C8B-B14F-4D97-AF65-F5344CB8AC3E}">
        <p14:creationId xmlns:p14="http://schemas.microsoft.com/office/powerpoint/2010/main" val="270013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Sending SMS Messages Programmatically</a:t>
            </a:r>
          </a:p>
          <a:p>
            <a:r>
              <a:rPr lang="en-US" dirty="0" smtClean="0"/>
              <a:t> Getting Feedback after Sending the Message</a:t>
            </a:r>
          </a:p>
          <a:p>
            <a:r>
              <a:rPr lang="en-US" dirty="0" smtClean="0"/>
              <a:t>Sending SMS Messages Using Intent Receiving</a:t>
            </a:r>
          </a:p>
          <a:p>
            <a:r>
              <a:rPr lang="en-US" dirty="0" smtClean="0"/>
              <a:t> Sending email</a:t>
            </a:r>
          </a:p>
          <a:p>
            <a:r>
              <a:rPr lang="en-US" dirty="0" smtClean="0"/>
              <a:t>Introduction to location based service</a:t>
            </a:r>
          </a:p>
          <a:p>
            <a:r>
              <a:rPr lang="en-US" dirty="0" smtClean="0"/>
              <a:t> Configuring the Android Emulator for Location -Based Services</a:t>
            </a:r>
          </a:p>
          <a:p>
            <a:r>
              <a:rPr lang="en-US" dirty="0" smtClean="0"/>
              <a:t> Geocoding and Map-Based Activities </a:t>
            </a:r>
          </a:p>
          <a:p>
            <a:r>
              <a:rPr lang="en-US" dirty="0" smtClean="0"/>
              <a:t>Multimedia: Audio, Video, </a:t>
            </a:r>
          </a:p>
          <a:p>
            <a:r>
              <a:rPr lang="en-US" dirty="0" smtClean="0"/>
              <a:t>Camera: Playing Audio and Video, Recording Audio and Video, Using the Camera to Take and Process Pictures</a:t>
            </a:r>
            <a:endParaRPr lang="en-US" dirty="0"/>
          </a:p>
        </p:txBody>
      </p:sp>
    </p:spTree>
    <p:extLst>
      <p:ext uri="{BB962C8B-B14F-4D97-AF65-F5344CB8AC3E}">
        <p14:creationId xmlns:p14="http://schemas.microsoft.com/office/powerpoint/2010/main" val="1823770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02124"/>
                </a:solidFill>
                <a:latin typeface="Arial" panose="020B0604020202020204" pitchFamily="34" charset="0"/>
              </a:rPr>
              <a:t>Workflow for using permissions</a:t>
            </a:r>
            <a:endParaRPr lang="en-US" dirty="0"/>
          </a:p>
        </p:txBody>
      </p:sp>
      <p:sp>
        <p:nvSpPr>
          <p:cNvPr id="3" name="Content Placeholder 2"/>
          <p:cNvSpPr>
            <a:spLocks noGrp="1"/>
          </p:cNvSpPr>
          <p:nvPr>
            <p:ph idx="1"/>
          </p:nvPr>
        </p:nvSpPr>
        <p:spPr/>
        <p:txBody>
          <a:bodyPr/>
          <a:lstStyle/>
          <a:p>
            <a:r>
              <a:rPr lang="en-US" b="1" dirty="0"/>
              <a:t>special </a:t>
            </a:r>
            <a:r>
              <a:rPr lang="en-US" b="1" dirty="0" smtClean="0"/>
              <a:t>permissions</a:t>
            </a:r>
          </a:p>
          <a:p>
            <a:r>
              <a:rPr lang="en-US" dirty="0"/>
              <a:t>A </a:t>
            </a:r>
            <a:r>
              <a:rPr lang="en-US" i="1" dirty="0"/>
              <a:t>special permission</a:t>
            </a:r>
            <a:r>
              <a:rPr lang="en-US" dirty="0"/>
              <a:t> guards access to system resources that are particularly sensitive or not directly related to user privacy. </a:t>
            </a:r>
            <a:endParaRPr lang="en-US" dirty="0" smtClean="0"/>
          </a:p>
          <a:p>
            <a:r>
              <a:rPr lang="en-US" dirty="0" smtClean="0"/>
              <a:t>These </a:t>
            </a:r>
            <a:r>
              <a:rPr lang="en-US" dirty="0"/>
              <a:t>permissions are different than </a:t>
            </a:r>
            <a:r>
              <a:rPr lang="en-US" dirty="0">
                <a:hlinkClick r:id="rId2"/>
              </a:rPr>
              <a:t>install-time permissions</a:t>
            </a:r>
            <a:r>
              <a:rPr lang="en-US" dirty="0"/>
              <a:t> and </a:t>
            </a:r>
            <a:r>
              <a:rPr lang="en-US" dirty="0">
                <a:hlinkClick r:id="rId3"/>
              </a:rPr>
              <a:t>runtime permissions</a:t>
            </a:r>
            <a:r>
              <a:rPr lang="en-US" dirty="0" smtClean="0"/>
              <a:t>. </a:t>
            </a:r>
          </a:p>
          <a:p>
            <a:r>
              <a:rPr lang="en-US" dirty="0"/>
              <a:t>Some examples of special permissions include:</a:t>
            </a:r>
          </a:p>
          <a:p>
            <a:pPr lvl="1"/>
            <a:r>
              <a:rPr lang="en-US" dirty="0"/>
              <a:t>Scheduling exact alarms.</a:t>
            </a:r>
          </a:p>
          <a:p>
            <a:pPr lvl="1"/>
            <a:r>
              <a:rPr lang="en-US" dirty="0"/>
              <a:t>Displaying and drawing over other apps.</a:t>
            </a:r>
          </a:p>
          <a:p>
            <a:pPr lvl="1"/>
            <a:r>
              <a:rPr lang="en-US" dirty="0"/>
              <a:t>Accessing all storage data</a:t>
            </a:r>
            <a:r>
              <a:rPr lang="en-US" dirty="0" smtClean="0"/>
              <a:t>.</a:t>
            </a:r>
          </a:p>
          <a:p>
            <a:endParaRPr lang="en-US" dirty="0"/>
          </a:p>
        </p:txBody>
      </p:sp>
    </p:spTree>
    <p:extLst>
      <p:ext uri="{BB962C8B-B14F-4D97-AF65-F5344CB8AC3E}">
        <p14:creationId xmlns:p14="http://schemas.microsoft.com/office/powerpoint/2010/main" val="327005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developer.android.com/static/images/training/permissions/special-app-access.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3412067" y="160338"/>
            <a:ext cx="4470400" cy="7087658"/>
          </a:xfrm>
          <a:prstGeom prst="rect">
            <a:avLst/>
          </a:prstGeom>
        </p:spPr>
      </p:pic>
    </p:spTree>
    <p:extLst>
      <p:ext uri="{BB962C8B-B14F-4D97-AF65-F5344CB8AC3E}">
        <p14:creationId xmlns:p14="http://schemas.microsoft.com/office/powerpoint/2010/main" val="3432684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Permission groups</a:t>
            </a:r>
          </a:p>
        </p:txBody>
      </p:sp>
      <p:sp>
        <p:nvSpPr>
          <p:cNvPr id="3" name="Content Placeholder 2"/>
          <p:cNvSpPr>
            <a:spLocks noGrp="1"/>
          </p:cNvSpPr>
          <p:nvPr>
            <p:ph idx="1"/>
          </p:nvPr>
        </p:nvSpPr>
        <p:spPr/>
        <p:txBody>
          <a:bodyPr/>
          <a:lstStyle/>
          <a:p>
            <a:r>
              <a:rPr lang="en-US" dirty="0"/>
              <a:t>Permissions can belong to </a:t>
            </a:r>
            <a:r>
              <a:rPr lang="en-US" dirty="0">
                <a:hlinkClick r:id="rId2"/>
              </a:rPr>
              <a:t>permission groups</a:t>
            </a:r>
            <a:r>
              <a:rPr lang="en-US" dirty="0"/>
              <a:t>. </a:t>
            </a:r>
            <a:endParaRPr lang="en-US" dirty="0" smtClean="0"/>
          </a:p>
          <a:p>
            <a:r>
              <a:rPr lang="en-US" dirty="0" smtClean="0"/>
              <a:t>Permission </a:t>
            </a:r>
            <a:r>
              <a:rPr lang="en-US" dirty="0"/>
              <a:t>groups consist of a set of logically related permissions.</a:t>
            </a:r>
            <a:endParaRPr lang="en-US" dirty="0" smtClean="0"/>
          </a:p>
          <a:p>
            <a:r>
              <a:rPr lang="en-US" dirty="0" smtClean="0"/>
              <a:t>Permissions </a:t>
            </a:r>
            <a:r>
              <a:rPr lang="en-US" dirty="0"/>
              <a:t>are divided into nine groups, allowing users to grant all permissions encompassed by a single action by bundling them together as a group.</a:t>
            </a:r>
          </a:p>
          <a:p>
            <a:r>
              <a:rPr lang="en-US" dirty="0"/>
              <a:t>For example, to provide a user with permission to view, edit, and add Contacts, it’s more efficient to group these permissions into a single permission group (called Contacts) than to request each individually.</a:t>
            </a:r>
          </a:p>
          <a:p>
            <a:pPr marL="0" indent="0">
              <a:buNone/>
            </a:pPr>
            <a:endParaRPr lang="en-US" dirty="0"/>
          </a:p>
        </p:txBody>
      </p:sp>
    </p:spTree>
    <p:extLst>
      <p:ext uri="{BB962C8B-B14F-4D97-AF65-F5344CB8AC3E}">
        <p14:creationId xmlns:p14="http://schemas.microsoft.com/office/powerpoint/2010/main" val="2544272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1375735"/>
              </p:ext>
            </p:extLst>
          </p:nvPr>
        </p:nvGraphicFramePr>
        <p:xfrm>
          <a:off x="2142067" y="558799"/>
          <a:ext cx="8077200" cy="5650155"/>
        </p:xfrm>
        <a:graphic>
          <a:graphicData uri="http://schemas.openxmlformats.org/drawingml/2006/table">
            <a:tbl>
              <a:tblPr/>
              <a:tblGrid>
                <a:gridCol w="2921048"/>
                <a:gridCol w="5156152"/>
              </a:tblGrid>
              <a:tr h="489533">
                <a:tc>
                  <a:txBody>
                    <a:bodyPr/>
                    <a:lstStyle/>
                    <a:p>
                      <a:pPr algn="l"/>
                      <a:r>
                        <a:rPr lang="en-US" sz="2000" b="0" dirty="0">
                          <a:solidFill>
                            <a:srgbClr val="616161"/>
                          </a:solidFill>
                          <a:effectLst/>
                          <a:latin typeface="var(--mdc-typography-body1-font-family,var(--mdc-typography-font-family,Roboto,sans-serif))"/>
                        </a:rPr>
                        <a:t>Permission Group</a:t>
                      </a:r>
                    </a:p>
                  </a:txBody>
                  <a:tcPr marL="92582" marR="92582" marT="92582" marB="92582" anchor="ctr">
                    <a:lnL>
                      <a:noFill/>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AFAFA"/>
                    </a:solidFill>
                  </a:tcPr>
                </a:tc>
                <a:tc>
                  <a:txBody>
                    <a:bodyPr/>
                    <a:lstStyle/>
                    <a:p>
                      <a:pPr algn="l"/>
                      <a:r>
                        <a:rPr lang="en-US" sz="2000" b="0">
                          <a:solidFill>
                            <a:srgbClr val="616161"/>
                          </a:solidFill>
                          <a:effectLst/>
                          <a:latin typeface="var(--mdc-typography-body1-font-family,var(--mdc-typography-font-family,Roboto,sans-serif))"/>
                        </a:rPr>
                        <a:t>Description</a:t>
                      </a:r>
                    </a:p>
                  </a:txBody>
                  <a:tcPr marL="92582" marR="92582" marT="92582" marB="92582" anchor="ctr">
                    <a:lnL w="9525" cap="flat" cmpd="sng" algn="ctr">
                      <a:solidFill>
                        <a:srgbClr val="EEEEEE"/>
                      </a:solidFill>
                      <a:prstDash val="solid"/>
                      <a:round/>
                      <a:headEnd type="none" w="med" len="med"/>
                      <a:tailEnd type="none" w="med" len="med"/>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AFAFA"/>
                    </a:solidFill>
                  </a:tcPr>
                </a:tc>
              </a:tr>
              <a:tr h="489533">
                <a:tc>
                  <a:txBody>
                    <a:bodyPr/>
                    <a:lstStyle/>
                    <a:p>
                      <a:pPr algn="l"/>
                      <a:r>
                        <a:rPr lang="en-US" sz="2000" dirty="0">
                          <a:solidFill>
                            <a:srgbClr val="424242"/>
                          </a:solidFill>
                          <a:effectLst/>
                          <a:latin typeface="var(--mdc-typography-body1-font-family,var(--mdc-typography-font-family,Roboto,sans-serif))"/>
                        </a:rPr>
                        <a:t>Calendar</a:t>
                      </a:r>
                    </a:p>
                  </a:txBody>
                  <a:tcPr marL="92582" marR="92582" marT="92582" marB="92582" anchor="ctr">
                    <a:lnL>
                      <a:noFill/>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2000">
                          <a:solidFill>
                            <a:srgbClr val="424242"/>
                          </a:solidFill>
                          <a:effectLst/>
                          <a:latin typeface="var(--mdc-typography-body1-font-family,var(--mdc-typography-font-family,Roboto,sans-serif))"/>
                        </a:rPr>
                        <a:t>Managing calendars</a:t>
                      </a:r>
                    </a:p>
                  </a:txBody>
                  <a:tcPr marL="92582" marR="92582" marT="92582" marB="92582" anchor="ctr">
                    <a:lnL w="9525" cap="flat" cmpd="sng" algn="ctr">
                      <a:solidFill>
                        <a:srgbClr val="EEEEEE"/>
                      </a:solidFill>
                      <a:prstDash val="solid"/>
                      <a:round/>
                      <a:headEnd type="none" w="med" len="med"/>
                      <a:tailEnd type="none" w="med" len="med"/>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640067">
                <a:tc>
                  <a:txBody>
                    <a:bodyPr/>
                    <a:lstStyle/>
                    <a:p>
                      <a:pPr algn="l"/>
                      <a:r>
                        <a:rPr lang="en-US" sz="2000" dirty="0">
                          <a:solidFill>
                            <a:srgbClr val="424242"/>
                          </a:solidFill>
                          <a:effectLst/>
                          <a:latin typeface="var(--mdc-typography-body1-font-family,var(--mdc-typography-font-family,Roboto,sans-serif))"/>
                        </a:rPr>
                        <a:t>Camera</a:t>
                      </a:r>
                    </a:p>
                  </a:txBody>
                  <a:tcPr marL="92582" marR="92582" marT="92582" marB="92582" anchor="ctr">
                    <a:lnL>
                      <a:noFill/>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2000" dirty="0">
                          <a:solidFill>
                            <a:srgbClr val="424242"/>
                          </a:solidFill>
                          <a:effectLst/>
                          <a:latin typeface="var(--mdc-typography-body1-font-family,var(--mdc-typography-font-family,Roboto,sans-serif))"/>
                        </a:rPr>
                        <a:t>Taking photos </a:t>
                      </a:r>
                      <a:r>
                        <a:rPr lang="en-US" sz="2000" dirty="0" smtClean="0">
                          <a:solidFill>
                            <a:srgbClr val="424242"/>
                          </a:solidFill>
                          <a:effectLst/>
                          <a:latin typeface="var(--mdc-typography-body1-font-family,var(--mdc-typography-font-family,Roboto,sans-serif))"/>
                        </a:rPr>
                        <a:t>and</a:t>
                      </a:r>
                      <a:r>
                        <a:rPr lang="en-US" sz="2000" baseline="0" dirty="0" smtClean="0">
                          <a:solidFill>
                            <a:srgbClr val="424242"/>
                          </a:solidFill>
                          <a:effectLst/>
                          <a:latin typeface="var(--mdc-typography-body1-font-family,var(--mdc-typography-font-family,Roboto,sans-serif))"/>
                        </a:rPr>
                        <a:t> </a:t>
                      </a:r>
                      <a:r>
                        <a:rPr lang="en-US" sz="2000" dirty="0" smtClean="0">
                          <a:solidFill>
                            <a:srgbClr val="424242"/>
                          </a:solidFill>
                          <a:effectLst/>
                          <a:latin typeface="var(--mdc-typography-body1-font-family,var(--mdc-typography-font-family,Roboto,sans-serif))"/>
                        </a:rPr>
                        <a:t>recording </a:t>
                      </a:r>
                      <a:r>
                        <a:rPr lang="en-US" sz="2000" dirty="0">
                          <a:solidFill>
                            <a:srgbClr val="424242"/>
                          </a:solidFill>
                          <a:effectLst/>
                          <a:latin typeface="var(--mdc-typography-body1-font-family,var(--mdc-typography-font-family,Roboto,sans-serif))"/>
                        </a:rPr>
                        <a:t>videos</a:t>
                      </a:r>
                    </a:p>
                  </a:txBody>
                  <a:tcPr marL="92582" marR="92582" marT="92582" marB="92582" anchor="ctr">
                    <a:lnL w="9525" cap="flat" cmpd="sng" algn="ctr">
                      <a:solidFill>
                        <a:srgbClr val="EEEEEE"/>
                      </a:solidFill>
                      <a:prstDash val="solid"/>
                      <a:round/>
                      <a:headEnd type="none" w="med" len="med"/>
                      <a:tailEnd type="none" w="med" len="med"/>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489533">
                <a:tc>
                  <a:txBody>
                    <a:bodyPr/>
                    <a:lstStyle/>
                    <a:p>
                      <a:pPr algn="l"/>
                      <a:r>
                        <a:rPr lang="en-US" sz="2000" dirty="0">
                          <a:solidFill>
                            <a:srgbClr val="424242"/>
                          </a:solidFill>
                          <a:effectLst/>
                          <a:latin typeface="var(--mdc-typography-body1-font-family,var(--mdc-typography-font-family,Roboto,sans-serif))"/>
                        </a:rPr>
                        <a:t>Contacts</a:t>
                      </a:r>
                    </a:p>
                  </a:txBody>
                  <a:tcPr marL="92582" marR="92582" marT="92582" marB="92582" anchor="ctr">
                    <a:lnL>
                      <a:noFill/>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2000">
                          <a:solidFill>
                            <a:srgbClr val="424242"/>
                          </a:solidFill>
                          <a:effectLst/>
                          <a:latin typeface="var(--mdc-typography-body1-font-family,var(--mdc-typography-font-family,Roboto,sans-serif))"/>
                        </a:rPr>
                        <a:t>Managing contacts</a:t>
                      </a:r>
                    </a:p>
                  </a:txBody>
                  <a:tcPr marL="92582" marR="92582" marT="92582" marB="92582" anchor="ctr">
                    <a:lnL w="9525" cap="flat" cmpd="sng" algn="ctr">
                      <a:solidFill>
                        <a:srgbClr val="EEEEEE"/>
                      </a:solidFill>
                      <a:prstDash val="solid"/>
                      <a:round/>
                      <a:headEnd type="none" w="med" len="med"/>
                      <a:tailEnd type="none" w="med" len="med"/>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489533">
                <a:tc>
                  <a:txBody>
                    <a:bodyPr/>
                    <a:lstStyle/>
                    <a:p>
                      <a:pPr algn="l"/>
                      <a:r>
                        <a:rPr lang="en-US" sz="2000">
                          <a:solidFill>
                            <a:srgbClr val="424242"/>
                          </a:solidFill>
                          <a:effectLst/>
                          <a:latin typeface="var(--mdc-typography-body1-font-family,var(--mdc-typography-font-family,Roboto,sans-serif))"/>
                        </a:rPr>
                        <a:t>Location</a:t>
                      </a:r>
                    </a:p>
                  </a:txBody>
                  <a:tcPr marL="92582" marR="92582" marT="92582" marB="92582" anchor="ctr">
                    <a:lnL>
                      <a:noFill/>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2000">
                          <a:solidFill>
                            <a:srgbClr val="424242"/>
                          </a:solidFill>
                          <a:effectLst/>
                          <a:latin typeface="var(--mdc-typography-body1-font-family,var(--mdc-typography-font-family,Roboto,sans-serif))"/>
                        </a:rPr>
                        <a:t>Current device location</a:t>
                      </a:r>
                    </a:p>
                  </a:txBody>
                  <a:tcPr marL="92582" marR="92582" marT="92582" marB="92582" anchor="ctr">
                    <a:lnL w="9525" cap="flat" cmpd="sng" algn="ctr">
                      <a:solidFill>
                        <a:srgbClr val="EEEEEE"/>
                      </a:solidFill>
                      <a:prstDash val="solid"/>
                      <a:round/>
                      <a:headEnd type="none" w="med" len="med"/>
                      <a:tailEnd type="none" w="med" len="med"/>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489533">
                <a:tc>
                  <a:txBody>
                    <a:bodyPr/>
                    <a:lstStyle/>
                    <a:p>
                      <a:pPr algn="l"/>
                      <a:r>
                        <a:rPr lang="en-US" sz="2000" dirty="0">
                          <a:solidFill>
                            <a:srgbClr val="424242"/>
                          </a:solidFill>
                          <a:effectLst/>
                          <a:latin typeface="var(--mdc-typography-body1-font-family,var(--mdc-typography-font-family,Roboto,sans-serif))"/>
                        </a:rPr>
                        <a:t>Microphone</a:t>
                      </a:r>
                    </a:p>
                  </a:txBody>
                  <a:tcPr marL="92582" marR="92582" marT="92582" marB="92582" anchor="ctr">
                    <a:lnL>
                      <a:noFill/>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2000" dirty="0">
                          <a:solidFill>
                            <a:srgbClr val="424242"/>
                          </a:solidFill>
                          <a:effectLst/>
                          <a:latin typeface="var(--mdc-typography-body1-font-family,var(--mdc-typography-font-family,Roboto,sans-serif))"/>
                        </a:rPr>
                        <a:t>Audio recording</a:t>
                      </a:r>
                    </a:p>
                  </a:txBody>
                  <a:tcPr marL="92582" marR="92582" marT="92582" marB="92582" anchor="ctr">
                    <a:lnL w="9525" cap="flat" cmpd="sng" algn="ctr">
                      <a:solidFill>
                        <a:srgbClr val="EEEEEE"/>
                      </a:solidFill>
                      <a:prstDash val="solid"/>
                      <a:round/>
                      <a:headEnd type="none" w="med" len="med"/>
                      <a:tailEnd type="none" w="med" len="med"/>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640067">
                <a:tc>
                  <a:txBody>
                    <a:bodyPr/>
                    <a:lstStyle/>
                    <a:p>
                      <a:pPr algn="l"/>
                      <a:r>
                        <a:rPr lang="en-US" sz="2000" dirty="0">
                          <a:solidFill>
                            <a:srgbClr val="424242"/>
                          </a:solidFill>
                          <a:effectLst/>
                          <a:latin typeface="var(--mdc-typography-body1-font-family,var(--mdc-typography-font-family,Roboto,sans-serif))"/>
                        </a:rPr>
                        <a:t>Phone</a:t>
                      </a:r>
                    </a:p>
                  </a:txBody>
                  <a:tcPr marL="92582" marR="92582" marT="92582" marB="92582" anchor="ctr">
                    <a:lnL>
                      <a:noFill/>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2000" dirty="0">
                          <a:solidFill>
                            <a:srgbClr val="424242"/>
                          </a:solidFill>
                          <a:effectLst/>
                          <a:latin typeface="var(--mdc-typography-body1-font-family,var(--mdc-typography-font-family,Roboto,sans-serif))"/>
                        </a:rPr>
                        <a:t>Dialing and </a:t>
                      </a:r>
                      <a:r>
                        <a:rPr lang="en-US" sz="2000" dirty="0" smtClean="0">
                          <a:solidFill>
                            <a:srgbClr val="424242"/>
                          </a:solidFill>
                          <a:effectLst/>
                          <a:latin typeface="var(--mdc-typography-body1-font-family,var(--mdc-typography-font-family,Roboto,sans-serif))"/>
                        </a:rPr>
                        <a:t>managing</a:t>
                      </a:r>
                      <a:r>
                        <a:rPr lang="en-US" sz="2000" baseline="0" dirty="0" smtClean="0">
                          <a:solidFill>
                            <a:srgbClr val="424242"/>
                          </a:solidFill>
                          <a:effectLst/>
                          <a:latin typeface="var(--mdc-typography-body1-font-family,var(--mdc-typography-font-family,Roboto,sans-serif))"/>
                        </a:rPr>
                        <a:t> </a:t>
                      </a:r>
                      <a:r>
                        <a:rPr lang="en-US" sz="2000" dirty="0" smtClean="0">
                          <a:solidFill>
                            <a:srgbClr val="424242"/>
                          </a:solidFill>
                          <a:effectLst/>
                          <a:latin typeface="var(--mdc-typography-body1-font-family,var(--mdc-typography-font-family,Roboto,sans-serif))"/>
                        </a:rPr>
                        <a:t>phone </a:t>
                      </a:r>
                      <a:r>
                        <a:rPr lang="en-US" sz="2000" dirty="0">
                          <a:solidFill>
                            <a:srgbClr val="424242"/>
                          </a:solidFill>
                          <a:effectLst/>
                          <a:latin typeface="var(--mdc-typography-body1-font-family,var(--mdc-typography-font-family,Roboto,sans-serif))"/>
                        </a:rPr>
                        <a:t>calls</a:t>
                      </a:r>
                    </a:p>
                  </a:txBody>
                  <a:tcPr marL="92582" marR="92582" marT="92582" marB="92582" anchor="ctr">
                    <a:lnL w="9525" cap="flat" cmpd="sng" algn="ctr">
                      <a:solidFill>
                        <a:srgbClr val="EEEEEE"/>
                      </a:solidFill>
                      <a:prstDash val="solid"/>
                      <a:round/>
                      <a:headEnd type="none" w="med" len="med"/>
                      <a:tailEnd type="none" w="med" len="med"/>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640067">
                <a:tc>
                  <a:txBody>
                    <a:bodyPr/>
                    <a:lstStyle/>
                    <a:p>
                      <a:pPr algn="l"/>
                      <a:r>
                        <a:rPr lang="en-US" sz="2000" dirty="0">
                          <a:solidFill>
                            <a:srgbClr val="424242"/>
                          </a:solidFill>
                          <a:effectLst/>
                          <a:latin typeface="var(--mdc-typography-body1-font-family,var(--mdc-typography-font-family,Roboto,sans-serif))"/>
                        </a:rPr>
                        <a:t>Body Sensors</a:t>
                      </a:r>
                    </a:p>
                  </a:txBody>
                  <a:tcPr marL="92582" marR="92582" marT="92582" marB="92582" anchor="ctr">
                    <a:lnL>
                      <a:noFill/>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2000" dirty="0">
                          <a:solidFill>
                            <a:srgbClr val="424242"/>
                          </a:solidFill>
                          <a:effectLst/>
                          <a:latin typeface="var(--mdc-typography-body1-font-family,var(--mdc-typography-font-family,Roboto,sans-serif))"/>
                        </a:rPr>
                        <a:t>Heart rate and </a:t>
                      </a:r>
                      <a:r>
                        <a:rPr lang="en-US" sz="2000" dirty="0" smtClean="0">
                          <a:solidFill>
                            <a:srgbClr val="424242"/>
                          </a:solidFill>
                          <a:effectLst/>
                          <a:latin typeface="var(--mdc-typography-body1-font-family,var(--mdc-typography-font-family,Roboto,sans-serif))"/>
                        </a:rPr>
                        <a:t>similar</a:t>
                      </a:r>
                      <a:r>
                        <a:rPr lang="en-US" sz="2000" baseline="0" dirty="0" smtClean="0">
                          <a:solidFill>
                            <a:srgbClr val="424242"/>
                          </a:solidFill>
                          <a:effectLst/>
                          <a:latin typeface="var(--mdc-typography-body1-font-family,var(--mdc-typography-font-family,Roboto,sans-serif))"/>
                        </a:rPr>
                        <a:t> </a:t>
                      </a:r>
                      <a:r>
                        <a:rPr lang="en-US" sz="2000" dirty="0" smtClean="0">
                          <a:solidFill>
                            <a:srgbClr val="424242"/>
                          </a:solidFill>
                          <a:effectLst/>
                          <a:latin typeface="var(--mdc-typography-body1-font-family,var(--mdc-typography-font-family,Roboto,sans-serif))"/>
                        </a:rPr>
                        <a:t>data</a:t>
                      </a:r>
                      <a:endParaRPr lang="en-US" sz="2000" dirty="0">
                        <a:solidFill>
                          <a:srgbClr val="424242"/>
                        </a:solidFill>
                        <a:effectLst/>
                        <a:latin typeface="var(--mdc-typography-body1-font-family,var(--mdc-typography-font-family,Roboto,sans-serif))"/>
                      </a:endParaRPr>
                    </a:p>
                  </a:txBody>
                  <a:tcPr marL="92582" marR="92582" marT="92582" marB="92582" anchor="ctr">
                    <a:lnL w="9525" cap="flat" cmpd="sng" algn="ctr">
                      <a:solidFill>
                        <a:srgbClr val="EEEEEE"/>
                      </a:solidFill>
                      <a:prstDash val="solid"/>
                      <a:round/>
                      <a:headEnd type="none" w="med" len="med"/>
                      <a:tailEnd type="none" w="med" len="med"/>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640067">
                <a:tc>
                  <a:txBody>
                    <a:bodyPr/>
                    <a:lstStyle/>
                    <a:p>
                      <a:pPr algn="l"/>
                      <a:r>
                        <a:rPr lang="en-US" sz="2000">
                          <a:solidFill>
                            <a:srgbClr val="424242"/>
                          </a:solidFill>
                          <a:effectLst/>
                          <a:latin typeface="var(--mdc-typography-body1-font-family,var(--mdc-typography-font-family,Roboto,sans-serif))"/>
                        </a:rPr>
                        <a:t>SMS</a:t>
                      </a:r>
                    </a:p>
                  </a:txBody>
                  <a:tcPr marL="92582" marR="92582" marT="92582" marB="92582" anchor="ctr">
                    <a:lnL>
                      <a:noFill/>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2000" dirty="0">
                          <a:solidFill>
                            <a:srgbClr val="424242"/>
                          </a:solidFill>
                          <a:effectLst/>
                          <a:latin typeface="var(--mdc-typography-body1-font-family,var(--mdc-typography-font-family,Roboto,sans-serif))"/>
                        </a:rPr>
                        <a:t>Sending and </a:t>
                      </a:r>
                      <a:r>
                        <a:rPr lang="en-US" sz="2000" dirty="0" smtClean="0">
                          <a:solidFill>
                            <a:srgbClr val="424242"/>
                          </a:solidFill>
                          <a:effectLst/>
                          <a:latin typeface="var(--mdc-typography-body1-font-family,var(--mdc-typography-font-family,Roboto,sans-serif))"/>
                        </a:rPr>
                        <a:t>viewing</a:t>
                      </a:r>
                      <a:r>
                        <a:rPr lang="en-US" sz="2000" baseline="0" dirty="0" smtClean="0">
                          <a:solidFill>
                            <a:srgbClr val="424242"/>
                          </a:solidFill>
                          <a:effectLst/>
                          <a:latin typeface="var(--mdc-typography-body1-font-family,var(--mdc-typography-font-family,Roboto,sans-serif))"/>
                        </a:rPr>
                        <a:t> </a:t>
                      </a:r>
                      <a:r>
                        <a:rPr lang="en-US" sz="2000" dirty="0" smtClean="0">
                          <a:solidFill>
                            <a:srgbClr val="424242"/>
                          </a:solidFill>
                          <a:effectLst/>
                          <a:latin typeface="var(--mdc-typography-body1-font-family,var(--mdc-typography-font-family,Roboto,sans-serif))"/>
                        </a:rPr>
                        <a:t>messages</a:t>
                      </a:r>
                      <a:endParaRPr lang="en-US" sz="2000" dirty="0">
                        <a:solidFill>
                          <a:srgbClr val="424242"/>
                        </a:solidFill>
                        <a:effectLst/>
                        <a:latin typeface="var(--mdc-typography-body1-font-family,var(--mdc-typography-font-family,Roboto,sans-serif))"/>
                      </a:endParaRPr>
                    </a:p>
                  </a:txBody>
                  <a:tcPr marL="92582" marR="92582" marT="92582" marB="92582" anchor="ctr">
                    <a:lnL w="9525" cap="flat" cmpd="sng" algn="ctr">
                      <a:solidFill>
                        <a:srgbClr val="EEEEEE"/>
                      </a:solidFill>
                      <a:prstDash val="solid"/>
                      <a:round/>
                      <a:headEnd type="none" w="med" len="med"/>
                      <a:tailEnd type="none" w="med" len="med"/>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640067">
                <a:tc>
                  <a:txBody>
                    <a:bodyPr/>
                    <a:lstStyle/>
                    <a:p>
                      <a:pPr algn="l"/>
                      <a:r>
                        <a:rPr lang="en-US" sz="2000" dirty="0">
                          <a:solidFill>
                            <a:srgbClr val="424242"/>
                          </a:solidFill>
                          <a:effectLst/>
                          <a:latin typeface="var(--mdc-typography-body1-font-family,var(--mdc-typography-font-family,Roboto,sans-serif))"/>
                        </a:rPr>
                        <a:t>Storage</a:t>
                      </a:r>
                    </a:p>
                  </a:txBody>
                  <a:tcPr marL="92582" marR="92582" marT="92582" marB="92582" anchor="ctr">
                    <a:lnL>
                      <a:noFill/>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2000" dirty="0">
                          <a:solidFill>
                            <a:srgbClr val="424242"/>
                          </a:solidFill>
                          <a:effectLst/>
                          <a:latin typeface="var(--mdc-typography-body1-font-family,var(--mdc-typography-font-family,Roboto,sans-serif))"/>
                        </a:rPr>
                        <a:t>Accessing </a:t>
                      </a:r>
                      <a:r>
                        <a:rPr lang="en-US" sz="2000" dirty="0" smtClean="0">
                          <a:solidFill>
                            <a:srgbClr val="424242"/>
                          </a:solidFill>
                          <a:effectLst/>
                          <a:latin typeface="var(--mdc-typography-body1-font-family,var(--mdc-typography-font-family,Roboto,sans-serif))"/>
                        </a:rPr>
                        <a:t>photos,</a:t>
                      </a:r>
                      <a:r>
                        <a:rPr lang="en-US" sz="2000" baseline="0" dirty="0" smtClean="0">
                          <a:solidFill>
                            <a:srgbClr val="424242"/>
                          </a:solidFill>
                          <a:effectLst/>
                          <a:latin typeface="var(--mdc-typography-body1-font-family,var(--mdc-typography-font-family,Roboto,sans-serif))"/>
                        </a:rPr>
                        <a:t> </a:t>
                      </a:r>
                      <a:r>
                        <a:rPr lang="en-US" sz="2000" dirty="0" smtClean="0">
                          <a:solidFill>
                            <a:srgbClr val="424242"/>
                          </a:solidFill>
                          <a:effectLst/>
                          <a:latin typeface="var(--mdc-typography-body1-font-family,var(--mdc-typography-font-family,Roboto,sans-serif))"/>
                        </a:rPr>
                        <a:t>media</a:t>
                      </a:r>
                      <a:r>
                        <a:rPr lang="en-US" sz="2000" dirty="0">
                          <a:solidFill>
                            <a:srgbClr val="424242"/>
                          </a:solidFill>
                          <a:effectLst/>
                          <a:latin typeface="var(--mdc-typography-body1-font-family,var(--mdc-typography-font-family,Roboto,sans-serif))"/>
                        </a:rPr>
                        <a:t>, and files</a:t>
                      </a:r>
                    </a:p>
                  </a:txBody>
                  <a:tcPr marL="92582" marR="92582" marT="92582" marB="92582" anchor="ctr">
                    <a:lnL w="9525" cap="flat" cmpd="sng" algn="ctr">
                      <a:solidFill>
                        <a:srgbClr val="EEEEEE"/>
                      </a:solidFill>
                      <a:prstDash val="solid"/>
                      <a:round/>
                      <a:headEnd type="none" w="med" len="med"/>
                      <a:tailEnd type="none" w="med" len="med"/>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9425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42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developer.android.com/static/images/training/permissions/workflow-overview.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developer.android.com/static/images/training/permissions/workflow-overview.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ttps://developer.android.com/static/images/training/permissions/workflow-overview.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https://developer.android.com/static/images/training/permissions/workflow-overview.sv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rotWithShape="1">
          <a:blip r:embed="rId2"/>
          <a:srcRect l="24620" t="29874" r="29095" b="36603"/>
          <a:stretch/>
        </p:blipFill>
        <p:spPr>
          <a:xfrm>
            <a:off x="612775" y="952621"/>
            <a:ext cx="10323107" cy="5126446"/>
          </a:xfrm>
          <a:prstGeom prst="rect">
            <a:avLst/>
          </a:prstGeom>
        </p:spPr>
      </p:pic>
    </p:spTree>
    <p:extLst>
      <p:ext uri="{BB962C8B-B14F-4D97-AF65-F5344CB8AC3E}">
        <p14:creationId xmlns:p14="http://schemas.microsoft.com/office/powerpoint/2010/main" val="187644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SMS in </a:t>
            </a:r>
            <a:r>
              <a:rPr lang="en-US" dirty="0" smtClean="0"/>
              <a:t>Android</a:t>
            </a:r>
            <a:endParaRPr lang="en-US" dirty="0"/>
          </a:p>
        </p:txBody>
      </p:sp>
      <p:sp>
        <p:nvSpPr>
          <p:cNvPr id="3" name="Content Placeholder 2"/>
          <p:cNvSpPr>
            <a:spLocks noGrp="1"/>
          </p:cNvSpPr>
          <p:nvPr>
            <p:ph idx="1"/>
          </p:nvPr>
        </p:nvSpPr>
        <p:spPr>
          <a:xfrm>
            <a:off x="838199" y="1825624"/>
            <a:ext cx="10920211" cy="4369113"/>
          </a:xfrm>
        </p:spPr>
        <p:txBody>
          <a:bodyPr>
            <a:normAutofit/>
          </a:bodyPr>
          <a:lstStyle/>
          <a:p>
            <a:pPr marL="0" indent="0">
              <a:buNone/>
            </a:pPr>
            <a:r>
              <a:rPr lang="en-US" dirty="0" smtClean="0"/>
              <a:t>It is a messaging service in Android. It lets us send messages to a particular contact number. This is provided to us by Android in two ways –</a:t>
            </a:r>
          </a:p>
          <a:p>
            <a:pPr marL="0" indent="0">
              <a:buNone/>
            </a:pPr>
            <a:r>
              <a:rPr lang="en-US" dirty="0" smtClean="0"/>
              <a:t>1.	</a:t>
            </a:r>
            <a:r>
              <a:rPr lang="en-US" b="1" dirty="0" smtClean="0">
                <a:solidFill>
                  <a:srgbClr val="FF0000"/>
                </a:solidFill>
              </a:rPr>
              <a:t>Using the </a:t>
            </a:r>
            <a:r>
              <a:rPr lang="en-US" b="1" dirty="0" err="1" smtClean="0">
                <a:solidFill>
                  <a:srgbClr val="FF0000"/>
                </a:solidFill>
              </a:rPr>
              <a:t>SMSManager</a:t>
            </a:r>
            <a:r>
              <a:rPr lang="en-US" b="1" dirty="0" smtClean="0">
                <a:solidFill>
                  <a:srgbClr val="FF0000"/>
                </a:solidFill>
              </a:rPr>
              <a:t> API.</a:t>
            </a:r>
          </a:p>
          <a:p>
            <a:pPr marL="0" indent="0">
              <a:buNone/>
            </a:pPr>
            <a:r>
              <a:rPr lang="en-US" dirty="0" smtClean="0"/>
              <a:t>2.	</a:t>
            </a:r>
            <a:r>
              <a:rPr lang="en-US" b="1" dirty="0" smtClean="0">
                <a:solidFill>
                  <a:srgbClr val="0070C0"/>
                </a:solidFill>
              </a:rPr>
              <a:t>Using the Built-In application for sending messages</a:t>
            </a:r>
          </a:p>
          <a:p>
            <a:pPr marL="0" indent="0">
              <a:buNone/>
            </a:pPr>
            <a:r>
              <a:rPr lang="en-US" dirty="0" smtClean="0"/>
              <a:t>Sending of SMS definitely needs SMS permission, i.e., SEND_SMS permission, which needs to be added to the Manifest file.</a:t>
            </a:r>
          </a:p>
          <a:p>
            <a:pPr marL="0" indent="0">
              <a:buNone/>
            </a:pPr>
            <a:r>
              <a:rPr lang="en-US" dirty="0" smtClean="0"/>
              <a:t>&lt;uses-permission </a:t>
            </a:r>
            <a:r>
              <a:rPr lang="en-US" dirty="0" err="1" smtClean="0"/>
              <a:t>android:name</a:t>
            </a:r>
            <a:r>
              <a:rPr lang="en-US" dirty="0" smtClean="0"/>
              <a:t>="</a:t>
            </a:r>
            <a:r>
              <a:rPr lang="en-US" dirty="0" err="1" smtClean="0"/>
              <a:t>android.permission.SEND_SMS</a:t>
            </a:r>
            <a:r>
              <a:rPr lang="en-US" dirty="0" smtClean="0"/>
              <a:t>" /&gt;</a:t>
            </a:r>
          </a:p>
          <a:p>
            <a:pPr marL="0" indent="0">
              <a:buNone/>
            </a:pPr>
            <a:r>
              <a:rPr lang="en-US" dirty="0" smtClean="0"/>
              <a:t>&lt;uses-permission </a:t>
            </a:r>
            <a:r>
              <a:rPr lang="en-US" dirty="0" err="1" smtClean="0"/>
              <a:t>android:name</a:t>
            </a:r>
            <a:r>
              <a:rPr lang="en-US" dirty="0" smtClean="0"/>
              <a:t>="</a:t>
            </a:r>
            <a:r>
              <a:rPr lang="en-US" dirty="0" err="1" smtClean="0"/>
              <a:t>android.permission.RECEIVE_SMS</a:t>
            </a:r>
            <a:r>
              <a:rPr lang="en-US" dirty="0" smtClean="0"/>
              <a:t>" /&gt;</a:t>
            </a:r>
          </a:p>
          <a:p>
            <a:pPr marL="0" indent="0">
              <a:buNone/>
            </a:pPr>
            <a:endParaRPr lang="en-US" dirty="0"/>
          </a:p>
        </p:txBody>
      </p:sp>
    </p:spTree>
    <p:extLst>
      <p:ext uri="{BB962C8B-B14F-4D97-AF65-F5344CB8AC3E}">
        <p14:creationId xmlns:p14="http://schemas.microsoft.com/office/powerpoint/2010/main" val="407736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a:t>
            </a:r>
            <a:r>
              <a:rPr lang="en-US" b="1" dirty="0" err="1"/>
              <a:t>SmsMAnager</a:t>
            </a:r>
            <a:r>
              <a:rPr lang="en-US" b="1" dirty="0"/>
              <a:t> </a:t>
            </a:r>
            <a:r>
              <a:rPr lang="en-US" b="1" dirty="0" smtClean="0"/>
              <a:t>class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b="1" dirty="0" err="1"/>
              <a:t>ArrayList</a:t>
            </a:r>
            <a:r>
              <a:rPr lang="en-US" b="1" dirty="0"/>
              <a:t>&lt;String&gt; </a:t>
            </a:r>
            <a:r>
              <a:rPr lang="en-US" b="1" dirty="0" err="1"/>
              <a:t>divideMessage</a:t>
            </a:r>
            <a:r>
              <a:rPr lang="en-US" b="1" dirty="0"/>
              <a:t>(String text): </a:t>
            </a:r>
            <a:r>
              <a:rPr lang="en-US" dirty="0"/>
              <a:t>This approach splits a message text into many fragments, none of which are larger than the</a:t>
            </a:r>
            <a:r>
              <a:rPr lang="en-US" b="1" dirty="0"/>
              <a:t> </a:t>
            </a:r>
            <a:r>
              <a:rPr lang="en-US" dirty="0"/>
              <a:t>maximum SMS message size.</a:t>
            </a:r>
          </a:p>
          <a:p>
            <a:pPr lvl="0"/>
            <a:r>
              <a:rPr lang="en-US" b="1" dirty="0"/>
              <a:t>static </a:t>
            </a:r>
            <a:r>
              <a:rPr lang="en-US" b="1" dirty="0" err="1"/>
              <a:t>SmsManager</a:t>
            </a:r>
            <a:r>
              <a:rPr lang="en-US" b="1" dirty="0"/>
              <a:t> </a:t>
            </a:r>
            <a:r>
              <a:rPr lang="en-US" b="1" dirty="0" err="1"/>
              <a:t>getDefault</a:t>
            </a:r>
            <a:r>
              <a:rPr lang="en-US" b="1" dirty="0"/>
              <a:t>(): </a:t>
            </a:r>
            <a:r>
              <a:rPr lang="en-US" dirty="0"/>
              <a:t>This method is used to acquire the </a:t>
            </a:r>
            <a:r>
              <a:rPr lang="en-US" dirty="0" err="1"/>
              <a:t>SmsManager's</a:t>
            </a:r>
            <a:r>
              <a:rPr lang="en-US" dirty="0"/>
              <a:t> default instance.</a:t>
            </a:r>
          </a:p>
          <a:p>
            <a:pPr lvl="0"/>
            <a:r>
              <a:rPr lang="en-US" b="1" dirty="0"/>
              <a:t>void </a:t>
            </a:r>
            <a:r>
              <a:rPr lang="en-US" b="1" dirty="0" err="1"/>
              <a:t>sendDataMessage</a:t>
            </a:r>
            <a:r>
              <a:rPr lang="en-US" b="1" dirty="0"/>
              <a:t>(String </a:t>
            </a:r>
            <a:r>
              <a:rPr lang="en-US" b="1" dirty="0" err="1"/>
              <a:t>destinationAddress</a:t>
            </a:r>
            <a:r>
              <a:rPr lang="en-US" b="1" dirty="0"/>
              <a:t>, String </a:t>
            </a:r>
            <a:r>
              <a:rPr lang="en-US" b="1" dirty="0" err="1"/>
              <a:t>scAddress</a:t>
            </a:r>
            <a:r>
              <a:rPr lang="en-US" b="1" dirty="0"/>
              <a:t>, short </a:t>
            </a:r>
            <a:r>
              <a:rPr lang="en-US" b="1" dirty="0" err="1"/>
              <a:t>destinationPort</a:t>
            </a:r>
            <a:r>
              <a:rPr lang="en-US" b="1" dirty="0"/>
              <a:t>, byte[] data, </a:t>
            </a:r>
            <a:r>
              <a:rPr lang="en-US" b="1" dirty="0" err="1"/>
              <a:t>PendingIntent</a:t>
            </a:r>
            <a:r>
              <a:rPr lang="en-US" b="1" dirty="0"/>
              <a:t> </a:t>
            </a:r>
            <a:r>
              <a:rPr lang="en-US" b="1" dirty="0" err="1"/>
              <a:t>sentIntent</a:t>
            </a:r>
            <a:r>
              <a:rPr lang="en-US" b="1" dirty="0"/>
              <a:t>, </a:t>
            </a:r>
            <a:r>
              <a:rPr lang="en-US" b="1" dirty="0" err="1"/>
              <a:t>PendingIntent</a:t>
            </a:r>
            <a:r>
              <a:rPr lang="en-US" b="1" dirty="0"/>
              <a:t> </a:t>
            </a:r>
            <a:r>
              <a:rPr lang="en-US" b="1" dirty="0" err="1"/>
              <a:t>deliveryIntent</a:t>
            </a:r>
            <a:r>
              <a:rPr lang="en-US" b="1" dirty="0"/>
              <a:t>):</a:t>
            </a:r>
            <a:r>
              <a:rPr lang="en-US" dirty="0"/>
              <a:t> To send a data-based SMS to a specific application port, use this method.</a:t>
            </a:r>
          </a:p>
          <a:p>
            <a:pPr lvl="0"/>
            <a:r>
              <a:rPr lang="en-US" b="1" dirty="0"/>
              <a:t>void </a:t>
            </a:r>
            <a:r>
              <a:rPr lang="en-US" b="1" dirty="0" err="1"/>
              <a:t>sendMultipartTextMessage</a:t>
            </a:r>
            <a:r>
              <a:rPr lang="en-US" b="1" dirty="0"/>
              <a:t>(String </a:t>
            </a:r>
            <a:r>
              <a:rPr lang="en-US" b="1" dirty="0" err="1"/>
              <a:t>destinationAddress</a:t>
            </a:r>
            <a:r>
              <a:rPr lang="en-US" b="1" dirty="0"/>
              <a:t>, String </a:t>
            </a:r>
            <a:r>
              <a:rPr lang="en-US" b="1" dirty="0" err="1"/>
              <a:t>scAddress</a:t>
            </a:r>
            <a:r>
              <a:rPr lang="en-US" b="1" dirty="0"/>
              <a:t>, </a:t>
            </a:r>
            <a:r>
              <a:rPr lang="en-US" b="1" dirty="0" err="1"/>
              <a:t>ArrayList</a:t>
            </a:r>
            <a:r>
              <a:rPr lang="en-US" b="1" dirty="0"/>
              <a:t>&lt;String&gt; parts, </a:t>
            </a:r>
            <a:r>
              <a:rPr lang="en-US" b="1" dirty="0" err="1"/>
              <a:t>ArrayList</a:t>
            </a:r>
            <a:r>
              <a:rPr lang="en-US" b="1" dirty="0"/>
              <a:t>&lt;</a:t>
            </a:r>
            <a:r>
              <a:rPr lang="en-US" b="1" dirty="0" err="1"/>
              <a:t>PendingIntent</a:t>
            </a:r>
            <a:r>
              <a:rPr lang="en-US" b="1" dirty="0"/>
              <a:t>&gt; </a:t>
            </a:r>
            <a:r>
              <a:rPr lang="en-US" b="1" dirty="0" err="1"/>
              <a:t>sentIntents</a:t>
            </a:r>
            <a:r>
              <a:rPr lang="en-US" b="1" dirty="0"/>
              <a:t>, </a:t>
            </a:r>
            <a:r>
              <a:rPr lang="en-US" b="1" dirty="0" err="1"/>
              <a:t>ArrayList</a:t>
            </a:r>
            <a:r>
              <a:rPr lang="en-US" b="1" dirty="0"/>
              <a:t>&lt;</a:t>
            </a:r>
            <a:r>
              <a:rPr lang="en-US" b="1" dirty="0" err="1"/>
              <a:t>PendingIntent</a:t>
            </a:r>
            <a:r>
              <a:rPr lang="en-US" b="1" dirty="0"/>
              <a:t>&gt; </a:t>
            </a:r>
            <a:r>
              <a:rPr lang="en-US" b="1" dirty="0" err="1"/>
              <a:t>deliveryIntents</a:t>
            </a:r>
            <a:r>
              <a:rPr lang="en-US" b="1" dirty="0"/>
              <a:t>):</a:t>
            </a:r>
            <a:r>
              <a:rPr lang="en-US" dirty="0"/>
              <a:t> Send a text-based SMS with many parts.</a:t>
            </a:r>
          </a:p>
          <a:p>
            <a:pPr lvl="0"/>
            <a:r>
              <a:rPr lang="en-US" b="1" dirty="0"/>
              <a:t>void </a:t>
            </a:r>
            <a:r>
              <a:rPr lang="en-US" b="1" dirty="0" err="1"/>
              <a:t>sendTextMessage</a:t>
            </a:r>
            <a:r>
              <a:rPr lang="en-US" b="1" dirty="0"/>
              <a:t>(String </a:t>
            </a:r>
            <a:r>
              <a:rPr lang="en-US" b="1" dirty="0" err="1"/>
              <a:t>destinationAddress</a:t>
            </a:r>
            <a:r>
              <a:rPr lang="en-US" b="1" dirty="0"/>
              <a:t>, String </a:t>
            </a:r>
            <a:r>
              <a:rPr lang="en-US" b="1" dirty="0" err="1"/>
              <a:t>scAddress</a:t>
            </a:r>
            <a:r>
              <a:rPr lang="en-US" b="1" dirty="0"/>
              <a:t>, String text, </a:t>
            </a:r>
            <a:r>
              <a:rPr lang="en-US" b="1" dirty="0" err="1"/>
              <a:t>PendingIntent</a:t>
            </a:r>
            <a:r>
              <a:rPr lang="en-US" b="1" dirty="0"/>
              <a:t> </a:t>
            </a:r>
            <a:r>
              <a:rPr lang="en-US" b="1" dirty="0" err="1"/>
              <a:t>sentIntent</a:t>
            </a:r>
            <a:r>
              <a:rPr lang="en-US" b="1" dirty="0"/>
              <a:t>, </a:t>
            </a:r>
            <a:r>
              <a:rPr lang="en-US" b="1" dirty="0" err="1"/>
              <a:t>PendingIntent</a:t>
            </a:r>
            <a:r>
              <a:rPr lang="en-US" b="1" dirty="0"/>
              <a:t> </a:t>
            </a:r>
            <a:r>
              <a:rPr lang="en-US" b="1" dirty="0" err="1"/>
              <a:t>deliveryIntent</a:t>
            </a:r>
            <a:r>
              <a:rPr lang="en-US" b="1" dirty="0"/>
              <a:t>): </a:t>
            </a:r>
            <a:r>
              <a:rPr lang="en-US" dirty="0"/>
              <a:t>This method is used to send a text-based SMS message.</a:t>
            </a:r>
          </a:p>
          <a:p>
            <a:pPr marL="0" indent="0">
              <a:buNone/>
            </a:pPr>
            <a:endParaRPr lang="en-US" dirty="0"/>
          </a:p>
        </p:txBody>
      </p:sp>
    </p:spTree>
    <p:extLst>
      <p:ext uri="{BB962C8B-B14F-4D97-AF65-F5344CB8AC3E}">
        <p14:creationId xmlns:p14="http://schemas.microsoft.com/office/powerpoint/2010/main" val="322516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sendTextMessage</a:t>
            </a:r>
            <a:r>
              <a:rPr lang="en-US" dirty="0" smtClean="0"/>
              <a:t>() method</a:t>
            </a:r>
            <a:endParaRPr lang="en-US" dirty="0"/>
          </a:p>
        </p:txBody>
      </p:sp>
      <p:sp>
        <p:nvSpPr>
          <p:cNvPr id="3" name="Content Placeholder 2"/>
          <p:cNvSpPr>
            <a:spLocks noGrp="1"/>
          </p:cNvSpPr>
          <p:nvPr>
            <p:ph idx="1"/>
          </p:nvPr>
        </p:nvSpPr>
        <p:spPr/>
        <p:txBody>
          <a:bodyPr/>
          <a:lstStyle/>
          <a:p>
            <a:r>
              <a:rPr lang="en-US" dirty="0"/>
              <a:t>The </a:t>
            </a:r>
            <a:r>
              <a:rPr lang="en-US" dirty="0" err="1"/>
              <a:t>sendTextMessage</a:t>
            </a:r>
            <a:r>
              <a:rPr lang="en-US" dirty="0"/>
              <a:t>() method accepts five parameters, as follows:</a:t>
            </a:r>
          </a:p>
          <a:p>
            <a:pPr lvl="0"/>
            <a:r>
              <a:rPr lang="en-US" dirty="0"/>
              <a:t>phone - Recipient's phone number</a:t>
            </a:r>
          </a:p>
          <a:p>
            <a:pPr lvl="0"/>
            <a:r>
              <a:rPr lang="en-US" dirty="0"/>
              <a:t>address - Service Center Address (null for default)</a:t>
            </a:r>
          </a:p>
          <a:p>
            <a:pPr lvl="0"/>
            <a:r>
              <a:rPr lang="en-US" dirty="0"/>
              <a:t>message - SMS message to be sent</a:t>
            </a:r>
          </a:p>
          <a:p>
            <a:pPr lvl="0"/>
            <a:r>
              <a:rPr lang="en-US" dirty="0" err="1"/>
              <a:t>piSent</a:t>
            </a:r>
            <a:r>
              <a:rPr lang="en-US" dirty="0"/>
              <a:t> - Pending intent to be invoked when the message is sent</a:t>
            </a:r>
          </a:p>
          <a:p>
            <a:pPr lvl="0"/>
            <a:r>
              <a:rPr lang="en-US" dirty="0" err="1"/>
              <a:t>piDelivered</a:t>
            </a:r>
            <a:r>
              <a:rPr lang="en-US" dirty="0"/>
              <a:t> - Pending intent to be invoked when the message is delivered to the recipient</a:t>
            </a:r>
          </a:p>
          <a:p>
            <a:pPr marL="0" indent="0">
              <a:buNone/>
            </a:pPr>
            <a:endParaRPr lang="en-US" dirty="0"/>
          </a:p>
        </p:txBody>
      </p:sp>
    </p:spTree>
    <p:extLst>
      <p:ext uri="{BB962C8B-B14F-4D97-AF65-F5344CB8AC3E}">
        <p14:creationId xmlns:p14="http://schemas.microsoft.com/office/powerpoint/2010/main" val="219441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918952" y="416062"/>
            <a:ext cx="6156101" cy="57554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Mainfest</a:t>
            </a:r>
            <a:r>
              <a:rPr kumimoji="0" lang="en-US" altLang="en-US" sz="2000" b="0" i="0" u="none" strike="noStrike" cap="none" normalizeH="0" baseline="0" dirty="0" smtClean="0">
                <a:ln>
                  <a:noFill/>
                </a:ln>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 file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1400" b="0" i="0" u="none" strike="noStrike" cap="none" normalizeH="0" baseline="0" dirty="0"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xml version</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="1.0" </a:t>
            </a:r>
            <a:r>
              <a:rPr kumimoji="0" lang="en-US" altLang="en-US" sz="1400" b="0" i="0" u="none" strike="noStrike" cap="none" normalizeH="0" baseline="0" dirty="0"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encoding</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="utf-8"</a:t>
            </a:r>
            <a:r>
              <a:rPr kumimoji="0" lang="en-US" altLang="en-US" sz="1400" b="0" i="1"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400" b="0" i="1"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manifest </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xmlns:</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="http://schemas.android.com/</a:t>
            </a:r>
            <a:r>
              <a:rPr kumimoji="0" lang="en-US" altLang="en-US" sz="14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apk</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/res/android"</a:t>
            </a:r>
            <a:b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xmlns:</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tools</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="http://schemas.android.com/tools"</a:t>
            </a:r>
            <a:b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package</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="com.example.sms1"</a:t>
            </a: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&lt;</a:t>
            </a:r>
            <a: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uses-permission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:name</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android.permission.SEND_SMS</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&lt;</a:t>
            </a:r>
            <a: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application</a:t>
            </a:r>
            <a:b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:allowBackup</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="true"</a:t>
            </a:r>
            <a:b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:dataExtractionRules</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="@xml/</a:t>
            </a:r>
            <a:r>
              <a:rPr kumimoji="0" lang="en-US" altLang="en-US" sz="14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data_extraction_rules</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:fullBackupContent</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="@xml/</a:t>
            </a:r>
            <a:r>
              <a:rPr kumimoji="0" lang="en-US" altLang="en-US" sz="14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backup_rules</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:icon</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mipmap</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ic_launcher</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:label</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="@string/</a:t>
            </a:r>
            <a:r>
              <a:rPr kumimoji="0" lang="en-US" altLang="en-US" sz="14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app_name</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:roundIcon</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mipmap</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ic_launcher_round</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:supportsRtl</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="true"</a:t>
            </a:r>
            <a:b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:theme</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="@style/Theme.SMS1"</a:t>
            </a:r>
            <a:b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tools</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:targetApi</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="31"</a:t>
            </a: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&lt;</a:t>
            </a:r>
            <a: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activity</a:t>
            </a:r>
            <a:b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:name</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MainActivity</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:exported</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="true"</a:t>
            </a: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&lt;</a:t>
            </a:r>
            <a: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intent-filter</a:t>
            </a: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&lt;</a:t>
            </a:r>
            <a: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action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:name</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android.intent.action.MAIN</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&lt;</a:t>
            </a:r>
            <a: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category </a:t>
            </a:r>
            <a:r>
              <a:rPr kumimoji="0" lang="en-US" altLang="en-US" sz="14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4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:name</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4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android.intent.category.LAUNCHER</a:t>
            </a:r>
            <a:r>
              <a:rPr kumimoji="0" lang="en-US" altLang="en-US" sz="14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&lt;/</a:t>
            </a:r>
            <a: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intent-filter</a:t>
            </a: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&lt;/</a:t>
            </a:r>
            <a: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activity</a:t>
            </a: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&lt;/</a:t>
            </a:r>
            <a: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application</a:t>
            </a: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14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manifest</a:t>
            </a:r>
            <a:r>
              <a:rPr kumimoji="0" lang="en-US" altLang="en-US" sz="14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831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83335" y="325560"/>
            <a:ext cx="4713668" cy="61940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Activity.xml file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1050" b="0" i="0" u="none" strike="noStrike" cap="none" normalizeH="0" baseline="0" dirty="0"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xml version</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="1.0" </a:t>
            </a:r>
            <a:r>
              <a:rPr kumimoji="0" lang="en-US" altLang="en-US" sz="1050" b="0" i="0" u="none" strike="noStrike" cap="none" normalizeH="0" baseline="0" dirty="0"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encoding</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="utf-8"</a:t>
            </a:r>
            <a:r>
              <a:rPr kumimoji="0" lang="en-US" altLang="en-US" sz="1050" b="0" i="1"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050" b="0" i="1"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1050" b="0" i="0" u="none" strike="noStrike" cap="none" normalizeH="0" baseline="0" dirty="0" err="1"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androidx.constraintlayout.widget.ConstraintLayout</a:t>
            </a:r>
            <a:r>
              <a:rPr kumimoji="0" lang="en-US" altLang="en-US" sz="105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xmlns:</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="http://schemas.android.com/</a:t>
            </a:r>
            <a:r>
              <a:rPr kumimoji="0" lang="en-US" altLang="en-US" sz="105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apk</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/res/android"</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xmlns:</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="http://schemas.android.com/</a:t>
            </a:r>
            <a:r>
              <a:rPr kumimoji="0" lang="en-US" altLang="en-US" sz="105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apk</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/res-auto"</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xmlns:</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tools</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="http://schemas.android.com/tools"</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:layout_width</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5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match_parent</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:layout_height</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5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match_parent</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tools</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:context</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5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MainActivity</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&lt;</a:t>
            </a:r>
            <a:r>
              <a:rPr kumimoji="0" lang="en-US" altLang="en-US" sz="1050" b="0" i="0" u="none" strike="noStrike" cap="none" normalizeH="0" baseline="0" dirty="0" err="1"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TextView</a:t>
            </a:r>
            <a:r>
              <a:rPr kumimoji="0" lang="en-US" altLang="en-US" sz="105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en-US" sz="105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05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textView</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:layout_width</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5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match_parent</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:layout_height</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5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wrap_content</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:text</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="SMS Application !"</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:layout_constraintBottom_toBottomOf</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="parent"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:layout_constraintEnd_toEndOf</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="parent"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:layout_constraintHorizontal_bias</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="0.0"</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:layout_constraintStart_toStartOf</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="parent"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:layout_constraintTop_toTopOf</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="parent"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:layout_constraintVertical_bias</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="0.061" </a:t>
            </a:r>
            <a: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&lt;</a:t>
            </a:r>
            <a:r>
              <a:rPr kumimoji="0" lang="en-US" altLang="en-US" sz="1050" b="0" i="0" u="none" strike="noStrike" cap="none" normalizeH="0" baseline="0" dirty="0" err="1"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EditText</a:t>
            </a:r>
            <a:r>
              <a:rPr kumimoji="0" lang="en-US" altLang="en-US" sz="105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en-US" sz="105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05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editTextTextNumber</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:layout_width</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5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match_parent</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:layout_height</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="50dp"</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:ems</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="10"</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:hint</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="Number "</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:inputType</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="number"</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:layout_constraintBottom_toBottomOf</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="parent"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:layout_constraintEnd_toEndOf</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="parent"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:layout_constraintHorizontal_bias</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="0.646"</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:layout_constraintStart_toStartOf</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="parent"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:layout_constraintTop_toBottomOf</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05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textView</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:layout_constraintVertical_bias</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="0.12"</a:t>
            </a:r>
            <a:b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tools</a:t>
            </a:r>
            <a:r>
              <a:rPr kumimoji="0" lang="en-US" altLang="en-US" sz="105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:ignore</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5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TouchTargetSizeCheck</a:t>
            </a:r>
            <a:r>
              <a:rPr kumimoji="0" lang="en-US" altLang="en-US" sz="105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5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6168979" y="707728"/>
            <a:ext cx="4984126" cy="4909036"/>
          </a:xfrm>
          <a:prstGeom prst="rect">
            <a:avLst/>
          </a:prstGeom>
        </p:spPr>
        <p:txBody>
          <a:bodyPr wrap="square">
            <a:spAutoFit/>
          </a:bodyPr>
          <a:lstStyle/>
          <a:p>
            <a:pPr lvl="0" eaLnBrk="0" fontAlgn="base" hangingPunct="0">
              <a:spcBef>
                <a:spcPct val="0"/>
              </a:spcBef>
              <a:spcAft>
                <a:spcPct val="0"/>
              </a:spcAft>
            </a:pPr>
            <a:r>
              <a:rPr kumimoji="0" lang="en-US" altLang="en-US" sz="11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1100" b="0" i="0" u="none" strike="noStrike" cap="none" normalizeH="0" baseline="0" dirty="0" err="1"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EditText</a:t>
            </a:r>
            <a:r>
              <a:rPr kumimoji="0" lang="en-US" altLang="en-US" sz="11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en-US" sz="11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1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editTextMessage</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:layout_width</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1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match_parent</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:layout_height</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="50dp"</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:ems</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="10"</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:inputType</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1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textPersonName</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:hint</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="message"</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:layout_constraintBottom_toBottomOf</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="parent"</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:layout_constraintEnd_toEndOf</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="parent"</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:layout_constraintHorizontal_bias</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="0.711"</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:layout_constraintStart_toStartOf</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="parent"</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:layout_constraintTop_toBottomOf</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1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editTextTextNumber</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:layout_constraintVertical_bias</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="0.137"</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tools</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:ignore</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1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TouchTargetSizeCheck</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1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en-US" sz="11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&lt;</a:t>
            </a:r>
            <a:r>
              <a:rPr kumimoji="0" lang="en-US" altLang="en-US" sz="11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Button</a:t>
            </a:r>
            <a:br>
              <a:rPr kumimoji="0" lang="en-US" altLang="en-US" sz="11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="@+id/button"</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:layout_width</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1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match_parent</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:layout_height</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1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wrap_content</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:layout_marginBottom</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="224dp"</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android</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:text</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="Send "</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:layout_constraintBottom_toBottomOf</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="parent"</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:layout_constraintEnd_toEndOf</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="parent"</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:layout_constraintHorizontal_bias</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="0.0"</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:layout_constraintStart_toStartOf</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="parent"</a:t>
            </a:r>
            <a:b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app</a:t>
            </a:r>
            <a:r>
              <a:rPr kumimoji="0" lang="en-US" altLang="en-US" sz="1100" b="0" i="0" u="none" strike="noStrike" cap="none" normalizeH="0" baseline="0" dirty="0" err="1" smtClean="0">
                <a:ln>
                  <a:noFill/>
                </a:ln>
                <a:solidFill>
                  <a:srgbClr val="174AD4"/>
                </a:solidFill>
                <a:effectLst/>
                <a:latin typeface="Arial Unicode MS" panose="020B0604020202020204" pitchFamily="34" charset="-128"/>
                <a:ea typeface="Times New Roman" panose="02020603050405020304" pitchFamily="18" charset="0"/>
                <a:cs typeface="Courier New" panose="02070309020205020404" pitchFamily="49" charset="0"/>
              </a:rPr>
              <a:t>:layout_constraintTop_toBottomOf</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100" b="0" i="0" u="none" strike="noStrike" cap="none" normalizeH="0" baseline="0" dirty="0" err="1"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editTextMessage</a:t>
            </a:r>
            <a:r>
              <a:rPr kumimoji="0" lang="en-US" altLang="en-US" sz="11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1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br>
              <a:rPr kumimoji="0" lang="en-US" altLang="en-US" sz="11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en-US" sz="11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1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&lt;/</a:t>
            </a:r>
            <a:r>
              <a:rPr kumimoji="0" lang="en-US" altLang="en-US" sz="1100" b="0" i="0" u="none" strike="noStrike" cap="none" normalizeH="0" baseline="0" dirty="0" err="1"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androidx.constraintlayout.widget.ConstraintLayout</a:t>
            </a:r>
            <a:r>
              <a:rPr kumimoji="0" lang="en-US" altLang="en-US" sz="11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1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317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05307" y="0"/>
            <a:ext cx="10844012" cy="66787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Activity.java file </a:t>
            </a:r>
            <a:endPar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package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com.example.sms1</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public class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MainActivity</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extends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AppCompatActivity</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Button </a:t>
            </a:r>
            <a:r>
              <a:rPr kumimoji="0" lang="en-US" altLang="en-US" sz="1000" b="0" i="0" u="none" strike="noStrike" cap="none" normalizeH="0" baseline="0" dirty="0"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send</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EditText</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phone_Number</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message</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9E880D"/>
                </a:solidFill>
                <a:effectLst/>
                <a:latin typeface="Arial Unicode MS" panose="020B0604020202020204" pitchFamily="34" charset="-128"/>
                <a:ea typeface="Times New Roman" panose="02020603050405020304" pitchFamily="18" charset="0"/>
                <a:cs typeface="Courier New" panose="02070309020205020404" pitchFamily="49" charset="0"/>
              </a:rPr>
              <a:t>@Override</a:t>
            </a:r>
            <a:br>
              <a:rPr kumimoji="0" lang="en-US" altLang="en-US" sz="1000" b="0" i="0" u="none" strike="noStrike" cap="none" normalizeH="0" baseline="0" dirty="0" smtClean="0">
                <a:ln>
                  <a:noFill/>
                </a:ln>
                <a:solidFill>
                  <a:srgbClr val="9E880D"/>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9E880D"/>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protected void </a:t>
            </a:r>
            <a:r>
              <a:rPr kumimoji="0" lang="en-US" altLang="en-US" sz="1000" b="0" i="0" u="none" strike="noStrike" cap="none" normalizeH="0" baseline="0" dirty="0" err="1" smtClean="0">
                <a:ln>
                  <a:noFill/>
                </a:ln>
                <a:solidFill>
                  <a:srgbClr val="00627A"/>
                </a:solidFill>
                <a:effectLst/>
                <a:latin typeface="Arial Unicode MS" panose="020B0604020202020204" pitchFamily="34" charset="-128"/>
                <a:ea typeface="Times New Roman" panose="02020603050405020304" pitchFamily="18" charset="0"/>
                <a:cs typeface="Courier New" panose="02070309020205020404" pitchFamily="49" charset="0"/>
              </a:rPr>
              <a:t>onCreate</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Bundle </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savedInstanceState</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super</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.onCreate</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savedInstanceState</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setContentView</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layout</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activity_main</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send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Button</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findViewById</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button</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phone_Number</a:t>
            </a:r>
            <a:r>
              <a:rPr kumimoji="0" lang="en-US" altLang="en-US" sz="1000" b="0" i="0" u="none" strike="noStrike" cap="none" normalizeH="0" baseline="0" dirty="0"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EditText</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findViewById</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editTextTextNumber</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message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EditText</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findViewById</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id</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editTextMessage</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send</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.setOnClickListener</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new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View</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OnClickListener</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9E880D"/>
                </a:solidFill>
                <a:effectLst/>
                <a:latin typeface="Arial Unicode MS" panose="020B0604020202020204" pitchFamily="34" charset="-128"/>
                <a:ea typeface="Times New Roman" panose="02020603050405020304" pitchFamily="18" charset="0"/>
                <a:cs typeface="Courier New" panose="02070309020205020404" pitchFamily="49" charset="0"/>
              </a:rPr>
              <a:t>@Override</a:t>
            </a:r>
            <a:br>
              <a:rPr kumimoji="0" lang="en-US" altLang="en-US" sz="1000" b="0" i="0" u="none" strike="noStrike" cap="none" normalizeH="0" baseline="0" dirty="0" smtClean="0">
                <a:ln>
                  <a:noFill/>
                </a:ln>
                <a:solidFill>
                  <a:srgbClr val="9E880D"/>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9E880D"/>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public void </a:t>
            </a:r>
            <a:r>
              <a:rPr kumimoji="0" lang="en-US" altLang="en-US" sz="1000" b="0" i="0" u="none" strike="noStrike" cap="none" normalizeH="0" baseline="0" dirty="0" err="1" smtClean="0">
                <a:ln>
                  <a:noFill/>
                </a:ln>
                <a:solidFill>
                  <a:srgbClr val="00627A"/>
                </a:solidFill>
                <a:effectLst/>
                <a:latin typeface="Arial Unicode MS" panose="020B0604020202020204" pitchFamily="34" charset="-128"/>
                <a:ea typeface="Times New Roman" panose="02020603050405020304" pitchFamily="18" charset="0"/>
                <a:cs typeface="Courier New" panose="02070309020205020404" pitchFamily="49" charset="0"/>
              </a:rPr>
              <a:t>onClick</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View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v)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phone_Num</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phone_Number</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.getText</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toString</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String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send_msg</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message</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.getText</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toString</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if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ActivityCompat</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checkSelfPermission</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MainActivity</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Manifest</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permission</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SEND_SMS</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PackageManager</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PERMISSION_GRANTED</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try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SmsManager</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sms</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SmsManager</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getDefault</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 using android </a:t>
            </a:r>
            <a:r>
              <a:rPr kumimoji="0" lang="en-US" altLang="en-US" sz="1000" b="0" i="1" u="none" strike="noStrike" cap="none" normalizeH="0" baseline="0" dirty="0" err="1"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SmsManager</a:t>
            </a:r>
            <a:r>
              <a:rPr kumimoji="0" lang="en-US" altLang="en-US" sz="1000"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1" u="none" strike="noStrike" cap="none" normalizeH="0" baseline="0" dirty="0" err="1"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sms.sendTextMessage</a:t>
            </a:r>
            <a:r>
              <a:rPr kumimoji="0" lang="en-US" altLang="en-US" sz="1000"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phone_Num</a:t>
            </a:r>
            <a:r>
              <a:rPr kumimoji="0" lang="en-US" altLang="en-US" sz="1000"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 null, </a:t>
            </a:r>
            <a:r>
              <a:rPr kumimoji="0" lang="en-US" altLang="en-US" sz="1000" b="0" i="1" u="none" strike="noStrike" cap="none" normalizeH="0" baseline="0" dirty="0" err="1"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send_msg</a:t>
            </a:r>
            <a:r>
              <a:rPr kumimoji="0" lang="en-US" altLang="en-US" sz="1000"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 null, null); // adding number and text</a:t>
            </a:r>
            <a:br>
              <a:rPr kumimoji="0" lang="en-US" altLang="en-US" sz="1000"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sms</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.sendTextMessage</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phone_Num</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null</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send_msg</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null</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null</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Toast</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makeText</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MainActivity</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"Your message send successfully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Toast</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LENGTH_SHORT</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).show();</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catch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Exception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e)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Toast</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makeText</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MainActivity</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e.toString</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Toast</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LENGTH_SHORT</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).show();</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else</a:t>
            </a:r>
            <a:b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if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Build</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VERSION</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SDK_INT</a:t>
            </a:r>
            <a:r>
              <a:rPr kumimoji="0" lang="en-US" altLang="en-US" sz="1000" b="0" i="1" u="none" strike="noStrike" cap="none" normalizeH="0" baseline="0" dirty="0"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Build</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VERSION_CODES</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M</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requestPermissions</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new </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String[]{</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Manifest</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permission</a:t>
            </a:r>
            <a:r>
              <a:rPr kumimoji="0" lang="en-US" altLang="en-US" sz="1000"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000"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SEND_SMS</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000" b="0" i="0" u="none" strike="noStrike" cap="none" normalizeH="0" baseline="0" dirty="0" smtClean="0">
                <a:ln>
                  <a:noFill/>
                </a:ln>
                <a:solidFill>
                  <a:srgbClr val="1750EB"/>
                </a:solidFill>
                <a:effectLst/>
                <a:latin typeface="Arial Unicode MS" panose="020B0604020202020204" pitchFamily="34" charset="-128"/>
                <a:ea typeface="Times New Roman" panose="02020603050405020304" pitchFamily="18" charset="0"/>
                <a:cs typeface="Courier New" panose="02070309020205020404" pitchFamily="49" charset="0"/>
              </a:rPr>
              <a:t>10</a:t>
            </a: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sz="1000"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962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124" y="180680"/>
            <a:ext cx="11410682" cy="6463308"/>
          </a:xfrm>
          <a:prstGeom prst="rect">
            <a:avLst/>
          </a:prstGeom>
        </p:spPr>
        <p:txBody>
          <a:bodyPr wrap="square">
            <a:spAutoFit/>
          </a:bodyPr>
          <a:lstStyle/>
          <a:p>
            <a:r>
              <a:rPr kumimoji="0" lang="en-US" altLang="en-US" b="0" i="0" u="none" strike="noStrike" cap="none" normalizeH="0" baseline="0" dirty="0" smtClean="0">
                <a:ln>
                  <a:noFill/>
                </a:ln>
                <a:solidFill>
                  <a:srgbClr val="9E880D"/>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public void </a:t>
            </a:r>
            <a:r>
              <a:rPr kumimoji="0" lang="en-US" altLang="en-US" b="0" i="0" u="none" strike="noStrike" cap="none" normalizeH="0" baseline="0" dirty="0" err="1" smtClean="0">
                <a:ln>
                  <a:noFill/>
                </a:ln>
                <a:solidFill>
                  <a:srgbClr val="00627A"/>
                </a:solidFill>
                <a:effectLst/>
                <a:latin typeface="Arial Unicode MS" panose="020B0604020202020204" pitchFamily="34" charset="-128"/>
                <a:ea typeface="Times New Roman" panose="02020603050405020304" pitchFamily="18" charset="0"/>
                <a:cs typeface="Courier New" panose="02070309020205020404" pitchFamily="49" charset="0"/>
              </a:rPr>
              <a:t>onClick</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View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v)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String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phone_Num</a:t>
            </a:r>
            <a:r>
              <a:rPr kumimoji="0" lang="en-US" altLang="en-US"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phone_Number</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.getText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toString</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String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send_msg</a:t>
            </a:r>
            <a:r>
              <a:rPr kumimoji="0" lang="en-US" altLang="en-US"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message</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.getText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toString</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if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ActivityCompat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1"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checkSelfPermission</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MainActivity</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Manifest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permission</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SEND_SMS</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PackageManager</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PERMISSION_GRANTED</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try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SmsManager</a:t>
            </a:r>
            <a:r>
              <a:rPr kumimoji="0" lang="en-US" altLang="en-US"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sms</a:t>
            </a:r>
            <a:r>
              <a:rPr kumimoji="0" lang="en-US" altLang="en-US"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SmsManager</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1"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getDefault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 using android </a:t>
            </a:r>
            <a:r>
              <a:rPr kumimoji="0" lang="en-US" altLang="en-US" b="0" i="1" u="none" strike="noStrike" cap="none" normalizeH="0" baseline="0" dirty="0" err="1"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SmsManager</a:t>
            </a:r>
            <a:r>
              <a:rPr kumimoji="0" lang="en-US" altLang="en-US"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1" u="none" strike="noStrike" cap="none" normalizeH="0" baseline="0" dirty="0" err="1"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sms.sendTextMessage</a:t>
            </a:r>
            <a:r>
              <a:rPr kumimoji="0" lang="en-US" altLang="en-US"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1" u="none" strike="noStrike" cap="none" normalizeH="0" baseline="0" dirty="0" err="1"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phone_Num</a:t>
            </a:r>
            <a:r>
              <a:rPr kumimoji="0" lang="en-US" altLang="en-US"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 null, </a:t>
            </a:r>
            <a:r>
              <a:rPr kumimoji="0" lang="en-US" altLang="en-US" b="0" i="1" u="none" strike="noStrike" cap="none" normalizeH="0" baseline="0" dirty="0" err="1"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send_msg</a:t>
            </a:r>
            <a:r>
              <a:rPr kumimoji="0" lang="en-US" altLang="en-US"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 null, null); // adding number and text</a:t>
            </a:r>
            <a:br>
              <a:rPr kumimoji="0" lang="en-US" altLang="en-US"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1" u="none" strike="noStrike" cap="none" normalizeH="0" baseline="0" dirty="0" smtClean="0">
                <a:ln>
                  <a:noFill/>
                </a:ln>
                <a:solidFill>
                  <a:srgbClr val="8C8C8C"/>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sms</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.sendTextMessage</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phone_Num</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null</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send_msg</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null</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null</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Toast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1"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makeText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MainActivity</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67D17"/>
                </a:solidFill>
                <a:effectLst/>
                <a:latin typeface="Arial Unicode MS" panose="020B0604020202020204" pitchFamily="34" charset="-128"/>
                <a:ea typeface="Times New Roman" panose="02020603050405020304" pitchFamily="18" charset="0"/>
                <a:cs typeface="Courier New" panose="02070309020205020404" pitchFamily="49" charset="0"/>
              </a:rPr>
              <a:t>"Your message send successfully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Toast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LENGTH_SHORT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).show();</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catch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Exception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e)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Toast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1"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makeText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MainActivity</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this</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e.toString</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Toast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LENGTH_SHORT</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).show();</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else</a:t>
            </a:r>
            <a:br>
              <a:rPr kumimoji="0" lang="en-US" altLang="en-US"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if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Build</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VERSION</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SDK_INT</a:t>
            </a:r>
            <a:r>
              <a:rPr kumimoji="0" lang="en-US" altLang="en-US" b="0" i="1" u="none" strike="noStrike" cap="none" normalizeH="0" baseline="0" dirty="0"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&gt;= </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Build</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VERSION_CODES</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M</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requestPermissions</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smtClean="0">
                <a:ln>
                  <a:noFill/>
                </a:ln>
                <a:solidFill>
                  <a:srgbClr val="0033B3"/>
                </a:solidFill>
                <a:effectLst/>
                <a:latin typeface="Arial Unicode MS" panose="020B0604020202020204" pitchFamily="34" charset="-128"/>
                <a:ea typeface="Times New Roman" panose="02020603050405020304" pitchFamily="18" charset="0"/>
                <a:cs typeface="Courier New" panose="02070309020205020404" pitchFamily="49" charset="0"/>
              </a:rPr>
              <a:t>new </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String[]{</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Manifest</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permission</a:t>
            </a:r>
            <a:r>
              <a:rPr kumimoji="0" lang="en-US" altLang="en-US" b="0" i="0" u="none" strike="noStrike" cap="none" normalizeH="0" baseline="0" dirty="0" err="1"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1" u="none" strike="noStrike" cap="none" normalizeH="0" baseline="0" dirty="0" err="1" smtClean="0">
                <a:ln>
                  <a:noFill/>
                </a:ln>
                <a:solidFill>
                  <a:srgbClr val="871094"/>
                </a:solidFill>
                <a:effectLst/>
                <a:latin typeface="Arial Unicode MS" panose="020B0604020202020204" pitchFamily="34" charset="-128"/>
                <a:ea typeface="Times New Roman" panose="02020603050405020304" pitchFamily="18" charset="0"/>
                <a:cs typeface="Courier New" panose="02070309020205020404" pitchFamily="49" charset="0"/>
              </a:rPr>
              <a:t>SEND_SMS</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rgbClr val="1750EB"/>
                </a:solidFill>
                <a:effectLst/>
                <a:latin typeface="Arial Unicode MS" panose="020B0604020202020204" pitchFamily="34" charset="-128"/>
                <a:ea typeface="Times New Roman" panose="02020603050405020304" pitchFamily="18" charset="0"/>
                <a:cs typeface="Courier New" panose="02070309020205020404" pitchFamily="49" charset="0"/>
              </a:rPr>
              <a:t>10</a:t>
            </a: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t>                }</a:t>
            </a:r>
            <a:br>
              <a:rPr kumimoji="0" lang="en-US" altLang="en-US" b="0" i="0" u="none" strike="noStrike" cap="none" normalizeH="0" baseline="0" dirty="0" smtClean="0">
                <a:ln>
                  <a:noFill/>
                </a:ln>
                <a:solidFill>
                  <a:srgbClr val="080808"/>
                </a:solidFill>
                <a:effectLst/>
                <a:latin typeface="Arial Unicode MS" panose="020B0604020202020204" pitchFamily="34" charset="-128"/>
                <a:ea typeface="Times New Roman" panose="02020603050405020304" pitchFamily="18" charset="0"/>
                <a:cs typeface="Courier New" panose="02070309020205020404" pitchFamily="49" charset="0"/>
              </a:rPr>
            </a:br>
            <a:endParaRPr lang="en-US" dirty="0"/>
          </a:p>
        </p:txBody>
      </p:sp>
    </p:spTree>
    <p:extLst>
      <p:ext uri="{BB962C8B-B14F-4D97-AF65-F5344CB8AC3E}">
        <p14:creationId xmlns:p14="http://schemas.microsoft.com/office/powerpoint/2010/main" val="3748409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732</Words>
  <Application>Microsoft Office PowerPoint</Application>
  <PresentationFormat>Widescreen</PresentationFormat>
  <Paragraphs>123</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 Unicode MS</vt:lpstr>
      <vt:lpstr>Arial</vt:lpstr>
      <vt:lpstr>Calibri</vt:lpstr>
      <vt:lpstr>Calibri Light</vt:lpstr>
      <vt:lpstr>Consolas</vt:lpstr>
      <vt:lpstr>Courier New</vt:lpstr>
      <vt:lpstr>Georgia</vt:lpstr>
      <vt:lpstr>JetBrains Mono</vt:lpstr>
      <vt:lpstr>Times New Roman</vt:lpstr>
      <vt:lpstr>var(--mdc-typography-body1-font-family,var(--mdc-typography-font-family,Roboto,sans-serif))</vt:lpstr>
      <vt:lpstr>Office Theme</vt:lpstr>
      <vt:lpstr>Unit no 6 </vt:lpstr>
      <vt:lpstr>PowerPoint Presentation</vt:lpstr>
      <vt:lpstr>Send SMS in Android</vt:lpstr>
      <vt:lpstr>Methods of SmsMAnager class</vt:lpstr>
      <vt:lpstr>sendTextMessage() method</vt:lpstr>
      <vt:lpstr>PowerPoint Presentation</vt:lpstr>
      <vt:lpstr>PowerPoint Presentation</vt:lpstr>
      <vt:lpstr>PowerPoint Presentation</vt:lpstr>
      <vt:lpstr>PowerPoint Presentation</vt:lpstr>
      <vt:lpstr>The use of  PendingIntent object</vt:lpstr>
      <vt:lpstr>PowerPoint Presentation</vt:lpstr>
      <vt:lpstr>PowerPoint Presentation</vt:lpstr>
      <vt:lpstr>Use of broadcastReceiver </vt:lpstr>
      <vt:lpstr>PowerPoint Presentation</vt:lpstr>
      <vt:lpstr>PowerPoint Presentation</vt:lpstr>
      <vt:lpstr>Workflow for using permissions </vt:lpstr>
      <vt:lpstr>PowerPoint Presentation</vt:lpstr>
      <vt:lpstr>Workflow for using permissions</vt:lpstr>
      <vt:lpstr>PowerPoint Presentation</vt:lpstr>
      <vt:lpstr>Workflow for using permissions</vt:lpstr>
      <vt:lpstr>PowerPoint Presentation</vt:lpstr>
      <vt:lpstr>Permission groups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no 6 </dc:title>
  <dc:creator>SANGOLA</dc:creator>
  <cp:lastModifiedBy>COLLEGE</cp:lastModifiedBy>
  <cp:revision>23</cp:revision>
  <dcterms:created xsi:type="dcterms:W3CDTF">2023-05-03T02:08:03Z</dcterms:created>
  <dcterms:modified xsi:type="dcterms:W3CDTF">2023-05-03T04:58:26Z</dcterms:modified>
</cp:coreProperties>
</file>