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3.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45.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48.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4" r:id="rId1"/>
  </p:sldMasterIdLst>
  <p:notesMasterIdLst>
    <p:notesMasterId r:id="rId51"/>
  </p:notesMasterIdLst>
  <p:sldIdLst>
    <p:sldId id="412" r:id="rId2"/>
    <p:sldId id="389" r:id="rId3"/>
    <p:sldId id="429" r:id="rId4"/>
    <p:sldId id="391" r:id="rId5"/>
    <p:sldId id="359" r:id="rId6"/>
    <p:sldId id="363" r:id="rId7"/>
    <p:sldId id="414" r:id="rId8"/>
    <p:sldId id="415" r:id="rId9"/>
    <p:sldId id="416" r:id="rId10"/>
    <p:sldId id="418" r:id="rId11"/>
    <p:sldId id="419" r:id="rId12"/>
    <p:sldId id="364" r:id="rId13"/>
    <p:sldId id="365" r:id="rId14"/>
    <p:sldId id="392" r:id="rId15"/>
    <p:sldId id="369" r:id="rId16"/>
    <p:sldId id="366" r:id="rId17"/>
    <p:sldId id="368" r:id="rId18"/>
    <p:sldId id="379" r:id="rId19"/>
    <p:sldId id="394" r:id="rId20"/>
    <p:sldId id="420" r:id="rId21"/>
    <p:sldId id="372" r:id="rId22"/>
    <p:sldId id="380" r:id="rId23"/>
    <p:sldId id="381" r:id="rId24"/>
    <p:sldId id="423" r:id="rId25"/>
    <p:sldId id="382" r:id="rId26"/>
    <p:sldId id="395" r:id="rId27"/>
    <p:sldId id="396" r:id="rId28"/>
    <p:sldId id="397" r:id="rId29"/>
    <p:sldId id="424" r:id="rId30"/>
    <p:sldId id="425" r:id="rId31"/>
    <p:sldId id="421" r:id="rId32"/>
    <p:sldId id="398" r:id="rId33"/>
    <p:sldId id="399" r:id="rId34"/>
    <p:sldId id="426" r:id="rId35"/>
    <p:sldId id="400" r:id="rId36"/>
    <p:sldId id="385" r:id="rId37"/>
    <p:sldId id="401" r:id="rId38"/>
    <p:sldId id="402" r:id="rId39"/>
    <p:sldId id="403" r:id="rId40"/>
    <p:sldId id="404" r:id="rId41"/>
    <p:sldId id="386" r:id="rId42"/>
    <p:sldId id="405" r:id="rId43"/>
    <p:sldId id="374" r:id="rId44"/>
    <p:sldId id="406" r:id="rId45"/>
    <p:sldId id="407" r:id="rId46"/>
    <p:sldId id="427" r:id="rId47"/>
    <p:sldId id="409" r:id="rId48"/>
    <p:sldId id="410" r:id="rId49"/>
    <p:sldId id="413" r:id="rId50"/>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charset="0"/>
        <a:ea typeface="ＭＳ Ｐゴシック" pitchFamily="-65"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65"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65"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65"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65" charset="-128"/>
        <a:cs typeface="+mn-cs"/>
      </a:defRPr>
    </a:lvl5pPr>
    <a:lvl6pPr marL="2286000" algn="l" defTabSz="914400" rtl="0" eaLnBrk="1" latinLnBrk="0" hangingPunct="1">
      <a:defRPr kern="1200">
        <a:solidFill>
          <a:schemeClr val="tx1"/>
        </a:solidFill>
        <a:latin typeface="Arial" charset="0"/>
        <a:ea typeface="ＭＳ Ｐゴシック" pitchFamily="-65" charset="-128"/>
        <a:cs typeface="+mn-cs"/>
      </a:defRPr>
    </a:lvl6pPr>
    <a:lvl7pPr marL="2743200" algn="l" defTabSz="914400" rtl="0" eaLnBrk="1" latinLnBrk="0" hangingPunct="1">
      <a:defRPr kern="1200">
        <a:solidFill>
          <a:schemeClr val="tx1"/>
        </a:solidFill>
        <a:latin typeface="Arial" charset="0"/>
        <a:ea typeface="ＭＳ Ｐゴシック" pitchFamily="-65" charset="-128"/>
        <a:cs typeface="+mn-cs"/>
      </a:defRPr>
    </a:lvl7pPr>
    <a:lvl8pPr marL="3200400" algn="l" defTabSz="914400" rtl="0" eaLnBrk="1" latinLnBrk="0" hangingPunct="1">
      <a:defRPr kern="1200">
        <a:solidFill>
          <a:schemeClr val="tx1"/>
        </a:solidFill>
        <a:latin typeface="Arial" charset="0"/>
        <a:ea typeface="ＭＳ Ｐゴシック" pitchFamily="-65" charset="-128"/>
        <a:cs typeface="+mn-cs"/>
      </a:defRPr>
    </a:lvl8pPr>
    <a:lvl9pPr marL="3657600" algn="l" defTabSz="914400" rtl="0" eaLnBrk="1" latinLnBrk="0" hangingPunct="1">
      <a:defRPr kern="1200">
        <a:solidFill>
          <a:schemeClr val="tx1"/>
        </a:solidFill>
        <a:latin typeface="Arial" charset="0"/>
        <a:ea typeface="ＭＳ Ｐゴシック" pitchFamily="-65"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2802"/>
    <a:srgbClr val="773503"/>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43"/>
    <p:restoredTop sz="88115" autoAdjust="0"/>
  </p:normalViewPr>
  <p:slideViewPr>
    <p:cSldViewPr>
      <p:cViewPr varScale="1">
        <p:scale>
          <a:sx n="102" d="100"/>
          <a:sy n="102" d="100"/>
        </p:scale>
        <p:origin x="228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240"/>
    </p:cViewPr>
  </p:notesTextViewPr>
  <p:sorterViewPr>
    <p:cViewPr>
      <p:scale>
        <a:sx n="66" d="100"/>
        <a:sy n="66" d="100"/>
      </p:scale>
      <p:origin x="0" y="0"/>
    </p:cViewPr>
  </p:sorterViewPr>
  <p:notesViewPr>
    <p:cSldViewPr>
      <p:cViewPr varScale="1">
        <p:scale>
          <a:sx n="125" d="100"/>
          <a:sy n="125" d="100"/>
        </p:scale>
        <p:origin x="-2856"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2ADEB7-B7F2-F449-BAE8-94D6DEBD33A7}"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7489256D-A6B2-5342-B665-C46AD35BC275}">
      <dgm:prSet/>
      <dgm:spPr>
        <a:effectLst/>
      </dgm:spPr>
      <dgm:t>
        <a:bodyPr/>
        <a:lstStyle/>
        <a:p>
          <a:pPr rtl="0"/>
          <a:r>
            <a:rPr lang="en-US" b="1" dirty="0" smtClean="0">
              <a:solidFill>
                <a:schemeClr val="tx1"/>
              </a:solidFill>
              <a:effectLst/>
            </a:rPr>
            <a:t>Classified into two broad categories:</a:t>
          </a:r>
          <a:endParaRPr lang="en-US" b="1" dirty="0">
            <a:solidFill>
              <a:schemeClr val="tx1"/>
            </a:solidFill>
            <a:effectLst/>
          </a:endParaRPr>
        </a:p>
      </dgm:t>
    </dgm:pt>
    <dgm:pt modelId="{55B57489-C24E-9D40-918A-38828F8E3B0B}" type="parTrans" cxnId="{3D9ACDFA-7BC7-5C48-A2E0-3571387951BD}">
      <dgm:prSet/>
      <dgm:spPr/>
      <dgm:t>
        <a:bodyPr/>
        <a:lstStyle/>
        <a:p>
          <a:endParaRPr lang="en-US"/>
        </a:p>
      </dgm:t>
    </dgm:pt>
    <dgm:pt modelId="{BD592802-C4EC-CF4F-831A-2FF8AE359509}" type="sibTrans" cxnId="{3D9ACDFA-7BC7-5C48-A2E0-3571387951BD}">
      <dgm:prSet/>
      <dgm:spPr/>
      <dgm:t>
        <a:bodyPr/>
        <a:lstStyle/>
        <a:p>
          <a:endParaRPr lang="en-US"/>
        </a:p>
      </dgm:t>
    </dgm:pt>
    <dgm:pt modelId="{1C6539FB-DF41-9847-8663-8590CEAA001E}">
      <dgm:prSet/>
      <dgm:spPr/>
      <dgm:t>
        <a:bodyPr/>
        <a:lstStyle/>
        <a:p>
          <a:pPr rtl="0"/>
          <a:r>
            <a:rPr lang="en-US" b="1" i="0" dirty="0" smtClean="0">
              <a:latin typeface="+mj-lt"/>
            </a:rPr>
            <a:t>Based first on how it spreads or propagates to reach the desired targets</a:t>
          </a:r>
          <a:endParaRPr lang="en-US" b="1" i="0" dirty="0">
            <a:latin typeface="+mj-lt"/>
          </a:endParaRPr>
        </a:p>
      </dgm:t>
    </dgm:pt>
    <dgm:pt modelId="{F2093A2E-173F-ED4E-896A-34F2417B94C2}" type="parTrans" cxnId="{BCA80FD4-1FFE-1047-87AB-CE4A87BF548E}">
      <dgm:prSet/>
      <dgm:spPr/>
      <dgm:t>
        <a:bodyPr/>
        <a:lstStyle/>
        <a:p>
          <a:endParaRPr lang="en-US" dirty="0"/>
        </a:p>
      </dgm:t>
    </dgm:pt>
    <dgm:pt modelId="{0DE61BF1-A6DC-B442-B61B-7BEABF3B2C66}" type="sibTrans" cxnId="{BCA80FD4-1FFE-1047-87AB-CE4A87BF548E}">
      <dgm:prSet/>
      <dgm:spPr/>
      <dgm:t>
        <a:bodyPr/>
        <a:lstStyle/>
        <a:p>
          <a:endParaRPr lang="en-US" dirty="0"/>
        </a:p>
      </dgm:t>
    </dgm:pt>
    <dgm:pt modelId="{26F09AB1-5F42-E248-9349-B14C380F21B0}">
      <dgm:prSet/>
      <dgm:spPr/>
      <dgm:t>
        <a:bodyPr/>
        <a:lstStyle/>
        <a:p>
          <a:pPr rtl="0"/>
          <a:r>
            <a:rPr lang="en-US" b="1" i="0" dirty="0" smtClean="0">
              <a:latin typeface="+mj-lt"/>
            </a:rPr>
            <a:t>Then on the actions or payloads it performs once a target is reached</a:t>
          </a:r>
          <a:endParaRPr lang="en-US" b="1" i="0" dirty="0">
            <a:latin typeface="+mj-lt"/>
          </a:endParaRPr>
        </a:p>
      </dgm:t>
    </dgm:pt>
    <dgm:pt modelId="{02DBF3FB-0940-5646-A681-13A1CC7E1DFC}" type="parTrans" cxnId="{F4DE6A75-1A9F-884C-93D0-8855DAA0A000}">
      <dgm:prSet/>
      <dgm:spPr/>
      <dgm:t>
        <a:bodyPr/>
        <a:lstStyle/>
        <a:p>
          <a:endParaRPr lang="en-US"/>
        </a:p>
      </dgm:t>
    </dgm:pt>
    <dgm:pt modelId="{75A38B05-D8E3-924F-A288-597F2E57C0DA}" type="sibTrans" cxnId="{F4DE6A75-1A9F-884C-93D0-8855DAA0A000}">
      <dgm:prSet/>
      <dgm:spPr/>
      <dgm:t>
        <a:bodyPr/>
        <a:lstStyle/>
        <a:p>
          <a:endParaRPr lang="en-US"/>
        </a:p>
      </dgm:t>
    </dgm:pt>
    <dgm:pt modelId="{B99B28DC-1840-6342-8847-BD8052638864}">
      <dgm:prSet/>
      <dgm:spPr/>
      <dgm:t>
        <a:bodyPr/>
        <a:lstStyle/>
        <a:p>
          <a:pPr rtl="0"/>
          <a:r>
            <a:rPr lang="en-US" b="1" dirty="0" smtClean="0">
              <a:solidFill>
                <a:schemeClr val="tx1"/>
              </a:solidFill>
              <a:effectLst/>
            </a:rPr>
            <a:t>Also classified by: </a:t>
          </a:r>
          <a:endParaRPr lang="en-US" dirty="0">
            <a:solidFill>
              <a:schemeClr val="tx1"/>
            </a:solidFill>
            <a:effectLst/>
          </a:endParaRPr>
        </a:p>
      </dgm:t>
    </dgm:pt>
    <dgm:pt modelId="{AD9F882A-346E-644B-A264-A139B7A273E2}" type="parTrans" cxnId="{34273889-8C21-684F-AE5B-94D926DC822D}">
      <dgm:prSet/>
      <dgm:spPr/>
      <dgm:t>
        <a:bodyPr/>
        <a:lstStyle/>
        <a:p>
          <a:endParaRPr lang="en-US"/>
        </a:p>
      </dgm:t>
    </dgm:pt>
    <dgm:pt modelId="{A1721077-56E5-004F-8CCD-318B396732B1}" type="sibTrans" cxnId="{34273889-8C21-684F-AE5B-94D926DC822D}">
      <dgm:prSet/>
      <dgm:spPr/>
      <dgm:t>
        <a:bodyPr/>
        <a:lstStyle/>
        <a:p>
          <a:endParaRPr lang="en-US"/>
        </a:p>
      </dgm:t>
    </dgm:pt>
    <dgm:pt modelId="{63748016-E909-7749-8D4F-CBEA0C8C8028}">
      <dgm:prSet/>
      <dgm:spPr/>
      <dgm:t>
        <a:bodyPr/>
        <a:lstStyle/>
        <a:p>
          <a:pPr rtl="0"/>
          <a:r>
            <a:rPr lang="en-US" b="1" i="0" dirty="0" smtClean="0">
              <a:latin typeface="+mj-lt"/>
            </a:rPr>
            <a:t>Those that need a host  program (parasitic code such as viruses)</a:t>
          </a:r>
          <a:endParaRPr lang="en-US" b="1" i="0" dirty="0">
            <a:latin typeface="+mj-lt"/>
          </a:endParaRPr>
        </a:p>
      </dgm:t>
    </dgm:pt>
    <dgm:pt modelId="{910E3748-395A-9747-9C25-4A58B8AD44C2}" type="parTrans" cxnId="{07CAA0DD-6259-AE47-945B-EBB7466AB621}">
      <dgm:prSet/>
      <dgm:spPr/>
      <dgm:t>
        <a:bodyPr/>
        <a:lstStyle/>
        <a:p>
          <a:endParaRPr lang="en-US" dirty="0"/>
        </a:p>
      </dgm:t>
    </dgm:pt>
    <dgm:pt modelId="{716CE549-8138-BC4B-8FB3-DF180464C301}" type="sibTrans" cxnId="{07CAA0DD-6259-AE47-945B-EBB7466AB621}">
      <dgm:prSet/>
      <dgm:spPr/>
      <dgm:t>
        <a:bodyPr/>
        <a:lstStyle/>
        <a:p>
          <a:endParaRPr lang="en-US" dirty="0"/>
        </a:p>
      </dgm:t>
    </dgm:pt>
    <dgm:pt modelId="{DF5FD426-5B69-3244-BC9A-7CE9E664D873}">
      <dgm:prSet/>
      <dgm:spPr/>
      <dgm:t>
        <a:bodyPr/>
        <a:lstStyle/>
        <a:p>
          <a:pPr rtl="0"/>
          <a:r>
            <a:rPr lang="en-US" b="1" i="0" dirty="0" smtClean="0">
              <a:latin typeface="+mj-lt"/>
            </a:rPr>
            <a:t>Those that are independent, self-contained programs (worms, trojans, and bots)</a:t>
          </a:r>
          <a:endParaRPr lang="en-US" b="1" i="0" dirty="0">
            <a:latin typeface="+mj-lt"/>
          </a:endParaRPr>
        </a:p>
      </dgm:t>
    </dgm:pt>
    <dgm:pt modelId="{2CC51F01-3233-5949-AC29-09ECE6FB99C9}" type="parTrans" cxnId="{30A6D4C6-9A69-2C4C-8E33-4E47FE18EE27}">
      <dgm:prSet/>
      <dgm:spPr/>
      <dgm:t>
        <a:bodyPr/>
        <a:lstStyle/>
        <a:p>
          <a:endParaRPr lang="en-US"/>
        </a:p>
      </dgm:t>
    </dgm:pt>
    <dgm:pt modelId="{4EB9040F-A42E-9448-9E5D-FB650183CF9F}" type="sibTrans" cxnId="{30A6D4C6-9A69-2C4C-8E33-4E47FE18EE27}">
      <dgm:prSet/>
      <dgm:spPr/>
      <dgm:t>
        <a:bodyPr/>
        <a:lstStyle/>
        <a:p>
          <a:endParaRPr lang="en-US" dirty="0"/>
        </a:p>
      </dgm:t>
    </dgm:pt>
    <dgm:pt modelId="{E100D654-871B-8944-8398-52EC1637F13F}">
      <dgm:prSet/>
      <dgm:spPr/>
      <dgm:t>
        <a:bodyPr/>
        <a:lstStyle/>
        <a:p>
          <a:pPr rtl="0"/>
          <a:r>
            <a:rPr lang="en-US" b="1" i="0" dirty="0" smtClean="0">
              <a:latin typeface="+mj-lt"/>
            </a:rPr>
            <a:t>Malware that does not replicate (trojans and spam  e-mail)</a:t>
          </a:r>
          <a:endParaRPr lang="en-US" b="1" i="0" dirty="0">
            <a:latin typeface="+mj-lt"/>
          </a:endParaRPr>
        </a:p>
      </dgm:t>
    </dgm:pt>
    <dgm:pt modelId="{6AB7DFA6-98D9-C743-8150-ABFA4B9E6F14}" type="parTrans" cxnId="{5C2CF0FD-9DAA-3B4C-9E5E-3E6A3CBE7DEF}">
      <dgm:prSet/>
      <dgm:spPr/>
      <dgm:t>
        <a:bodyPr/>
        <a:lstStyle/>
        <a:p>
          <a:endParaRPr lang="en-US"/>
        </a:p>
      </dgm:t>
    </dgm:pt>
    <dgm:pt modelId="{F6E00E15-E6F3-F942-9B34-CAE643C995F6}" type="sibTrans" cxnId="{5C2CF0FD-9DAA-3B4C-9E5E-3E6A3CBE7DEF}">
      <dgm:prSet/>
      <dgm:spPr/>
      <dgm:t>
        <a:bodyPr/>
        <a:lstStyle/>
        <a:p>
          <a:endParaRPr lang="en-US" dirty="0"/>
        </a:p>
      </dgm:t>
    </dgm:pt>
    <dgm:pt modelId="{AD27E523-4198-8A43-9A92-601902BD84C7}">
      <dgm:prSet/>
      <dgm:spPr/>
      <dgm:t>
        <a:bodyPr/>
        <a:lstStyle/>
        <a:p>
          <a:pPr rtl="0"/>
          <a:r>
            <a:rPr lang="en-US" b="1" i="0" dirty="0" smtClean="0">
              <a:latin typeface="+mj-lt"/>
            </a:rPr>
            <a:t>Malware that does replicate (viruses and worms)</a:t>
          </a:r>
          <a:endParaRPr lang="en-US" b="1" i="0" dirty="0">
            <a:latin typeface="+mj-lt"/>
          </a:endParaRPr>
        </a:p>
      </dgm:t>
    </dgm:pt>
    <dgm:pt modelId="{DB266CC2-B7FC-D843-ADCD-363E270916EC}" type="parTrans" cxnId="{BED4BD69-A73A-AE44-A0C8-CE970CD0C68F}">
      <dgm:prSet/>
      <dgm:spPr/>
      <dgm:t>
        <a:bodyPr/>
        <a:lstStyle/>
        <a:p>
          <a:endParaRPr lang="en-US"/>
        </a:p>
      </dgm:t>
    </dgm:pt>
    <dgm:pt modelId="{AB1F3640-C14F-7249-B96B-3C87FB299A86}" type="sibTrans" cxnId="{BED4BD69-A73A-AE44-A0C8-CE970CD0C68F}">
      <dgm:prSet/>
      <dgm:spPr/>
      <dgm:t>
        <a:bodyPr/>
        <a:lstStyle/>
        <a:p>
          <a:endParaRPr lang="en-US"/>
        </a:p>
      </dgm:t>
    </dgm:pt>
    <dgm:pt modelId="{36780F4B-F7D5-6644-AB4C-279A84EBBC87}" type="pres">
      <dgm:prSet presAssocID="{822ADEB7-B7F2-F449-BAE8-94D6DEBD33A7}" presName="Name0" presStyleCnt="0">
        <dgm:presLayoutVars>
          <dgm:dir/>
          <dgm:animLvl val="lvl"/>
          <dgm:resizeHandles val="exact"/>
        </dgm:presLayoutVars>
      </dgm:prSet>
      <dgm:spPr/>
      <dgm:t>
        <a:bodyPr/>
        <a:lstStyle/>
        <a:p>
          <a:endParaRPr lang="en-US"/>
        </a:p>
      </dgm:t>
    </dgm:pt>
    <dgm:pt modelId="{C8205139-D25D-9141-8B65-B7533B220C63}" type="pres">
      <dgm:prSet presAssocID="{7489256D-A6B2-5342-B665-C46AD35BC275}" presName="vertFlow" presStyleCnt="0"/>
      <dgm:spPr/>
    </dgm:pt>
    <dgm:pt modelId="{D6683EB3-9145-414D-BA47-C91BB8F520AC}" type="pres">
      <dgm:prSet presAssocID="{7489256D-A6B2-5342-B665-C46AD35BC275}" presName="header" presStyleLbl="node1" presStyleIdx="0" presStyleCnt="2"/>
      <dgm:spPr/>
      <dgm:t>
        <a:bodyPr/>
        <a:lstStyle/>
        <a:p>
          <a:endParaRPr lang="en-US"/>
        </a:p>
      </dgm:t>
    </dgm:pt>
    <dgm:pt modelId="{EDB22133-E8C5-564E-9BDE-77A9A6AFF0D9}" type="pres">
      <dgm:prSet presAssocID="{F2093A2E-173F-ED4E-896A-34F2417B94C2}" presName="parTrans" presStyleLbl="sibTrans2D1" presStyleIdx="0" presStyleCnt="6"/>
      <dgm:spPr/>
      <dgm:t>
        <a:bodyPr/>
        <a:lstStyle/>
        <a:p>
          <a:endParaRPr lang="en-US"/>
        </a:p>
      </dgm:t>
    </dgm:pt>
    <dgm:pt modelId="{23949CA4-11FE-B44B-8096-7F92BA04476C}" type="pres">
      <dgm:prSet presAssocID="{1C6539FB-DF41-9847-8663-8590CEAA001E}" presName="child" presStyleLbl="alignAccFollowNode1" presStyleIdx="0" presStyleCnt="6">
        <dgm:presLayoutVars>
          <dgm:chMax val="0"/>
          <dgm:bulletEnabled val="1"/>
        </dgm:presLayoutVars>
      </dgm:prSet>
      <dgm:spPr/>
      <dgm:t>
        <a:bodyPr/>
        <a:lstStyle/>
        <a:p>
          <a:endParaRPr lang="en-US"/>
        </a:p>
      </dgm:t>
    </dgm:pt>
    <dgm:pt modelId="{AB73B6B3-49AA-5044-87E7-043168FDA1C2}" type="pres">
      <dgm:prSet presAssocID="{0DE61BF1-A6DC-B442-B61B-7BEABF3B2C66}" presName="sibTrans" presStyleLbl="sibTrans2D1" presStyleIdx="1" presStyleCnt="6"/>
      <dgm:spPr/>
      <dgm:t>
        <a:bodyPr/>
        <a:lstStyle/>
        <a:p>
          <a:endParaRPr lang="en-US"/>
        </a:p>
      </dgm:t>
    </dgm:pt>
    <dgm:pt modelId="{318E9CFC-7000-5948-92CC-E06FCC323ED3}" type="pres">
      <dgm:prSet presAssocID="{26F09AB1-5F42-E248-9349-B14C380F21B0}" presName="child" presStyleLbl="alignAccFollowNode1" presStyleIdx="1" presStyleCnt="6">
        <dgm:presLayoutVars>
          <dgm:chMax val="0"/>
          <dgm:bulletEnabled val="1"/>
        </dgm:presLayoutVars>
      </dgm:prSet>
      <dgm:spPr/>
      <dgm:t>
        <a:bodyPr/>
        <a:lstStyle/>
        <a:p>
          <a:endParaRPr lang="en-US"/>
        </a:p>
      </dgm:t>
    </dgm:pt>
    <dgm:pt modelId="{D3E1A360-9A1F-6E46-B239-C3268BB1419E}" type="pres">
      <dgm:prSet presAssocID="{7489256D-A6B2-5342-B665-C46AD35BC275}" presName="hSp" presStyleCnt="0"/>
      <dgm:spPr/>
    </dgm:pt>
    <dgm:pt modelId="{6D61C701-43FF-A740-983C-CD253190EEC7}" type="pres">
      <dgm:prSet presAssocID="{B99B28DC-1840-6342-8847-BD8052638864}" presName="vertFlow" presStyleCnt="0"/>
      <dgm:spPr/>
    </dgm:pt>
    <dgm:pt modelId="{CAF028A9-25B4-7042-8AC7-32B854073429}" type="pres">
      <dgm:prSet presAssocID="{B99B28DC-1840-6342-8847-BD8052638864}" presName="header" presStyleLbl="node1" presStyleIdx="1" presStyleCnt="2"/>
      <dgm:spPr/>
      <dgm:t>
        <a:bodyPr/>
        <a:lstStyle/>
        <a:p>
          <a:endParaRPr lang="en-US"/>
        </a:p>
      </dgm:t>
    </dgm:pt>
    <dgm:pt modelId="{3DDCB43C-A170-0943-B0D8-AF848C17E12A}" type="pres">
      <dgm:prSet presAssocID="{910E3748-395A-9747-9C25-4A58B8AD44C2}" presName="parTrans" presStyleLbl="sibTrans2D1" presStyleIdx="2" presStyleCnt="6"/>
      <dgm:spPr/>
      <dgm:t>
        <a:bodyPr/>
        <a:lstStyle/>
        <a:p>
          <a:endParaRPr lang="en-US"/>
        </a:p>
      </dgm:t>
    </dgm:pt>
    <dgm:pt modelId="{BD5206BD-938A-9E47-BA58-471B4BFB7074}" type="pres">
      <dgm:prSet presAssocID="{63748016-E909-7749-8D4F-CBEA0C8C8028}" presName="child" presStyleLbl="alignAccFollowNode1" presStyleIdx="2" presStyleCnt="6">
        <dgm:presLayoutVars>
          <dgm:chMax val="0"/>
          <dgm:bulletEnabled val="1"/>
        </dgm:presLayoutVars>
      </dgm:prSet>
      <dgm:spPr/>
      <dgm:t>
        <a:bodyPr/>
        <a:lstStyle/>
        <a:p>
          <a:endParaRPr lang="en-US"/>
        </a:p>
      </dgm:t>
    </dgm:pt>
    <dgm:pt modelId="{5294E86B-9DC9-C242-BE4F-6917AE89A034}" type="pres">
      <dgm:prSet presAssocID="{716CE549-8138-BC4B-8FB3-DF180464C301}" presName="sibTrans" presStyleLbl="sibTrans2D1" presStyleIdx="3" presStyleCnt="6"/>
      <dgm:spPr/>
      <dgm:t>
        <a:bodyPr/>
        <a:lstStyle/>
        <a:p>
          <a:endParaRPr lang="en-US"/>
        </a:p>
      </dgm:t>
    </dgm:pt>
    <dgm:pt modelId="{96C0851B-4FB5-6248-AF53-A2A3E18CD2D5}" type="pres">
      <dgm:prSet presAssocID="{DF5FD426-5B69-3244-BC9A-7CE9E664D873}" presName="child" presStyleLbl="alignAccFollowNode1" presStyleIdx="3" presStyleCnt="6">
        <dgm:presLayoutVars>
          <dgm:chMax val="0"/>
          <dgm:bulletEnabled val="1"/>
        </dgm:presLayoutVars>
      </dgm:prSet>
      <dgm:spPr/>
      <dgm:t>
        <a:bodyPr/>
        <a:lstStyle/>
        <a:p>
          <a:endParaRPr lang="en-US"/>
        </a:p>
      </dgm:t>
    </dgm:pt>
    <dgm:pt modelId="{72589221-705F-AA40-B4C6-05F80364904C}" type="pres">
      <dgm:prSet presAssocID="{4EB9040F-A42E-9448-9E5D-FB650183CF9F}" presName="sibTrans" presStyleLbl="sibTrans2D1" presStyleIdx="4" presStyleCnt="6"/>
      <dgm:spPr/>
      <dgm:t>
        <a:bodyPr/>
        <a:lstStyle/>
        <a:p>
          <a:endParaRPr lang="en-US"/>
        </a:p>
      </dgm:t>
    </dgm:pt>
    <dgm:pt modelId="{2CFCC1E6-6884-8F42-AAC4-8F51DCBE28BD}" type="pres">
      <dgm:prSet presAssocID="{E100D654-871B-8944-8398-52EC1637F13F}" presName="child" presStyleLbl="alignAccFollowNode1" presStyleIdx="4" presStyleCnt="6">
        <dgm:presLayoutVars>
          <dgm:chMax val="0"/>
          <dgm:bulletEnabled val="1"/>
        </dgm:presLayoutVars>
      </dgm:prSet>
      <dgm:spPr/>
      <dgm:t>
        <a:bodyPr/>
        <a:lstStyle/>
        <a:p>
          <a:endParaRPr lang="en-US"/>
        </a:p>
      </dgm:t>
    </dgm:pt>
    <dgm:pt modelId="{73DDE64E-DD84-7746-BE01-849021843D34}" type="pres">
      <dgm:prSet presAssocID="{F6E00E15-E6F3-F942-9B34-CAE643C995F6}" presName="sibTrans" presStyleLbl="sibTrans2D1" presStyleIdx="5" presStyleCnt="6"/>
      <dgm:spPr/>
      <dgm:t>
        <a:bodyPr/>
        <a:lstStyle/>
        <a:p>
          <a:endParaRPr lang="en-US"/>
        </a:p>
      </dgm:t>
    </dgm:pt>
    <dgm:pt modelId="{BC9811A8-A431-9545-AB24-6FCE1425685B}" type="pres">
      <dgm:prSet presAssocID="{AD27E523-4198-8A43-9A92-601902BD84C7}" presName="child" presStyleLbl="alignAccFollowNode1" presStyleIdx="5" presStyleCnt="6">
        <dgm:presLayoutVars>
          <dgm:chMax val="0"/>
          <dgm:bulletEnabled val="1"/>
        </dgm:presLayoutVars>
      </dgm:prSet>
      <dgm:spPr/>
      <dgm:t>
        <a:bodyPr/>
        <a:lstStyle/>
        <a:p>
          <a:endParaRPr lang="en-US"/>
        </a:p>
      </dgm:t>
    </dgm:pt>
  </dgm:ptLst>
  <dgm:cxnLst>
    <dgm:cxn modelId="{BED4BD69-A73A-AE44-A0C8-CE970CD0C68F}" srcId="{B99B28DC-1840-6342-8847-BD8052638864}" destId="{AD27E523-4198-8A43-9A92-601902BD84C7}" srcOrd="3" destOrd="0" parTransId="{DB266CC2-B7FC-D843-ADCD-363E270916EC}" sibTransId="{AB1F3640-C14F-7249-B96B-3C87FB299A86}"/>
    <dgm:cxn modelId="{F4DE6A75-1A9F-884C-93D0-8855DAA0A000}" srcId="{7489256D-A6B2-5342-B665-C46AD35BC275}" destId="{26F09AB1-5F42-E248-9349-B14C380F21B0}" srcOrd="1" destOrd="0" parTransId="{02DBF3FB-0940-5646-A681-13A1CC7E1DFC}" sibTransId="{75A38B05-D8E3-924F-A288-597F2E57C0DA}"/>
    <dgm:cxn modelId="{AAF21DC5-E9B2-9E43-A21A-C9B29D6EF87B}" type="presOf" srcId="{0DE61BF1-A6DC-B442-B61B-7BEABF3B2C66}" destId="{AB73B6B3-49AA-5044-87E7-043168FDA1C2}" srcOrd="0" destOrd="0" presId="urn:microsoft.com/office/officeart/2005/8/layout/lProcess1"/>
    <dgm:cxn modelId="{AF904413-93CD-BD49-BE28-8C554035F8FB}" type="presOf" srcId="{716CE549-8138-BC4B-8FB3-DF180464C301}" destId="{5294E86B-9DC9-C242-BE4F-6917AE89A034}" srcOrd="0" destOrd="0" presId="urn:microsoft.com/office/officeart/2005/8/layout/lProcess1"/>
    <dgm:cxn modelId="{689A1C96-85CF-F64C-8014-01A3C7856B79}" type="presOf" srcId="{63748016-E909-7749-8D4F-CBEA0C8C8028}" destId="{BD5206BD-938A-9E47-BA58-471B4BFB7074}" srcOrd="0" destOrd="0" presId="urn:microsoft.com/office/officeart/2005/8/layout/lProcess1"/>
    <dgm:cxn modelId="{07CAA0DD-6259-AE47-945B-EBB7466AB621}" srcId="{B99B28DC-1840-6342-8847-BD8052638864}" destId="{63748016-E909-7749-8D4F-CBEA0C8C8028}" srcOrd="0" destOrd="0" parTransId="{910E3748-395A-9747-9C25-4A58B8AD44C2}" sibTransId="{716CE549-8138-BC4B-8FB3-DF180464C301}"/>
    <dgm:cxn modelId="{AB9E2D13-14E9-4844-92F2-DE6F35A43D68}" type="presOf" srcId="{1C6539FB-DF41-9847-8663-8590CEAA001E}" destId="{23949CA4-11FE-B44B-8096-7F92BA04476C}" srcOrd="0" destOrd="0" presId="urn:microsoft.com/office/officeart/2005/8/layout/lProcess1"/>
    <dgm:cxn modelId="{8DC4E3A3-6F61-764F-8059-1C38035CF887}" type="presOf" srcId="{4EB9040F-A42E-9448-9E5D-FB650183CF9F}" destId="{72589221-705F-AA40-B4C6-05F80364904C}" srcOrd="0" destOrd="0" presId="urn:microsoft.com/office/officeart/2005/8/layout/lProcess1"/>
    <dgm:cxn modelId="{F9C0FB10-6630-8F4B-9945-92CE119D948A}" type="presOf" srcId="{F6E00E15-E6F3-F942-9B34-CAE643C995F6}" destId="{73DDE64E-DD84-7746-BE01-849021843D34}" srcOrd="0" destOrd="0" presId="urn:microsoft.com/office/officeart/2005/8/layout/lProcess1"/>
    <dgm:cxn modelId="{3D9ACDFA-7BC7-5C48-A2E0-3571387951BD}" srcId="{822ADEB7-B7F2-F449-BAE8-94D6DEBD33A7}" destId="{7489256D-A6B2-5342-B665-C46AD35BC275}" srcOrd="0" destOrd="0" parTransId="{55B57489-C24E-9D40-918A-38828F8E3B0B}" sibTransId="{BD592802-C4EC-CF4F-831A-2FF8AE359509}"/>
    <dgm:cxn modelId="{F8589E43-0DFA-6742-ADB4-4E269A0F80B7}" type="presOf" srcId="{AD27E523-4198-8A43-9A92-601902BD84C7}" destId="{BC9811A8-A431-9545-AB24-6FCE1425685B}" srcOrd="0" destOrd="0" presId="urn:microsoft.com/office/officeart/2005/8/layout/lProcess1"/>
    <dgm:cxn modelId="{30A6D4C6-9A69-2C4C-8E33-4E47FE18EE27}" srcId="{B99B28DC-1840-6342-8847-BD8052638864}" destId="{DF5FD426-5B69-3244-BC9A-7CE9E664D873}" srcOrd="1" destOrd="0" parTransId="{2CC51F01-3233-5949-AC29-09ECE6FB99C9}" sibTransId="{4EB9040F-A42E-9448-9E5D-FB650183CF9F}"/>
    <dgm:cxn modelId="{C9D681A3-1B7D-714B-B120-EE415C769FE0}" type="presOf" srcId="{DF5FD426-5B69-3244-BC9A-7CE9E664D873}" destId="{96C0851B-4FB5-6248-AF53-A2A3E18CD2D5}" srcOrd="0" destOrd="0" presId="urn:microsoft.com/office/officeart/2005/8/layout/lProcess1"/>
    <dgm:cxn modelId="{89CE0FBC-276C-4846-A229-401A1491F21D}" type="presOf" srcId="{910E3748-395A-9747-9C25-4A58B8AD44C2}" destId="{3DDCB43C-A170-0943-B0D8-AF848C17E12A}" srcOrd="0" destOrd="0" presId="urn:microsoft.com/office/officeart/2005/8/layout/lProcess1"/>
    <dgm:cxn modelId="{34273889-8C21-684F-AE5B-94D926DC822D}" srcId="{822ADEB7-B7F2-F449-BAE8-94D6DEBD33A7}" destId="{B99B28DC-1840-6342-8847-BD8052638864}" srcOrd="1" destOrd="0" parTransId="{AD9F882A-346E-644B-A264-A139B7A273E2}" sibTransId="{A1721077-56E5-004F-8CCD-318B396732B1}"/>
    <dgm:cxn modelId="{960933DA-2B9D-1346-9737-DEA174AA919A}" type="presOf" srcId="{7489256D-A6B2-5342-B665-C46AD35BC275}" destId="{D6683EB3-9145-414D-BA47-C91BB8F520AC}" srcOrd="0" destOrd="0" presId="urn:microsoft.com/office/officeart/2005/8/layout/lProcess1"/>
    <dgm:cxn modelId="{30984C2A-CB83-064F-91F9-494BEC9FD14A}" type="presOf" srcId="{26F09AB1-5F42-E248-9349-B14C380F21B0}" destId="{318E9CFC-7000-5948-92CC-E06FCC323ED3}" srcOrd="0" destOrd="0" presId="urn:microsoft.com/office/officeart/2005/8/layout/lProcess1"/>
    <dgm:cxn modelId="{5C2CF0FD-9DAA-3B4C-9E5E-3E6A3CBE7DEF}" srcId="{B99B28DC-1840-6342-8847-BD8052638864}" destId="{E100D654-871B-8944-8398-52EC1637F13F}" srcOrd="2" destOrd="0" parTransId="{6AB7DFA6-98D9-C743-8150-ABFA4B9E6F14}" sibTransId="{F6E00E15-E6F3-F942-9B34-CAE643C995F6}"/>
    <dgm:cxn modelId="{F3EFF485-959E-F146-9E08-229088C63408}" type="presOf" srcId="{B99B28DC-1840-6342-8847-BD8052638864}" destId="{CAF028A9-25B4-7042-8AC7-32B854073429}" srcOrd="0" destOrd="0" presId="urn:microsoft.com/office/officeart/2005/8/layout/lProcess1"/>
    <dgm:cxn modelId="{C439D37A-C924-584A-A55C-31EFE39AC5F1}" type="presOf" srcId="{822ADEB7-B7F2-F449-BAE8-94D6DEBD33A7}" destId="{36780F4B-F7D5-6644-AB4C-279A84EBBC87}" srcOrd="0" destOrd="0" presId="urn:microsoft.com/office/officeart/2005/8/layout/lProcess1"/>
    <dgm:cxn modelId="{BCA80FD4-1FFE-1047-87AB-CE4A87BF548E}" srcId="{7489256D-A6B2-5342-B665-C46AD35BC275}" destId="{1C6539FB-DF41-9847-8663-8590CEAA001E}" srcOrd="0" destOrd="0" parTransId="{F2093A2E-173F-ED4E-896A-34F2417B94C2}" sibTransId="{0DE61BF1-A6DC-B442-B61B-7BEABF3B2C66}"/>
    <dgm:cxn modelId="{78547F65-B1D1-9B45-ADAA-3CAB8C624576}" type="presOf" srcId="{E100D654-871B-8944-8398-52EC1637F13F}" destId="{2CFCC1E6-6884-8F42-AAC4-8F51DCBE28BD}" srcOrd="0" destOrd="0" presId="urn:microsoft.com/office/officeart/2005/8/layout/lProcess1"/>
    <dgm:cxn modelId="{24FDB8F4-4031-B741-A9A7-44D58A66E9B6}" type="presOf" srcId="{F2093A2E-173F-ED4E-896A-34F2417B94C2}" destId="{EDB22133-E8C5-564E-9BDE-77A9A6AFF0D9}" srcOrd="0" destOrd="0" presId="urn:microsoft.com/office/officeart/2005/8/layout/lProcess1"/>
    <dgm:cxn modelId="{EA39B73E-B609-6441-8007-EF8E63C945FD}" type="presParOf" srcId="{36780F4B-F7D5-6644-AB4C-279A84EBBC87}" destId="{C8205139-D25D-9141-8B65-B7533B220C63}" srcOrd="0" destOrd="0" presId="urn:microsoft.com/office/officeart/2005/8/layout/lProcess1"/>
    <dgm:cxn modelId="{B90D914E-C29E-6F42-A03A-22F99C230BA9}" type="presParOf" srcId="{C8205139-D25D-9141-8B65-B7533B220C63}" destId="{D6683EB3-9145-414D-BA47-C91BB8F520AC}" srcOrd="0" destOrd="0" presId="urn:microsoft.com/office/officeart/2005/8/layout/lProcess1"/>
    <dgm:cxn modelId="{078BC2B6-AB07-DE49-8F2D-B90579C76F9C}" type="presParOf" srcId="{C8205139-D25D-9141-8B65-B7533B220C63}" destId="{EDB22133-E8C5-564E-9BDE-77A9A6AFF0D9}" srcOrd="1" destOrd="0" presId="urn:microsoft.com/office/officeart/2005/8/layout/lProcess1"/>
    <dgm:cxn modelId="{5D429D91-15A1-6C49-BF97-E689BE96FFFF}" type="presParOf" srcId="{C8205139-D25D-9141-8B65-B7533B220C63}" destId="{23949CA4-11FE-B44B-8096-7F92BA04476C}" srcOrd="2" destOrd="0" presId="urn:microsoft.com/office/officeart/2005/8/layout/lProcess1"/>
    <dgm:cxn modelId="{7E688E08-FAD2-F44E-9516-17F40827D475}" type="presParOf" srcId="{C8205139-D25D-9141-8B65-B7533B220C63}" destId="{AB73B6B3-49AA-5044-87E7-043168FDA1C2}" srcOrd="3" destOrd="0" presId="urn:microsoft.com/office/officeart/2005/8/layout/lProcess1"/>
    <dgm:cxn modelId="{B8FBCF8D-0E02-204D-9A49-8F99D7E61CFD}" type="presParOf" srcId="{C8205139-D25D-9141-8B65-B7533B220C63}" destId="{318E9CFC-7000-5948-92CC-E06FCC323ED3}" srcOrd="4" destOrd="0" presId="urn:microsoft.com/office/officeart/2005/8/layout/lProcess1"/>
    <dgm:cxn modelId="{95C1039A-E490-A340-A98E-A67808FECB4B}" type="presParOf" srcId="{36780F4B-F7D5-6644-AB4C-279A84EBBC87}" destId="{D3E1A360-9A1F-6E46-B239-C3268BB1419E}" srcOrd="1" destOrd="0" presId="urn:microsoft.com/office/officeart/2005/8/layout/lProcess1"/>
    <dgm:cxn modelId="{E6D54D2F-3E8C-8848-9F60-AD5FB474FB59}" type="presParOf" srcId="{36780F4B-F7D5-6644-AB4C-279A84EBBC87}" destId="{6D61C701-43FF-A740-983C-CD253190EEC7}" srcOrd="2" destOrd="0" presId="urn:microsoft.com/office/officeart/2005/8/layout/lProcess1"/>
    <dgm:cxn modelId="{670B7B14-5262-8C4D-896B-8B9E77D198F7}" type="presParOf" srcId="{6D61C701-43FF-A740-983C-CD253190EEC7}" destId="{CAF028A9-25B4-7042-8AC7-32B854073429}" srcOrd="0" destOrd="0" presId="urn:microsoft.com/office/officeart/2005/8/layout/lProcess1"/>
    <dgm:cxn modelId="{7FBF40FF-2687-514E-8E52-12A5797279F2}" type="presParOf" srcId="{6D61C701-43FF-A740-983C-CD253190EEC7}" destId="{3DDCB43C-A170-0943-B0D8-AF848C17E12A}" srcOrd="1" destOrd="0" presId="urn:microsoft.com/office/officeart/2005/8/layout/lProcess1"/>
    <dgm:cxn modelId="{2F1DB751-07BC-E943-B847-756F7205783D}" type="presParOf" srcId="{6D61C701-43FF-A740-983C-CD253190EEC7}" destId="{BD5206BD-938A-9E47-BA58-471B4BFB7074}" srcOrd="2" destOrd="0" presId="urn:microsoft.com/office/officeart/2005/8/layout/lProcess1"/>
    <dgm:cxn modelId="{BD549C1D-85D1-6F49-AF89-A016868F9C6C}" type="presParOf" srcId="{6D61C701-43FF-A740-983C-CD253190EEC7}" destId="{5294E86B-9DC9-C242-BE4F-6917AE89A034}" srcOrd="3" destOrd="0" presId="urn:microsoft.com/office/officeart/2005/8/layout/lProcess1"/>
    <dgm:cxn modelId="{E4F6E733-C5FF-4647-BD40-D41E27EE9EB9}" type="presParOf" srcId="{6D61C701-43FF-A740-983C-CD253190EEC7}" destId="{96C0851B-4FB5-6248-AF53-A2A3E18CD2D5}" srcOrd="4" destOrd="0" presId="urn:microsoft.com/office/officeart/2005/8/layout/lProcess1"/>
    <dgm:cxn modelId="{D4CF3FD8-8258-0C42-B308-57126B626445}" type="presParOf" srcId="{6D61C701-43FF-A740-983C-CD253190EEC7}" destId="{72589221-705F-AA40-B4C6-05F80364904C}" srcOrd="5" destOrd="0" presId="urn:microsoft.com/office/officeart/2005/8/layout/lProcess1"/>
    <dgm:cxn modelId="{82AB7122-1790-B446-B8A3-A2725FB016EF}" type="presParOf" srcId="{6D61C701-43FF-A740-983C-CD253190EEC7}" destId="{2CFCC1E6-6884-8F42-AAC4-8F51DCBE28BD}" srcOrd="6" destOrd="0" presId="urn:microsoft.com/office/officeart/2005/8/layout/lProcess1"/>
    <dgm:cxn modelId="{65A7F1FC-7B74-E946-9002-5FCAC8644E1B}" type="presParOf" srcId="{6D61C701-43FF-A740-983C-CD253190EEC7}" destId="{73DDE64E-DD84-7746-BE01-849021843D34}" srcOrd="7" destOrd="0" presId="urn:microsoft.com/office/officeart/2005/8/layout/lProcess1"/>
    <dgm:cxn modelId="{500B921C-668C-6B46-ADD5-2992E7A7F074}" type="presParOf" srcId="{6D61C701-43FF-A740-983C-CD253190EEC7}" destId="{BC9811A8-A431-9545-AB24-6FCE1425685B}" srcOrd="8"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9341733-3EA1-0144-9587-2624D3083024}"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32697608-7E4E-444E-B154-202E987D0654}">
      <dgm:prSet/>
      <dgm:spPr>
        <a:solidFill>
          <a:schemeClr val="accent3">
            <a:lumMod val="75000"/>
          </a:schemeClr>
        </a:solidFill>
      </dgm:spPr>
      <dgm:t>
        <a:bodyPr/>
        <a:lstStyle/>
        <a:p>
          <a:pPr rtl="0"/>
          <a:r>
            <a:rPr lang="en-US" dirty="0" smtClean="0">
              <a:solidFill>
                <a:schemeClr val="bg1"/>
              </a:solidFill>
            </a:rPr>
            <a:t>Exploits browser and plugin vulnerabilities so when the user views a webpage controlled by the attacker, it contains code that exploits the bug to download and install malware on the system without the user’s knowledge or consent</a:t>
          </a:r>
          <a:endParaRPr lang="en-US" dirty="0">
            <a:solidFill>
              <a:schemeClr val="bg1"/>
            </a:solidFill>
          </a:endParaRPr>
        </a:p>
      </dgm:t>
    </dgm:pt>
    <dgm:pt modelId="{9DB4402B-7FFB-A944-84C3-2A3BE0B025AB}" type="parTrans" cxnId="{CD9C12F4-88D3-004F-B0BB-06A63A866C7F}">
      <dgm:prSet/>
      <dgm:spPr/>
      <dgm:t>
        <a:bodyPr/>
        <a:lstStyle/>
        <a:p>
          <a:endParaRPr lang="en-US"/>
        </a:p>
      </dgm:t>
    </dgm:pt>
    <dgm:pt modelId="{E5FC4325-F380-7249-B7A4-3B1D970B3D23}" type="sibTrans" cxnId="{CD9C12F4-88D3-004F-B0BB-06A63A866C7F}">
      <dgm:prSet/>
      <dgm:spPr/>
      <dgm:t>
        <a:bodyPr/>
        <a:lstStyle/>
        <a:p>
          <a:endParaRPr lang="en-US"/>
        </a:p>
      </dgm:t>
    </dgm:pt>
    <dgm:pt modelId="{09C70A05-E9A6-FD4A-9121-F77133674EFC}">
      <dgm:prSet/>
      <dgm:spPr/>
      <dgm:t>
        <a:bodyPr/>
        <a:lstStyle/>
        <a:p>
          <a:pPr rtl="0"/>
          <a:r>
            <a:rPr lang="en-US" dirty="0" smtClean="0">
              <a:solidFill>
                <a:schemeClr val="bg1"/>
              </a:solidFill>
            </a:rPr>
            <a:t>In most cases the malware does not actively propagate as a worm does</a:t>
          </a:r>
          <a:endParaRPr lang="en-US" dirty="0">
            <a:solidFill>
              <a:schemeClr val="bg1"/>
            </a:solidFill>
          </a:endParaRPr>
        </a:p>
      </dgm:t>
    </dgm:pt>
    <dgm:pt modelId="{43888AFF-9C42-484D-9B04-61E6986A58B4}" type="parTrans" cxnId="{049F9C66-7780-4946-8C89-D97725E70A5A}">
      <dgm:prSet/>
      <dgm:spPr/>
      <dgm:t>
        <a:bodyPr/>
        <a:lstStyle/>
        <a:p>
          <a:endParaRPr lang="en-US"/>
        </a:p>
      </dgm:t>
    </dgm:pt>
    <dgm:pt modelId="{B7E02321-59E6-9D40-B369-48692AA07319}" type="sibTrans" cxnId="{049F9C66-7780-4946-8C89-D97725E70A5A}">
      <dgm:prSet/>
      <dgm:spPr/>
      <dgm:t>
        <a:bodyPr/>
        <a:lstStyle/>
        <a:p>
          <a:endParaRPr lang="en-US"/>
        </a:p>
      </dgm:t>
    </dgm:pt>
    <dgm:pt modelId="{BE174E17-455E-7743-B54C-1F2A4B31F473}">
      <dgm:prSet/>
      <dgm:spPr>
        <a:solidFill>
          <a:schemeClr val="accent5">
            <a:lumMod val="75000"/>
          </a:schemeClr>
        </a:solidFill>
      </dgm:spPr>
      <dgm:t>
        <a:bodyPr/>
        <a:lstStyle/>
        <a:p>
          <a:pPr rtl="0"/>
          <a:r>
            <a:rPr lang="en-US" dirty="0" smtClean="0">
              <a:solidFill>
                <a:schemeClr val="bg1"/>
              </a:solidFill>
            </a:rPr>
            <a:t>Spreads when users visit the malicious Web page</a:t>
          </a:r>
          <a:endParaRPr lang="en-US" dirty="0">
            <a:solidFill>
              <a:schemeClr val="bg1"/>
            </a:solidFill>
          </a:endParaRPr>
        </a:p>
      </dgm:t>
    </dgm:pt>
    <dgm:pt modelId="{9236EC6A-CB23-5D45-8B3C-D06162FB724A}" type="parTrans" cxnId="{FDC088EA-ADD6-C048-BC9D-870475530A65}">
      <dgm:prSet/>
      <dgm:spPr/>
      <dgm:t>
        <a:bodyPr/>
        <a:lstStyle/>
        <a:p>
          <a:endParaRPr lang="en-US"/>
        </a:p>
      </dgm:t>
    </dgm:pt>
    <dgm:pt modelId="{FDE401BA-0895-D840-BE22-BE8C29AD44D9}" type="sibTrans" cxnId="{FDC088EA-ADD6-C048-BC9D-870475530A65}">
      <dgm:prSet/>
      <dgm:spPr/>
      <dgm:t>
        <a:bodyPr/>
        <a:lstStyle/>
        <a:p>
          <a:endParaRPr lang="en-US"/>
        </a:p>
      </dgm:t>
    </dgm:pt>
    <dgm:pt modelId="{8E592B8B-CC14-2D4D-937D-6934F57C9C57}" type="pres">
      <dgm:prSet presAssocID="{99341733-3EA1-0144-9587-2624D3083024}" presName="Name0" presStyleCnt="0">
        <dgm:presLayoutVars>
          <dgm:dir/>
          <dgm:animLvl val="lvl"/>
          <dgm:resizeHandles val="exact"/>
        </dgm:presLayoutVars>
      </dgm:prSet>
      <dgm:spPr/>
      <dgm:t>
        <a:bodyPr/>
        <a:lstStyle/>
        <a:p>
          <a:endParaRPr lang="en-US"/>
        </a:p>
      </dgm:t>
    </dgm:pt>
    <dgm:pt modelId="{EF208EAC-EDEF-C44A-A18B-BEED88A3F6E8}" type="pres">
      <dgm:prSet presAssocID="{32697608-7E4E-444E-B154-202E987D0654}" presName="linNode" presStyleCnt="0"/>
      <dgm:spPr/>
    </dgm:pt>
    <dgm:pt modelId="{CED76B07-51BB-1245-AF60-0C6452EE04BD}" type="pres">
      <dgm:prSet presAssocID="{32697608-7E4E-444E-B154-202E987D0654}" presName="parentText" presStyleLbl="node1" presStyleIdx="0" presStyleCnt="3" custScaleX="138192" custLinFactNeighborX="-68786" custLinFactNeighborY="4434">
        <dgm:presLayoutVars>
          <dgm:chMax val="1"/>
          <dgm:bulletEnabled val="1"/>
        </dgm:presLayoutVars>
      </dgm:prSet>
      <dgm:spPr/>
      <dgm:t>
        <a:bodyPr/>
        <a:lstStyle/>
        <a:p>
          <a:endParaRPr lang="en-US"/>
        </a:p>
      </dgm:t>
    </dgm:pt>
    <dgm:pt modelId="{13D74561-5D42-CA4A-A620-B887E5146DBA}" type="pres">
      <dgm:prSet presAssocID="{E5FC4325-F380-7249-B7A4-3B1D970B3D23}" presName="sp" presStyleCnt="0"/>
      <dgm:spPr/>
    </dgm:pt>
    <dgm:pt modelId="{00B5BD9B-E8C6-A54B-A1D7-33A57E9B7859}" type="pres">
      <dgm:prSet presAssocID="{09C70A05-E9A6-FD4A-9121-F77133674EFC}" presName="linNode" presStyleCnt="0"/>
      <dgm:spPr/>
    </dgm:pt>
    <dgm:pt modelId="{1AD249A0-6B01-B341-8A3A-17F99B708EA3}" type="pres">
      <dgm:prSet presAssocID="{09C70A05-E9A6-FD4A-9121-F77133674EFC}" presName="parentText" presStyleLbl="node1" presStyleIdx="1" presStyleCnt="3" custScaleX="125691" custScaleY="68443">
        <dgm:presLayoutVars>
          <dgm:chMax val="1"/>
          <dgm:bulletEnabled val="1"/>
        </dgm:presLayoutVars>
      </dgm:prSet>
      <dgm:spPr/>
      <dgm:t>
        <a:bodyPr/>
        <a:lstStyle/>
        <a:p>
          <a:endParaRPr lang="en-US"/>
        </a:p>
      </dgm:t>
    </dgm:pt>
    <dgm:pt modelId="{7F316B01-758E-DC44-8BE5-94FC4014B753}" type="pres">
      <dgm:prSet presAssocID="{B7E02321-59E6-9D40-B369-48692AA07319}" presName="sp" presStyleCnt="0"/>
      <dgm:spPr/>
    </dgm:pt>
    <dgm:pt modelId="{4E0E251B-873D-D940-87FF-F2CD35384319}" type="pres">
      <dgm:prSet presAssocID="{BE174E17-455E-7743-B54C-1F2A4B31F473}" presName="linNode" presStyleCnt="0"/>
      <dgm:spPr/>
    </dgm:pt>
    <dgm:pt modelId="{9FB8E040-7664-184B-97F7-B6CA58CB139A}" type="pres">
      <dgm:prSet presAssocID="{BE174E17-455E-7743-B54C-1F2A4B31F473}" presName="parentText" presStyleLbl="node1" presStyleIdx="2" presStyleCnt="3" custScaleX="140206" custScaleY="53146" custLinFactNeighborX="87882" custLinFactNeighborY="-11289">
        <dgm:presLayoutVars>
          <dgm:chMax val="1"/>
          <dgm:bulletEnabled val="1"/>
        </dgm:presLayoutVars>
      </dgm:prSet>
      <dgm:spPr/>
      <dgm:t>
        <a:bodyPr/>
        <a:lstStyle/>
        <a:p>
          <a:endParaRPr lang="en-US"/>
        </a:p>
      </dgm:t>
    </dgm:pt>
  </dgm:ptLst>
  <dgm:cxnLst>
    <dgm:cxn modelId="{35EB8F21-1250-7145-9D33-C4B6E6E302F5}" type="presOf" srcId="{32697608-7E4E-444E-B154-202E987D0654}" destId="{CED76B07-51BB-1245-AF60-0C6452EE04BD}" srcOrd="0" destOrd="0" presId="urn:microsoft.com/office/officeart/2005/8/layout/vList5"/>
    <dgm:cxn modelId="{049F9C66-7780-4946-8C89-D97725E70A5A}" srcId="{99341733-3EA1-0144-9587-2624D3083024}" destId="{09C70A05-E9A6-FD4A-9121-F77133674EFC}" srcOrd="1" destOrd="0" parTransId="{43888AFF-9C42-484D-9B04-61E6986A58B4}" sibTransId="{B7E02321-59E6-9D40-B369-48692AA07319}"/>
    <dgm:cxn modelId="{CD9C12F4-88D3-004F-B0BB-06A63A866C7F}" srcId="{99341733-3EA1-0144-9587-2624D3083024}" destId="{32697608-7E4E-444E-B154-202E987D0654}" srcOrd="0" destOrd="0" parTransId="{9DB4402B-7FFB-A944-84C3-2A3BE0B025AB}" sibTransId="{E5FC4325-F380-7249-B7A4-3B1D970B3D23}"/>
    <dgm:cxn modelId="{32727195-4377-FE46-81BB-C2BE148B3086}" type="presOf" srcId="{99341733-3EA1-0144-9587-2624D3083024}" destId="{8E592B8B-CC14-2D4D-937D-6934F57C9C57}" srcOrd="0" destOrd="0" presId="urn:microsoft.com/office/officeart/2005/8/layout/vList5"/>
    <dgm:cxn modelId="{6ED7BBF9-ED0D-0740-B516-2E03569C872D}" type="presOf" srcId="{09C70A05-E9A6-FD4A-9121-F77133674EFC}" destId="{1AD249A0-6B01-B341-8A3A-17F99B708EA3}" srcOrd="0" destOrd="0" presId="urn:microsoft.com/office/officeart/2005/8/layout/vList5"/>
    <dgm:cxn modelId="{6564BCD6-CB29-404D-BD56-1A76BC9580C3}" type="presOf" srcId="{BE174E17-455E-7743-B54C-1F2A4B31F473}" destId="{9FB8E040-7664-184B-97F7-B6CA58CB139A}" srcOrd="0" destOrd="0" presId="urn:microsoft.com/office/officeart/2005/8/layout/vList5"/>
    <dgm:cxn modelId="{FDC088EA-ADD6-C048-BC9D-870475530A65}" srcId="{99341733-3EA1-0144-9587-2624D3083024}" destId="{BE174E17-455E-7743-B54C-1F2A4B31F473}" srcOrd="2" destOrd="0" parTransId="{9236EC6A-CB23-5D45-8B3C-D06162FB724A}" sibTransId="{FDE401BA-0895-D840-BE22-BE8C29AD44D9}"/>
    <dgm:cxn modelId="{34F37933-39D1-5E47-97ED-3AC87A680BF3}" type="presParOf" srcId="{8E592B8B-CC14-2D4D-937D-6934F57C9C57}" destId="{EF208EAC-EDEF-C44A-A18B-BEED88A3F6E8}" srcOrd="0" destOrd="0" presId="urn:microsoft.com/office/officeart/2005/8/layout/vList5"/>
    <dgm:cxn modelId="{09F5C299-65E9-E64F-B96D-2248ED138D04}" type="presParOf" srcId="{EF208EAC-EDEF-C44A-A18B-BEED88A3F6E8}" destId="{CED76B07-51BB-1245-AF60-0C6452EE04BD}" srcOrd="0" destOrd="0" presId="urn:microsoft.com/office/officeart/2005/8/layout/vList5"/>
    <dgm:cxn modelId="{DAB59A48-C0E9-0E44-8B7A-FF17B361C4A1}" type="presParOf" srcId="{8E592B8B-CC14-2D4D-937D-6934F57C9C57}" destId="{13D74561-5D42-CA4A-A620-B887E5146DBA}" srcOrd="1" destOrd="0" presId="urn:microsoft.com/office/officeart/2005/8/layout/vList5"/>
    <dgm:cxn modelId="{4EB26B27-299B-874C-A06F-B29D5695389E}" type="presParOf" srcId="{8E592B8B-CC14-2D4D-937D-6934F57C9C57}" destId="{00B5BD9B-E8C6-A54B-A1D7-33A57E9B7859}" srcOrd="2" destOrd="0" presId="urn:microsoft.com/office/officeart/2005/8/layout/vList5"/>
    <dgm:cxn modelId="{BBC3364A-203D-8B42-B366-60A328E6DE8D}" type="presParOf" srcId="{00B5BD9B-E8C6-A54B-A1D7-33A57E9B7859}" destId="{1AD249A0-6B01-B341-8A3A-17F99B708EA3}" srcOrd="0" destOrd="0" presId="urn:microsoft.com/office/officeart/2005/8/layout/vList5"/>
    <dgm:cxn modelId="{CBBF8FDC-93A8-E642-8F7D-3D3BC6E46F21}" type="presParOf" srcId="{8E592B8B-CC14-2D4D-937D-6934F57C9C57}" destId="{7F316B01-758E-DC44-8BE5-94FC4014B753}" srcOrd="3" destOrd="0" presId="urn:microsoft.com/office/officeart/2005/8/layout/vList5"/>
    <dgm:cxn modelId="{AAF713D2-BA39-904C-AD0C-894DA22E877E}" type="presParOf" srcId="{8E592B8B-CC14-2D4D-937D-6934F57C9C57}" destId="{4E0E251B-873D-D940-87FF-F2CD35384319}" srcOrd="4" destOrd="0" presId="urn:microsoft.com/office/officeart/2005/8/layout/vList5"/>
    <dgm:cxn modelId="{274FFBEF-CA61-7E40-8A66-AC5B2BB8938F}" type="presParOf" srcId="{4E0E251B-873D-D940-87FF-F2CD35384319}" destId="{9FB8E040-7664-184B-97F7-B6CA58CB139A}"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44F9867-C69E-6B42-A699-09B0263AEE8C}"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B1A3C26D-5433-3643-B410-DA3DE9FA397D}">
      <dgm:prSet/>
      <dgm:spPr>
        <a:solidFill>
          <a:schemeClr val="accent3">
            <a:lumMod val="75000"/>
          </a:schemeClr>
        </a:solidFill>
      </dgm:spPr>
      <dgm:t>
        <a:bodyPr/>
        <a:lstStyle/>
        <a:p>
          <a:pPr rtl="0"/>
          <a:r>
            <a:rPr lang="en-US" b="1" dirty="0" smtClean="0">
              <a:solidFill>
                <a:schemeClr val="bg1"/>
              </a:solidFill>
            </a:rPr>
            <a:t>Places malware on websites without actually compromising them</a:t>
          </a:r>
          <a:endParaRPr lang="en-US" b="1" dirty="0">
            <a:solidFill>
              <a:schemeClr val="bg1"/>
            </a:solidFill>
          </a:endParaRPr>
        </a:p>
      </dgm:t>
    </dgm:pt>
    <dgm:pt modelId="{75B5DF45-DBB2-A947-A05E-2C2562E713A1}" type="parTrans" cxnId="{0B50339D-5C3F-C84A-B205-61E8C92D5F96}">
      <dgm:prSet/>
      <dgm:spPr/>
      <dgm:t>
        <a:bodyPr/>
        <a:lstStyle/>
        <a:p>
          <a:endParaRPr lang="en-US"/>
        </a:p>
      </dgm:t>
    </dgm:pt>
    <dgm:pt modelId="{40CA31C5-EA66-FB42-97B7-FC2DEC728C5F}" type="sibTrans" cxnId="{0B50339D-5C3F-C84A-B205-61E8C92D5F96}">
      <dgm:prSet/>
      <dgm:spPr/>
      <dgm:t>
        <a:bodyPr/>
        <a:lstStyle/>
        <a:p>
          <a:endParaRPr lang="en-US"/>
        </a:p>
      </dgm:t>
    </dgm:pt>
    <dgm:pt modelId="{FDC22411-CC85-B54E-890B-416569916F56}">
      <dgm:prSet/>
      <dgm:spPr>
        <a:solidFill>
          <a:schemeClr val="accent5">
            <a:lumMod val="75000"/>
          </a:schemeClr>
        </a:solidFill>
      </dgm:spPr>
      <dgm:t>
        <a:bodyPr/>
        <a:lstStyle/>
        <a:p>
          <a:pPr rtl="0"/>
          <a:r>
            <a:rPr lang="en-US" b="1" dirty="0" smtClean="0">
              <a:solidFill>
                <a:schemeClr val="bg1"/>
              </a:solidFill>
            </a:rPr>
            <a:t>The attacker pays for advertisements that are highly likely to be placed on their intended target websites and incorporate malware in them</a:t>
          </a:r>
          <a:endParaRPr lang="en-US" b="1" dirty="0">
            <a:solidFill>
              <a:schemeClr val="bg1"/>
            </a:solidFill>
          </a:endParaRPr>
        </a:p>
      </dgm:t>
    </dgm:pt>
    <dgm:pt modelId="{F81E6284-5FD8-204A-9556-D5ADEDCC483C}" type="parTrans" cxnId="{910F6907-07B3-4644-9084-2051D117C160}">
      <dgm:prSet/>
      <dgm:spPr/>
      <dgm:t>
        <a:bodyPr/>
        <a:lstStyle/>
        <a:p>
          <a:endParaRPr lang="en-US"/>
        </a:p>
      </dgm:t>
    </dgm:pt>
    <dgm:pt modelId="{784CFD08-3317-8E4F-85C8-F22A19F5CEC1}" type="sibTrans" cxnId="{910F6907-07B3-4644-9084-2051D117C160}">
      <dgm:prSet/>
      <dgm:spPr/>
      <dgm:t>
        <a:bodyPr/>
        <a:lstStyle/>
        <a:p>
          <a:endParaRPr lang="en-US"/>
        </a:p>
      </dgm:t>
    </dgm:pt>
    <dgm:pt modelId="{054727E8-9D7A-7C43-8A07-D4B1294FE9A6}">
      <dgm:prSet/>
      <dgm:spPr>
        <a:solidFill>
          <a:schemeClr val="accent3">
            <a:lumMod val="75000"/>
          </a:schemeClr>
        </a:solidFill>
      </dgm:spPr>
      <dgm:t>
        <a:bodyPr/>
        <a:lstStyle/>
        <a:p>
          <a:pPr rtl="0"/>
          <a:r>
            <a:rPr lang="en-US" b="1" dirty="0" smtClean="0">
              <a:solidFill>
                <a:schemeClr val="bg1"/>
              </a:solidFill>
            </a:rPr>
            <a:t>Using these malicious ads, attackers can infect visitors to sites displaying them</a:t>
          </a:r>
          <a:endParaRPr lang="en-US" b="1" dirty="0">
            <a:solidFill>
              <a:schemeClr val="bg1"/>
            </a:solidFill>
          </a:endParaRPr>
        </a:p>
      </dgm:t>
    </dgm:pt>
    <dgm:pt modelId="{8E076889-F144-2947-A986-3F73716AB3C2}" type="parTrans" cxnId="{FAA56E06-1C39-5849-B626-99EF6EF042DF}">
      <dgm:prSet/>
      <dgm:spPr/>
      <dgm:t>
        <a:bodyPr/>
        <a:lstStyle/>
        <a:p>
          <a:endParaRPr lang="en-US"/>
        </a:p>
      </dgm:t>
    </dgm:pt>
    <dgm:pt modelId="{0FE84A6D-BBF7-5140-AB06-D900852FC6DB}" type="sibTrans" cxnId="{FAA56E06-1C39-5849-B626-99EF6EF042DF}">
      <dgm:prSet/>
      <dgm:spPr/>
      <dgm:t>
        <a:bodyPr/>
        <a:lstStyle/>
        <a:p>
          <a:endParaRPr lang="en-US"/>
        </a:p>
      </dgm:t>
    </dgm:pt>
    <dgm:pt modelId="{043F2DE6-D3F9-7D47-AF1E-C16458834B17}">
      <dgm:prSet/>
      <dgm:spPr>
        <a:solidFill>
          <a:schemeClr val="accent5">
            <a:lumMod val="75000"/>
          </a:schemeClr>
        </a:solidFill>
      </dgm:spPr>
      <dgm:t>
        <a:bodyPr/>
        <a:lstStyle/>
        <a:p>
          <a:pPr rtl="0"/>
          <a:r>
            <a:rPr lang="en-US" b="1" dirty="0" smtClean="0">
              <a:solidFill>
                <a:schemeClr val="bg1"/>
              </a:solidFill>
            </a:rPr>
            <a:t>The malware code may be dynamically generated to either reduce the chance of detection or to only infect specific systems</a:t>
          </a:r>
          <a:endParaRPr lang="en-US" b="1" dirty="0">
            <a:solidFill>
              <a:schemeClr val="bg1"/>
            </a:solidFill>
          </a:endParaRPr>
        </a:p>
      </dgm:t>
    </dgm:pt>
    <dgm:pt modelId="{FA9DE815-4B9C-D341-84A7-7A1126F082C7}" type="parTrans" cxnId="{D37BF765-E0F0-C248-B614-1BE89CD95287}">
      <dgm:prSet/>
      <dgm:spPr/>
      <dgm:t>
        <a:bodyPr/>
        <a:lstStyle/>
        <a:p>
          <a:endParaRPr lang="en-US"/>
        </a:p>
      </dgm:t>
    </dgm:pt>
    <dgm:pt modelId="{9B79DA21-C4CA-2C44-BAB6-102B3945057E}" type="sibTrans" cxnId="{D37BF765-E0F0-C248-B614-1BE89CD95287}">
      <dgm:prSet/>
      <dgm:spPr/>
      <dgm:t>
        <a:bodyPr/>
        <a:lstStyle/>
        <a:p>
          <a:endParaRPr lang="en-US"/>
        </a:p>
      </dgm:t>
    </dgm:pt>
    <dgm:pt modelId="{A36B2ED6-6A9D-A94B-8AF6-1D9B17E9D759}">
      <dgm:prSet/>
      <dgm:spPr>
        <a:solidFill>
          <a:schemeClr val="accent3">
            <a:lumMod val="75000"/>
          </a:schemeClr>
        </a:solidFill>
      </dgm:spPr>
      <dgm:t>
        <a:bodyPr/>
        <a:lstStyle/>
        <a:p>
          <a:pPr rtl="0"/>
          <a:r>
            <a:rPr lang="en-US" b="1" dirty="0" smtClean="0">
              <a:solidFill>
                <a:schemeClr val="bg1"/>
              </a:solidFill>
            </a:rPr>
            <a:t>Has grown rapidly in recent years because they are easy to place on desired websites with few questions asked and are hard to track</a:t>
          </a:r>
          <a:endParaRPr lang="en-US" b="1" dirty="0">
            <a:solidFill>
              <a:schemeClr val="bg1"/>
            </a:solidFill>
          </a:endParaRPr>
        </a:p>
      </dgm:t>
    </dgm:pt>
    <dgm:pt modelId="{B5DD50E9-E653-9E45-92C4-335422049F6B}" type="parTrans" cxnId="{B33A463C-54A8-DB47-9AA9-98F048DCBD9B}">
      <dgm:prSet/>
      <dgm:spPr/>
      <dgm:t>
        <a:bodyPr/>
        <a:lstStyle/>
        <a:p>
          <a:endParaRPr lang="en-US"/>
        </a:p>
      </dgm:t>
    </dgm:pt>
    <dgm:pt modelId="{31A80055-A771-234B-8811-CA4D90DDAF8D}" type="sibTrans" cxnId="{B33A463C-54A8-DB47-9AA9-98F048DCBD9B}">
      <dgm:prSet/>
      <dgm:spPr/>
      <dgm:t>
        <a:bodyPr/>
        <a:lstStyle/>
        <a:p>
          <a:endParaRPr lang="en-US"/>
        </a:p>
      </dgm:t>
    </dgm:pt>
    <dgm:pt modelId="{4CB8034E-F8C5-F54D-ABEC-819E36FE696A}">
      <dgm:prSet/>
      <dgm:spPr>
        <a:solidFill>
          <a:schemeClr val="accent5">
            <a:lumMod val="75000"/>
          </a:schemeClr>
        </a:solidFill>
      </dgm:spPr>
      <dgm:t>
        <a:bodyPr/>
        <a:lstStyle/>
        <a:p>
          <a:pPr rtl="0"/>
          <a:r>
            <a:rPr lang="en-US" b="1" dirty="0" smtClean="0">
              <a:solidFill>
                <a:schemeClr val="bg1"/>
              </a:solidFill>
            </a:rPr>
            <a:t>Attackers can place these ads for as little as a few hours, when they expect their intended victims could be browsing the targeted websites, greatly reducing their visibility</a:t>
          </a:r>
          <a:endParaRPr lang="en-US" b="1" dirty="0">
            <a:solidFill>
              <a:schemeClr val="bg1"/>
            </a:solidFill>
          </a:endParaRPr>
        </a:p>
      </dgm:t>
    </dgm:pt>
    <dgm:pt modelId="{1C1F3C4E-E173-0043-BCF0-E6D0EF885559}" type="parTrans" cxnId="{4AF89D09-BB2E-DC40-83AD-37B965230F7D}">
      <dgm:prSet/>
      <dgm:spPr/>
      <dgm:t>
        <a:bodyPr/>
        <a:lstStyle/>
        <a:p>
          <a:endParaRPr lang="en-US"/>
        </a:p>
      </dgm:t>
    </dgm:pt>
    <dgm:pt modelId="{2CBFD52E-3572-6644-A139-76F98F82D18A}" type="sibTrans" cxnId="{4AF89D09-BB2E-DC40-83AD-37B965230F7D}">
      <dgm:prSet/>
      <dgm:spPr/>
      <dgm:t>
        <a:bodyPr/>
        <a:lstStyle/>
        <a:p>
          <a:endParaRPr lang="en-US"/>
        </a:p>
      </dgm:t>
    </dgm:pt>
    <dgm:pt modelId="{D09E353C-39E2-F34F-A91E-2B5258F40DBB}" type="pres">
      <dgm:prSet presAssocID="{044F9867-C69E-6B42-A699-09B0263AEE8C}" presName="linear" presStyleCnt="0">
        <dgm:presLayoutVars>
          <dgm:animLvl val="lvl"/>
          <dgm:resizeHandles val="exact"/>
        </dgm:presLayoutVars>
      </dgm:prSet>
      <dgm:spPr/>
      <dgm:t>
        <a:bodyPr/>
        <a:lstStyle/>
        <a:p>
          <a:endParaRPr lang="en-US"/>
        </a:p>
      </dgm:t>
    </dgm:pt>
    <dgm:pt modelId="{724A25A2-A8D4-1143-9F0B-7379DA60D3D7}" type="pres">
      <dgm:prSet presAssocID="{B1A3C26D-5433-3643-B410-DA3DE9FA397D}" presName="parentText" presStyleLbl="node1" presStyleIdx="0" presStyleCnt="6">
        <dgm:presLayoutVars>
          <dgm:chMax val="0"/>
          <dgm:bulletEnabled val="1"/>
        </dgm:presLayoutVars>
      </dgm:prSet>
      <dgm:spPr/>
      <dgm:t>
        <a:bodyPr/>
        <a:lstStyle/>
        <a:p>
          <a:endParaRPr lang="en-US"/>
        </a:p>
      </dgm:t>
    </dgm:pt>
    <dgm:pt modelId="{628FD43F-A5D4-EB48-A2BE-565B8A094DA9}" type="pres">
      <dgm:prSet presAssocID="{40CA31C5-EA66-FB42-97B7-FC2DEC728C5F}" presName="spacer" presStyleCnt="0"/>
      <dgm:spPr/>
    </dgm:pt>
    <dgm:pt modelId="{DDDBEAB2-0D3F-FE46-BBD3-DBD8CA4F9CB1}" type="pres">
      <dgm:prSet presAssocID="{FDC22411-CC85-B54E-890B-416569916F56}" presName="parentText" presStyleLbl="node1" presStyleIdx="1" presStyleCnt="6">
        <dgm:presLayoutVars>
          <dgm:chMax val="0"/>
          <dgm:bulletEnabled val="1"/>
        </dgm:presLayoutVars>
      </dgm:prSet>
      <dgm:spPr/>
      <dgm:t>
        <a:bodyPr/>
        <a:lstStyle/>
        <a:p>
          <a:endParaRPr lang="en-US"/>
        </a:p>
      </dgm:t>
    </dgm:pt>
    <dgm:pt modelId="{EAECFD3F-6CAF-F443-8960-43788E0F4DBA}" type="pres">
      <dgm:prSet presAssocID="{784CFD08-3317-8E4F-85C8-F22A19F5CEC1}" presName="spacer" presStyleCnt="0"/>
      <dgm:spPr/>
    </dgm:pt>
    <dgm:pt modelId="{E49FACDF-C552-BD45-AFA0-D38572A1CA74}" type="pres">
      <dgm:prSet presAssocID="{054727E8-9D7A-7C43-8A07-D4B1294FE9A6}" presName="parentText" presStyleLbl="node1" presStyleIdx="2" presStyleCnt="6">
        <dgm:presLayoutVars>
          <dgm:chMax val="0"/>
          <dgm:bulletEnabled val="1"/>
        </dgm:presLayoutVars>
      </dgm:prSet>
      <dgm:spPr/>
      <dgm:t>
        <a:bodyPr/>
        <a:lstStyle/>
        <a:p>
          <a:endParaRPr lang="en-US"/>
        </a:p>
      </dgm:t>
    </dgm:pt>
    <dgm:pt modelId="{1DE0902D-ACD4-D34E-BA7A-36E851153308}" type="pres">
      <dgm:prSet presAssocID="{0FE84A6D-BBF7-5140-AB06-D900852FC6DB}" presName="spacer" presStyleCnt="0"/>
      <dgm:spPr/>
    </dgm:pt>
    <dgm:pt modelId="{5683987F-E621-FF43-9582-F89ECDEB36ED}" type="pres">
      <dgm:prSet presAssocID="{043F2DE6-D3F9-7D47-AF1E-C16458834B17}" presName="parentText" presStyleLbl="node1" presStyleIdx="3" presStyleCnt="6">
        <dgm:presLayoutVars>
          <dgm:chMax val="0"/>
          <dgm:bulletEnabled val="1"/>
        </dgm:presLayoutVars>
      </dgm:prSet>
      <dgm:spPr/>
      <dgm:t>
        <a:bodyPr/>
        <a:lstStyle/>
        <a:p>
          <a:endParaRPr lang="en-US"/>
        </a:p>
      </dgm:t>
    </dgm:pt>
    <dgm:pt modelId="{B55CEBD3-00B0-2447-9F6A-DC509673C6B9}" type="pres">
      <dgm:prSet presAssocID="{9B79DA21-C4CA-2C44-BAB6-102B3945057E}" presName="spacer" presStyleCnt="0"/>
      <dgm:spPr/>
    </dgm:pt>
    <dgm:pt modelId="{909A5F0D-7A87-E44E-B593-2BFE4E038310}" type="pres">
      <dgm:prSet presAssocID="{A36B2ED6-6A9D-A94B-8AF6-1D9B17E9D759}" presName="parentText" presStyleLbl="node1" presStyleIdx="4" presStyleCnt="6">
        <dgm:presLayoutVars>
          <dgm:chMax val="0"/>
          <dgm:bulletEnabled val="1"/>
        </dgm:presLayoutVars>
      </dgm:prSet>
      <dgm:spPr/>
      <dgm:t>
        <a:bodyPr/>
        <a:lstStyle/>
        <a:p>
          <a:endParaRPr lang="en-US"/>
        </a:p>
      </dgm:t>
    </dgm:pt>
    <dgm:pt modelId="{E8B9ED28-EA5A-2747-9CA0-C1B350BDC34C}" type="pres">
      <dgm:prSet presAssocID="{31A80055-A771-234B-8811-CA4D90DDAF8D}" presName="spacer" presStyleCnt="0"/>
      <dgm:spPr/>
    </dgm:pt>
    <dgm:pt modelId="{EDE32FAD-A338-2848-8674-1D43B7DD08C7}" type="pres">
      <dgm:prSet presAssocID="{4CB8034E-F8C5-F54D-ABEC-819E36FE696A}" presName="parentText" presStyleLbl="node1" presStyleIdx="5" presStyleCnt="6">
        <dgm:presLayoutVars>
          <dgm:chMax val="0"/>
          <dgm:bulletEnabled val="1"/>
        </dgm:presLayoutVars>
      </dgm:prSet>
      <dgm:spPr/>
      <dgm:t>
        <a:bodyPr/>
        <a:lstStyle/>
        <a:p>
          <a:endParaRPr lang="en-US"/>
        </a:p>
      </dgm:t>
    </dgm:pt>
  </dgm:ptLst>
  <dgm:cxnLst>
    <dgm:cxn modelId="{951D36B1-B6CF-9743-A90B-1D6729C11596}" type="presOf" srcId="{054727E8-9D7A-7C43-8A07-D4B1294FE9A6}" destId="{E49FACDF-C552-BD45-AFA0-D38572A1CA74}" srcOrd="0" destOrd="0" presId="urn:microsoft.com/office/officeart/2005/8/layout/vList2"/>
    <dgm:cxn modelId="{13EB5274-3857-0C44-9764-5A67E373994F}" type="presOf" srcId="{043F2DE6-D3F9-7D47-AF1E-C16458834B17}" destId="{5683987F-E621-FF43-9582-F89ECDEB36ED}" srcOrd="0" destOrd="0" presId="urn:microsoft.com/office/officeart/2005/8/layout/vList2"/>
    <dgm:cxn modelId="{0B50339D-5C3F-C84A-B205-61E8C92D5F96}" srcId="{044F9867-C69E-6B42-A699-09B0263AEE8C}" destId="{B1A3C26D-5433-3643-B410-DA3DE9FA397D}" srcOrd="0" destOrd="0" parTransId="{75B5DF45-DBB2-A947-A05E-2C2562E713A1}" sibTransId="{40CA31C5-EA66-FB42-97B7-FC2DEC728C5F}"/>
    <dgm:cxn modelId="{29278E9A-4A6F-C64A-9A22-A6CDA8A3CB14}" type="presOf" srcId="{A36B2ED6-6A9D-A94B-8AF6-1D9B17E9D759}" destId="{909A5F0D-7A87-E44E-B593-2BFE4E038310}" srcOrd="0" destOrd="0" presId="urn:microsoft.com/office/officeart/2005/8/layout/vList2"/>
    <dgm:cxn modelId="{CBE66F6A-CC21-F947-874F-272CEFC5C58F}" type="presOf" srcId="{4CB8034E-F8C5-F54D-ABEC-819E36FE696A}" destId="{EDE32FAD-A338-2848-8674-1D43B7DD08C7}" srcOrd="0" destOrd="0" presId="urn:microsoft.com/office/officeart/2005/8/layout/vList2"/>
    <dgm:cxn modelId="{CA37CC51-5477-A540-9AFE-549F97E36081}" type="presOf" srcId="{044F9867-C69E-6B42-A699-09B0263AEE8C}" destId="{D09E353C-39E2-F34F-A91E-2B5258F40DBB}" srcOrd="0" destOrd="0" presId="urn:microsoft.com/office/officeart/2005/8/layout/vList2"/>
    <dgm:cxn modelId="{46097198-1F2C-AE46-BF56-DCCDF984D1D3}" type="presOf" srcId="{B1A3C26D-5433-3643-B410-DA3DE9FA397D}" destId="{724A25A2-A8D4-1143-9F0B-7379DA60D3D7}" srcOrd="0" destOrd="0" presId="urn:microsoft.com/office/officeart/2005/8/layout/vList2"/>
    <dgm:cxn modelId="{4AF89D09-BB2E-DC40-83AD-37B965230F7D}" srcId="{044F9867-C69E-6B42-A699-09B0263AEE8C}" destId="{4CB8034E-F8C5-F54D-ABEC-819E36FE696A}" srcOrd="5" destOrd="0" parTransId="{1C1F3C4E-E173-0043-BCF0-E6D0EF885559}" sibTransId="{2CBFD52E-3572-6644-A139-76F98F82D18A}"/>
    <dgm:cxn modelId="{9388B059-0426-1247-8E49-69F6DFA5AE68}" type="presOf" srcId="{FDC22411-CC85-B54E-890B-416569916F56}" destId="{DDDBEAB2-0D3F-FE46-BBD3-DBD8CA4F9CB1}" srcOrd="0" destOrd="0" presId="urn:microsoft.com/office/officeart/2005/8/layout/vList2"/>
    <dgm:cxn modelId="{D37BF765-E0F0-C248-B614-1BE89CD95287}" srcId="{044F9867-C69E-6B42-A699-09B0263AEE8C}" destId="{043F2DE6-D3F9-7D47-AF1E-C16458834B17}" srcOrd="3" destOrd="0" parTransId="{FA9DE815-4B9C-D341-84A7-7A1126F082C7}" sibTransId="{9B79DA21-C4CA-2C44-BAB6-102B3945057E}"/>
    <dgm:cxn modelId="{910F6907-07B3-4644-9084-2051D117C160}" srcId="{044F9867-C69E-6B42-A699-09B0263AEE8C}" destId="{FDC22411-CC85-B54E-890B-416569916F56}" srcOrd="1" destOrd="0" parTransId="{F81E6284-5FD8-204A-9556-D5ADEDCC483C}" sibTransId="{784CFD08-3317-8E4F-85C8-F22A19F5CEC1}"/>
    <dgm:cxn modelId="{B33A463C-54A8-DB47-9AA9-98F048DCBD9B}" srcId="{044F9867-C69E-6B42-A699-09B0263AEE8C}" destId="{A36B2ED6-6A9D-A94B-8AF6-1D9B17E9D759}" srcOrd="4" destOrd="0" parTransId="{B5DD50E9-E653-9E45-92C4-335422049F6B}" sibTransId="{31A80055-A771-234B-8811-CA4D90DDAF8D}"/>
    <dgm:cxn modelId="{FAA56E06-1C39-5849-B626-99EF6EF042DF}" srcId="{044F9867-C69E-6B42-A699-09B0263AEE8C}" destId="{054727E8-9D7A-7C43-8A07-D4B1294FE9A6}" srcOrd="2" destOrd="0" parTransId="{8E076889-F144-2947-A986-3F73716AB3C2}" sibTransId="{0FE84A6D-BBF7-5140-AB06-D900852FC6DB}"/>
    <dgm:cxn modelId="{85FB4FD5-4A8C-AE48-B183-0E5513DE1BF7}" type="presParOf" srcId="{D09E353C-39E2-F34F-A91E-2B5258F40DBB}" destId="{724A25A2-A8D4-1143-9F0B-7379DA60D3D7}" srcOrd="0" destOrd="0" presId="urn:microsoft.com/office/officeart/2005/8/layout/vList2"/>
    <dgm:cxn modelId="{8A3A427E-489A-F74F-9531-6ED6E2932C14}" type="presParOf" srcId="{D09E353C-39E2-F34F-A91E-2B5258F40DBB}" destId="{628FD43F-A5D4-EB48-A2BE-565B8A094DA9}" srcOrd="1" destOrd="0" presId="urn:microsoft.com/office/officeart/2005/8/layout/vList2"/>
    <dgm:cxn modelId="{E8F9A084-020D-514D-8957-3AF7640F7396}" type="presParOf" srcId="{D09E353C-39E2-F34F-A91E-2B5258F40DBB}" destId="{DDDBEAB2-0D3F-FE46-BBD3-DBD8CA4F9CB1}" srcOrd="2" destOrd="0" presId="urn:microsoft.com/office/officeart/2005/8/layout/vList2"/>
    <dgm:cxn modelId="{A9ECF6FA-4569-3842-A6E4-19940D59D969}" type="presParOf" srcId="{D09E353C-39E2-F34F-A91E-2B5258F40DBB}" destId="{EAECFD3F-6CAF-F443-8960-43788E0F4DBA}" srcOrd="3" destOrd="0" presId="urn:microsoft.com/office/officeart/2005/8/layout/vList2"/>
    <dgm:cxn modelId="{60BCB5D7-F4BF-914F-AECF-3066F07F00BE}" type="presParOf" srcId="{D09E353C-39E2-F34F-A91E-2B5258F40DBB}" destId="{E49FACDF-C552-BD45-AFA0-D38572A1CA74}" srcOrd="4" destOrd="0" presId="urn:microsoft.com/office/officeart/2005/8/layout/vList2"/>
    <dgm:cxn modelId="{B9BE3F90-6678-E24F-A51C-2E7A242840F7}" type="presParOf" srcId="{D09E353C-39E2-F34F-A91E-2B5258F40DBB}" destId="{1DE0902D-ACD4-D34E-BA7A-36E851153308}" srcOrd="5" destOrd="0" presId="urn:microsoft.com/office/officeart/2005/8/layout/vList2"/>
    <dgm:cxn modelId="{10EAC861-C73A-E448-ADA8-27475DB207F7}" type="presParOf" srcId="{D09E353C-39E2-F34F-A91E-2B5258F40DBB}" destId="{5683987F-E621-FF43-9582-F89ECDEB36ED}" srcOrd="6" destOrd="0" presId="urn:microsoft.com/office/officeart/2005/8/layout/vList2"/>
    <dgm:cxn modelId="{D4E3AE72-EB67-DF4A-ABAA-F24363000C3D}" type="presParOf" srcId="{D09E353C-39E2-F34F-A91E-2B5258F40DBB}" destId="{B55CEBD3-00B0-2447-9F6A-DC509673C6B9}" srcOrd="7" destOrd="0" presId="urn:microsoft.com/office/officeart/2005/8/layout/vList2"/>
    <dgm:cxn modelId="{546C9EF9-7652-0A49-988D-770788DB94CC}" type="presParOf" srcId="{D09E353C-39E2-F34F-A91E-2B5258F40DBB}" destId="{909A5F0D-7A87-E44E-B593-2BFE4E038310}" srcOrd="8" destOrd="0" presId="urn:microsoft.com/office/officeart/2005/8/layout/vList2"/>
    <dgm:cxn modelId="{C21EAD60-9EAE-2D4A-AEF9-B145EE3A2482}" type="presParOf" srcId="{D09E353C-39E2-F34F-A91E-2B5258F40DBB}" destId="{E8B9ED28-EA5A-2747-9CA0-C1B350BDC34C}" srcOrd="9" destOrd="0" presId="urn:microsoft.com/office/officeart/2005/8/layout/vList2"/>
    <dgm:cxn modelId="{DBC37C52-BC3D-3142-AC87-2ED2223107D8}" type="presParOf" srcId="{D09E353C-39E2-F34F-A91E-2B5258F40DBB}" destId="{EDE32FAD-A338-2848-8674-1D43B7DD08C7}"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B8A6779-534F-9A46-BA4E-7A267BBC0215}"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282473DD-4E52-814D-8769-7ECC00C674CA}">
      <dgm:prSet phldrT="[Text]"/>
      <dgm:spPr>
        <a:solidFill>
          <a:schemeClr val="tx1"/>
        </a:solidFill>
        <a:ln>
          <a:solidFill>
            <a:schemeClr val="bg1"/>
          </a:solidFill>
        </a:ln>
      </dgm:spPr>
      <dgm:t>
        <a:bodyPr/>
        <a:lstStyle/>
        <a:p>
          <a:r>
            <a:rPr lang="en-US" dirty="0" smtClean="0"/>
            <a:t>Spam</a:t>
          </a:r>
          <a:endParaRPr lang="en-US" dirty="0"/>
        </a:p>
      </dgm:t>
    </dgm:pt>
    <dgm:pt modelId="{71043E8D-9992-F844-96E4-A1D44D62ED71}" type="parTrans" cxnId="{7BA3F8D2-B311-E94B-98BA-B3DB4D64BCBE}">
      <dgm:prSet/>
      <dgm:spPr/>
      <dgm:t>
        <a:bodyPr/>
        <a:lstStyle/>
        <a:p>
          <a:endParaRPr lang="en-US"/>
        </a:p>
      </dgm:t>
    </dgm:pt>
    <dgm:pt modelId="{F439CC1B-69EF-C04E-811A-9540EE6B6B1E}" type="sibTrans" cxnId="{7BA3F8D2-B311-E94B-98BA-B3DB4D64BCBE}">
      <dgm:prSet/>
      <dgm:spPr/>
      <dgm:t>
        <a:bodyPr/>
        <a:lstStyle/>
        <a:p>
          <a:endParaRPr lang="en-US"/>
        </a:p>
      </dgm:t>
    </dgm:pt>
    <dgm:pt modelId="{3807DCA8-1DDE-2C49-B1A3-E32883AA2051}">
      <dgm:prSet/>
      <dgm:spPr>
        <a:solidFill>
          <a:schemeClr val="accent3">
            <a:lumMod val="75000"/>
          </a:schemeClr>
        </a:solidFill>
        <a:ln>
          <a:solidFill>
            <a:schemeClr val="bg1"/>
          </a:solidFill>
        </a:ln>
      </dgm:spPr>
      <dgm:t>
        <a:bodyPr/>
        <a:lstStyle/>
        <a:p>
          <a:r>
            <a:rPr lang="en-US" b="0" dirty="0" smtClean="0">
              <a:solidFill>
                <a:schemeClr val="bg1"/>
              </a:solidFill>
              <a:latin typeface="+mn-lt"/>
            </a:rPr>
            <a:t>Unsolicited bulk</a:t>
          </a:r>
        </a:p>
        <a:p>
          <a:r>
            <a:rPr lang="en-US" b="0" dirty="0" smtClean="0">
              <a:solidFill>
                <a:schemeClr val="bg1"/>
              </a:solidFill>
              <a:latin typeface="+mn-lt"/>
            </a:rPr>
            <a:t> e-mail</a:t>
          </a:r>
        </a:p>
      </dgm:t>
    </dgm:pt>
    <dgm:pt modelId="{D73B1C9E-6505-CE45-A9CC-3E576B5F059E}" type="parTrans" cxnId="{C551DD88-FE64-D74C-80F9-42112AD038BD}">
      <dgm:prSet/>
      <dgm:spPr/>
      <dgm:t>
        <a:bodyPr/>
        <a:lstStyle/>
        <a:p>
          <a:endParaRPr lang="en-US"/>
        </a:p>
      </dgm:t>
    </dgm:pt>
    <dgm:pt modelId="{A7C2CB36-9BC9-7E4E-B68D-F1CF3D812083}" type="sibTrans" cxnId="{C551DD88-FE64-D74C-80F9-42112AD038BD}">
      <dgm:prSet/>
      <dgm:spPr/>
      <dgm:t>
        <a:bodyPr/>
        <a:lstStyle/>
        <a:p>
          <a:endParaRPr lang="en-US"/>
        </a:p>
      </dgm:t>
    </dgm:pt>
    <dgm:pt modelId="{7046B813-EFD8-874A-A332-FAB2925F24A2}">
      <dgm:prSet/>
      <dgm:spPr>
        <a:solidFill>
          <a:schemeClr val="accent6">
            <a:lumMod val="40000"/>
            <a:lumOff val="60000"/>
          </a:schemeClr>
        </a:solidFill>
        <a:ln>
          <a:solidFill>
            <a:schemeClr val="bg1"/>
          </a:solidFill>
        </a:ln>
      </dgm:spPr>
      <dgm:t>
        <a:bodyPr/>
        <a:lstStyle/>
        <a:p>
          <a:r>
            <a:rPr lang="en-US" b="0" dirty="0" smtClean="0">
              <a:solidFill>
                <a:schemeClr val="bg1"/>
              </a:solidFill>
              <a:latin typeface="+mn-lt"/>
            </a:rPr>
            <a:t>Significant carrier of malware</a:t>
          </a:r>
        </a:p>
      </dgm:t>
    </dgm:pt>
    <dgm:pt modelId="{C711C0D5-CED8-C14E-B089-7739942BBE44}" type="parTrans" cxnId="{EBB02584-133B-4943-AB29-E98A4DDCB8BC}">
      <dgm:prSet/>
      <dgm:spPr/>
      <dgm:t>
        <a:bodyPr/>
        <a:lstStyle/>
        <a:p>
          <a:endParaRPr lang="en-US"/>
        </a:p>
      </dgm:t>
    </dgm:pt>
    <dgm:pt modelId="{179E9D8A-F808-A34E-9CF1-31CBC6197E97}" type="sibTrans" cxnId="{EBB02584-133B-4943-AB29-E98A4DDCB8BC}">
      <dgm:prSet/>
      <dgm:spPr/>
      <dgm:t>
        <a:bodyPr/>
        <a:lstStyle/>
        <a:p>
          <a:endParaRPr lang="en-US"/>
        </a:p>
      </dgm:t>
    </dgm:pt>
    <dgm:pt modelId="{95CAEB11-D744-E142-9FC4-4A5B2B97B48D}">
      <dgm:prSet/>
      <dgm:spPr>
        <a:solidFill>
          <a:schemeClr val="accent5">
            <a:lumMod val="75000"/>
          </a:schemeClr>
        </a:solidFill>
        <a:ln>
          <a:solidFill>
            <a:schemeClr val="bg1"/>
          </a:solidFill>
        </a:ln>
      </dgm:spPr>
      <dgm:t>
        <a:bodyPr/>
        <a:lstStyle/>
        <a:p>
          <a:r>
            <a:rPr lang="en-US" b="0" dirty="0" smtClean="0">
              <a:solidFill>
                <a:schemeClr val="bg1"/>
              </a:solidFill>
              <a:latin typeface="+mn-lt"/>
            </a:rPr>
            <a:t>Used for phishing attacks</a:t>
          </a:r>
        </a:p>
      </dgm:t>
    </dgm:pt>
    <dgm:pt modelId="{28A22B2A-CD3F-044C-8F14-2808507F4684}" type="parTrans" cxnId="{04D25601-1B0A-2C4A-BEDA-EB3D1CA9BC79}">
      <dgm:prSet/>
      <dgm:spPr/>
      <dgm:t>
        <a:bodyPr/>
        <a:lstStyle/>
        <a:p>
          <a:endParaRPr lang="en-US"/>
        </a:p>
      </dgm:t>
    </dgm:pt>
    <dgm:pt modelId="{DA8A204B-D384-8645-9BD5-688FAD0FD8D7}" type="sibTrans" cxnId="{04D25601-1B0A-2C4A-BEDA-EB3D1CA9BC79}">
      <dgm:prSet/>
      <dgm:spPr/>
      <dgm:t>
        <a:bodyPr/>
        <a:lstStyle/>
        <a:p>
          <a:endParaRPr lang="en-US"/>
        </a:p>
      </dgm:t>
    </dgm:pt>
    <dgm:pt modelId="{14F1597F-0168-B14F-9683-CA195C94D828}">
      <dgm:prSet/>
      <dgm:spPr>
        <a:solidFill>
          <a:schemeClr val="tx1"/>
        </a:solidFill>
        <a:ln>
          <a:solidFill>
            <a:schemeClr val="bg1"/>
          </a:solidFill>
        </a:ln>
      </dgm:spPr>
      <dgm:t>
        <a:bodyPr/>
        <a:lstStyle/>
        <a:p>
          <a:r>
            <a:rPr lang="en-US" dirty="0" smtClean="0">
              <a:latin typeface="+mn-lt"/>
            </a:rPr>
            <a:t>Trojan horse</a:t>
          </a:r>
        </a:p>
      </dgm:t>
    </dgm:pt>
    <dgm:pt modelId="{90E5C60D-7E6B-2D4C-AFCE-49C7A6017EA5}" type="parTrans" cxnId="{1472C037-E0DB-1645-9C9D-E00A5378F440}">
      <dgm:prSet/>
      <dgm:spPr/>
      <dgm:t>
        <a:bodyPr/>
        <a:lstStyle/>
        <a:p>
          <a:endParaRPr lang="en-US"/>
        </a:p>
      </dgm:t>
    </dgm:pt>
    <dgm:pt modelId="{1304D34C-00FD-7245-A311-00FBD911CC15}" type="sibTrans" cxnId="{1472C037-E0DB-1645-9C9D-E00A5378F440}">
      <dgm:prSet/>
      <dgm:spPr/>
      <dgm:t>
        <a:bodyPr/>
        <a:lstStyle/>
        <a:p>
          <a:endParaRPr lang="en-US"/>
        </a:p>
      </dgm:t>
    </dgm:pt>
    <dgm:pt modelId="{36B1AC52-F78F-364E-898D-A03C27D3447B}">
      <dgm:prSet/>
      <dgm:spPr>
        <a:solidFill>
          <a:schemeClr val="accent5">
            <a:lumMod val="75000"/>
          </a:schemeClr>
        </a:solidFill>
        <a:ln>
          <a:solidFill>
            <a:schemeClr val="bg1"/>
          </a:solidFill>
        </a:ln>
      </dgm:spPr>
      <dgm:t>
        <a:bodyPr/>
        <a:lstStyle/>
        <a:p>
          <a:r>
            <a:rPr lang="en-US" b="0" dirty="0" smtClean="0">
              <a:solidFill>
                <a:schemeClr val="bg1"/>
              </a:solidFill>
              <a:latin typeface="+mn-lt"/>
            </a:rPr>
            <a:t>Program or utility containing harmful hidden code</a:t>
          </a:r>
        </a:p>
      </dgm:t>
    </dgm:pt>
    <dgm:pt modelId="{98ED77B4-C0C1-9344-A91B-0D3DB9A6CC5F}" type="parTrans" cxnId="{EF4A1E36-193C-3647-957A-3B0160D84791}">
      <dgm:prSet/>
      <dgm:spPr/>
      <dgm:t>
        <a:bodyPr/>
        <a:lstStyle/>
        <a:p>
          <a:endParaRPr lang="en-US"/>
        </a:p>
      </dgm:t>
    </dgm:pt>
    <dgm:pt modelId="{81D1671B-8EB0-3245-BD4E-2CA3036996BB}" type="sibTrans" cxnId="{EF4A1E36-193C-3647-957A-3B0160D84791}">
      <dgm:prSet/>
      <dgm:spPr/>
      <dgm:t>
        <a:bodyPr/>
        <a:lstStyle/>
        <a:p>
          <a:endParaRPr lang="en-US"/>
        </a:p>
      </dgm:t>
    </dgm:pt>
    <dgm:pt modelId="{0D375E54-645D-614D-AF9A-41A1A1B85744}">
      <dgm:prSet/>
      <dgm:spPr>
        <a:solidFill>
          <a:schemeClr val="accent3">
            <a:lumMod val="75000"/>
          </a:schemeClr>
        </a:solidFill>
        <a:ln>
          <a:solidFill>
            <a:schemeClr val="bg1"/>
          </a:solidFill>
        </a:ln>
      </dgm:spPr>
      <dgm:t>
        <a:bodyPr/>
        <a:lstStyle/>
        <a:p>
          <a:r>
            <a:rPr lang="en-US" b="0" dirty="0" smtClean="0">
              <a:solidFill>
                <a:schemeClr val="bg1"/>
              </a:solidFill>
              <a:latin typeface="+mn-lt"/>
            </a:rPr>
            <a:t>Used to accomplish functions that the attacker could not accomplish directly</a:t>
          </a:r>
        </a:p>
      </dgm:t>
    </dgm:pt>
    <dgm:pt modelId="{9F53D059-B573-5F49-AB5B-8263B818746E}" type="parTrans" cxnId="{F53BB41A-8306-ED4A-A2E0-A5F5D37DABEC}">
      <dgm:prSet/>
      <dgm:spPr/>
      <dgm:t>
        <a:bodyPr/>
        <a:lstStyle/>
        <a:p>
          <a:endParaRPr lang="en-US"/>
        </a:p>
      </dgm:t>
    </dgm:pt>
    <dgm:pt modelId="{1135EBFC-D008-6B4A-B206-0BC2437F011B}" type="sibTrans" cxnId="{F53BB41A-8306-ED4A-A2E0-A5F5D37DABEC}">
      <dgm:prSet/>
      <dgm:spPr/>
      <dgm:t>
        <a:bodyPr/>
        <a:lstStyle/>
        <a:p>
          <a:endParaRPr lang="en-US"/>
        </a:p>
      </dgm:t>
    </dgm:pt>
    <dgm:pt modelId="{760F102A-4090-F046-BE2A-6BF6AA847370}">
      <dgm:prSet/>
      <dgm:spPr>
        <a:solidFill>
          <a:schemeClr val="tx1"/>
        </a:solidFill>
        <a:ln>
          <a:solidFill>
            <a:schemeClr val="bg1"/>
          </a:solidFill>
        </a:ln>
      </dgm:spPr>
      <dgm:t>
        <a:bodyPr/>
        <a:lstStyle/>
        <a:p>
          <a:r>
            <a:rPr lang="en-US" dirty="0" smtClean="0">
              <a:latin typeface="+mn-lt"/>
            </a:rPr>
            <a:t>Mobile phone Trojans</a:t>
          </a:r>
        </a:p>
      </dgm:t>
    </dgm:pt>
    <dgm:pt modelId="{713F917B-1B96-8047-B7FA-694D8461F226}" type="parTrans" cxnId="{D13B0EDE-D00D-3845-85EB-21A34B35A0B1}">
      <dgm:prSet/>
      <dgm:spPr/>
      <dgm:t>
        <a:bodyPr/>
        <a:lstStyle/>
        <a:p>
          <a:endParaRPr lang="en-US"/>
        </a:p>
      </dgm:t>
    </dgm:pt>
    <dgm:pt modelId="{2F6DF5BB-1A96-4142-9CB5-994992189E5F}" type="sibTrans" cxnId="{D13B0EDE-D00D-3845-85EB-21A34B35A0B1}">
      <dgm:prSet/>
      <dgm:spPr/>
      <dgm:t>
        <a:bodyPr/>
        <a:lstStyle/>
        <a:p>
          <a:endParaRPr lang="en-US"/>
        </a:p>
      </dgm:t>
    </dgm:pt>
    <dgm:pt modelId="{9A434528-7C2D-2A4D-8F03-5FE9C5FDAC5B}">
      <dgm:prSet/>
      <dgm:spPr>
        <a:solidFill>
          <a:schemeClr val="accent3">
            <a:lumMod val="75000"/>
          </a:schemeClr>
        </a:solidFill>
        <a:ln>
          <a:solidFill>
            <a:schemeClr val="bg1"/>
          </a:solidFill>
        </a:ln>
      </dgm:spPr>
      <dgm:t>
        <a:bodyPr/>
        <a:lstStyle/>
        <a:p>
          <a:r>
            <a:rPr lang="en-US" b="0" dirty="0" smtClean="0">
              <a:solidFill>
                <a:schemeClr val="bg1"/>
              </a:solidFill>
              <a:latin typeface="+mn-lt"/>
            </a:rPr>
            <a:t>First appeared in 2004 (</a:t>
          </a:r>
          <a:r>
            <a:rPr lang="en-US" b="0" dirty="0" err="1" smtClean="0">
              <a:solidFill>
                <a:schemeClr val="bg1"/>
              </a:solidFill>
              <a:latin typeface="+mn-lt"/>
            </a:rPr>
            <a:t>Skuller</a:t>
          </a:r>
          <a:r>
            <a:rPr lang="en-US" b="0" dirty="0" smtClean="0">
              <a:solidFill>
                <a:schemeClr val="bg1"/>
              </a:solidFill>
              <a:latin typeface="+mn-lt"/>
            </a:rPr>
            <a:t>)</a:t>
          </a:r>
        </a:p>
      </dgm:t>
    </dgm:pt>
    <dgm:pt modelId="{F367BF03-407B-C64A-B015-283ABB5AEA79}" type="parTrans" cxnId="{7619CC4A-47DA-C044-9703-95AB163AFBCD}">
      <dgm:prSet/>
      <dgm:spPr/>
      <dgm:t>
        <a:bodyPr/>
        <a:lstStyle/>
        <a:p>
          <a:endParaRPr lang="en-US"/>
        </a:p>
      </dgm:t>
    </dgm:pt>
    <dgm:pt modelId="{95DEECD2-87C5-E845-9A3F-CF45268BE8BB}" type="sibTrans" cxnId="{7619CC4A-47DA-C044-9703-95AB163AFBCD}">
      <dgm:prSet/>
      <dgm:spPr/>
      <dgm:t>
        <a:bodyPr/>
        <a:lstStyle/>
        <a:p>
          <a:endParaRPr lang="en-US"/>
        </a:p>
      </dgm:t>
    </dgm:pt>
    <dgm:pt modelId="{0EE67DFF-B2EB-4E4F-9A32-81D3D44183E4}">
      <dgm:prSet/>
      <dgm:spPr>
        <a:solidFill>
          <a:schemeClr val="accent6">
            <a:lumMod val="40000"/>
            <a:lumOff val="60000"/>
          </a:schemeClr>
        </a:solidFill>
        <a:ln>
          <a:solidFill>
            <a:schemeClr val="bg1"/>
          </a:solidFill>
        </a:ln>
      </dgm:spPr>
      <dgm:t>
        <a:bodyPr/>
        <a:lstStyle/>
        <a:p>
          <a:r>
            <a:rPr lang="en-US" b="0" dirty="0" smtClean="0">
              <a:solidFill>
                <a:schemeClr val="bg1"/>
              </a:solidFill>
              <a:latin typeface="+mn-lt"/>
            </a:rPr>
            <a:t>Target is the smartphone</a:t>
          </a:r>
        </a:p>
      </dgm:t>
    </dgm:pt>
    <dgm:pt modelId="{CD6F503F-AF9B-A84E-8E04-88E5C112505D}" type="parTrans" cxnId="{18B61F1C-C998-F643-8ABE-A6A1DED674E4}">
      <dgm:prSet/>
      <dgm:spPr/>
      <dgm:t>
        <a:bodyPr/>
        <a:lstStyle/>
        <a:p>
          <a:endParaRPr lang="en-US"/>
        </a:p>
      </dgm:t>
    </dgm:pt>
    <dgm:pt modelId="{D1C149AE-A48D-5242-87AD-7585EAA079DF}" type="sibTrans" cxnId="{18B61F1C-C998-F643-8ABE-A6A1DED674E4}">
      <dgm:prSet/>
      <dgm:spPr/>
      <dgm:t>
        <a:bodyPr/>
        <a:lstStyle/>
        <a:p>
          <a:endParaRPr lang="en-US"/>
        </a:p>
      </dgm:t>
    </dgm:pt>
    <dgm:pt modelId="{2F1BED99-168B-524B-AF11-904D26FAEE9F}" type="pres">
      <dgm:prSet presAssocID="{7B8A6779-534F-9A46-BA4E-7A267BBC0215}" presName="theList" presStyleCnt="0">
        <dgm:presLayoutVars>
          <dgm:dir/>
          <dgm:animLvl val="lvl"/>
          <dgm:resizeHandles val="exact"/>
        </dgm:presLayoutVars>
      </dgm:prSet>
      <dgm:spPr/>
      <dgm:t>
        <a:bodyPr/>
        <a:lstStyle/>
        <a:p>
          <a:endParaRPr lang="en-US"/>
        </a:p>
      </dgm:t>
    </dgm:pt>
    <dgm:pt modelId="{A7E3B4EF-E5AA-2340-8407-E35206C154F5}" type="pres">
      <dgm:prSet presAssocID="{282473DD-4E52-814D-8769-7ECC00C674CA}" presName="compNode" presStyleCnt="0"/>
      <dgm:spPr/>
    </dgm:pt>
    <dgm:pt modelId="{33A783DF-A826-E844-BB4F-7DB286566F73}" type="pres">
      <dgm:prSet presAssocID="{282473DD-4E52-814D-8769-7ECC00C674CA}" presName="aNode" presStyleLbl="bgShp" presStyleIdx="0" presStyleCnt="3"/>
      <dgm:spPr/>
      <dgm:t>
        <a:bodyPr/>
        <a:lstStyle/>
        <a:p>
          <a:endParaRPr lang="en-US"/>
        </a:p>
      </dgm:t>
    </dgm:pt>
    <dgm:pt modelId="{B842D724-9656-E246-9591-8C8FB960405F}" type="pres">
      <dgm:prSet presAssocID="{282473DD-4E52-814D-8769-7ECC00C674CA}" presName="textNode" presStyleLbl="bgShp" presStyleIdx="0" presStyleCnt="3"/>
      <dgm:spPr/>
      <dgm:t>
        <a:bodyPr/>
        <a:lstStyle/>
        <a:p>
          <a:endParaRPr lang="en-US"/>
        </a:p>
      </dgm:t>
    </dgm:pt>
    <dgm:pt modelId="{30786497-71A9-FE44-8B5A-CC2006A7786D}" type="pres">
      <dgm:prSet presAssocID="{282473DD-4E52-814D-8769-7ECC00C674CA}" presName="compChildNode" presStyleCnt="0"/>
      <dgm:spPr/>
    </dgm:pt>
    <dgm:pt modelId="{A1A53AD8-0F3D-8C41-B810-E6270C4B9197}" type="pres">
      <dgm:prSet presAssocID="{282473DD-4E52-814D-8769-7ECC00C674CA}" presName="theInnerList" presStyleCnt="0"/>
      <dgm:spPr/>
    </dgm:pt>
    <dgm:pt modelId="{3FF2CAA5-6E7F-EF4C-9B02-6A90DD359AF1}" type="pres">
      <dgm:prSet presAssocID="{3807DCA8-1DDE-2C49-B1A3-E32883AA2051}" presName="childNode" presStyleLbl="node1" presStyleIdx="0" presStyleCnt="7">
        <dgm:presLayoutVars>
          <dgm:bulletEnabled val="1"/>
        </dgm:presLayoutVars>
      </dgm:prSet>
      <dgm:spPr/>
      <dgm:t>
        <a:bodyPr/>
        <a:lstStyle/>
        <a:p>
          <a:endParaRPr lang="en-US"/>
        </a:p>
      </dgm:t>
    </dgm:pt>
    <dgm:pt modelId="{09FD747B-4481-1046-BC6A-E6F12697872F}" type="pres">
      <dgm:prSet presAssocID="{3807DCA8-1DDE-2C49-B1A3-E32883AA2051}" presName="aSpace2" presStyleCnt="0"/>
      <dgm:spPr/>
    </dgm:pt>
    <dgm:pt modelId="{6FE50D95-AA55-4744-8640-B2B3540673C3}" type="pres">
      <dgm:prSet presAssocID="{7046B813-EFD8-874A-A332-FAB2925F24A2}" presName="childNode" presStyleLbl="node1" presStyleIdx="1" presStyleCnt="7">
        <dgm:presLayoutVars>
          <dgm:bulletEnabled val="1"/>
        </dgm:presLayoutVars>
      </dgm:prSet>
      <dgm:spPr/>
      <dgm:t>
        <a:bodyPr/>
        <a:lstStyle/>
        <a:p>
          <a:endParaRPr lang="en-US"/>
        </a:p>
      </dgm:t>
    </dgm:pt>
    <dgm:pt modelId="{C460AD8A-8AC6-6E4E-8E60-F528F363F184}" type="pres">
      <dgm:prSet presAssocID="{7046B813-EFD8-874A-A332-FAB2925F24A2}" presName="aSpace2" presStyleCnt="0"/>
      <dgm:spPr/>
    </dgm:pt>
    <dgm:pt modelId="{46CCBB17-C841-654B-B78D-27845626891C}" type="pres">
      <dgm:prSet presAssocID="{95CAEB11-D744-E142-9FC4-4A5B2B97B48D}" presName="childNode" presStyleLbl="node1" presStyleIdx="2" presStyleCnt="7">
        <dgm:presLayoutVars>
          <dgm:bulletEnabled val="1"/>
        </dgm:presLayoutVars>
      </dgm:prSet>
      <dgm:spPr/>
      <dgm:t>
        <a:bodyPr/>
        <a:lstStyle/>
        <a:p>
          <a:endParaRPr lang="en-US"/>
        </a:p>
      </dgm:t>
    </dgm:pt>
    <dgm:pt modelId="{C9846557-3DF9-B348-841B-D4F618C5EDAF}" type="pres">
      <dgm:prSet presAssocID="{282473DD-4E52-814D-8769-7ECC00C674CA}" presName="aSpace" presStyleCnt="0"/>
      <dgm:spPr/>
    </dgm:pt>
    <dgm:pt modelId="{1F1F28D9-576C-D34E-9416-5AE87AB2CC12}" type="pres">
      <dgm:prSet presAssocID="{14F1597F-0168-B14F-9683-CA195C94D828}" presName="compNode" presStyleCnt="0"/>
      <dgm:spPr/>
    </dgm:pt>
    <dgm:pt modelId="{0FB8B290-EEEC-0C47-9F93-05681CD27AC2}" type="pres">
      <dgm:prSet presAssocID="{14F1597F-0168-B14F-9683-CA195C94D828}" presName="aNode" presStyleLbl="bgShp" presStyleIdx="1" presStyleCnt="3"/>
      <dgm:spPr/>
      <dgm:t>
        <a:bodyPr/>
        <a:lstStyle/>
        <a:p>
          <a:endParaRPr lang="en-US"/>
        </a:p>
      </dgm:t>
    </dgm:pt>
    <dgm:pt modelId="{6E887711-FD0B-5345-A764-5A0F2538A410}" type="pres">
      <dgm:prSet presAssocID="{14F1597F-0168-B14F-9683-CA195C94D828}" presName="textNode" presStyleLbl="bgShp" presStyleIdx="1" presStyleCnt="3"/>
      <dgm:spPr/>
      <dgm:t>
        <a:bodyPr/>
        <a:lstStyle/>
        <a:p>
          <a:endParaRPr lang="en-US"/>
        </a:p>
      </dgm:t>
    </dgm:pt>
    <dgm:pt modelId="{5E91D623-4386-F547-A71F-249966FCEF30}" type="pres">
      <dgm:prSet presAssocID="{14F1597F-0168-B14F-9683-CA195C94D828}" presName="compChildNode" presStyleCnt="0"/>
      <dgm:spPr/>
    </dgm:pt>
    <dgm:pt modelId="{70B2DCBE-89A2-9744-BF14-C30B2EF64019}" type="pres">
      <dgm:prSet presAssocID="{14F1597F-0168-B14F-9683-CA195C94D828}" presName="theInnerList" presStyleCnt="0"/>
      <dgm:spPr/>
    </dgm:pt>
    <dgm:pt modelId="{8D1AB2C6-C8C2-264A-AB94-906857099761}" type="pres">
      <dgm:prSet presAssocID="{36B1AC52-F78F-364E-898D-A03C27D3447B}" presName="childNode" presStyleLbl="node1" presStyleIdx="3" presStyleCnt="7">
        <dgm:presLayoutVars>
          <dgm:bulletEnabled val="1"/>
        </dgm:presLayoutVars>
      </dgm:prSet>
      <dgm:spPr/>
      <dgm:t>
        <a:bodyPr/>
        <a:lstStyle/>
        <a:p>
          <a:endParaRPr lang="en-US"/>
        </a:p>
      </dgm:t>
    </dgm:pt>
    <dgm:pt modelId="{DCFF7A05-B452-BE4A-9A95-8B3C5905A221}" type="pres">
      <dgm:prSet presAssocID="{36B1AC52-F78F-364E-898D-A03C27D3447B}" presName="aSpace2" presStyleCnt="0"/>
      <dgm:spPr/>
    </dgm:pt>
    <dgm:pt modelId="{CA0D8F73-6837-6D4C-846D-34586ACB84FE}" type="pres">
      <dgm:prSet presAssocID="{0D375E54-645D-614D-AF9A-41A1A1B85744}" presName="childNode" presStyleLbl="node1" presStyleIdx="4" presStyleCnt="7">
        <dgm:presLayoutVars>
          <dgm:bulletEnabled val="1"/>
        </dgm:presLayoutVars>
      </dgm:prSet>
      <dgm:spPr/>
      <dgm:t>
        <a:bodyPr/>
        <a:lstStyle/>
        <a:p>
          <a:endParaRPr lang="en-US"/>
        </a:p>
      </dgm:t>
    </dgm:pt>
    <dgm:pt modelId="{E83E54DF-BD22-1841-8539-2C5E3407B571}" type="pres">
      <dgm:prSet presAssocID="{14F1597F-0168-B14F-9683-CA195C94D828}" presName="aSpace" presStyleCnt="0"/>
      <dgm:spPr/>
    </dgm:pt>
    <dgm:pt modelId="{531489F8-45A4-9D41-A865-85D462168229}" type="pres">
      <dgm:prSet presAssocID="{760F102A-4090-F046-BE2A-6BF6AA847370}" presName="compNode" presStyleCnt="0"/>
      <dgm:spPr/>
    </dgm:pt>
    <dgm:pt modelId="{E3CD1909-82DC-5245-8C0A-079E52A0B644}" type="pres">
      <dgm:prSet presAssocID="{760F102A-4090-F046-BE2A-6BF6AA847370}" presName="aNode" presStyleLbl="bgShp" presStyleIdx="2" presStyleCnt="3"/>
      <dgm:spPr/>
      <dgm:t>
        <a:bodyPr/>
        <a:lstStyle/>
        <a:p>
          <a:endParaRPr lang="en-US"/>
        </a:p>
      </dgm:t>
    </dgm:pt>
    <dgm:pt modelId="{9F880B6E-199A-B744-A1D4-4A1EC6E226A3}" type="pres">
      <dgm:prSet presAssocID="{760F102A-4090-F046-BE2A-6BF6AA847370}" presName="textNode" presStyleLbl="bgShp" presStyleIdx="2" presStyleCnt="3"/>
      <dgm:spPr/>
      <dgm:t>
        <a:bodyPr/>
        <a:lstStyle/>
        <a:p>
          <a:endParaRPr lang="en-US"/>
        </a:p>
      </dgm:t>
    </dgm:pt>
    <dgm:pt modelId="{7E6DECE1-D6A6-5D4D-A078-A335445B66E4}" type="pres">
      <dgm:prSet presAssocID="{760F102A-4090-F046-BE2A-6BF6AA847370}" presName="compChildNode" presStyleCnt="0"/>
      <dgm:spPr/>
    </dgm:pt>
    <dgm:pt modelId="{DBE981F0-CF9E-D04D-8782-2679CEAFE878}" type="pres">
      <dgm:prSet presAssocID="{760F102A-4090-F046-BE2A-6BF6AA847370}" presName="theInnerList" presStyleCnt="0"/>
      <dgm:spPr/>
    </dgm:pt>
    <dgm:pt modelId="{C8375C9C-C22E-4441-BF7D-39B9C69C123B}" type="pres">
      <dgm:prSet presAssocID="{9A434528-7C2D-2A4D-8F03-5FE9C5FDAC5B}" presName="childNode" presStyleLbl="node1" presStyleIdx="5" presStyleCnt="7">
        <dgm:presLayoutVars>
          <dgm:bulletEnabled val="1"/>
        </dgm:presLayoutVars>
      </dgm:prSet>
      <dgm:spPr/>
      <dgm:t>
        <a:bodyPr/>
        <a:lstStyle/>
        <a:p>
          <a:endParaRPr lang="en-US"/>
        </a:p>
      </dgm:t>
    </dgm:pt>
    <dgm:pt modelId="{F51487FA-4B78-3143-AB57-C253994AA440}" type="pres">
      <dgm:prSet presAssocID="{9A434528-7C2D-2A4D-8F03-5FE9C5FDAC5B}" presName="aSpace2" presStyleCnt="0"/>
      <dgm:spPr/>
    </dgm:pt>
    <dgm:pt modelId="{4453455A-2854-964D-B616-448291BE042A}" type="pres">
      <dgm:prSet presAssocID="{0EE67DFF-B2EB-4E4F-9A32-81D3D44183E4}" presName="childNode" presStyleLbl="node1" presStyleIdx="6" presStyleCnt="7">
        <dgm:presLayoutVars>
          <dgm:bulletEnabled val="1"/>
        </dgm:presLayoutVars>
      </dgm:prSet>
      <dgm:spPr/>
      <dgm:t>
        <a:bodyPr/>
        <a:lstStyle/>
        <a:p>
          <a:endParaRPr lang="en-US"/>
        </a:p>
      </dgm:t>
    </dgm:pt>
  </dgm:ptLst>
  <dgm:cxnLst>
    <dgm:cxn modelId="{F53BB41A-8306-ED4A-A2E0-A5F5D37DABEC}" srcId="{14F1597F-0168-B14F-9683-CA195C94D828}" destId="{0D375E54-645D-614D-AF9A-41A1A1B85744}" srcOrd="1" destOrd="0" parTransId="{9F53D059-B573-5F49-AB5B-8263B818746E}" sibTransId="{1135EBFC-D008-6B4A-B206-0BC2437F011B}"/>
    <dgm:cxn modelId="{7619CC4A-47DA-C044-9703-95AB163AFBCD}" srcId="{760F102A-4090-F046-BE2A-6BF6AA847370}" destId="{9A434528-7C2D-2A4D-8F03-5FE9C5FDAC5B}" srcOrd="0" destOrd="0" parTransId="{F367BF03-407B-C64A-B015-283ABB5AEA79}" sibTransId="{95DEECD2-87C5-E845-9A3F-CF45268BE8BB}"/>
    <dgm:cxn modelId="{C551DD88-FE64-D74C-80F9-42112AD038BD}" srcId="{282473DD-4E52-814D-8769-7ECC00C674CA}" destId="{3807DCA8-1DDE-2C49-B1A3-E32883AA2051}" srcOrd="0" destOrd="0" parTransId="{D73B1C9E-6505-CE45-A9CC-3E576B5F059E}" sibTransId="{A7C2CB36-9BC9-7E4E-B68D-F1CF3D812083}"/>
    <dgm:cxn modelId="{3898603C-291D-674E-8111-0FC44CF6775C}" type="presOf" srcId="{3807DCA8-1DDE-2C49-B1A3-E32883AA2051}" destId="{3FF2CAA5-6E7F-EF4C-9B02-6A90DD359AF1}" srcOrd="0" destOrd="0" presId="urn:microsoft.com/office/officeart/2005/8/layout/lProcess2"/>
    <dgm:cxn modelId="{A4D29A07-FDF2-DF4A-AB6B-C19A3370F310}" type="presOf" srcId="{14F1597F-0168-B14F-9683-CA195C94D828}" destId="{6E887711-FD0B-5345-A764-5A0F2538A410}" srcOrd="1" destOrd="0" presId="urn:microsoft.com/office/officeart/2005/8/layout/lProcess2"/>
    <dgm:cxn modelId="{1472C037-E0DB-1645-9C9D-E00A5378F440}" srcId="{7B8A6779-534F-9A46-BA4E-7A267BBC0215}" destId="{14F1597F-0168-B14F-9683-CA195C94D828}" srcOrd="1" destOrd="0" parTransId="{90E5C60D-7E6B-2D4C-AFCE-49C7A6017EA5}" sibTransId="{1304D34C-00FD-7245-A311-00FBD911CC15}"/>
    <dgm:cxn modelId="{04D25601-1B0A-2C4A-BEDA-EB3D1CA9BC79}" srcId="{282473DD-4E52-814D-8769-7ECC00C674CA}" destId="{95CAEB11-D744-E142-9FC4-4A5B2B97B48D}" srcOrd="2" destOrd="0" parTransId="{28A22B2A-CD3F-044C-8F14-2808507F4684}" sibTransId="{DA8A204B-D384-8645-9BD5-688FAD0FD8D7}"/>
    <dgm:cxn modelId="{EF4A1E36-193C-3647-957A-3B0160D84791}" srcId="{14F1597F-0168-B14F-9683-CA195C94D828}" destId="{36B1AC52-F78F-364E-898D-A03C27D3447B}" srcOrd="0" destOrd="0" parTransId="{98ED77B4-C0C1-9344-A91B-0D3DB9A6CC5F}" sibTransId="{81D1671B-8EB0-3245-BD4E-2CA3036996BB}"/>
    <dgm:cxn modelId="{8FF3CFCB-CFB2-A140-B929-84E98FE2D327}" type="presOf" srcId="{9A434528-7C2D-2A4D-8F03-5FE9C5FDAC5B}" destId="{C8375C9C-C22E-4441-BF7D-39B9C69C123B}" srcOrd="0" destOrd="0" presId="urn:microsoft.com/office/officeart/2005/8/layout/lProcess2"/>
    <dgm:cxn modelId="{3451F73C-64C3-B144-9C30-FD83DB1442A0}" type="presOf" srcId="{95CAEB11-D744-E142-9FC4-4A5B2B97B48D}" destId="{46CCBB17-C841-654B-B78D-27845626891C}" srcOrd="0" destOrd="0" presId="urn:microsoft.com/office/officeart/2005/8/layout/lProcess2"/>
    <dgm:cxn modelId="{1A443A53-52A3-414E-B1C0-68FE2D392684}" type="presOf" srcId="{7046B813-EFD8-874A-A332-FAB2925F24A2}" destId="{6FE50D95-AA55-4744-8640-B2B3540673C3}" srcOrd="0" destOrd="0" presId="urn:microsoft.com/office/officeart/2005/8/layout/lProcess2"/>
    <dgm:cxn modelId="{6C4A1DFC-562C-EA43-B4F0-5E0037AAEB29}" type="presOf" srcId="{282473DD-4E52-814D-8769-7ECC00C674CA}" destId="{B842D724-9656-E246-9591-8C8FB960405F}" srcOrd="1" destOrd="0" presId="urn:microsoft.com/office/officeart/2005/8/layout/lProcess2"/>
    <dgm:cxn modelId="{18B61F1C-C998-F643-8ABE-A6A1DED674E4}" srcId="{760F102A-4090-F046-BE2A-6BF6AA847370}" destId="{0EE67DFF-B2EB-4E4F-9A32-81D3D44183E4}" srcOrd="1" destOrd="0" parTransId="{CD6F503F-AF9B-A84E-8E04-88E5C112505D}" sibTransId="{D1C149AE-A48D-5242-87AD-7585EAA079DF}"/>
    <dgm:cxn modelId="{F9289EBF-0C6F-CC4C-B8A1-166F56E05F3A}" type="presOf" srcId="{14F1597F-0168-B14F-9683-CA195C94D828}" destId="{0FB8B290-EEEC-0C47-9F93-05681CD27AC2}" srcOrd="0" destOrd="0" presId="urn:microsoft.com/office/officeart/2005/8/layout/lProcess2"/>
    <dgm:cxn modelId="{CE112593-A8E1-9A43-860A-61D3F9089CA4}" type="presOf" srcId="{7B8A6779-534F-9A46-BA4E-7A267BBC0215}" destId="{2F1BED99-168B-524B-AF11-904D26FAEE9F}" srcOrd="0" destOrd="0" presId="urn:microsoft.com/office/officeart/2005/8/layout/lProcess2"/>
    <dgm:cxn modelId="{4F1BFB81-9C1D-1A4D-9CB1-41FFB52B8EDB}" type="presOf" srcId="{760F102A-4090-F046-BE2A-6BF6AA847370}" destId="{E3CD1909-82DC-5245-8C0A-079E52A0B644}" srcOrd="0" destOrd="0" presId="urn:microsoft.com/office/officeart/2005/8/layout/lProcess2"/>
    <dgm:cxn modelId="{7BA3F8D2-B311-E94B-98BA-B3DB4D64BCBE}" srcId="{7B8A6779-534F-9A46-BA4E-7A267BBC0215}" destId="{282473DD-4E52-814D-8769-7ECC00C674CA}" srcOrd="0" destOrd="0" parTransId="{71043E8D-9992-F844-96E4-A1D44D62ED71}" sibTransId="{F439CC1B-69EF-C04E-811A-9540EE6B6B1E}"/>
    <dgm:cxn modelId="{1BD02C91-B665-724E-876E-A5E7D427175A}" type="presOf" srcId="{36B1AC52-F78F-364E-898D-A03C27D3447B}" destId="{8D1AB2C6-C8C2-264A-AB94-906857099761}" srcOrd="0" destOrd="0" presId="urn:microsoft.com/office/officeart/2005/8/layout/lProcess2"/>
    <dgm:cxn modelId="{CA12A6A2-B1FB-0D49-8FBD-2337016BFA60}" type="presOf" srcId="{0D375E54-645D-614D-AF9A-41A1A1B85744}" destId="{CA0D8F73-6837-6D4C-846D-34586ACB84FE}" srcOrd="0" destOrd="0" presId="urn:microsoft.com/office/officeart/2005/8/layout/lProcess2"/>
    <dgm:cxn modelId="{EBB02584-133B-4943-AB29-E98A4DDCB8BC}" srcId="{282473DD-4E52-814D-8769-7ECC00C674CA}" destId="{7046B813-EFD8-874A-A332-FAB2925F24A2}" srcOrd="1" destOrd="0" parTransId="{C711C0D5-CED8-C14E-B089-7739942BBE44}" sibTransId="{179E9D8A-F808-A34E-9CF1-31CBC6197E97}"/>
    <dgm:cxn modelId="{309B907C-F18A-B849-919F-ED9ED454457D}" type="presOf" srcId="{760F102A-4090-F046-BE2A-6BF6AA847370}" destId="{9F880B6E-199A-B744-A1D4-4A1EC6E226A3}" srcOrd="1" destOrd="0" presId="urn:microsoft.com/office/officeart/2005/8/layout/lProcess2"/>
    <dgm:cxn modelId="{152F4B57-BD4E-2246-BA0B-F156C2483097}" type="presOf" srcId="{282473DD-4E52-814D-8769-7ECC00C674CA}" destId="{33A783DF-A826-E844-BB4F-7DB286566F73}" srcOrd="0" destOrd="0" presId="urn:microsoft.com/office/officeart/2005/8/layout/lProcess2"/>
    <dgm:cxn modelId="{D13B0EDE-D00D-3845-85EB-21A34B35A0B1}" srcId="{7B8A6779-534F-9A46-BA4E-7A267BBC0215}" destId="{760F102A-4090-F046-BE2A-6BF6AA847370}" srcOrd="2" destOrd="0" parTransId="{713F917B-1B96-8047-B7FA-694D8461F226}" sibTransId="{2F6DF5BB-1A96-4142-9CB5-994992189E5F}"/>
    <dgm:cxn modelId="{410E6A8B-34D9-AE4F-8E0D-E9F7B1C1E36B}" type="presOf" srcId="{0EE67DFF-B2EB-4E4F-9A32-81D3D44183E4}" destId="{4453455A-2854-964D-B616-448291BE042A}" srcOrd="0" destOrd="0" presId="urn:microsoft.com/office/officeart/2005/8/layout/lProcess2"/>
    <dgm:cxn modelId="{00D65339-3BFD-9F44-8274-9BEC17F90703}" type="presParOf" srcId="{2F1BED99-168B-524B-AF11-904D26FAEE9F}" destId="{A7E3B4EF-E5AA-2340-8407-E35206C154F5}" srcOrd="0" destOrd="0" presId="urn:microsoft.com/office/officeart/2005/8/layout/lProcess2"/>
    <dgm:cxn modelId="{C519C5E5-0667-4343-8684-49880E4AD2F8}" type="presParOf" srcId="{A7E3B4EF-E5AA-2340-8407-E35206C154F5}" destId="{33A783DF-A826-E844-BB4F-7DB286566F73}" srcOrd="0" destOrd="0" presId="urn:microsoft.com/office/officeart/2005/8/layout/lProcess2"/>
    <dgm:cxn modelId="{B6478F00-8101-2049-98CF-31E650037AA3}" type="presParOf" srcId="{A7E3B4EF-E5AA-2340-8407-E35206C154F5}" destId="{B842D724-9656-E246-9591-8C8FB960405F}" srcOrd="1" destOrd="0" presId="urn:microsoft.com/office/officeart/2005/8/layout/lProcess2"/>
    <dgm:cxn modelId="{F9C5BE42-DE6E-D24E-A3EB-DA5DFED8C7FE}" type="presParOf" srcId="{A7E3B4EF-E5AA-2340-8407-E35206C154F5}" destId="{30786497-71A9-FE44-8B5A-CC2006A7786D}" srcOrd="2" destOrd="0" presId="urn:microsoft.com/office/officeart/2005/8/layout/lProcess2"/>
    <dgm:cxn modelId="{A3CCAA65-C27A-2A41-AF96-1225F0CB31CB}" type="presParOf" srcId="{30786497-71A9-FE44-8B5A-CC2006A7786D}" destId="{A1A53AD8-0F3D-8C41-B810-E6270C4B9197}" srcOrd="0" destOrd="0" presId="urn:microsoft.com/office/officeart/2005/8/layout/lProcess2"/>
    <dgm:cxn modelId="{F0C597E6-3958-2D40-BF68-30FAA60EA736}" type="presParOf" srcId="{A1A53AD8-0F3D-8C41-B810-E6270C4B9197}" destId="{3FF2CAA5-6E7F-EF4C-9B02-6A90DD359AF1}" srcOrd="0" destOrd="0" presId="urn:microsoft.com/office/officeart/2005/8/layout/lProcess2"/>
    <dgm:cxn modelId="{DCB098BA-67EA-2646-A72D-30982D070193}" type="presParOf" srcId="{A1A53AD8-0F3D-8C41-B810-E6270C4B9197}" destId="{09FD747B-4481-1046-BC6A-E6F12697872F}" srcOrd="1" destOrd="0" presId="urn:microsoft.com/office/officeart/2005/8/layout/lProcess2"/>
    <dgm:cxn modelId="{EEBB82B4-D9CB-0A4F-8240-BCF9473BAD20}" type="presParOf" srcId="{A1A53AD8-0F3D-8C41-B810-E6270C4B9197}" destId="{6FE50D95-AA55-4744-8640-B2B3540673C3}" srcOrd="2" destOrd="0" presId="urn:microsoft.com/office/officeart/2005/8/layout/lProcess2"/>
    <dgm:cxn modelId="{891189E1-9D49-AC43-AEDE-18F9BAE5B6DB}" type="presParOf" srcId="{A1A53AD8-0F3D-8C41-B810-E6270C4B9197}" destId="{C460AD8A-8AC6-6E4E-8E60-F528F363F184}" srcOrd="3" destOrd="0" presId="urn:microsoft.com/office/officeart/2005/8/layout/lProcess2"/>
    <dgm:cxn modelId="{DA7ABA63-A94C-774F-A136-607CCE69AA7B}" type="presParOf" srcId="{A1A53AD8-0F3D-8C41-B810-E6270C4B9197}" destId="{46CCBB17-C841-654B-B78D-27845626891C}" srcOrd="4" destOrd="0" presId="urn:microsoft.com/office/officeart/2005/8/layout/lProcess2"/>
    <dgm:cxn modelId="{48AE3FE1-63E8-8B43-96FB-02E7EB68FB41}" type="presParOf" srcId="{2F1BED99-168B-524B-AF11-904D26FAEE9F}" destId="{C9846557-3DF9-B348-841B-D4F618C5EDAF}" srcOrd="1" destOrd="0" presId="urn:microsoft.com/office/officeart/2005/8/layout/lProcess2"/>
    <dgm:cxn modelId="{4DAEA0F2-CA65-7C45-859A-69A2A7262AA7}" type="presParOf" srcId="{2F1BED99-168B-524B-AF11-904D26FAEE9F}" destId="{1F1F28D9-576C-D34E-9416-5AE87AB2CC12}" srcOrd="2" destOrd="0" presId="urn:microsoft.com/office/officeart/2005/8/layout/lProcess2"/>
    <dgm:cxn modelId="{17937F83-6265-5D43-A670-4DF8562E7A95}" type="presParOf" srcId="{1F1F28D9-576C-D34E-9416-5AE87AB2CC12}" destId="{0FB8B290-EEEC-0C47-9F93-05681CD27AC2}" srcOrd="0" destOrd="0" presId="urn:microsoft.com/office/officeart/2005/8/layout/lProcess2"/>
    <dgm:cxn modelId="{8856BC59-8298-184F-9F27-B022679AFA3E}" type="presParOf" srcId="{1F1F28D9-576C-D34E-9416-5AE87AB2CC12}" destId="{6E887711-FD0B-5345-A764-5A0F2538A410}" srcOrd="1" destOrd="0" presId="urn:microsoft.com/office/officeart/2005/8/layout/lProcess2"/>
    <dgm:cxn modelId="{CED8B0D1-E91D-0447-8E6F-9188DCB94E38}" type="presParOf" srcId="{1F1F28D9-576C-D34E-9416-5AE87AB2CC12}" destId="{5E91D623-4386-F547-A71F-249966FCEF30}" srcOrd="2" destOrd="0" presId="urn:microsoft.com/office/officeart/2005/8/layout/lProcess2"/>
    <dgm:cxn modelId="{88704417-26DA-7D47-8385-A4A9785DAE81}" type="presParOf" srcId="{5E91D623-4386-F547-A71F-249966FCEF30}" destId="{70B2DCBE-89A2-9744-BF14-C30B2EF64019}" srcOrd="0" destOrd="0" presId="urn:microsoft.com/office/officeart/2005/8/layout/lProcess2"/>
    <dgm:cxn modelId="{8D204147-6BFC-584D-9608-5E9691AD4F7E}" type="presParOf" srcId="{70B2DCBE-89A2-9744-BF14-C30B2EF64019}" destId="{8D1AB2C6-C8C2-264A-AB94-906857099761}" srcOrd="0" destOrd="0" presId="urn:microsoft.com/office/officeart/2005/8/layout/lProcess2"/>
    <dgm:cxn modelId="{0FA3E1F6-B1C9-F24E-8895-283BB1FE5499}" type="presParOf" srcId="{70B2DCBE-89A2-9744-BF14-C30B2EF64019}" destId="{DCFF7A05-B452-BE4A-9A95-8B3C5905A221}" srcOrd="1" destOrd="0" presId="urn:microsoft.com/office/officeart/2005/8/layout/lProcess2"/>
    <dgm:cxn modelId="{DBDF6FB6-9F01-064D-9C35-152AAE6B3A1F}" type="presParOf" srcId="{70B2DCBE-89A2-9744-BF14-C30B2EF64019}" destId="{CA0D8F73-6837-6D4C-846D-34586ACB84FE}" srcOrd="2" destOrd="0" presId="urn:microsoft.com/office/officeart/2005/8/layout/lProcess2"/>
    <dgm:cxn modelId="{C29A034B-EDBD-C940-B950-0022A0DA0751}" type="presParOf" srcId="{2F1BED99-168B-524B-AF11-904D26FAEE9F}" destId="{E83E54DF-BD22-1841-8539-2C5E3407B571}" srcOrd="3" destOrd="0" presId="urn:microsoft.com/office/officeart/2005/8/layout/lProcess2"/>
    <dgm:cxn modelId="{94E7607E-8FFE-0C47-8B99-F595B0895EA2}" type="presParOf" srcId="{2F1BED99-168B-524B-AF11-904D26FAEE9F}" destId="{531489F8-45A4-9D41-A865-85D462168229}" srcOrd="4" destOrd="0" presId="urn:microsoft.com/office/officeart/2005/8/layout/lProcess2"/>
    <dgm:cxn modelId="{B9FFA5E3-A5EB-804E-BC97-B5497589E808}" type="presParOf" srcId="{531489F8-45A4-9D41-A865-85D462168229}" destId="{E3CD1909-82DC-5245-8C0A-079E52A0B644}" srcOrd="0" destOrd="0" presId="urn:microsoft.com/office/officeart/2005/8/layout/lProcess2"/>
    <dgm:cxn modelId="{0C03379D-F232-8C41-AB19-EBE6E24A01B6}" type="presParOf" srcId="{531489F8-45A4-9D41-A865-85D462168229}" destId="{9F880B6E-199A-B744-A1D4-4A1EC6E226A3}" srcOrd="1" destOrd="0" presId="urn:microsoft.com/office/officeart/2005/8/layout/lProcess2"/>
    <dgm:cxn modelId="{B56DE921-A22A-B945-8655-14361B868C26}" type="presParOf" srcId="{531489F8-45A4-9D41-A865-85D462168229}" destId="{7E6DECE1-D6A6-5D4D-A078-A335445B66E4}" srcOrd="2" destOrd="0" presId="urn:microsoft.com/office/officeart/2005/8/layout/lProcess2"/>
    <dgm:cxn modelId="{B204BA8B-3A00-9544-982D-7C7A0A6B27DB}" type="presParOf" srcId="{7E6DECE1-D6A6-5D4D-A078-A335445B66E4}" destId="{DBE981F0-CF9E-D04D-8782-2679CEAFE878}" srcOrd="0" destOrd="0" presId="urn:microsoft.com/office/officeart/2005/8/layout/lProcess2"/>
    <dgm:cxn modelId="{076548A2-DB2D-B848-8E61-980394DEF767}" type="presParOf" srcId="{DBE981F0-CF9E-D04D-8782-2679CEAFE878}" destId="{C8375C9C-C22E-4441-BF7D-39B9C69C123B}" srcOrd="0" destOrd="0" presId="urn:microsoft.com/office/officeart/2005/8/layout/lProcess2"/>
    <dgm:cxn modelId="{A413BD6A-1F66-FA4A-ADF6-78C8436EF3C8}" type="presParOf" srcId="{DBE981F0-CF9E-D04D-8782-2679CEAFE878}" destId="{F51487FA-4B78-3143-AB57-C253994AA440}" srcOrd="1" destOrd="0" presId="urn:microsoft.com/office/officeart/2005/8/layout/lProcess2"/>
    <dgm:cxn modelId="{EF2A4E99-E1F4-E841-9286-875E6995E69C}" type="presParOf" srcId="{DBE981F0-CF9E-D04D-8782-2679CEAFE878}" destId="{4453455A-2854-964D-B616-448291BE042A}"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E35A4A4-B6A7-B049-B007-4558291E9DE0}" type="doc">
      <dgm:prSet loTypeId="urn:microsoft.com/office/officeart/2005/8/layout/default#3" loCatId="list" qsTypeId="urn:microsoft.com/office/officeart/2005/8/quickstyle/simple4" qsCatId="simple" csTypeId="urn:microsoft.com/office/officeart/2005/8/colors/accent1_2" csCatId="accent1" phldr="1"/>
      <dgm:spPr/>
      <dgm:t>
        <a:bodyPr/>
        <a:lstStyle/>
        <a:p>
          <a:endParaRPr lang="en-US"/>
        </a:p>
      </dgm:t>
    </dgm:pt>
    <dgm:pt modelId="{7180435B-5149-224D-B0F2-3D1F5F02D58F}">
      <dgm:prSet phldrT="[Text]"/>
      <dgm:spPr/>
      <dgm:t>
        <a:bodyPr/>
        <a:lstStyle/>
        <a:p>
          <a:r>
            <a:rPr lang="en-US" b="1" dirty="0" smtClean="0">
              <a:effectLst/>
              <a:latin typeface="+mn-lt"/>
              <a:ea typeface="ＭＳ Ｐゴシック" pitchFamily="-65" charset="-128"/>
            </a:rPr>
            <a:t>Chernobyl</a:t>
          </a:r>
          <a:r>
            <a:rPr lang="en-US" b="1" dirty="0" smtClean="0">
              <a:effectLst/>
              <a:ea typeface="ＭＳ Ｐゴシック" pitchFamily="-65" charset="-128"/>
            </a:rPr>
            <a:t> virus</a:t>
          </a:r>
          <a:endParaRPr lang="en-US" b="1" dirty="0">
            <a:effectLst/>
          </a:endParaRPr>
        </a:p>
      </dgm:t>
    </dgm:pt>
    <dgm:pt modelId="{1C353E28-42B4-A842-91D1-7A91625AFEA3}" type="parTrans" cxnId="{1D508A54-DE38-8543-B580-73C65892CB2F}">
      <dgm:prSet/>
      <dgm:spPr/>
      <dgm:t>
        <a:bodyPr/>
        <a:lstStyle/>
        <a:p>
          <a:endParaRPr lang="en-US"/>
        </a:p>
      </dgm:t>
    </dgm:pt>
    <dgm:pt modelId="{7174AA39-C0DF-0C4E-BEC7-862E0FAD5C8E}" type="sibTrans" cxnId="{1D508A54-DE38-8543-B580-73C65892CB2F}">
      <dgm:prSet/>
      <dgm:spPr/>
      <dgm:t>
        <a:bodyPr/>
        <a:lstStyle/>
        <a:p>
          <a:endParaRPr lang="en-US"/>
        </a:p>
      </dgm:t>
    </dgm:pt>
    <dgm:pt modelId="{DFA9ECF7-E8B4-F647-B319-FCAF6D9F4DEB}">
      <dgm:prSet phldrT="[Text]"/>
      <dgm:spPr/>
      <dgm:t>
        <a:bodyPr/>
        <a:lstStyle/>
        <a:p>
          <a:r>
            <a:rPr lang="en-US" b="1" dirty="0" err="1" smtClean="0">
              <a:effectLst/>
              <a:ea typeface="ＭＳ Ｐゴシック" pitchFamily="-65" charset="-128"/>
            </a:rPr>
            <a:t>Klez</a:t>
          </a:r>
          <a:r>
            <a:rPr lang="en-US" b="1" dirty="0" smtClean="0">
              <a:effectLst/>
              <a:ea typeface="ＭＳ Ｐゴシック" pitchFamily="-65" charset="-128"/>
            </a:rPr>
            <a:t> </a:t>
          </a:r>
          <a:endParaRPr lang="en-US" b="1" dirty="0">
            <a:effectLst/>
            <a:ea typeface="ＭＳ Ｐゴシック" pitchFamily="-65" charset="-128"/>
          </a:endParaRPr>
        </a:p>
      </dgm:t>
    </dgm:pt>
    <dgm:pt modelId="{8E2F2AA8-5429-704A-9FF7-F7626FDFAD59}" type="parTrans" cxnId="{38B35DE7-71A7-294C-9C66-D676D694AA1A}">
      <dgm:prSet/>
      <dgm:spPr/>
      <dgm:t>
        <a:bodyPr/>
        <a:lstStyle/>
        <a:p>
          <a:endParaRPr lang="en-US"/>
        </a:p>
      </dgm:t>
    </dgm:pt>
    <dgm:pt modelId="{35E658EC-D3E5-F04B-8439-2C5857D775C3}" type="sibTrans" cxnId="{38B35DE7-71A7-294C-9C66-D676D694AA1A}">
      <dgm:prSet/>
      <dgm:spPr/>
      <dgm:t>
        <a:bodyPr/>
        <a:lstStyle/>
        <a:p>
          <a:endParaRPr lang="en-US"/>
        </a:p>
      </dgm:t>
    </dgm:pt>
    <dgm:pt modelId="{5DC3A8FE-9536-394A-ADBF-6D9D54D5DB39}">
      <dgm:prSet phldrT="[Text]"/>
      <dgm:spPr/>
      <dgm:t>
        <a:bodyPr/>
        <a:lstStyle/>
        <a:p>
          <a:r>
            <a:rPr lang="en-US" b="1" dirty="0" err="1" smtClean="0">
              <a:effectLst/>
              <a:ea typeface="ＭＳ Ｐゴシック" pitchFamily="-65" charset="-128"/>
            </a:rPr>
            <a:t>Ransomware</a:t>
          </a:r>
          <a:endParaRPr lang="en-US" b="1" dirty="0">
            <a:effectLst/>
            <a:ea typeface="ＭＳ Ｐゴシック" pitchFamily="-65" charset="-128"/>
          </a:endParaRPr>
        </a:p>
      </dgm:t>
    </dgm:pt>
    <dgm:pt modelId="{30A58200-CDDD-F541-8C71-7DE4F7557CDE}" type="parTrans" cxnId="{EF57C64C-158D-1B47-AFF2-AB54ECBC2C07}">
      <dgm:prSet/>
      <dgm:spPr/>
      <dgm:t>
        <a:bodyPr/>
        <a:lstStyle/>
        <a:p>
          <a:endParaRPr lang="en-US"/>
        </a:p>
      </dgm:t>
    </dgm:pt>
    <dgm:pt modelId="{1910F444-3897-FC41-A7E7-51215875EC68}" type="sibTrans" cxnId="{EF57C64C-158D-1B47-AFF2-AB54ECBC2C07}">
      <dgm:prSet/>
      <dgm:spPr/>
      <dgm:t>
        <a:bodyPr/>
        <a:lstStyle/>
        <a:p>
          <a:endParaRPr lang="en-US"/>
        </a:p>
      </dgm:t>
    </dgm:pt>
    <dgm:pt modelId="{446811B6-C53D-904B-AA4F-EC83FEB6B522}">
      <dgm:prSet/>
      <dgm:spPr/>
      <dgm:t>
        <a:bodyPr/>
        <a:lstStyle/>
        <a:p>
          <a:r>
            <a:rPr lang="en-US" b="1" dirty="0" smtClean="0">
              <a:effectLst/>
              <a:ea typeface="ＭＳ Ｐゴシック" pitchFamily="-65" charset="-128"/>
            </a:rPr>
            <a:t>First seen in 1998 </a:t>
          </a:r>
        </a:p>
      </dgm:t>
    </dgm:pt>
    <dgm:pt modelId="{E55258DB-7C1F-C749-8ACA-E07D6EF9F2F7}" type="parTrans" cxnId="{CDD0D099-2990-1742-9B51-43C26A2A5C3D}">
      <dgm:prSet/>
      <dgm:spPr/>
      <dgm:t>
        <a:bodyPr/>
        <a:lstStyle/>
        <a:p>
          <a:endParaRPr lang="en-US"/>
        </a:p>
      </dgm:t>
    </dgm:pt>
    <dgm:pt modelId="{DC79E94F-371B-2443-90E8-4D94B1C70F59}" type="sibTrans" cxnId="{CDD0D099-2990-1742-9B51-43C26A2A5C3D}">
      <dgm:prSet/>
      <dgm:spPr/>
      <dgm:t>
        <a:bodyPr/>
        <a:lstStyle/>
        <a:p>
          <a:endParaRPr lang="en-US"/>
        </a:p>
      </dgm:t>
    </dgm:pt>
    <dgm:pt modelId="{B9A4684C-9197-8145-ADAC-DE3BCB1A59F7}">
      <dgm:prSet/>
      <dgm:spPr/>
      <dgm:t>
        <a:bodyPr/>
        <a:lstStyle/>
        <a:p>
          <a:r>
            <a:rPr lang="en-US" b="1" dirty="0" smtClean="0">
              <a:effectLst/>
              <a:ea typeface="ＭＳ Ｐゴシック" pitchFamily="-65" charset="-128"/>
            </a:rPr>
            <a:t>Infects executable files when they are opened and when a trigger date is reached, the virus deletes data on the infected system by overwriting the first megabyte of the hard drive with zeroes, resulting in massive corruption of the entire file system</a:t>
          </a:r>
        </a:p>
      </dgm:t>
    </dgm:pt>
    <dgm:pt modelId="{80D97073-4B19-4041-9FB2-201EEF1D2152}" type="parTrans" cxnId="{AACFCD32-8CA4-3848-9053-54A3E407C2D9}">
      <dgm:prSet/>
      <dgm:spPr/>
      <dgm:t>
        <a:bodyPr/>
        <a:lstStyle/>
        <a:p>
          <a:endParaRPr lang="en-US"/>
        </a:p>
      </dgm:t>
    </dgm:pt>
    <dgm:pt modelId="{83296E5B-9BCA-BD4C-90CF-FBB1024F50EC}" type="sibTrans" cxnId="{AACFCD32-8CA4-3848-9053-54A3E407C2D9}">
      <dgm:prSet/>
      <dgm:spPr/>
      <dgm:t>
        <a:bodyPr/>
        <a:lstStyle/>
        <a:p>
          <a:endParaRPr lang="en-US"/>
        </a:p>
      </dgm:t>
    </dgm:pt>
    <dgm:pt modelId="{E213D9C2-7CE6-5D43-BE5F-C18545927001}">
      <dgm:prSet/>
      <dgm:spPr/>
      <dgm:t>
        <a:bodyPr/>
        <a:lstStyle/>
        <a:p>
          <a:r>
            <a:rPr lang="en-US" b="1" dirty="0" smtClean="0">
              <a:effectLst/>
              <a:ea typeface="ＭＳ Ｐゴシック" pitchFamily="-65" charset="-128"/>
            </a:rPr>
            <a:t>Mass mailing worm infecting                                  Windows 95 to XP systems</a:t>
          </a:r>
          <a:endParaRPr lang="en-US" b="1" dirty="0">
            <a:effectLst/>
            <a:ea typeface="ＭＳ Ｐゴシック" pitchFamily="-65" charset="-128"/>
          </a:endParaRPr>
        </a:p>
      </dgm:t>
    </dgm:pt>
    <dgm:pt modelId="{9557A83B-B6FC-5043-955D-D88DF0D266BE}" type="parTrans" cxnId="{D84D0026-1907-F64C-84FE-2F7ECD8A1622}">
      <dgm:prSet/>
      <dgm:spPr/>
      <dgm:t>
        <a:bodyPr/>
        <a:lstStyle/>
        <a:p>
          <a:endParaRPr lang="en-US"/>
        </a:p>
      </dgm:t>
    </dgm:pt>
    <dgm:pt modelId="{FB433600-D786-FE49-BE67-292BE32D3A68}" type="sibTrans" cxnId="{D84D0026-1907-F64C-84FE-2F7ECD8A1622}">
      <dgm:prSet/>
      <dgm:spPr/>
      <dgm:t>
        <a:bodyPr/>
        <a:lstStyle/>
        <a:p>
          <a:endParaRPr lang="en-US"/>
        </a:p>
      </dgm:t>
    </dgm:pt>
    <dgm:pt modelId="{AA7E47BD-A8DD-BA43-9A45-B3365DAF56D2}">
      <dgm:prSet/>
      <dgm:spPr/>
      <dgm:t>
        <a:bodyPr/>
        <a:lstStyle/>
        <a:p>
          <a:r>
            <a:rPr lang="en-US" b="1" dirty="0" smtClean="0">
              <a:effectLst/>
              <a:ea typeface="ＭＳ Ｐゴシック" pitchFamily="-65" charset="-128"/>
            </a:rPr>
            <a:t>On trigger date causes files on the hard drive to become empty</a:t>
          </a:r>
          <a:endParaRPr lang="en-US" b="1" dirty="0">
            <a:effectLst/>
            <a:ea typeface="ＭＳ Ｐゴシック" pitchFamily="-65" charset="-128"/>
          </a:endParaRPr>
        </a:p>
      </dgm:t>
    </dgm:pt>
    <dgm:pt modelId="{EA2B8F3D-FD05-B547-9E6C-5CB276E3C4D6}" type="parTrans" cxnId="{A08ADF4C-6825-D64B-B63A-4FF479E8A903}">
      <dgm:prSet/>
      <dgm:spPr/>
      <dgm:t>
        <a:bodyPr/>
        <a:lstStyle/>
        <a:p>
          <a:endParaRPr lang="en-US"/>
        </a:p>
      </dgm:t>
    </dgm:pt>
    <dgm:pt modelId="{801B0D31-548A-4544-8EA7-D97D68CDAB1B}" type="sibTrans" cxnId="{A08ADF4C-6825-D64B-B63A-4FF479E8A903}">
      <dgm:prSet/>
      <dgm:spPr/>
      <dgm:t>
        <a:bodyPr/>
        <a:lstStyle/>
        <a:p>
          <a:endParaRPr lang="en-US"/>
        </a:p>
      </dgm:t>
    </dgm:pt>
    <dgm:pt modelId="{C82EE885-D50E-B444-8DBA-B28186EB021F}">
      <dgm:prSet/>
      <dgm:spPr/>
      <dgm:t>
        <a:bodyPr/>
        <a:lstStyle/>
        <a:p>
          <a:r>
            <a:rPr lang="en-US" b="1" dirty="0" smtClean="0">
              <a:effectLst/>
              <a:ea typeface="ＭＳ Ｐゴシック" pitchFamily="-65" charset="-128"/>
            </a:rPr>
            <a:t>Encrypts the user’s data and demands payment in order to access the key needed to recover the information</a:t>
          </a:r>
          <a:endParaRPr lang="en-US" b="1" dirty="0">
            <a:effectLst/>
            <a:ea typeface="ＭＳ Ｐゴシック" pitchFamily="-65" charset="-128"/>
          </a:endParaRPr>
        </a:p>
      </dgm:t>
    </dgm:pt>
    <dgm:pt modelId="{F1830A6B-1B4E-E848-8D05-DADF8604158D}" type="parTrans" cxnId="{A0A068D8-E768-DC43-8118-C6B188F23629}">
      <dgm:prSet/>
      <dgm:spPr/>
      <dgm:t>
        <a:bodyPr/>
        <a:lstStyle/>
        <a:p>
          <a:endParaRPr lang="en-US"/>
        </a:p>
      </dgm:t>
    </dgm:pt>
    <dgm:pt modelId="{362BDC1E-9490-4444-A231-F97F056EFD89}" type="sibTrans" cxnId="{A0A068D8-E768-DC43-8118-C6B188F23629}">
      <dgm:prSet/>
      <dgm:spPr/>
      <dgm:t>
        <a:bodyPr/>
        <a:lstStyle/>
        <a:p>
          <a:endParaRPr lang="en-US"/>
        </a:p>
      </dgm:t>
    </dgm:pt>
    <dgm:pt modelId="{CBEE651C-DA9A-9042-B2AD-C5C55EFE28CF}">
      <dgm:prSet/>
      <dgm:spPr/>
      <dgm:t>
        <a:bodyPr/>
        <a:lstStyle/>
        <a:p>
          <a:r>
            <a:rPr lang="en-US" b="1" dirty="0" smtClean="0">
              <a:effectLst/>
              <a:ea typeface="ＭＳ Ｐゴシック" pitchFamily="-65" charset="-128"/>
            </a:rPr>
            <a:t>PC Cyborg Trojan (1989)</a:t>
          </a:r>
          <a:endParaRPr lang="en-US" b="1" dirty="0">
            <a:effectLst/>
            <a:ea typeface="ＭＳ Ｐゴシック" pitchFamily="-65" charset="-128"/>
          </a:endParaRPr>
        </a:p>
      </dgm:t>
    </dgm:pt>
    <dgm:pt modelId="{38CDF19E-84B8-6548-9F3B-78C41BF0958B}" type="parTrans" cxnId="{451221C8-7F5B-D143-B415-D18EC08AEE03}">
      <dgm:prSet/>
      <dgm:spPr/>
      <dgm:t>
        <a:bodyPr/>
        <a:lstStyle/>
        <a:p>
          <a:endParaRPr lang="en-US"/>
        </a:p>
      </dgm:t>
    </dgm:pt>
    <dgm:pt modelId="{9F924B21-3DE3-424E-85A6-F37A5EF71317}" type="sibTrans" cxnId="{451221C8-7F5B-D143-B415-D18EC08AEE03}">
      <dgm:prSet/>
      <dgm:spPr/>
      <dgm:t>
        <a:bodyPr/>
        <a:lstStyle/>
        <a:p>
          <a:endParaRPr lang="en-US"/>
        </a:p>
      </dgm:t>
    </dgm:pt>
    <dgm:pt modelId="{66D2251D-824F-E840-A3F7-380C8CBE6984}">
      <dgm:prSet/>
      <dgm:spPr/>
      <dgm:t>
        <a:bodyPr/>
        <a:lstStyle/>
        <a:p>
          <a:r>
            <a:rPr lang="en-US" b="1" dirty="0" smtClean="0">
              <a:effectLst/>
              <a:ea typeface="ＭＳ Ｐゴシック" pitchFamily="-65" charset="-128"/>
            </a:rPr>
            <a:t>Mid-2006 a number of worms and Trojans appeared that used public-key cryptography with </a:t>
          </a:r>
          <a:r>
            <a:rPr lang="en-US" b="1" dirty="0" err="1" smtClean="0">
              <a:effectLst/>
              <a:ea typeface="ＭＳ Ｐゴシック" pitchFamily="-65" charset="-128"/>
            </a:rPr>
            <a:t>incresasingly</a:t>
          </a:r>
          <a:r>
            <a:rPr lang="en-US" b="1" dirty="0" smtClean="0">
              <a:effectLst/>
              <a:ea typeface="ＭＳ Ｐゴシック" pitchFamily="-65" charset="-128"/>
            </a:rPr>
            <a:t> larger key sizes to encrypt data</a:t>
          </a:r>
          <a:endParaRPr lang="en-US" b="1" dirty="0">
            <a:effectLst/>
            <a:ea typeface="ＭＳ Ｐゴシック" pitchFamily="-65" charset="-128"/>
          </a:endParaRPr>
        </a:p>
      </dgm:t>
    </dgm:pt>
    <dgm:pt modelId="{A3F5EAD9-4681-6448-9C39-83CC4F24F984}" type="parTrans" cxnId="{6FEE837C-E3BB-F145-90F2-09021D84A0BD}">
      <dgm:prSet/>
      <dgm:spPr/>
      <dgm:t>
        <a:bodyPr/>
        <a:lstStyle/>
        <a:p>
          <a:endParaRPr lang="en-US"/>
        </a:p>
      </dgm:t>
    </dgm:pt>
    <dgm:pt modelId="{F035F9D9-1B18-4D41-84AC-CF6A9706A843}" type="sibTrans" cxnId="{6FEE837C-E3BB-F145-90F2-09021D84A0BD}">
      <dgm:prSet/>
      <dgm:spPr/>
      <dgm:t>
        <a:bodyPr/>
        <a:lstStyle/>
        <a:p>
          <a:endParaRPr lang="en-US"/>
        </a:p>
      </dgm:t>
    </dgm:pt>
    <dgm:pt modelId="{9EA72A88-3DA2-984E-8711-854594BA23A1}">
      <dgm:prSet/>
      <dgm:spPr/>
      <dgm:t>
        <a:bodyPr/>
        <a:lstStyle/>
        <a:p>
          <a:r>
            <a:rPr lang="en-US" b="1" dirty="0" smtClean="0">
              <a:effectLst/>
              <a:ea typeface="ＭＳ Ｐゴシック" pitchFamily="-65" charset="-128"/>
            </a:rPr>
            <a:t>Example of a destructive parasitic memory-resident Windows 95 and 98 virus</a:t>
          </a:r>
        </a:p>
      </dgm:t>
    </dgm:pt>
    <dgm:pt modelId="{BFFC3653-E16B-AF49-84BE-6039D2EC253E}" type="parTrans" cxnId="{93862869-C67F-2C49-9742-645A2570ECAF}">
      <dgm:prSet/>
      <dgm:spPr/>
      <dgm:t>
        <a:bodyPr/>
        <a:lstStyle/>
        <a:p>
          <a:endParaRPr lang="en-US"/>
        </a:p>
      </dgm:t>
    </dgm:pt>
    <dgm:pt modelId="{4A483C58-FC8C-D541-8562-9F28C969DE2C}" type="sibTrans" cxnId="{93862869-C67F-2C49-9742-645A2570ECAF}">
      <dgm:prSet/>
      <dgm:spPr/>
      <dgm:t>
        <a:bodyPr/>
        <a:lstStyle/>
        <a:p>
          <a:endParaRPr lang="en-US"/>
        </a:p>
      </dgm:t>
    </dgm:pt>
    <dgm:pt modelId="{27A08E96-2D19-704C-9B1D-2F2BBC6F4CB4}">
      <dgm:prSet/>
      <dgm:spPr/>
      <dgm:t>
        <a:bodyPr/>
        <a:lstStyle/>
        <a:p>
          <a:r>
            <a:rPr lang="en-US" b="1" dirty="0" smtClean="0">
              <a:effectLst/>
              <a:ea typeface="ＭＳ Ｐゴシック" pitchFamily="-65" charset="-128"/>
            </a:rPr>
            <a:t>First seen in October 2001</a:t>
          </a:r>
          <a:endParaRPr lang="en-US" b="1" dirty="0">
            <a:effectLst/>
            <a:ea typeface="ＭＳ Ｐゴシック" pitchFamily="-65" charset="-128"/>
          </a:endParaRPr>
        </a:p>
      </dgm:t>
    </dgm:pt>
    <dgm:pt modelId="{01425A03-1AE3-3041-8F97-B61C0EF40191}" type="parTrans" cxnId="{0D9D4219-48CC-BF40-8C9E-332E4A0F56A9}">
      <dgm:prSet/>
      <dgm:spPr/>
      <dgm:t>
        <a:bodyPr/>
        <a:lstStyle/>
        <a:p>
          <a:endParaRPr lang="en-US"/>
        </a:p>
      </dgm:t>
    </dgm:pt>
    <dgm:pt modelId="{5AF54C87-2909-B543-94E3-E05B5D5B5445}" type="sibTrans" cxnId="{0D9D4219-48CC-BF40-8C9E-332E4A0F56A9}">
      <dgm:prSet/>
      <dgm:spPr/>
      <dgm:t>
        <a:bodyPr/>
        <a:lstStyle/>
        <a:p>
          <a:endParaRPr lang="en-US"/>
        </a:p>
      </dgm:t>
    </dgm:pt>
    <dgm:pt modelId="{1E7E776E-B5D2-CA41-8188-C0942C0CDD36}">
      <dgm:prSet/>
      <dgm:spPr/>
      <dgm:t>
        <a:bodyPr/>
        <a:lstStyle/>
        <a:p>
          <a:r>
            <a:rPr lang="en-US" b="1" dirty="0" smtClean="0">
              <a:effectLst/>
              <a:ea typeface="ＭＳ Ｐゴシック" pitchFamily="-65" charset="-128"/>
            </a:rPr>
            <a:t>Spreads by e-mailing copies of itself to addresses found in the address book and in files on the system</a:t>
          </a:r>
          <a:endParaRPr lang="en-US" b="1" dirty="0">
            <a:effectLst/>
            <a:ea typeface="ＭＳ Ｐゴシック" pitchFamily="-65" charset="-128"/>
          </a:endParaRPr>
        </a:p>
      </dgm:t>
    </dgm:pt>
    <dgm:pt modelId="{4D3EEDAE-B988-E748-8586-67218EC81470}" type="parTrans" cxnId="{AEF1D43F-0914-E742-9678-0B16DDD60773}">
      <dgm:prSet/>
      <dgm:spPr/>
      <dgm:t>
        <a:bodyPr/>
        <a:lstStyle/>
        <a:p>
          <a:endParaRPr lang="en-US"/>
        </a:p>
      </dgm:t>
    </dgm:pt>
    <dgm:pt modelId="{F992F1BE-CF09-944B-A58D-55E1B0FE6519}" type="sibTrans" cxnId="{AEF1D43F-0914-E742-9678-0B16DDD60773}">
      <dgm:prSet/>
      <dgm:spPr/>
      <dgm:t>
        <a:bodyPr/>
        <a:lstStyle/>
        <a:p>
          <a:endParaRPr lang="en-US"/>
        </a:p>
      </dgm:t>
    </dgm:pt>
    <dgm:pt modelId="{2C1023AC-3C2A-E349-BD74-235AFB688DD9}">
      <dgm:prSet/>
      <dgm:spPr/>
      <dgm:t>
        <a:bodyPr/>
        <a:lstStyle/>
        <a:p>
          <a:r>
            <a:rPr lang="en-US" b="1" dirty="0" smtClean="0">
              <a:effectLst/>
              <a:ea typeface="ＭＳ Ｐゴシック" pitchFamily="-65" charset="-128"/>
            </a:rPr>
            <a:t>It can stop and delete some anti-virus programs running on the system</a:t>
          </a:r>
          <a:endParaRPr lang="en-US" b="1" dirty="0">
            <a:effectLst/>
            <a:ea typeface="ＭＳ Ｐゴシック" pitchFamily="-65" charset="-128"/>
          </a:endParaRPr>
        </a:p>
      </dgm:t>
    </dgm:pt>
    <dgm:pt modelId="{C6DDE8CE-FE33-E64B-B7C3-D5D3F0D63C67}" type="parTrans" cxnId="{A9EF3635-B979-234C-804D-026EAD202D9B}">
      <dgm:prSet/>
      <dgm:spPr/>
      <dgm:t>
        <a:bodyPr/>
        <a:lstStyle/>
        <a:p>
          <a:endParaRPr lang="en-US"/>
        </a:p>
      </dgm:t>
    </dgm:pt>
    <dgm:pt modelId="{0A4A30F9-392C-E543-A70E-2C04D1D193AD}" type="sibTrans" cxnId="{A9EF3635-B979-234C-804D-026EAD202D9B}">
      <dgm:prSet/>
      <dgm:spPr/>
      <dgm:t>
        <a:bodyPr/>
        <a:lstStyle/>
        <a:p>
          <a:endParaRPr lang="en-US"/>
        </a:p>
      </dgm:t>
    </dgm:pt>
    <dgm:pt modelId="{6567AED0-2BCC-F24C-B03C-DD4521BAB3D5}">
      <dgm:prSet/>
      <dgm:spPr/>
      <dgm:t>
        <a:bodyPr/>
        <a:lstStyle/>
        <a:p>
          <a:r>
            <a:rPr lang="en-US" b="1" dirty="0" smtClean="0">
              <a:effectLst/>
              <a:ea typeface="ＭＳ Ｐゴシック" pitchFamily="-65" charset="-128"/>
            </a:rPr>
            <a:t>The user needed to pay a ransom, or to make a purchase from certain sites, in order to receive the key to decrypt this data</a:t>
          </a:r>
          <a:endParaRPr lang="en-US" b="1" dirty="0">
            <a:effectLst/>
            <a:ea typeface="ＭＳ Ｐゴシック" pitchFamily="-65" charset="-128"/>
          </a:endParaRPr>
        </a:p>
      </dgm:t>
    </dgm:pt>
    <dgm:pt modelId="{7E2DFA7F-C785-874F-A463-1B053B548FA7}" type="parTrans" cxnId="{365C6F41-202A-4240-B523-7C28907B217B}">
      <dgm:prSet/>
      <dgm:spPr/>
      <dgm:t>
        <a:bodyPr/>
        <a:lstStyle/>
        <a:p>
          <a:endParaRPr lang="en-US"/>
        </a:p>
      </dgm:t>
    </dgm:pt>
    <dgm:pt modelId="{D6E6099E-567A-B14A-A8B5-C3414711F88A}" type="sibTrans" cxnId="{365C6F41-202A-4240-B523-7C28907B217B}">
      <dgm:prSet/>
      <dgm:spPr/>
      <dgm:t>
        <a:bodyPr/>
        <a:lstStyle/>
        <a:p>
          <a:endParaRPr lang="en-US"/>
        </a:p>
      </dgm:t>
    </dgm:pt>
    <dgm:pt modelId="{DE14A224-3D65-574D-99C9-01A82B9FF580}" type="pres">
      <dgm:prSet presAssocID="{7E35A4A4-B6A7-B049-B007-4558291E9DE0}" presName="diagram" presStyleCnt="0">
        <dgm:presLayoutVars>
          <dgm:dir/>
          <dgm:resizeHandles val="exact"/>
        </dgm:presLayoutVars>
      </dgm:prSet>
      <dgm:spPr/>
      <dgm:t>
        <a:bodyPr/>
        <a:lstStyle/>
        <a:p>
          <a:endParaRPr lang="en-US"/>
        </a:p>
      </dgm:t>
    </dgm:pt>
    <dgm:pt modelId="{4028CC31-1B14-9049-A7D7-E65031D08E0F}" type="pres">
      <dgm:prSet presAssocID="{7180435B-5149-224D-B0F2-3D1F5F02D58F}" presName="node" presStyleLbl="node1" presStyleIdx="0" presStyleCnt="3" custScaleX="123633" custScaleY="102218" custLinFactNeighborX="58" custLinFactNeighborY="1193">
        <dgm:presLayoutVars>
          <dgm:bulletEnabled val="1"/>
        </dgm:presLayoutVars>
      </dgm:prSet>
      <dgm:spPr/>
      <dgm:t>
        <a:bodyPr/>
        <a:lstStyle/>
        <a:p>
          <a:endParaRPr lang="en-US"/>
        </a:p>
      </dgm:t>
    </dgm:pt>
    <dgm:pt modelId="{789215A7-FA02-B24B-8186-52809C0376E9}" type="pres">
      <dgm:prSet presAssocID="{7174AA39-C0DF-0C4E-BEC7-862E0FAD5C8E}" presName="sibTrans" presStyleCnt="0"/>
      <dgm:spPr/>
    </dgm:pt>
    <dgm:pt modelId="{074F123A-5B09-A24D-9F49-D73992185EAF}" type="pres">
      <dgm:prSet presAssocID="{DFA9ECF7-E8B4-F647-B319-FCAF6D9F4DEB}" presName="node" presStyleLbl="node1" presStyleIdx="1" presStyleCnt="3" custScaleX="112860" custScaleY="123282" custLinFactNeighborX="4471" custLinFactNeighborY="10780">
        <dgm:presLayoutVars>
          <dgm:bulletEnabled val="1"/>
        </dgm:presLayoutVars>
      </dgm:prSet>
      <dgm:spPr/>
      <dgm:t>
        <a:bodyPr/>
        <a:lstStyle/>
        <a:p>
          <a:endParaRPr lang="en-US"/>
        </a:p>
      </dgm:t>
    </dgm:pt>
    <dgm:pt modelId="{95C75FE4-A703-6340-995E-6EB42ABFB3A2}" type="pres">
      <dgm:prSet presAssocID="{35E658EC-D3E5-F04B-8439-2C5857D775C3}" presName="sibTrans" presStyleCnt="0"/>
      <dgm:spPr/>
    </dgm:pt>
    <dgm:pt modelId="{50B4F61C-6FC3-8546-A4AC-CA0B55E21DD5}" type="pres">
      <dgm:prSet presAssocID="{5DC3A8FE-9536-394A-ADBF-6D9D54D5DB39}" presName="node" presStyleLbl="node1" presStyleIdx="2" presStyleCnt="3" custScaleX="138910">
        <dgm:presLayoutVars>
          <dgm:bulletEnabled val="1"/>
        </dgm:presLayoutVars>
      </dgm:prSet>
      <dgm:spPr/>
      <dgm:t>
        <a:bodyPr/>
        <a:lstStyle/>
        <a:p>
          <a:endParaRPr lang="en-US"/>
        </a:p>
      </dgm:t>
    </dgm:pt>
  </dgm:ptLst>
  <dgm:cxnLst>
    <dgm:cxn modelId="{44DA176A-3148-334C-8D92-60C9661D5488}" type="presOf" srcId="{7E35A4A4-B6A7-B049-B007-4558291E9DE0}" destId="{DE14A224-3D65-574D-99C9-01A82B9FF580}" srcOrd="0" destOrd="0" presId="urn:microsoft.com/office/officeart/2005/8/layout/default#3"/>
    <dgm:cxn modelId="{D08F03C7-427B-BE47-8069-DC6A3251D033}" type="presOf" srcId="{9EA72A88-3DA2-984E-8711-854594BA23A1}" destId="{4028CC31-1B14-9049-A7D7-E65031D08E0F}" srcOrd="0" destOrd="2" presId="urn:microsoft.com/office/officeart/2005/8/layout/default#3"/>
    <dgm:cxn modelId="{CDD0D099-2990-1742-9B51-43C26A2A5C3D}" srcId="{7180435B-5149-224D-B0F2-3D1F5F02D58F}" destId="{446811B6-C53D-904B-AA4F-EC83FEB6B522}" srcOrd="0" destOrd="0" parTransId="{E55258DB-7C1F-C749-8ACA-E07D6EF9F2F7}" sibTransId="{DC79E94F-371B-2443-90E8-4D94B1C70F59}"/>
    <dgm:cxn modelId="{EF57C64C-158D-1B47-AFF2-AB54ECBC2C07}" srcId="{7E35A4A4-B6A7-B049-B007-4558291E9DE0}" destId="{5DC3A8FE-9536-394A-ADBF-6D9D54D5DB39}" srcOrd="2" destOrd="0" parTransId="{30A58200-CDDD-F541-8C71-7DE4F7557CDE}" sibTransId="{1910F444-3897-FC41-A7E7-51215875EC68}"/>
    <dgm:cxn modelId="{AACFCD32-8CA4-3848-9053-54A3E407C2D9}" srcId="{7180435B-5149-224D-B0F2-3D1F5F02D58F}" destId="{B9A4684C-9197-8145-ADAC-DE3BCB1A59F7}" srcOrd="2" destOrd="0" parTransId="{80D97073-4B19-4041-9FB2-201EEF1D2152}" sibTransId="{83296E5B-9BCA-BD4C-90CF-FBB1024F50EC}"/>
    <dgm:cxn modelId="{6CA42BB0-686F-9446-B58C-8B84CF0261B2}" type="presOf" srcId="{CBEE651C-DA9A-9042-B2AD-C5C55EFE28CF}" destId="{50B4F61C-6FC3-8546-A4AC-CA0B55E21DD5}" srcOrd="0" destOrd="2" presId="urn:microsoft.com/office/officeart/2005/8/layout/default#3"/>
    <dgm:cxn modelId="{97687F45-907E-0341-8508-AFE922CB1122}" type="presOf" srcId="{27A08E96-2D19-704C-9B1D-2F2BBC6F4CB4}" destId="{074F123A-5B09-A24D-9F49-D73992185EAF}" srcOrd="0" destOrd="2" presId="urn:microsoft.com/office/officeart/2005/8/layout/default#3"/>
    <dgm:cxn modelId="{38B35DE7-71A7-294C-9C66-D676D694AA1A}" srcId="{7E35A4A4-B6A7-B049-B007-4558291E9DE0}" destId="{DFA9ECF7-E8B4-F647-B319-FCAF6D9F4DEB}" srcOrd="1" destOrd="0" parTransId="{8E2F2AA8-5429-704A-9FF7-F7626FDFAD59}" sibTransId="{35E658EC-D3E5-F04B-8439-2C5857D775C3}"/>
    <dgm:cxn modelId="{903A6C1E-754E-924B-BD7B-140B52549E92}" type="presOf" srcId="{2C1023AC-3C2A-E349-BD74-235AFB688DD9}" destId="{074F123A-5B09-A24D-9F49-D73992185EAF}" srcOrd="0" destOrd="4" presId="urn:microsoft.com/office/officeart/2005/8/layout/default#3"/>
    <dgm:cxn modelId="{24A5732A-6734-CD42-8F69-9E73D59487F0}" type="presOf" srcId="{B9A4684C-9197-8145-ADAC-DE3BCB1A59F7}" destId="{4028CC31-1B14-9049-A7D7-E65031D08E0F}" srcOrd="0" destOrd="3" presId="urn:microsoft.com/office/officeart/2005/8/layout/default#3"/>
    <dgm:cxn modelId="{6FEE837C-E3BB-F145-90F2-09021D84A0BD}" srcId="{5DC3A8FE-9536-394A-ADBF-6D9D54D5DB39}" destId="{66D2251D-824F-E840-A3F7-380C8CBE6984}" srcOrd="2" destOrd="0" parTransId="{A3F5EAD9-4681-6448-9C39-83CC4F24F984}" sibTransId="{F035F9D9-1B18-4D41-84AC-CF6A9706A843}"/>
    <dgm:cxn modelId="{10A1B5A0-C2E6-D147-BD0A-3E886D5ACE7A}" type="presOf" srcId="{6567AED0-2BCC-F24C-B03C-DD4521BAB3D5}" destId="{50B4F61C-6FC3-8546-A4AC-CA0B55E21DD5}" srcOrd="0" destOrd="4" presId="urn:microsoft.com/office/officeart/2005/8/layout/default#3"/>
    <dgm:cxn modelId="{A0A068D8-E768-DC43-8118-C6B188F23629}" srcId="{5DC3A8FE-9536-394A-ADBF-6D9D54D5DB39}" destId="{C82EE885-D50E-B444-8DBA-B28186EB021F}" srcOrd="0" destOrd="0" parTransId="{F1830A6B-1B4E-E848-8D05-DADF8604158D}" sibTransId="{362BDC1E-9490-4444-A231-F97F056EFD89}"/>
    <dgm:cxn modelId="{8B9CBEC1-2FB4-154C-8B2B-EC6E709706B1}" type="presOf" srcId="{66D2251D-824F-E840-A3F7-380C8CBE6984}" destId="{50B4F61C-6FC3-8546-A4AC-CA0B55E21DD5}" srcOrd="0" destOrd="3" presId="urn:microsoft.com/office/officeart/2005/8/layout/default#3"/>
    <dgm:cxn modelId="{9B4B9607-62B4-464E-9094-B4422DD1A02F}" type="presOf" srcId="{1E7E776E-B5D2-CA41-8188-C0942C0CDD36}" destId="{074F123A-5B09-A24D-9F49-D73992185EAF}" srcOrd="0" destOrd="3" presId="urn:microsoft.com/office/officeart/2005/8/layout/default#3"/>
    <dgm:cxn modelId="{D9903C88-90ED-924A-A95C-7B8A580F486B}" type="presOf" srcId="{7180435B-5149-224D-B0F2-3D1F5F02D58F}" destId="{4028CC31-1B14-9049-A7D7-E65031D08E0F}" srcOrd="0" destOrd="0" presId="urn:microsoft.com/office/officeart/2005/8/layout/default#3"/>
    <dgm:cxn modelId="{A08ADF4C-6825-D64B-B63A-4FF479E8A903}" srcId="{DFA9ECF7-E8B4-F647-B319-FCAF6D9F4DEB}" destId="{AA7E47BD-A8DD-BA43-9A45-B3365DAF56D2}" srcOrd="4" destOrd="0" parTransId="{EA2B8F3D-FD05-B547-9E6C-5CB276E3C4D6}" sibTransId="{801B0D31-548A-4544-8EA7-D97D68CDAB1B}"/>
    <dgm:cxn modelId="{3EB75885-5918-654F-8EA2-6129453CDA8F}" type="presOf" srcId="{DFA9ECF7-E8B4-F647-B319-FCAF6D9F4DEB}" destId="{074F123A-5B09-A24D-9F49-D73992185EAF}" srcOrd="0" destOrd="0" presId="urn:microsoft.com/office/officeart/2005/8/layout/default#3"/>
    <dgm:cxn modelId="{A9EF3635-B979-234C-804D-026EAD202D9B}" srcId="{DFA9ECF7-E8B4-F647-B319-FCAF6D9F4DEB}" destId="{2C1023AC-3C2A-E349-BD74-235AFB688DD9}" srcOrd="3" destOrd="0" parTransId="{C6DDE8CE-FE33-E64B-B7C3-D5D3F0D63C67}" sibTransId="{0A4A30F9-392C-E543-A70E-2C04D1D193AD}"/>
    <dgm:cxn modelId="{1D508A54-DE38-8543-B580-73C65892CB2F}" srcId="{7E35A4A4-B6A7-B049-B007-4558291E9DE0}" destId="{7180435B-5149-224D-B0F2-3D1F5F02D58F}" srcOrd="0" destOrd="0" parTransId="{1C353E28-42B4-A842-91D1-7A91625AFEA3}" sibTransId="{7174AA39-C0DF-0C4E-BEC7-862E0FAD5C8E}"/>
    <dgm:cxn modelId="{56A8855D-11B8-5549-B233-2C382869E0BF}" type="presOf" srcId="{AA7E47BD-A8DD-BA43-9A45-B3365DAF56D2}" destId="{074F123A-5B09-A24D-9F49-D73992185EAF}" srcOrd="0" destOrd="5" presId="urn:microsoft.com/office/officeart/2005/8/layout/default#3"/>
    <dgm:cxn modelId="{1ABFCCDF-AEA6-C346-9B6D-D11B2FEC752C}" type="presOf" srcId="{5DC3A8FE-9536-394A-ADBF-6D9D54D5DB39}" destId="{50B4F61C-6FC3-8546-A4AC-CA0B55E21DD5}" srcOrd="0" destOrd="0" presId="urn:microsoft.com/office/officeart/2005/8/layout/default#3"/>
    <dgm:cxn modelId="{C93FABB2-E73C-F545-A6E3-967A38BBAEB4}" type="presOf" srcId="{E213D9C2-7CE6-5D43-BE5F-C18545927001}" destId="{074F123A-5B09-A24D-9F49-D73992185EAF}" srcOrd="0" destOrd="1" presId="urn:microsoft.com/office/officeart/2005/8/layout/default#3"/>
    <dgm:cxn modelId="{AEF1D43F-0914-E742-9678-0B16DDD60773}" srcId="{DFA9ECF7-E8B4-F647-B319-FCAF6D9F4DEB}" destId="{1E7E776E-B5D2-CA41-8188-C0942C0CDD36}" srcOrd="2" destOrd="0" parTransId="{4D3EEDAE-B988-E748-8586-67218EC81470}" sibTransId="{F992F1BE-CF09-944B-A58D-55E1B0FE6519}"/>
    <dgm:cxn modelId="{93862869-C67F-2C49-9742-645A2570ECAF}" srcId="{7180435B-5149-224D-B0F2-3D1F5F02D58F}" destId="{9EA72A88-3DA2-984E-8711-854594BA23A1}" srcOrd="1" destOrd="0" parTransId="{BFFC3653-E16B-AF49-84BE-6039D2EC253E}" sibTransId="{4A483C58-FC8C-D541-8562-9F28C969DE2C}"/>
    <dgm:cxn modelId="{0D9D4219-48CC-BF40-8C9E-332E4A0F56A9}" srcId="{DFA9ECF7-E8B4-F647-B319-FCAF6D9F4DEB}" destId="{27A08E96-2D19-704C-9B1D-2F2BBC6F4CB4}" srcOrd="1" destOrd="0" parTransId="{01425A03-1AE3-3041-8F97-B61C0EF40191}" sibTransId="{5AF54C87-2909-B543-94E3-E05B5D5B5445}"/>
    <dgm:cxn modelId="{64F68952-8815-234F-A9A0-A3560C8B281F}" type="presOf" srcId="{446811B6-C53D-904B-AA4F-EC83FEB6B522}" destId="{4028CC31-1B14-9049-A7D7-E65031D08E0F}" srcOrd="0" destOrd="1" presId="urn:microsoft.com/office/officeart/2005/8/layout/default#3"/>
    <dgm:cxn modelId="{D84D0026-1907-F64C-84FE-2F7ECD8A1622}" srcId="{DFA9ECF7-E8B4-F647-B319-FCAF6D9F4DEB}" destId="{E213D9C2-7CE6-5D43-BE5F-C18545927001}" srcOrd="0" destOrd="0" parTransId="{9557A83B-B6FC-5043-955D-D88DF0D266BE}" sibTransId="{FB433600-D786-FE49-BE67-292BE32D3A68}"/>
    <dgm:cxn modelId="{365C6F41-202A-4240-B523-7C28907B217B}" srcId="{5DC3A8FE-9536-394A-ADBF-6D9D54D5DB39}" destId="{6567AED0-2BCC-F24C-B03C-DD4521BAB3D5}" srcOrd="3" destOrd="0" parTransId="{7E2DFA7F-C785-874F-A463-1B053B548FA7}" sibTransId="{D6E6099E-567A-B14A-A8B5-C3414711F88A}"/>
    <dgm:cxn modelId="{451221C8-7F5B-D143-B415-D18EC08AEE03}" srcId="{5DC3A8FE-9536-394A-ADBF-6D9D54D5DB39}" destId="{CBEE651C-DA9A-9042-B2AD-C5C55EFE28CF}" srcOrd="1" destOrd="0" parTransId="{38CDF19E-84B8-6548-9F3B-78C41BF0958B}" sibTransId="{9F924B21-3DE3-424E-85A6-F37A5EF71317}"/>
    <dgm:cxn modelId="{EDD3451B-2EEF-6043-98EE-68CD34139F35}" type="presOf" srcId="{C82EE885-D50E-B444-8DBA-B28186EB021F}" destId="{50B4F61C-6FC3-8546-A4AC-CA0B55E21DD5}" srcOrd="0" destOrd="1" presId="urn:microsoft.com/office/officeart/2005/8/layout/default#3"/>
    <dgm:cxn modelId="{D00BF892-BF46-824B-AE5B-9E87A00E53B6}" type="presParOf" srcId="{DE14A224-3D65-574D-99C9-01A82B9FF580}" destId="{4028CC31-1B14-9049-A7D7-E65031D08E0F}" srcOrd="0" destOrd="0" presId="urn:microsoft.com/office/officeart/2005/8/layout/default#3"/>
    <dgm:cxn modelId="{6F7C0932-1087-0045-A843-6743EB0A9BD7}" type="presParOf" srcId="{DE14A224-3D65-574D-99C9-01A82B9FF580}" destId="{789215A7-FA02-B24B-8186-52809C0376E9}" srcOrd="1" destOrd="0" presId="urn:microsoft.com/office/officeart/2005/8/layout/default#3"/>
    <dgm:cxn modelId="{9876FE5A-8D1E-9045-A9B3-626FD3487948}" type="presParOf" srcId="{DE14A224-3D65-574D-99C9-01A82B9FF580}" destId="{074F123A-5B09-A24D-9F49-D73992185EAF}" srcOrd="2" destOrd="0" presId="urn:microsoft.com/office/officeart/2005/8/layout/default#3"/>
    <dgm:cxn modelId="{615402EC-60E9-E344-92A7-4F82DDD471C1}" type="presParOf" srcId="{DE14A224-3D65-574D-99C9-01A82B9FF580}" destId="{95C75FE4-A703-6340-995E-6EB42ABFB3A2}" srcOrd="3" destOrd="0" presId="urn:microsoft.com/office/officeart/2005/8/layout/default#3"/>
    <dgm:cxn modelId="{67CE58E8-CD67-C843-AF46-E3FBBB2E9449}" type="presParOf" srcId="{DE14A224-3D65-574D-99C9-01A82B9FF580}" destId="{50B4F61C-6FC3-8546-A4AC-CA0B55E21DD5}" srcOrd="4" destOrd="0" presId="urn:microsoft.com/office/officeart/2005/8/layout/defaul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4CD5FDD-3E23-D14D-867E-A660F7B4AF9D}"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B94F0689-7322-8A4F-B311-1131BDF95662}">
      <dgm:prSet/>
      <dgm:spPr>
        <a:solidFill>
          <a:schemeClr val="accent5"/>
        </a:solidFill>
      </dgm:spPr>
      <dgm:t>
        <a:bodyPr/>
        <a:lstStyle/>
        <a:p>
          <a:pPr algn="ctr" rtl="0"/>
          <a:r>
            <a:rPr lang="en-US" b="1" dirty="0" err="1" smtClean="0">
              <a:solidFill>
                <a:schemeClr val="bg1"/>
              </a:solidFill>
            </a:rPr>
            <a:t>Keylogger</a:t>
          </a:r>
          <a:endParaRPr lang="en-US" dirty="0">
            <a:solidFill>
              <a:schemeClr val="bg1"/>
            </a:solidFill>
          </a:endParaRPr>
        </a:p>
      </dgm:t>
    </dgm:pt>
    <dgm:pt modelId="{8FF18536-BA39-4347-A1C2-43E9A140035D}" type="parTrans" cxnId="{55F5ABAD-E016-8C46-9673-A4AB4C71EBEC}">
      <dgm:prSet/>
      <dgm:spPr/>
      <dgm:t>
        <a:bodyPr/>
        <a:lstStyle/>
        <a:p>
          <a:endParaRPr lang="en-US"/>
        </a:p>
      </dgm:t>
    </dgm:pt>
    <dgm:pt modelId="{6BCE686B-D11E-194D-8484-D843F4E56EFE}" type="sibTrans" cxnId="{55F5ABAD-E016-8C46-9673-A4AB4C71EBEC}">
      <dgm:prSet/>
      <dgm:spPr/>
      <dgm:t>
        <a:bodyPr/>
        <a:lstStyle/>
        <a:p>
          <a:endParaRPr lang="en-US"/>
        </a:p>
      </dgm:t>
    </dgm:pt>
    <dgm:pt modelId="{7B947D24-2725-6E4B-B697-3855ABC42F0A}">
      <dgm:prSet/>
      <dgm:spPr/>
      <dgm:t>
        <a:bodyPr/>
        <a:lstStyle/>
        <a:p>
          <a:pPr rtl="0"/>
          <a:r>
            <a:rPr lang="en-US" b="0" dirty="0" smtClean="0">
              <a:latin typeface="+mn-lt"/>
            </a:rPr>
            <a:t>Captures keystrokes to allow attacker to monitor sensitive information</a:t>
          </a:r>
          <a:endParaRPr lang="en-US" b="0" dirty="0">
            <a:latin typeface="+mn-lt"/>
          </a:endParaRPr>
        </a:p>
      </dgm:t>
    </dgm:pt>
    <dgm:pt modelId="{017FF03C-1900-6C41-8661-1DBC726BBCB8}" type="parTrans" cxnId="{A1C1D605-E172-F34F-B55D-F0D23D516089}">
      <dgm:prSet/>
      <dgm:spPr/>
      <dgm:t>
        <a:bodyPr/>
        <a:lstStyle/>
        <a:p>
          <a:endParaRPr lang="en-US"/>
        </a:p>
      </dgm:t>
    </dgm:pt>
    <dgm:pt modelId="{75ABAF23-CCE7-F549-B029-6A3433A82024}" type="sibTrans" cxnId="{A1C1D605-E172-F34F-B55D-F0D23D516089}">
      <dgm:prSet/>
      <dgm:spPr/>
      <dgm:t>
        <a:bodyPr/>
        <a:lstStyle/>
        <a:p>
          <a:endParaRPr lang="en-US"/>
        </a:p>
      </dgm:t>
    </dgm:pt>
    <dgm:pt modelId="{6F40F308-E3E5-1942-A4AD-41ABD146AEC9}">
      <dgm:prSet/>
      <dgm:spPr/>
      <dgm:t>
        <a:bodyPr/>
        <a:lstStyle/>
        <a:p>
          <a:pPr rtl="0"/>
          <a:r>
            <a:rPr lang="en-US" b="0" dirty="0" smtClean="0">
              <a:latin typeface="+mn-lt"/>
            </a:rPr>
            <a:t>Typically uses some form of filtering mechanism that only returns information close to keywords (“login”, “password”)</a:t>
          </a:r>
          <a:endParaRPr lang="en-US" b="0" dirty="0">
            <a:latin typeface="+mn-lt"/>
          </a:endParaRPr>
        </a:p>
      </dgm:t>
    </dgm:pt>
    <dgm:pt modelId="{5F8623D1-C869-1743-8F96-A61316B7F2A9}" type="parTrans" cxnId="{7B0CE60A-134A-4540-8A63-7CB445448D39}">
      <dgm:prSet/>
      <dgm:spPr/>
      <dgm:t>
        <a:bodyPr/>
        <a:lstStyle/>
        <a:p>
          <a:endParaRPr lang="en-US"/>
        </a:p>
      </dgm:t>
    </dgm:pt>
    <dgm:pt modelId="{4989028D-19DD-B540-8DEC-C6AFDB32A41F}" type="sibTrans" cxnId="{7B0CE60A-134A-4540-8A63-7CB445448D39}">
      <dgm:prSet/>
      <dgm:spPr/>
      <dgm:t>
        <a:bodyPr/>
        <a:lstStyle/>
        <a:p>
          <a:endParaRPr lang="en-US"/>
        </a:p>
      </dgm:t>
    </dgm:pt>
    <dgm:pt modelId="{0B2449B9-842E-B448-A67B-515097385F15}">
      <dgm:prSet/>
      <dgm:spPr>
        <a:solidFill>
          <a:schemeClr val="accent3">
            <a:lumMod val="75000"/>
          </a:schemeClr>
        </a:solidFill>
      </dgm:spPr>
      <dgm:t>
        <a:bodyPr/>
        <a:lstStyle/>
        <a:p>
          <a:pPr algn="ctr" rtl="0"/>
          <a:r>
            <a:rPr lang="en-US" b="1" dirty="0" smtClean="0">
              <a:solidFill>
                <a:schemeClr val="bg1"/>
              </a:solidFill>
            </a:rPr>
            <a:t>Spyware</a:t>
          </a:r>
          <a:endParaRPr lang="en-US" dirty="0">
            <a:solidFill>
              <a:schemeClr val="bg1"/>
            </a:solidFill>
          </a:endParaRPr>
        </a:p>
      </dgm:t>
    </dgm:pt>
    <dgm:pt modelId="{142732F0-78F2-B645-8810-BDA197ADC979}" type="parTrans" cxnId="{B2432071-DEC3-EF49-A2EE-83EC764D776A}">
      <dgm:prSet/>
      <dgm:spPr/>
      <dgm:t>
        <a:bodyPr/>
        <a:lstStyle/>
        <a:p>
          <a:endParaRPr lang="en-US"/>
        </a:p>
      </dgm:t>
    </dgm:pt>
    <dgm:pt modelId="{79E8A411-5538-4A45-87E1-2958ADC5B184}" type="sibTrans" cxnId="{B2432071-DEC3-EF49-A2EE-83EC764D776A}">
      <dgm:prSet/>
      <dgm:spPr/>
      <dgm:t>
        <a:bodyPr/>
        <a:lstStyle/>
        <a:p>
          <a:endParaRPr lang="en-US"/>
        </a:p>
      </dgm:t>
    </dgm:pt>
    <dgm:pt modelId="{06C297C7-4C0B-9046-AAB5-53B50F53620B}">
      <dgm:prSet/>
      <dgm:spPr/>
      <dgm:t>
        <a:bodyPr/>
        <a:lstStyle/>
        <a:p>
          <a:pPr rtl="0"/>
          <a:r>
            <a:rPr lang="en-US" sz="1900" b="0" dirty="0" smtClean="0">
              <a:latin typeface="+mn-lt"/>
            </a:rPr>
            <a:t>Subverts the compromised machine to allow monitoring of a wide range of activity on the system</a:t>
          </a:r>
          <a:endParaRPr lang="en-US" sz="1900" b="0" dirty="0">
            <a:latin typeface="+mn-lt"/>
          </a:endParaRPr>
        </a:p>
      </dgm:t>
    </dgm:pt>
    <dgm:pt modelId="{324FACB8-D098-4A43-9568-FD0BE653D941}" type="parTrans" cxnId="{28E5FBB8-80FC-034E-BC75-CDE8C19838DB}">
      <dgm:prSet/>
      <dgm:spPr/>
      <dgm:t>
        <a:bodyPr/>
        <a:lstStyle/>
        <a:p>
          <a:endParaRPr lang="en-US"/>
        </a:p>
      </dgm:t>
    </dgm:pt>
    <dgm:pt modelId="{A96D1B4B-D8A9-4F4B-A487-83D5B4808E76}" type="sibTrans" cxnId="{28E5FBB8-80FC-034E-BC75-CDE8C19838DB}">
      <dgm:prSet/>
      <dgm:spPr/>
      <dgm:t>
        <a:bodyPr/>
        <a:lstStyle/>
        <a:p>
          <a:endParaRPr lang="en-US"/>
        </a:p>
      </dgm:t>
    </dgm:pt>
    <dgm:pt modelId="{E0D1BE0A-BA57-AE41-B45E-E6DFD0823B88}">
      <dgm:prSet custT="1"/>
      <dgm:spPr/>
      <dgm:t>
        <a:bodyPr/>
        <a:lstStyle/>
        <a:p>
          <a:pPr rtl="0"/>
          <a:r>
            <a:rPr lang="en-US" sz="1800" b="0" dirty="0" smtClean="0">
              <a:latin typeface="+mn-lt"/>
            </a:rPr>
            <a:t>Monitoring history and content of browsing activity</a:t>
          </a:r>
          <a:endParaRPr lang="en-US" sz="1800" b="0" dirty="0">
            <a:latin typeface="+mn-lt"/>
          </a:endParaRPr>
        </a:p>
      </dgm:t>
    </dgm:pt>
    <dgm:pt modelId="{93128017-3521-724E-864C-82D26A77565E}" type="parTrans" cxnId="{5840BDF8-D25A-D047-8029-5A28BFB04415}">
      <dgm:prSet/>
      <dgm:spPr/>
      <dgm:t>
        <a:bodyPr/>
        <a:lstStyle/>
        <a:p>
          <a:endParaRPr lang="en-US"/>
        </a:p>
      </dgm:t>
    </dgm:pt>
    <dgm:pt modelId="{D8EC4CF6-D8B6-CD4E-86A1-38623CC37EA2}" type="sibTrans" cxnId="{5840BDF8-D25A-D047-8029-5A28BFB04415}">
      <dgm:prSet/>
      <dgm:spPr/>
      <dgm:t>
        <a:bodyPr/>
        <a:lstStyle/>
        <a:p>
          <a:endParaRPr lang="en-US"/>
        </a:p>
      </dgm:t>
    </dgm:pt>
    <dgm:pt modelId="{FDE605C1-02A6-514E-A99F-A53EC8CC25BF}">
      <dgm:prSet custT="1"/>
      <dgm:spPr/>
      <dgm:t>
        <a:bodyPr/>
        <a:lstStyle/>
        <a:p>
          <a:pPr rtl="0"/>
          <a:r>
            <a:rPr lang="en-US" sz="1800" b="0" dirty="0" smtClean="0">
              <a:latin typeface="+mn-lt"/>
            </a:rPr>
            <a:t>Redirecting certain Web page requests to fake sites</a:t>
          </a:r>
          <a:endParaRPr lang="en-US" sz="1800" b="0" dirty="0">
            <a:latin typeface="+mn-lt"/>
          </a:endParaRPr>
        </a:p>
      </dgm:t>
    </dgm:pt>
    <dgm:pt modelId="{C4C2C0B7-93B7-E34C-A1AE-2E26AE4C9047}" type="parTrans" cxnId="{9917BF2F-7A7B-484C-9D30-77FB8539A03C}">
      <dgm:prSet/>
      <dgm:spPr/>
      <dgm:t>
        <a:bodyPr/>
        <a:lstStyle/>
        <a:p>
          <a:endParaRPr lang="en-US"/>
        </a:p>
      </dgm:t>
    </dgm:pt>
    <dgm:pt modelId="{35DC5F0C-7646-4342-93EB-1CAC5E2EF766}" type="sibTrans" cxnId="{9917BF2F-7A7B-484C-9D30-77FB8539A03C}">
      <dgm:prSet/>
      <dgm:spPr/>
      <dgm:t>
        <a:bodyPr/>
        <a:lstStyle/>
        <a:p>
          <a:endParaRPr lang="en-US"/>
        </a:p>
      </dgm:t>
    </dgm:pt>
    <dgm:pt modelId="{FCFB8E09-2A7D-114B-A7B0-44C686154FFC}">
      <dgm:prSet custT="1"/>
      <dgm:spPr/>
      <dgm:t>
        <a:bodyPr/>
        <a:lstStyle/>
        <a:p>
          <a:pPr rtl="0"/>
          <a:r>
            <a:rPr lang="en-US" sz="1800" b="0" dirty="0" smtClean="0">
              <a:latin typeface="+mn-lt"/>
            </a:rPr>
            <a:t>Dynamically modifying data exchanged between the browser and certain Web sites of interest</a:t>
          </a:r>
          <a:endParaRPr lang="en-US" sz="1800" b="0" dirty="0">
            <a:latin typeface="+mn-lt"/>
          </a:endParaRPr>
        </a:p>
      </dgm:t>
    </dgm:pt>
    <dgm:pt modelId="{45FD0452-7681-FD4C-8298-76FCA5582124}" type="parTrans" cxnId="{FD0B63A7-C4AC-6A4D-8C7B-6CA9384DDCBD}">
      <dgm:prSet/>
      <dgm:spPr/>
      <dgm:t>
        <a:bodyPr/>
        <a:lstStyle/>
        <a:p>
          <a:endParaRPr lang="en-US"/>
        </a:p>
      </dgm:t>
    </dgm:pt>
    <dgm:pt modelId="{79AC107C-F345-3843-8F8E-C195B63B8DA2}" type="sibTrans" cxnId="{FD0B63A7-C4AC-6A4D-8C7B-6CA9384DDCBD}">
      <dgm:prSet/>
      <dgm:spPr/>
      <dgm:t>
        <a:bodyPr/>
        <a:lstStyle/>
        <a:p>
          <a:endParaRPr lang="en-US"/>
        </a:p>
      </dgm:t>
    </dgm:pt>
    <dgm:pt modelId="{58583719-3BE6-C040-A8E4-E7004102C6A2}" type="pres">
      <dgm:prSet presAssocID="{84CD5FDD-3E23-D14D-867E-A660F7B4AF9D}" presName="linear" presStyleCnt="0">
        <dgm:presLayoutVars>
          <dgm:animLvl val="lvl"/>
          <dgm:resizeHandles val="exact"/>
        </dgm:presLayoutVars>
      </dgm:prSet>
      <dgm:spPr/>
      <dgm:t>
        <a:bodyPr/>
        <a:lstStyle/>
        <a:p>
          <a:endParaRPr lang="en-US"/>
        </a:p>
      </dgm:t>
    </dgm:pt>
    <dgm:pt modelId="{6ED16D23-CB7C-7146-804D-02F7F2F0993C}" type="pres">
      <dgm:prSet presAssocID="{B94F0689-7322-8A4F-B311-1131BDF95662}" presName="parentText" presStyleLbl="node1" presStyleIdx="0" presStyleCnt="2" custScaleX="20834" custLinFactNeighborX="-35590" custLinFactNeighborY="-325">
        <dgm:presLayoutVars>
          <dgm:chMax val="0"/>
          <dgm:bulletEnabled val="1"/>
        </dgm:presLayoutVars>
      </dgm:prSet>
      <dgm:spPr/>
      <dgm:t>
        <a:bodyPr/>
        <a:lstStyle/>
        <a:p>
          <a:endParaRPr lang="en-US"/>
        </a:p>
      </dgm:t>
    </dgm:pt>
    <dgm:pt modelId="{6EC0B32E-D560-6E48-80D9-7FDA089E9536}" type="pres">
      <dgm:prSet presAssocID="{B94F0689-7322-8A4F-B311-1131BDF95662}" presName="childText" presStyleLbl="revTx" presStyleIdx="0" presStyleCnt="2" custLinFactNeighborY="11927">
        <dgm:presLayoutVars>
          <dgm:bulletEnabled val="1"/>
        </dgm:presLayoutVars>
      </dgm:prSet>
      <dgm:spPr/>
      <dgm:t>
        <a:bodyPr/>
        <a:lstStyle/>
        <a:p>
          <a:endParaRPr lang="en-US"/>
        </a:p>
      </dgm:t>
    </dgm:pt>
    <dgm:pt modelId="{442D52DF-67B0-7044-9065-75ABFAA2374F}" type="pres">
      <dgm:prSet presAssocID="{0B2449B9-842E-B448-A67B-515097385F15}" presName="parentText" presStyleLbl="node1" presStyleIdx="1" presStyleCnt="2" custScaleX="24306" custLinFactNeighborX="-33346" custLinFactNeighborY="-7246">
        <dgm:presLayoutVars>
          <dgm:chMax val="0"/>
          <dgm:bulletEnabled val="1"/>
        </dgm:presLayoutVars>
      </dgm:prSet>
      <dgm:spPr/>
      <dgm:t>
        <a:bodyPr/>
        <a:lstStyle/>
        <a:p>
          <a:endParaRPr lang="en-US"/>
        </a:p>
      </dgm:t>
    </dgm:pt>
    <dgm:pt modelId="{3B3E35FC-5EFA-7D41-B5C5-12A734B7553B}" type="pres">
      <dgm:prSet presAssocID="{0B2449B9-842E-B448-A67B-515097385F15}" presName="childText" presStyleLbl="revTx" presStyleIdx="1" presStyleCnt="2">
        <dgm:presLayoutVars>
          <dgm:bulletEnabled val="1"/>
        </dgm:presLayoutVars>
      </dgm:prSet>
      <dgm:spPr/>
      <dgm:t>
        <a:bodyPr/>
        <a:lstStyle/>
        <a:p>
          <a:endParaRPr lang="en-US"/>
        </a:p>
      </dgm:t>
    </dgm:pt>
  </dgm:ptLst>
  <dgm:cxnLst>
    <dgm:cxn modelId="{BB0A6C7C-CA23-2346-BAAE-65ED1FA719B7}" type="presOf" srcId="{FCFB8E09-2A7D-114B-A7B0-44C686154FFC}" destId="{3B3E35FC-5EFA-7D41-B5C5-12A734B7553B}" srcOrd="0" destOrd="3" presId="urn:microsoft.com/office/officeart/2005/8/layout/vList2"/>
    <dgm:cxn modelId="{55F5ABAD-E016-8C46-9673-A4AB4C71EBEC}" srcId="{84CD5FDD-3E23-D14D-867E-A660F7B4AF9D}" destId="{B94F0689-7322-8A4F-B311-1131BDF95662}" srcOrd="0" destOrd="0" parTransId="{8FF18536-BA39-4347-A1C2-43E9A140035D}" sibTransId="{6BCE686B-D11E-194D-8484-D843F4E56EFE}"/>
    <dgm:cxn modelId="{A1C1D605-E172-F34F-B55D-F0D23D516089}" srcId="{B94F0689-7322-8A4F-B311-1131BDF95662}" destId="{7B947D24-2725-6E4B-B697-3855ABC42F0A}" srcOrd="0" destOrd="0" parTransId="{017FF03C-1900-6C41-8661-1DBC726BBCB8}" sibTransId="{75ABAF23-CCE7-F549-B029-6A3433A82024}"/>
    <dgm:cxn modelId="{59888995-3D0D-0B4A-B578-CE5C640192A0}" type="presOf" srcId="{0B2449B9-842E-B448-A67B-515097385F15}" destId="{442D52DF-67B0-7044-9065-75ABFAA2374F}" srcOrd="0" destOrd="0" presId="urn:microsoft.com/office/officeart/2005/8/layout/vList2"/>
    <dgm:cxn modelId="{FD0B63A7-C4AC-6A4D-8C7B-6CA9384DDCBD}" srcId="{06C297C7-4C0B-9046-AAB5-53B50F53620B}" destId="{FCFB8E09-2A7D-114B-A7B0-44C686154FFC}" srcOrd="2" destOrd="0" parTransId="{45FD0452-7681-FD4C-8298-76FCA5582124}" sibTransId="{79AC107C-F345-3843-8F8E-C195B63B8DA2}"/>
    <dgm:cxn modelId="{B2432071-DEC3-EF49-A2EE-83EC764D776A}" srcId="{84CD5FDD-3E23-D14D-867E-A660F7B4AF9D}" destId="{0B2449B9-842E-B448-A67B-515097385F15}" srcOrd="1" destOrd="0" parTransId="{142732F0-78F2-B645-8810-BDA197ADC979}" sibTransId="{79E8A411-5538-4A45-87E1-2958ADC5B184}"/>
    <dgm:cxn modelId="{77C4D3B0-AB9D-5248-BC91-0838E90CEF98}" type="presOf" srcId="{7B947D24-2725-6E4B-B697-3855ABC42F0A}" destId="{6EC0B32E-D560-6E48-80D9-7FDA089E9536}" srcOrd="0" destOrd="0" presId="urn:microsoft.com/office/officeart/2005/8/layout/vList2"/>
    <dgm:cxn modelId="{28E5FBB8-80FC-034E-BC75-CDE8C19838DB}" srcId="{0B2449B9-842E-B448-A67B-515097385F15}" destId="{06C297C7-4C0B-9046-AAB5-53B50F53620B}" srcOrd="0" destOrd="0" parTransId="{324FACB8-D098-4A43-9568-FD0BE653D941}" sibTransId="{A96D1B4B-D8A9-4F4B-A487-83D5B4808E76}"/>
    <dgm:cxn modelId="{78081400-C9A6-D548-8E72-614D2E95256D}" type="presOf" srcId="{B94F0689-7322-8A4F-B311-1131BDF95662}" destId="{6ED16D23-CB7C-7146-804D-02F7F2F0993C}" srcOrd="0" destOrd="0" presId="urn:microsoft.com/office/officeart/2005/8/layout/vList2"/>
    <dgm:cxn modelId="{89562C2C-A934-844E-B4BD-3A6A8D313E52}" type="presOf" srcId="{06C297C7-4C0B-9046-AAB5-53B50F53620B}" destId="{3B3E35FC-5EFA-7D41-B5C5-12A734B7553B}" srcOrd="0" destOrd="0" presId="urn:microsoft.com/office/officeart/2005/8/layout/vList2"/>
    <dgm:cxn modelId="{D8AB5F35-8596-3340-9734-DB08E7AB3553}" type="presOf" srcId="{84CD5FDD-3E23-D14D-867E-A660F7B4AF9D}" destId="{58583719-3BE6-C040-A8E4-E7004102C6A2}" srcOrd="0" destOrd="0" presId="urn:microsoft.com/office/officeart/2005/8/layout/vList2"/>
    <dgm:cxn modelId="{5840BDF8-D25A-D047-8029-5A28BFB04415}" srcId="{06C297C7-4C0B-9046-AAB5-53B50F53620B}" destId="{E0D1BE0A-BA57-AE41-B45E-E6DFD0823B88}" srcOrd="0" destOrd="0" parTransId="{93128017-3521-724E-864C-82D26A77565E}" sibTransId="{D8EC4CF6-D8B6-CD4E-86A1-38623CC37EA2}"/>
    <dgm:cxn modelId="{4567200F-C6DC-F74E-AEBA-751181D443D1}" type="presOf" srcId="{E0D1BE0A-BA57-AE41-B45E-E6DFD0823B88}" destId="{3B3E35FC-5EFA-7D41-B5C5-12A734B7553B}" srcOrd="0" destOrd="1" presId="urn:microsoft.com/office/officeart/2005/8/layout/vList2"/>
    <dgm:cxn modelId="{DD8B77E9-E315-A44F-872D-45F01865F0DD}" type="presOf" srcId="{6F40F308-E3E5-1942-A4AD-41ABD146AEC9}" destId="{6EC0B32E-D560-6E48-80D9-7FDA089E9536}" srcOrd="0" destOrd="1" presId="urn:microsoft.com/office/officeart/2005/8/layout/vList2"/>
    <dgm:cxn modelId="{7B0CE60A-134A-4540-8A63-7CB445448D39}" srcId="{B94F0689-7322-8A4F-B311-1131BDF95662}" destId="{6F40F308-E3E5-1942-A4AD-41ABD146AEC9}" srcOrd="1" destOrd="0" parTransId="{5F8623D1-C869-1743-8F96-A61316B7F2A9}" sibTransId="{4989028D-19DD-B540-8DEC-C6AFDB32A41F}"/>
    <dgm:cxn modelId="{9917BF2F-7A7B-484C-9D30-77FB8539A03C}" srcId="{06C297C7-4C0B-9046-AAB5-53B50F53620B}" destId="{FDE605C1-02A6-514E-A99F-A53EC8CC25BF}" srcOrd="1" destOrd="0" parTransId="{C4C2C0B7-93B7-E34C-A1AE-2E26AE4C9047}" sibTransId="{35DC5F0C-7646-4342-93EB-1CAC5E2EF766}"/>
    <dgm:cxn modelId="{5F6F3522-B5F5-2C4E-A84B-18460DEE8992}" type="presOf" srcId="{FDE605C1-02A6-514E-A99F-A53EC8CC25BF}" destId="{3B3E35FC-5EFA-7D41-B5C5-12A734B7553B}" srcOrd="0" destOrd="2" presId="urn:microsoft.com/office/officeart/2005/8/layout/vList2"/>
    <dgm:cxn modelId="{D5237AC6-F03D-4E4D-8E29-6DA538295CC4}" type="presParOf" srcId="{58583719-3BE6-C040-A8E4-E7004102C6A2}" destId="{6ED16D23-CB7C-7146-804D-02F7F2F0993C}" srcOrd="0" destOrd="0" presId="urn:microsoft.com/office/officeart/2005/8/layout/vList2"/>
    <dgm:cxn modelId="{39A96E4C-FCD1-9147-A7DD-3BC58962B9AC}" type="presParOf" srcId="{58583719-3BE6-C040-A8E4-E7004102C6A2}" destId="{6EC0B32E-D560-6E48-80D9-7FDA089E9536}" srcOrd="1" destOrd="0" presId="urn:microsoft.com/office/officeart/2005/8/layout/vList2"/>
    <dgm:cxn modelId="{827EFFAE-28C1-314C-BC29-C197889815A5}" type="presParOf" srcId="{58583719-3BE6-C040-A8E4-E7004102C6A2}" destId="{442D52DF-67B0-7044-9065-75ABFAA2374F}" srcOrd="2" destOrd="0" presId="urn:microsoft.com/office/officeart/2005/8/layout/vList2"/>
    <dgm:cxn modelId="{63E15B59-61B3-C349-AE9A-49125F9C57CF}" type="presParOf" srcId="{58583719-3BE6-C040-A8E4-E7004102C6A2}" destId="{3B3E35FC-5EFA-7D41-B5C5-12A734B7553B}"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C09018F-96CC-F343-91E8-888C19E657B3}" type="doc">
      <dgm:prSet loTypeId="urn:microsoft.com/office/officeart/2005/8/layout/default#2" loCatId="list" qsTypeId="urn:microsoft.com/office/officeart/2005/8/quickstyle/simple4" qsCatId="simple" csTypeId="urn:microsoft.com/office/officeart/2005/8/colors/accent1_2" csCatId="accent1" phldr="1"/>
      <dgm:spPr/>
      <dgm:t>
        <a:bodyPr/>
        <a:lstStyle/>
        <a:p>
          <a:endParaRPr lang="en-US"/>
        </a:p>
      </dgm:t>
    </dgm:pt>
    <dgm:pt modelId="{7945994E-9F8B-004A-899B-63399F05D0A5}">
      <dgm:prSet/>
      <dgm:spPr>
        <a:solidFill>
          <a:schemeClr val="accent5">
            <a:lumMod val="75000"/>
          </a:schemeClr>
        </a:solidFill>
      </dgm:spPr>
      <dgm:t>
        <a:bodyPr/>
        <a:lstStyle/>
        <a:p>
          <a:pPr rtl="0"/>
          <a:r>
            <a:rPr lang="en-US" b="1" dirty="0" smtClean="0">
              <a:solidFill>
                <a:schemeClr val="bg1"/>
              </a:solidFill>
            </a:rPr>
            <a:t>Persistent</a:t>
          </a:r>
          <a:endParaRPr lang="en-US" dirty="0">
            <a:solidFill>
              <a:schemeClr val="bg1"/>
            </a:solidFill>
          </a:endParaRPr>
        </a:p>
      </dgm:t>
    </dgm:pt>
    <dgm:pt modelId="{C50D4767-247F-A540-B32D-C9A6677400D8}" type="parTrans" cxnId="{42D5E922-503F-B849-81AB-8AF608BDD2C2}">
      <dgm:prSet/>
      <dgm:spPr/>
      <dgm:t>
        <a:bodyPr/>
        <a:lstStyle/>
        <a:p>
          <a:endParaRPr lang="en-US"/>
        </a:p>
      </dgm:t>
    </dgm:pt>
    <dgm:pt modelId="{9B7B5C93-2B8A-8543-BC8B-144E34FB4E00}" type="sibTrans" cxnId="{42D5E922-503F-B849-81AB-8AF608BDD2C2}">
      <dgm:prSet/>
      <dgm:spPr/>
      <dgm:t>
        <a:bodyPr/>
        <a:lstStyle/>
        <a:p>
          <a:endParaRPr lang="en-US"/>
        </a:p>
      </dgm:t>
    </dgm:pt>
    <dgm:pt modelId="{9510BF75-C479-6847-8233-5D43425B6CE7}">
      <dgm:prSet/>
      <dgm:spPr>
        <a:solidFill>
          <a:schemeClr val="accent3">
            <a:lumMod val="75000"/>
          </a:schemeClr>
        </a:solidFill>
      </dgm:spPr>
      <dgm:t>
        <a:bodyPr/>
        <a:lstStyle/>
        <a:p>
          <a:pPr rtl="0"/>
          <a:r>
            <a:rPr lang="en-US" b="1" dirty="0" smtClean="0">
              <a:solidFill>
                <a:schemeClr val="tx1"/>
              </a:solidFill>
            </a:rPr>
            <a:t>Memory based</a:t>
          </a:r>
          <a:endParaRPr lang="en-US" dirty="0">
            <a:solidFill>
              <a:schemeClr val="tx1"/>
            </a:solidFill>
          </a:endParaRPr>
        </a:p>
      </dgm:t>
    </dgm:pt>
    <dgm:pt modelId="{E30DA538-D5B8-5146-BA87-404B234079B3}" type="parTrans" cxnId="{D281DF10-3850-484D-9620-A7B1B6934DEB}">
      <dgm:prSet/>
      <dgm:spPr/>
      <dgm:t>
        <a:bodyPr/>
        <a:lstStyle/>
        <a:p>
          <a:endParaRPr lang="en-US"/>
        </a:p>
      </dgm:t>
    </dgm:pt>
    <dgm:pt modelId="{2C49B8A4-C190-084B-B090-C65215125991}" type="sibTrans" cxnId="{D281DF10-3850-484D-9620-A7B1B6934DEB}">
      <dgm:prSet/>
      <dgm:spPr/>
      <dgm:t>
        <a:bodyPr/>
        <a:lstStyle/>
        <a:p>
          <a:endParaRPr lang="en-US"/>
        </a:p>
      </dgm:t>
    </dgm:pt>
    <dgm:pt modelId="{4A97A6B8-9EDD-2E4B-BDC5-F191BD827914}">
      <dgm:prSet/>
      <dgm:spPr>
        <a:solidFill>
          <a:schemeClr val="accent5">
            <a:lumMod val="75000"/>
          </a:schemeClr>
        </a:solidFill>
      </dgm:spPr>
      <dgm:t>
        <a:bodyPr/>
        <a:lstStyle/>
        <a:p>
          <a:pPr rtl="0"/>
          <a:r>
            <a:rPr lang="en-US" b="1" dirty="0" smtClean="0">
              <a:solidFill>
                <a:srgbClr val="000000"/>
              </a:solidFill>
            </a:rPr>
            <a:t>User mode</a:t>
          </a:r>
          <a:endParaRPr lang="en-US" dirty="0">
            <a:solidFill>
              <a:srgbClr val="000000"/>
            </a:solidFill>
          </a:endParaRPr>
        </a:p>
      </dgm:t>
    </dgm:pt>
    <dgm:pt modelId="{D03EE256-346A-3E4E-95E0-9F89FD79017C}" type="parTrans" cxnId="{CAA4D9A5-246F-934C-B43D-1CD28B422E91}">
      <dgm:prSet/>
      <dgm:spPr/>
      <dgm:t>
        <a:bodyPr/>
        <a:lstStyle/>
        <a:p>
          <a:endParaRPr lang="en-US"/>
        </a:p>
      </dgm:t>
    </dgm:pt>
    <dgm:pt modelId="{DCF2517E-9171-0341-9383-7F971B8DA491}" type="sibTrans" cxnId="{CAA4D9A5-246F-934C-B43D-1CD28B422E91}">
      <dgm:prSet/>
      <dgm:spPr/>
      <dgm:t>
        <a:bodyPr/>
        <a:lstStyle/>
        <a:p>
          <a:endParaRPr lang="en-US"/>
        </a:p>
      </dgm:t>
    </dgm:pt>
    <dgm:pt modelId="{6372CB02-1596-0141-8895-DFA8F45003DA}">
      <dgm:prSet/>
      <dgm:spPr>
        <a:solidFill>
          <a:schemeClr val="accent3">
            <a:lumMod val="75000"/>
          </a:schemeClr>
        </a:solidFill>
      </dgm:spPr>
      <dgm:t>
        <a:bodyPr/>
        <a:lstStyle/>
        <a:p>
          <a:pPr rtl="0"/>
          <a:r>
            <a:rPr lang="en-US" b="1" dirty="0" smtClean="0">
              <a:solidFill>
                <a:schemeClr val="tx1"/>
              </a:solidFill>
            </a:rPr>
            <a:t>Kernel mode</a:t>
          </a:r>
          <a:endParaRPr lang="en-US" b="1" dirty="0">
            <a:solidFill>
              <a:schemeClr val="tx1"/>
            </a:solidFill>
          </a:endParaRPr>
        </a:p>
      </dgm:t>
    </dgm:pt>
    <dgm:pt modelId="{E0DC38B3-E708-CC49-B3A0-971E51B689F0}" type="parTrans" cxnId="{B00846C4-29BA-A14E-93D8-5884BA77B763}">
      <dgm:prSet/>
      <dgm:spPr/>
      <dgm:t>
        <a:bodyPr/>
        <a:lstStyle/>
        <a:p>
          <a:endParaRPr lang="en-US"/>
        </a:p>
      </dgm:t>
    </dgm:pt>
    <dgm:pt modelId="{2A2C1681-334A-E149-8781-5F2E063F9ECC}" type="sibTrans" cxnId="{B00846C4-29BA-A14E-93D8-5884BA77B763}">
      <dgm:prSet/>
      <dgm:spPr/>
      <dgm:t>
        <a:bodyPr/>
        <a:lstStyle/>
        <a:p>
          <a:endParaRPr lang="en-US"/>
        </a:p>
      </dgm:t>
    </dgm:pt>
    <dgm:pt modelId="{5DAE60C4-6E90-C94A-8857-6EAC72A2EC6C}">
      <dgm:prSet/>
      <dgm:spPr>
        <a:solidFill>
          <a:schemeClr val="accent5">
            <a:lumMod val="75000"/>
          </a:schemeClr>
        </a:solidFill>
      </dgm:spPr>
      <dgm:t>
        <a:bodyPr/>
        <a:lstStyle/>
        <a:p>
          <a:pPr rtl="0"/>
          <a:r>
            <a:rPr lang="en-US" b="1" dirty="0" smtClean="0">
              <a:solidFill>
                <a:srgbClr val="000000"/>
              </a:solidFill>
            </a:rPr>
            <a:t>Virtual machine based</a:t>
          </a:r>
          <a:endParaRPr lang="en-US" dirty="0">
            <a:solidFill>
              <a:srgbClr val="000000"/>
            </a:solidFill>
          </a:endParaRPr>
        </a:p>
      </dgm:t>
    </dgm:pt>
    <dgm:pt modelId="{257BB762-77F5-3B47-A422-F9BA3DB186A0}" type="parTrans" cxnId="{3B8874FF-FF0F-314C-B249-FF7E79EC522E}">
      <dgm:prSet/>
      <dgm:spPr/>
      <dgm:t>
        <a:bodyPr/>
        <a:lstStyle/>
        <a:p>
          <a:endParaRPr lang="en-US"/>
        </a:p>
      </dgm:t>
    </dgm:pt>
    <dgm:pt modelId="{6434B346-4C97-E64C-9110-C3120D3FE0CA}" type="sibTrans" cxnId="{3B8874FF-FF0F-314C-B249-FF7E79EC522E}">
      <dgm:prSet/>
      <dgm:spPr/>
      <dgm:t>
        <a:bodyPr/>
        <a:lstStyle/>
        <a:p>
          <a:endParaRPr lang="en-US"/>
        </a:p>
      </dgm:t>
    </dgm:pt>
    <dgm:pt modelId="{0D5901AB-6A59-4541-82C2-5526BDBF6B0E}">
      <dgm:prSet/>
      <dgm:spPr>
        <a:solidFill>
          <a:schemeClr val="accent3">
            <a:lumMod val="75000"/>
          </a:schemeClr>
        </a:solidFill>
      </dgm:spPr>
      <dgm:t>
        <a:bodyPr/>
        <a:lstStyle/>
        <a:p>
          <a:pPr rtl="0"/>
          <a:r>
            <a:rPr lang="en-US" b="1" dirty="0" smtClean="0">
              <a:solidFill>
                <a:schemeClr val="tx1"/>
              </a:solidFill>
            </a:rPr>
            <a:t>External mode</a:t>
          </a:r>
          <a:endParaRPr lang="en-US" b="1" dirty="0">
            <a:solidFill>
              <a:schemeClr val="tx1"/>
            </a:solidFill>
          </a:endParaRPr>
        </a:p>
      </dgm:t>
    </dgm:pt>
    <dgm:pt modelId="{C068509A-8EB9-E14E-B57D-FFF87C5253D9}" type="parTrans" cxnId="{23F92D49-0F5B-5348-B406-195436BFA7B8}">
      <dgm:prSet/>
      <dgm:spPr/>
      <dgm:t>
        <a:bodyPr/>
        <a:lstStyle/>
        <a:p>
          <a:endParaRPr lang="en-US"/>
        </a:p>
      </dgm:t>
    </dgm:pt>
    <dgm:pt modelId="{B79CB585-FDB7-BC4B-91FE-E6DF7463B199}" type="sibTrans" cxnId="{23F92D49-0F5B-5348-B406-195436BFA7B8}">
      <dgm:prSet/>
      <dgm:spPr/>
      <dgm:t>
        <a:bodyPr/>
        <a:lstStyle/>
        <a:p>
          <a:endParaRPr lang="en-US"/>
        </a:p>
      </dgm:t>
    </dgm:pt>
    <dgm:pt modelId="{F4B28C59-5773-264B-A804-53529FE3DEAB}" type="pres">
      <dgm:prSet presAssocID="{2C09018F-96CC-F343-91E8-888C19E657B3}" presName="diagram" presStyleCnt="0">
        <dgm:presLayoutVars>
          <dgm:dir/>
          <dgm:resizeHandles val="exact"/>
        </dgm:presLayoutVars>
      </dgm:prSet>
      <dgm:spPr/>
      <dgm:t>
        <a:bodyPr/>
        <a:lstStyle/>
        <a:p>
          <a:endParaRPr lang="en-US"/>
        </a:p>
      </dgm:t>
    </dgm:pt>
    <dgm:pt modelId="{E44C8787-EF38-C84D-9B63-EE5A5591B063}" type="pres">
      <dgm:prSet presAssocID="{7945994E-9F8B-004A-899B-63399F05D0A5}" presName="node" presStyleLbl="node1" presStyleIdx="0" presStyleCnt="6">
        <dgm:presLayoutVars>
          <dgm:bulletEnabled val="1"/>
        </dgm:presLayoutVars>
      </dgm:prSet>
      <dgm:spPr/>
      <dgm:t>
        <a:bodyPr/>
        <a:lstStyle/>
        <a:p>
          <a:endParaRPr lang="en-US"/>
        </a:p>
      </dgm:t>
    </dgm:pt>
    <dgm:pt modelId="{42806043-3A1D-474D-9134-34D9E44EBF41}" type="pres">
      <dgm:prSet presAssocID="{9B7B5C93-2B8A-8543-BC8B-144E34FB4E00}" presName="sibTrans" presStyleCnt="0"/>
      <dgm:spPr/>
    </dgm:pt>
    <dgm:pt modelId="{6072D17B-F6A5-5047-8836-727A094DE50A}" type="pres">
      <dgm:prSet presAssocID="{9510BF75-C479-6847-8233-5D43425B6CE7}" presName="node" presStyleLbl="node1" presStyleIdx="1" presStyleCnt="6">
        <dgm:presLayoutVars>
          <dgm:bulletEnabled val="1"/>
        </dgm:presLayoutVars>
      </dgm:prSet>
      <dgm:spPr/>
      <dgm:t>
        <a:bodyPr/>
        <a:lstStyle/>
        <a:p>
          <a:endParaRPr lang="en-US"/>
        </a:p>
      </dgm:t>
    </dgm:pt>
    <dgm:pt modelId="{2861C1AB-D9EC-5F4D-84EC-81DA6C621C99}" type="pres">
      <dgm:prSet presAssocID="{2C49B8A4-C190-084B-B090-C65215125991}" presName="sibTrans" presStyleCnt="0"/>
      <dgm:spPr/>
    </dgm:pt>
    <dgm:pt modelId="{C7A1B8EF-C024-DD42-B327-0C43B33F32C7}" type="pres">
      <dgm:prSet presAssocID="{4A97A6B8-9EDD-2E4B-BDC5-F191BD827914}" presName="node" presStyleLbl="node1" presStyleIdx="2" presStyleCnt="6">
        <dgm:presLayoutVars>
          <dgm:bulletEnabled val="1"/>
        </dgm:presLayoutVars>
      </dgm:prSet>
      <dgm:spPr/>
      <dgm:t>
        <a:bodyPr/>
        <a:lstStyle/>
        <a:p>
          <a:endParaRPr lang="en-US"/>
        </a:p>
      </dgm:t>
    </dgm:pt>
    <dgm:pt modelId="{65458AEB-8ADC-EC43-BCBB-33BEBD6FCB20}" type="pres">
      <dgm:prSet presAssocID="{DCF2517E-9171-0341-9383-7F971B8DA491}" presName="sibTrans" presStyleCnt="0"/>
      <dgm:spPr/>
    </dgm:pt>
    <dgm:pt modelId="{8B48159E-09EA-364F-A510-D8162959C1D3}" type="pres">
      <dgm:prSet presAssocID="{6372CB02-1596-0141-8895-DFA8F45003DA}" presName="node" presStyleLbl="node1" presStyleIdx="3" presStyleCnt="6">
        <dgm:presLayoutVars>
          <dgm:bulletEnabled val="1"/>
        </dgm:presLayoutVars>
      </dgm:prSet>
      <dgm:spPr/>
      <dgm:t>
        <a:bodyPr/>
        <a:lstStyle/>
        <a:p>
          <a:endParaRPr lang="en-US"/>
        </a:p>
      </dgm:t>
    </dgm:pt>
    <dgm:pt modelId="{2EA93FE1-283A-5B4B-9F4A-6B5DD73001A4}" type="pres">
      <dgm:prSet presAssocID="{2A2C1681-334A-E149-8781-5F2E063F9ECC}" presName="sibTrans" presStyleCnt="0"/>
      <dgm:spPr/>
    </dgm:pt>
    <dgm:pt modelId="{F87C3173-1EE5-6A4C-872A-CD220AD18035}" type="pres">
      <dgm:prSet presAssocID="{5DAE60C4-6E90-C94A-8857-6EAC72A2EC6C}" presName="node" presStyleLbl="node1" presStyleIdx="4" presStyleCnt="6">
        <dgm:presLayoutVars>
          <dgm:bulletEnabled val="1"/>
        </dgm:presLayoutVars>
      </dgm:prSet>
      <dgm:spPr/>
      <dgm:t>
        <a:bodyPr/>
        <a:lstStyle/>
        <a:p>
          <a:endParaRPr lang="en-US"/>
        </a:p>
      </dgm:t>
    </dgm:pt>
    <dgm:pt modelId="{76C31CD0-FAD5-6048-A606-D8BA95C8188B}" type="pres">
      <dgm:prSet presAssocID="{6434B346-4C97-E64C-9110-C3120D3FE0CA}" presName="sibTrans" presStyleCnt="0"/>
      <dgm:spPr/>
    </dgm:pt>
    <dgm:pt modelId="{E0353279-FF85-2046-A116-4276350C938F}" type="pres">
      <dgm:prSet presAssocID="{0D5901AB-6A59-4541-82C2-5526BDBF6B0E}" presName="node" presStyleLbl="node1" presStyleIdx="5" presStyleCnt="6">
        <dgm:presLayoutVars>
          <dgm:bulletEnabled val="1"/>
        </dgm:presLayoutVars>
      </dgm:prSet>
      <dgm:spPr/>
      <dgm:t>
        <a:bodyPr/>
        <a:lstStyle/>
        <a:p>
          <a:endParaRPr lang="en-US"/>
        </a:p>
      </dgm:t>
    </dgm:pt>
  </dgm:ptLst>
  <dgm:cxnLst>
    <dgm:cxn modelId="{D281DF10-3850-484D-9620-A7B1B6934DEB}" srcId="{2C09018F-96CC-F343-91E8-888C19E657B3}" destId="{9510BF75-C479-6847-8233-5D43425B6CE7}" srcOrd="1" destOrd="0" parTransId="{E30DA538-D5B8-5146-BA87-404B234079B3}" sibTransId="{2C49B8A4-C190-084B-B090-C65215125991}"/>
    <dgm:cxn modelId="{4CD36719-BB1E-B748-9F87-01C62D09F6E3}" type="presOf" srcId="{6372CB02-1596-0141-8895-DFA8F45003DA}" destId="{8B48159E-09EA-364F-A510-D8162959C1D3}" srcOrd="0" destOrd="0" presId="urn:microsoft.com/office/officeart/2005/8/layout/default#2"/>
    <dgm:cxn modelId="{C87FAB9F-F091-B041-8BCA-31BA85ACE6D7}" type="presOf" srcId="{2C09018F-96CC-F343-91E8-888C19E657B3}" destId="{F4B28C59-5773-264B-A804-53529FE3DEAB}" srcOrd="0" destOrd="0" presId="urn:microsoft.com/office/officeart/2005/8/layout/default#2"/>
    <dgm:cxn modelId="{B00846C4-29BA-A14E-93D8-5884BA77B763}" srcId="{2C09018F-96CC-F343-91E8-888C19E657B3}" destId="{6372CB02-1596-0141-8895-DFA8F45003DA}" srcOrd="3" destOrd="0" parTransId="{E0DC38B3-E708-CC49-B3A0-971E51B689F0}" sibTransId="{2A2C1681-334A-E149-8781-5F2E063F9ECC}"/>
    <dgm:cxn modelId="{8CC2D51F-396E-4C4A-BD7A-047F8801C8FE}" type="presOf" srcId="{4A97A6B8-9EDD-2E4B-BDC5-F191BD827914}" destId="{C7A1B8EF-C024-DD42-B327-0C43B33F32C7}" srcOrd="0" destOrd="0" presId="urn:microsoft.com/office/officeart/2005/8/layout/default#2"/>
    <dgm:cxn modelId="{5DBEDBE1-0CA8-304B-A908-7ED0718E0C6A}" type="presOf" srcId="{7945994E-9F8B-004A-899B-63399F05D0A5}" destId="{E44C8787-EF38-C84D-9B63-EE5A5591B063}" srcOrd="0" destOrd="0" presId="urn:microsoft.com/office/officeart/2005/8/layout/default#2"/>
    <dgm:cxn modelId="{2305D7F0-56C6-3E4E-AF7C-816B1459A332}" type="presOf" srcId="{5DAE60C4-6E90-C94A-8857-6EAC72A2EC6C}" destId="{F87C3173-1EE5-6A4C-872A-CD220AD18035}" srcOrd="0" destOrd="0" presId="urn:microsoft.com/office/officeart/2005/8/layout/default#2"/>
    <dgm:cxn modelId="{14484F62-97D8-A34F-9F86-BBDC33240205}" type="presOf" srcId="{0D5901AB-6A59-4541-82C2-5526BDBF6B0E}" destId="{E0353279-FF85-2046-A116-4276350C938F}" srcOrd="0" destOrd="0" presId="urn:microsoft.com/office/officeart/2005/8/layout/default#2"/>
    <dgm:cxn modelId="{3B8874FF-FF0F-314C-B249-FF7E79EC522E}" srcId="{2C09018F-96CC-F343-91E8-888C19E657B3}" destId="{5DAE60C4-6E90-C94A-8857-6EAC72A2EC6C}" srcOrd="4" destOrd="0" parTransId="{257BB762-77F5-3B47-A422-F9BA3DB186A0}" sibTransId="{6434B346-4C97-E64C-9110-C3120D3FE0CA}"/>
    <dgm:cxn modelId="{CAA4D9A5-246F-934C-B43D-1CD28B422E91}" srcId="{2C09018F-96CC-F343-91E8-888C19E657B3}" destId="{4A97A6B8-9EDD-2E4B-BDC5-F191BD827914}" srcOrd="2" destOrd="0" parTransId="{D03EE256-346A-3E4E-95E0-9F89FD79017C}" sibTransId="{DCF2517E-9171-0341-9383-7F971B8DA491}"/>
    <dgm:cxn modelId="{B866A201-B325-304B-BFC7-05096E040E91}" type="presOf" srcId="{9510BF75-C479-6847-8233-5D43425B6CE7}" destId="{6072D17B-F6A5-5047-8836-727A094DE50A}" srcOrd="0" destOrd="0" presId="urn:microsoft.com/office/officeart/2005/8/layout/default#2"/>
    <dgm:cxn modelId="{42D5E922-503F-B849-81AB-8AF608BDD2C2}" srcId="{2C09018F-96CC-F343-91E8-888C19E657B3}" destId="{7945994E-9F8B-004A-899B-63399F05D0A5}" srcOrd="0" destOrd="0" parTransId="{C50D4767-247F-A540-B32D-C9A6677400D8}" sibTransId="{9B7B5C93-2B8A-8543-BC8B-144E34FB4E00}"/>
    <dgm:cxn modelId="{23F92D49-0F5B-5348-B406-195436BFA7B8}" srcId="{2C09018F-96CC-F343-91E8-888C19E657B3}" destId="{0D5901AB-6A59-4541-82C2-5526BDBF6B0E}" srcOrd="5" destOrd="0" parTransId="{C068509A-8EB9-E14E-B57D-FFF87C5253D9}" sibTransId="{B79CB585-FDB7-BC4B-91FE-E6DF7463B199}"/>
    <dgm:cxn modelId="{43FE5BDB-8795-AF46-9A94-438C2BFFF7AB}" type="presParOf" srcId="{F4B28C59-5773-264B-A804-53529FE3DEAB}" destId="{E44C8787-EF38-C84D-9B63-EE5A5591B063}" srcOrd="0" destOrd="0" presId="urn:microsoft.com/office/officeart/2005/8/layout/default#2"/>
    <dgm:cxn modelId="{ABA10C9B-E625-134F-A2B4-F1ABC4284B38}" type="presParOf" srcId="{F4B28C59-5773-264B-A804-53529FE3DEAB}" destId="{42806043-3A1D-474D-9134-34D9E44EBF41}" srcOrd="1" destOrd="0" presId="urn:microsoft.com/office/officeart/2005/8/layout/default#2"/>
    <dgm:cxn modelId="{F80CF799-D358-8741-AA00-010446045AA0}" type="presParOf" srcId="{F4B28C59-5773-264B-A804-53529FE3DEAB}" destId="{6072D17B-F6A5-5047-8836-727A094DE50A}" srcOrd="2" destOrd="0" presId="urn:microsoft.com/office/officeart/2005/8/layout/default#2"/>
    <dgm:cxn modelId="{472F3026-1F25-3C4C-B933-C2E336005628}" type="presParOf" srcId="{F4B28C59-5773-264B-A804-53529FE3DEAB}" destId="{2861C1AB-D9EC-5F4D-84EC-81DA6C621C99}" srcOrd="3" destOrd="0" presId="urn:microsoft.com/office/officeart/2005/8/layout/default#2"/>
    <dgm:cxn modelId="{11362635-9CC8-1049-81FC-4F3AE10A59A9}" type="presParOf" srcId="{F4B28C59-5773-264B-A804-53529FE3DEAB}" destId="{C7A1B8EF-C024-DD42-B327-0C43B33F32C7}" srcOrd="4" destOrd="0" presId="urn:microsoft.com/office/officeart/2005/8/layout/default#2"/>
    <dgm:cxn modelId="{C3AE3110-2C0D-8D4C-A7D3-2B64354AA962}" type="presParOf" srcId="{F4B28C59-5773-264B-A804-53529FE3DEAB}" destId="{65458AEB-8ADC-EC43-BCBB-33BEBD6FCB20}" srcOrd="5" destOrd="0" presId="urn:microsoft.com/office/officeart/2005/8/layout/default#2"/>
    <dgm:cxn modelId="{09385047-F4A0-C241-B1FD-BEAAD245808D}" type="presParOf" srcId="{F4B28C59-5773-264B-A804-53529FE3DEAB}" destId="{8B48159E-09EA-364F-A510-D8162959C1D3}" srcOrd="6" destOrd="0" presId="urn:microsoft.com/office/officeart/2005/8/layout/default#2"/>
    <dgm:cxn modelId="{EEC94EB5-4960-DA4D-A173-A80CD774A692}" type="presParOf" srcId="{F4B28C59-5773-264B-A804-53529FE3DEAB}" destId="{2EA93FE1-283A-5B4B-9F4A-6B5DD73001A4}" srcOrd="7" destOrd="0" presId="urn:microsoft.com/office/officeart/2005/8/layout/default#2"/>
    <dgm:cxn modelId="{BC5C7F4A-AB33-C049-A275-799D6EE9145B}" type="presParOf" srcId="{F4B28C59-5773-264B-A804-53529FE3DEAB}" destId="{F87C3173-1EE5-6A4C-872A-CD220AD18035}" srcOrd="8" destOrd="0" presId="urn:microsoft.com/office/officeart/2005/8/layout/default#2"/>
    <dgm:cxn modelId="{1BC9EE3D-F6AE-634B-ACB3-FD207141ACED}" type="presParOf" srcId="{F4B28C59-5773-264B-A804-53529FE3DEAB}" destId="{76C31CD0-FAD5-6048-A606-D8BA95C8188B}" srcOrd="9" destOrd="0" presId="urn:microsoft.com/office/officeart/2005/8/layout/default#2"/>
    <dgm:cxn modelId="{49F2FD09-CE86-314F-94F2-D23F814F1231}" type="presParOf" srcId="{F4B28C59-5773-264B-A804-53529FE3DEAB}" destId="{E0353279-FF85-2046-A116-4276350C938F}" srcOrd="10" destOrd="0" presId="urn:microsoft.com/office/officeart/2005/8/layout/defaul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E597C373-B344-4647-9666-45221E1A5803}"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A2F49F7D-DC29-234E-8131-187DE0ECA205}">
      <dgm:prSet phldrT="[Text]"/>
      <dgm:spPr>
        <a:solidFill>
          <a:schemeClr val="accent3">
            <a:lumMod val="75000"/>
          </a:schemeClr>
        </a:solidFill>
      </dgm:spPr>
      <dgm:t>
        <a:bodyPr/>
        <a:lstStyle/>
        <a:p>
          <a:r>
            <a:rPr lang="en-US" b="1" dirty="0" smtClean="0">
              <a:solidFill>
                <a:schemeClr val="tx1"/>
              </a:solidFill>
            </a:rPr>
            <a:t>Four main elements of prevention:</a:t>
          </a:r>
          <a:endParaRPr lang="en-US" b="1" dirty="0">
            <a:solidFill>
              <a:schemeClr val="tx1"/>
            </a:solidFill>
          </a:endParaRPr>
        </a:p>
      </dgm:t>
    </dgm:pt>
    <dgm:pt modelId="{407ACF3F-BDBE-A348-80BA-DFA5485D56AD}" type="parTrans" cxnId="{947BD9AE-F2FE-E349-9C6D-BBC8D627F16A}">
      <dgm:prSet/>
      <dgm:spPr/>
      <dgm:t>
        <a:bodyPr/>
        <a:lstStyle/>
        <a:p>
          <a:endParaRPr lang="en-US"/>
        </a:p>
      </dgm:t>
    </dgm:pt>
    <dgm:pt modelId="{CC2B33C9-2022-A841-A120-F57B5A3BD772}" type="sibTrans" cxnId="{947BD9AE-F2FE-E349-9C6D-BBC8D627F16A}">
      <dgm:prSet/>
      <dgm:spPr/>
      <dgm:t>
        <a:bodyPr/>
        <a:lstStyle/>
        <a:p>
          <a:endParaRPr lang="en-US"/>
        </a:p>
      </dgm:t>
    </dgm:pt>
    <dgm:pt modelId="{A85B7817-CDD7-C049-A073-D8CFFC417918}">
      <dgm:prSet/>
      <dgm:spPr>
        <a:ln>
          <a:solidFill>
            <a:schemeClr val="accent3">
              <a:lumMod val="50000"/>
            </a:schemeClr>
          </a:solidFill>
        </a:ln>
      </dgm:spPr>
      <dgm:t>
        <a:bodyPr/>
        <a:lstStyle/>
        <a:p>
          <a:r>
            <a:rPr lang="en-US" dirty="0" smtClean="0"/>
            <a:t>Policy</a:t>
          </a:r>
        </a:p>
      </dgm:t>
    </dgm:pt>
    <dgm:pt modelId="{3DC4848E-004B-1A4C-A744-3C816C74AA8E}" type="parTrans" cxnId="{E9798DC8-6B8A-4E49-9C73-9B5112E6C969}">
      <dgm:prSet/>
      <dgm:spPr/>
      <dgm:t>
        <a:bodyPr/>
        <a:lstStyle/>
        <a:p>
          <a:endParaRPr lang="en-US"/>
        </a:p>
      </dgm:t>
    </dgm:pt>
    <dgm:pt modelId="{34B90911-2D46-694F-B675-A32B2099E060}" type="sibTrans" cxnId="{E9798DC8-6B8A-4E49-9C73-9B5112E6C969}">
      <dgm:prSet/>
      <dgm:spPr/>
      <dgm:t>
        <a:bodyPr/>
        <a:lstStyle/>
        <a:p>
          <a:endParaRPr lang="en-US"/>
        </a:p>
      </dgm:t>
    </dgm:pt>
    <dgm:pt modelId="{5633FEA8-F733-7744-9130-BBE890A6AB21}">
      <dgm:prSet/>
      <dgm:spPr>
        <a:ln>
          <a:solidFill>
            <a:schemeClr val="accent3">
              <a:lumMod val="50000"/>
            </a:schemeClr>
          </a:solidFill>
        </a:ln>
      </dgm:spPr>
      <dgm:t>
        <a:bodyPr/>
        <a:lstStyle/>
        <a:p>
          <a:r>
            <a:rPr lang="en-US" dirty="0" smtClean="0"/>
            <a:t>Awareness</a:t>
          </a:r>
        </a:p>
      </dgm:t>
    </dgm:pt>
    <dgm:pt modelId="{14835D0F-8544-6043-BDAB-70AAD06D0B05}" type="parTrans" cxnId="{C8B246A7-146B-D44C-A0B6-D62B3B46D552}">
      <dgm:prSet/>
      <dgm:spPr/>
      <dgm:t>
        <a:bodyPr/>
        <a:lstStyle/>
        <a:p>
          <a:endParaRPr lang="en-US"/>
        </a:p>
      </dgm:t>
    </dgm:pt>
    <dgm:pt modelId="{40ECE71D-49B5-AB4A-8E18-60582BBB76FE}" type="sibTrans" cxnId="{C8B246A7-146B-D44C-A0B6-D62B3B46D552}">
      <dgm:prSet/>
      <dgm:spPr/>
      <dgm:t>
        <a:bodyPr/>
        <a:lstStyle/>
        <a:p>
          <a:endParaRPr lang="en-US"/>
        </a:p>
      </dgm:t>
    </dgm:pt>
    <dgm:pt modelId="{C10341DE-4D1C-5644-A899-2A5BBD88FFE5}">
      <dgm:prSet/>
      <dgm:spPr>
        <a:ln>
          <a:solidFill>
            <a:schemeClr val="accent3">
              <a:lumMod val="50000"/>
            </a:schemeClr>
          </a:solidFill>
        </a:ln>
      </dgm:spPr>
      <dgm:t>
        <a:bodyPr/>
        <a:lstStyle/>
        <a:p>
          <a:r>
            <a:rPr lang="en-US" dirty="0" smtClean="0"/>
            <a:t>Vulnerability mitigation</a:t>
          </a:r>
        </a:p>
      </dgm:t>
    </dgm:pt>
    <dgm:pt modelId="{0A306DCB-897E-9942-A224-C2F30E6CD166}" type="parTrans" cxnId="{CD0E990E-AD1A-B14D-BCC8-6115E392DE23}">
      <dgm:prSet/>
      <dgm:spPr/>
      <dgm:t>
        <a:bodyPr/>
        <a:lstStyle/>
        <a:p>
          <a:endParaRPr lang="en-US"/>
        </a:p>
      </dgm:t>
    </dgm:pt>
    <dgm:pt modelId="{2C5C60B3-1CB3-3D43-A1B6-2100A0FBC3E9}" type="sibTrans" cxnId="{CD0E990E-AD1A-B14D-BCC8-6115E392DE23}">
      <dgm:prSet/>
      <dgm:spPr/>
      <dgm:t>
        <a:bodyPr/>
        <a:lstStyle/>
        <a:p>
          <a:endParaRPr lang="en-US"/>
        </a:p>
      </dgm:t>
    </dgm:pt>
    <dgm:pt modelId="{19933629-1549-9244-A2EB-710BFBB3F3C0}">
      <dgm:prSet/>
      <dgm:spPr>
        <a:ln>
          <a:solidFill>
            <a:schemeClr val="accent3">
              <a:lumMod val="50000"/>
            </a:schemeClr>
          </a:solidFill>
        </a:ln>
      </dgm:spPr>
      <dgm:t>
        <a:bodyPr/>
        <a:lstStyle/>
        <a:p>
          <a:r>
            <a:rPr lang="en-US" dirty="0" smtClean="0"/>
            <a:t>Threat mitigation</a:t>
          </a:r>
        </a:p>
      </dgm:t>
    </dgm:pt>
    <dgm:pt modelId="{A4128A9A-6B83-7440-B38E-DCF55E94D982}" type="parTrans" cxnId="{9EFE0D47-8602-F147-B259-32678CD072D1}">
      <dgm:prSet/>
      <dgm:spPr/>
      <dgm:t>
        <a:bodyPr/>
        <a:lstStyle/>
        <a:p>
          <a:endParaRPr lang="en-US"/>
        </a:p>
      </dgm:t>
    </dgm:pt>
    <dgm:pt modelId="{1C91BF96-12DA-8C4A-BFA7-91C385C85FB8}" type="sibTrans" cxnId="{9EFE0D47-8602-F147-B259-32678CD072D1}">
      <dgm:prSet/>
      <dgm:spPr/>
      <dgm:t>
        <a:bodyPr/>
        <a:lstStyle/>
        <a:p>
          <a:endParaRPr lang="en-US"/>
        </a:p>
      </dgm:t>
    </dgm:pt>
    <dgm:pt modelId="{38921C6F-F36A-4841-BAD8-C903163E6987}" type="pres">
      <dgm:prSet presAssocID="{E597C373-B344-4647-9666-45221E1A5803}" presName="linear" presStyleCnt="0">
        <dgm:presLayoutVars>
          <dgm:dir/>
          <dgm:animLvl val="lvl"/>
          <dgm:resizeHandles val="exact"/>
        </dgm:presLayoutVars>
      </dgm:prSet>
      <dgm:spPr/>
      <dgm:t>
        <a:bodyPr/>
        <a:lstStyle/>
        <a:p>
          <a:endParaRPr lang="en-US"/>
        </a:p>
      </dgm:t>
    </dgm:pt>
    <dgm:pt modelId="{CA75C928-7EBF-194E-8D6D-A82F986CD0C6}" type="pres">
      <dgm:prSet presAssocID="{A2F49F7D-DC29-234E-8131-187DE0ECA205}" presName="parentLin" presStyleCnt="0"/>
      <dgm:spPr/>
    </dgm:pt>
    <dgm:pt modelId="{952E37D5-2D17-2248-94E4-2E967F62D580}" type="pres">
      <dgm:prSet presAssocID="{A2F49F7D-DC29-234E-8131-187DE0ECA205}" presName="parentLeftMargin" presStyleLbl="node1" presStyleIdx="0" presStyleCnt="1"/>
      <dgm:spPr/>
      <dgm:t>
        <a:bodyPr/>
        <a:lstStyle/>
        <a:p>
          <a:endParaRPr lang="en-US"/>
        </a:p>
      </dgm:t>
    </dgm:pt>
    <dgm:pt modelId="{9F27D6DC-1F2B-7744-AB44-F95CB3588EA2}" type="pres">
      <dgm:prSet presAssocID="{A2F49F7D-DC29-234E-8131-187DE0ECA205}" presName="parentText" presStyleLbl="node1" presStyleIdx="0" presStyleCnt="1">
        <dgm:presLayoutVars>
          <dgm:chMax val="0"/>
          <dgm:bulletEnabled val="1"/>
        </dgm:presLayoutVars>
      </dgm:prSet>
      <dgm:spPr/>
      <dgm:t>
        <a:bodyPr/>
        <a:lstStyle/>
        <a:p>
          <a:endParaRPr lang="en-US"/>
        </a:p>
      </dgm:t>
    </dgm:pt>
    <dgm:pt modelId="{1FF102FA-668D-A04B-8834-D142FA6C52EC}" type="pres">
      <dgm:prSet presAssocID="{A2F49F7D-DC29-234E-8131-187DE0ECA205}" presName="negativeSpace" presStyleCnt="0"/>
      <dgm:spPr/>
    </dgm:pt>
    <dgm:pt modelId="{AA82D9DB-A488-6D46-8B85-3412B019F831}" type="pres">
      <dgm:prSet presAssocID="{A2F49F7D-DC29-234E-8131-187DE0ECA205}" presName="childText" presStyleLbl="conFgAcc1" presStyleIdx="0" presStyleCnt="1">
        <dgm:presLayoutVars>
          <dgm:bulletEnabled val="1"/>
        </dgm:presLayoutVars>
      </dgm:prSet>
      <dgm:spPr/>
      <dgm:t>
        <a:bodyPr/>
        <a:lstStyle/>
        <a:p>
          <a:endParaRPr lang="en-US"/>
        </a:p>
      </dgm:t>
    </dgm:pt>
  </dgm:ptLst>
  <dgm:cxnLst>
    <dgm:cxn modelId="{E9798DC8-6B8A-4E49-9C73-9B5112E6C969}" srcId="{A2F49F7D-DC29-234E-8131-187DE0ECA205}" destId="{A85B7817-CDD7-C049-A073-D8CFFC417918}" srcOrd="0" destOrd="0" parTransId="{3DC4848E-004B-1A4C-A744-3C816C74AA8E}" sibTransId="{34B90911-2D46-694F-B675-A32B2099E060}"/>
    <dgm:cxn modelId="{17234A70-C927-0D4D-875C-3CA219B139BC}" type="presOf" srcId="{A85B7817-CDD7-C049-A073-D8CFFC417918}" destId="{AA82D9DB-A488-6D46-8B85-3412B019F831}" srcOrd="0" destOrd="0" presId="urn:microsoft.com/office/officeart/2005/8/layout/list1"/>
    <dgm:cxn modelId="{E9330A34-A6DF-1C40-9680-7C311615E0F6}" type="presOf" srcId="{E597C373-B344-4647-9666-45221E1A5803}" destId="{38921C6F-F36A-4841-BAD8-C903163E6987}" srcOrd="0" destOrd="0" presId="urn:microsoft.com/office/officeart/2005/8/layout/list1"/>
    <dgm:cxn modelId="{43987F15-A4C3-1346-9EBA-584B627F7276}" type="presOf" srcId="{A2F49F7D-DC29-234E-8131-187DE0ECA205}" destId="{9F27D6DC-1F2B-7744-AB44-F95CB3588EA2}" srcOrd="1" destOrd="0" presId="urn:microsoft.com/office/officeart/2005/8/layout/list1"/>
    <dgm:cxn modelId="{9EFE0D47-8602-F147-B259-32678CD072D1}" srcId="{A2F49F7D-DC29-234E-8131-187DE0ECA205}" destId="{19933629-1549-9244-A2EB-710BFBB3F3C0}" srcOrd="3" destOrd="0" parTransId="{A4128A9A-6B83-7440-B38E-DCF55E94D982}" sibTransId="{1C91BF96-12DA-8C4A-BFA7-91C385C85FB8}"/>
    <dgm:cxn modelId="{CD0E990E-AD1A-B14D-BCC8-6115E392DE23}" srcId="{A2F49F7D-DC29-234E-8131-187DE0ECA205}" destId="{C10341DE-4D1C-5644-A899-2A5BBD88FFE5}" srcOrd="2" destOrd="0" parTransId="{0A306DCB-897E-9942-A224-C2F30E6CD166}" sibTransId="{2C5C60B3-1CB3-3D43-A1B6-2100A0FBC3E9}"/>
    <dgm:cxn modelId="{A3513AD7-0DC4-9645-B854-4B1723DC57B4}" type="presOf" srcId="{5633FEA8-F733-7744-9130-BBE890A6AB21}" destId="{AA82D9DB-A488-6D46-8B85-3412B019F831}" srcOrd="0" destOrd="1" presId="urn:microsoft.com/office/officeart/2005/8/layout/list1"/>
    <dgm:cxn modelId="{99BDBF3A-8DFD-984C-8EEB-0047233345C3}" type="presOf" srcId="{C10341DE-4D1C-5644-A899-2A5BBD88FFE5}" destId="{AA82D9DB-A488-6D46-8B85-3412B019F831}" srcOrd="0" destOrd="2" presId="urn:microsoft.com/office/officeart/2005/8/layout/list1"/>
    <dgm:cxn modelId="{3930B535-7F68-3D49-91F7-082DCFE52FD8}" type="presOf" srcId="{19933629-1549-9244-A2EB-710BFBB3F3C0}" destId="{AA82D9DB-A488-6D46-8B85-3412B019F831}" srcOrd="0" destOrd="3" presId="urn:microsoft.com/office/officeart/2005/8/layout/list1"/>
    <dgm:cxn modelId="{947BD9AE-F2FE-E349-9C6D-BBC8D627F16A}" srcId="{E597C373-B344-4647-9666-45221E1A5803}" destId="{A2F49F7D-DC29-234E-8131-187DE0ECA205}" srcOrd="0" destOrd="0" parTransId="{407ACF3F-BDBE-A348-80BA-DFA5485D56AD}" sibTransId="{CC2B33C9-2022-A841-A120-F57B5A3BD772}"/>
    <dgm:cxn modelId="{C8B246A7-146B-D44C-A0B6-D62B3B46D552}" srcId="{A2F49F7D-DC29-234E-8131-187DE0ECA205}" destId="{5633FEA8-F733-7744-9130-BBE890A6AB21}" srcOrd="1" destOrd="0" parTransId="{14835D0F-8544-6043-BDAB-70AAD06D0B05}" sibTransId="{40ECE71D-49B5-AB4A-8E18-60582BBB76FE}"/>
    <dgm:cxn modelId="{95BB7CAF-88D5-DC4D-9F0C-C26F1BDE0EEB}" type="presOf" srcId="{A2F49F7D-DC29-234E-8131-187DE0ECA205}" destId="{952E37D5-2D17-2248-94E4-2E967F62D580}" srcOrd="0" destOrd="0" presId="urn:microsoft.com/office/officeart/2005/8/layout/list1"/>
    <dgm:cxn modelId="{983CAEC9-5139-4847-8656-EA0EC86D5721}" type="presParOf" srcId="{38921C6F-F36A-4841-BAD8-C903163E6987}" destId="{CA75C928-7EBF-194E-8D6D-A82F986CD0C6}" srcOrd="0" destOrd="0" presId="urn:microsoft.com/office/officeart/2005/8/layout/list1"/>
    <dgm:cxn modelId="{503EFAA2-F142-6346-91F9-CEA865E9E737}" type="presParOf" srcId="{CA75C928-7EBF-194E-8D6D-A82F986CD0C6}" destId="{952E37D5-2D17-2248-94E4-2E967F62D580}" srcOrd="0" destOrd="0" presId="urn:microsoft.com/office/officeart/2005/8/layout/list1"/>
    <dgm:cxn modelId="{489BEECD-ED80-4D47-AC67-CBA9BB3C0920}" type="presParOf" srcId="{CA75C928-7EBF-194E-8D6D-A82F986CD0C6}" destId="{9F27D6DC-1F2B-7744-AB44-F95CB3588EA2}" srcOrd="1" destOrd="0" presId="urn:microsoft.com/office/officeart/2005/8/layout/list1"/>
    <dgm:cxn modelId="{8E0FF3DB-1F48-154D-AE21-3F79EA6F7EDE}" type="presParOf" srcId="{38921C6F-F36A-4841-BAD8-C903163E6987}" destId="{1FF102FA-668D-A04B-8834-D142FA6C52EC}" srcOrd="1" destOrd="0" presId="urn:microsoft.com/office/officeart/2005/8/layout/list1"/>
    <dgm:cxn modelId="{EADD1087-8378-6243-AE9E-96456EE57ECE}" type="presParOf" srcId="{38921C6F-F36A-4841-BAD8-C903163E6987}" destId="{AA82D9DB-A488-6D46-8B85-3412B019F831}"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34C8CA6-6FBB-9543-B7CE-61E8B118F161}"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A9387B20-B672-7340-B5F6-86E17F6B3B71}">
      <dgm:prSet custT="1"/>
      <dgm:spPr>
        <a:solidFill>
          <a:schemeClr val="tx1"/>
        </a:solidFill>
        <a:ln w="25400">
          <a:solidFill>
            <a:schemeClr val="accent5">
              <a:lumMod val="50000"/>
            </a:schemeClr>
          </a:solidFill>
        </a:ln>
      </dgm:spPr>
      <dgm:t>
        <a:bodyPr/>
        <a:lstStyle/>
        <a:p>
          <a:pPr rtl="0"/>
          <a:r>
            <a:rPr lang="en-US" sz="1800" b="1" dirty="0" smtClean="0">
              <a:solidFill>
                <a:schemeClr val="bg1"/>
              </a:solidFill>
            </a:rPr>
            <a:t>First generation:  simple scanners</a:t>
          </a:r>
          <a:endParaRPr lang="en-US" sz="1800" dirty="0">
            <a:solidFill>
              <a:schemeClr val="bg1"/>
            </a:solidFill>
          </a:endParaRPr>
        </a:p>
      </dgm:t>
    </dgm:pt>
    <dgm:pt modelId="{A0FB0AFA-7044-F944-A68F-E4B57752DA85}" type="parTrans" cxnId="{1601031A-F7DA-CB4F-924C-7FB78F92F8D0}">
      <dgm:prSet/>
      <dgm:spPr/>
      <dgm:t>
        <a:bodyPr/>
        <a:lstStyle/>
        <a:p>
          <a:endParaRPr lang="en-US"/>
        </a:p>
      </dgm:t>
    </dgm:pt>
    <dgm:pt modelId="{849488E8-B7E6-C144-8049-60F5D218F3E2}" type="sibTrans" cxnId="{1601031A-F7DA-CB4F-924C-7FB78F92F8D0}">
      <dgm:prSet/>
      <dgm:spPr>
        <a:solidFill>
          <a:schemeClr val="accent5">
            <a:lumMod val="75000"/>
          </a:schemeClr>
        </a:solidFill>
        <a:ln w="19050">
          <a:solidFill>
            <a:schemeClr val="bg1"/>
          </a:solidFill>
        </a:ln>
      </dgm:spPr>
      <dgm:t>
        <a:bodyPr/>
        <a:lstStyle/>
        <a:p>
          <a:endParaRPr lang="en-US"/>
        </a:p>
      </dgm:t>
    </dgm:pt>
    <dgm:pt modelId="{A5796948-3AB1-F347-9BCD-7900063785F2}">
      <dgm:prSet custT="1"/>
      <dgm:spPr>
        <a:solidFill>
          <a:schemeClr val="tx1"/>
        </a:solidFill>
        <a:ln w="25400">
          <a:solidFill>
            <a:schemeClr val="accent5">
              <a:lumMod val="50000"/>
            </a:schemeClr>
          </a:solidFill>
        </a:ln>
      </dgm:spPr>
      <dgm:t>
        <a:bodyPr/>
        <a:lstStyle/>
        <a:p>
          <a:pPr rtl="0"/>
          <a:r>
            <a:rPr lang="en-US" sz="1400" b="1" dirty="0" smtClean="0">
              <a:solidFill>
                <a:schemeClr val="bg1"/>
              </a:solidFill>
            </a:rPr>
            <a:t>Requires a malware signature to identify the malware</a:t>
          </a:r>
          <a:endParaRPr lang="en-US" sz="1400" dirty="0">
            <a:solidFill>
              <a:schemeClr val="bg1"/>
            </a:solidFill>
          </a:endParaRPr>
        </a:p>
      </dgm:t>
    </dgm:pt>
    <dgm:pt modelId="{8ABDEA3F-342A-3E4D-831D-69C8F24027F2}" type="parTrans" cxnId="{E00F53A8-AFBC-8342-890B-912ED3421150}">
      <dgm:prSet/>
      <dgm:spPr/>
      <dgm:t>
        <a:bodyPr/>
        <a:lstStyle/>
        <a:p>
          <a:endParaRPr lang="en-US"/>
        </a:p>
      </dgm:t>
    </dgm:pt>
    <dgm:pt modelId="{B7FCF397-94DF-8346-9A6C-564C15E14D8D}" type="sibTrans" cxnId="{E00F53A8-AFBC-8342-890B-912ED3421150}">
      <dgm:prSet/>
      <dgm:spPr/>
      <dgm:t>
        <a:bodyPr/>
        <a:lstStyle/>
        <a:p>
          <a:endParaRPr lang="en-US"/>
        </a:p>
      </dgm:t>
    </dgm:pt>
    <dgm:pt modelId="{A1A8CB4B-B54D-E340-A2E4-F09B835C31E9}">
      <dgm:prSet custT="1"/>
      <dgm:spPr>
        <a:solidFill>
          <a:schemeClr val="tx1"/>
        </a:solidFill>
        <a:ln w="25400">
          <a:solidFill>
            <a:schemeClr val="accent5">
              <a:lumMod val="50000"/>
            </a:schemeClr>
          </a:solidFill>
        </a:ln>
      </dgm:spPr>
      <dgm:t>
        <a:bodyPr/>
        <a:lstStyle/>
        <a:p>
          <a:pPr rtl="0"/>
          <a:r>
            <a:rPr lang="en-US" sz="1400" b="1" dirty="0" smtClean="0">
              <a:solidFill>
                <a:schemeClr val="bg1"/>
              </a:solidFill>
            </a:rPr>
            <a:t>Limited to the detection of known malware</a:t>
          </a:r>
          <a:endParaRPr lang="en-US" sz="1400" dirty="0">
            <a:solidFill>
              <a:schemeClr val="bg1"/>
            </a:solidFill>
          </a:endParaRPr>
        </a:p>
      </dgm:t>
    </dgm:pt>
    <dgm:pt modelId="{C44E964B-029B-0A48-AAE4-1414F6C63E07}" type="parTrans" cxnId="{246A4C6F-7311-C140-95C7-60AA5E838251}">
      <dgm:prSet/>
      <dgm:spPr/>
      <dgm:t>
        <a:bodyPr/>
        <a:lstStyle/>
        <a:p>
          <a:endParaRPr lang="en-US"/>
        </a:p>
      </dgm:t>
    </dgm:pt>
    <dgm:pt modelId="{EA9F4899-8D8A-AD4D-915A-B15A305A28BB}" type="sibTrans" cxnId="{246A4C6F-7311-C140-95C7-60AA5E838251}">
      <dgm:prSet/>
      <dgm:spPr/>
      <dgm:t>
        <a:bodyPr/>
        <a:lstStyle/>
        <a:p>
          <a:endParaRPr lang="en-US"/>
        </a:p>
      </dgm:t>
    </dgm:pt>
    <dgm:pt modelId="{44A84398-7644-C24F-B9C2-C86C1A26AC36}">
      <dgm:prSet custT="1"/>
      <dgm:spPr>
        <a:solidFill>
          <a:schemeClr val="tx1"/>
        </a:solidFill>
        <a:ln w="25400">
          <a:solidFill>
            <a:schemeClr val="accent3">
              <a:lumMod val="50000"/>
            </a:schemeClr>
          </a:solidFill>
        </a:ln>
      </dgm:spPr>
      <dgm:t>
        <a:bodyPr/>
        <a:lstStyle/>
        <a:p>
          <a:pPr rtl="0"/>
          <a:r>
            <a:rPr lang="en-US" sz="1800" b="1" dirty="0" smtClean="0">
              <a:solidFill>
                <a:schemeClr val="bg1"/>
              </a:solidFill>
            </a:rPr>
            <a:t>Second generation:  heuristic scanners</a:t>
          </a:r>
          <a:endParaRPr lang="en-US" sz="1800" b="1" dirty="0">
            <a:solidFill>
              <a:schemeClr val="bg1"/>
            </a:solidFill>
          </a:endParaRPr>
        </a:p>
      </dgm:t>
    </dgm:pt>
    <dgm:pt modelId="{786C87B5-FD21-2549-B4FF-604DB196A17D}" type="parTrans" cxnId="{E912463C-A38E-5A40-AB70-7E1983D94C01}">
      <dgm:prSet/>
      <dgm:spPr/>
      <dgm:t>
        <a:bodyPr/>
        <a:lstStyle/>
        <a:p>
          <a:endParaRPr lang="en-US"/>
        </a:p>
      </dgm:t>
    </dgm:pt>
    <dgm:pt modelId="{93B04E5D-953A-0441-8ACE-78909736AB34}" type="sibTrans" cxnId="{E912463C-A38E-5A40-AB70-7E1983D94C01}">
      <dgm:prSet/>
      <dgm:spPr>
        <a:solidFill>
          <a:schemeClr val="accent3">
            <a:lumMod val="75000"/>
          </a:schemeClr>
        </a:solidFill>
        <a:ln w="19050">
          <a:solidFill>
            <a:schemeClr val="bg1"/>
          </a:solidFill>
        </a:ln>
      </dgm:spPr>
      <dgm:t>
        <a:bodyPr/>
        <a:lstStyle/>
        <a:p>
          <a:endParaRPr lang="en-US"/>
        </a:p>
      </dgm:t>
    </dgm:pt>
    <dgm:pt modelId="{14118421-1D3D-AD46-92B8-A8BFA8461ADB}">
      <dgm:prSet custT="1"/>
      <dgm:spPr>
        <a:solidFill>
          <a:schemeClr val="tx1"/>
        </a:solidFill>
        <a:ln w="25400">
          <a:solidFill>
            <a:schemeClr val="accent3">
              <a:lumMod val="50000"/>
            </a:schemeClr>
          </a:solidFill>
        </a:ln>
      </dgm:spPr>
      <dgm:t>
        <a:bodyPr/>
        <a:lstStyle/>
        <a:p>
          <a:pPr rtl="0"/>
          <a:r>
            <a:rPr lang="en-US" sz="1400" b="1" dirty="0" smtClean="0">
              <a:solidFill>
                <a:schemeClr val="bg1"/>
              </a:solidFill>
            </a:rPr>
            <a:t>Uses heuristic rules to search for probable malware instances</a:t>
          </a:r>
          <a:endParaRPr lang="en-US" sz="1400" dirty="0">
            <a:solidFill>
              <a:schemeClr val="bg1"/>
            </a:solidFill>
          </a:endParaRPr>
        </a:p>
      </dgm:t>
    </dgm:pt>
    <dgm:pt modelId="{1D205F1D-37B8-F047-A343-EDA71298926A}" type="parTrans" cxnId="{DE48BCDB-FC3A-0346-AD62-D064995ECEF6}">
      <dgm:prSet/>
      <dgm:spPr/>
      <dgm:t>
        <a:bodyPr/>
        <a:lstStyle/>
        <a:p>
          <a:endParaRPr lang="en-US"/>
        </a:p>
      </dgm:t>
    </dgm:pt>
    <dgm:pt modelId="{A8429D03-48B4-2C44-BA6D-1FCF7B433F3C}" type="sibTrans" cxnId="{DE48BCDB-FC3A-0346-AD62-D064995ECEF6}">
      <dgm:prSet/>
      <dgm:spPr/>
      <dgm:t>
        <a:bodyPr/>
        <a:lstStyle/>
        <a:p>
          <a:endParaRPr lang="en-US"/>
        </a:p>
      </dgm:t>
    </dgm:pt>
    <dgm:pt modelId="{DDDD0939-CE4B-F34C-9DBD-A7F165D6D474}">
      <dgm:prSet custT="1"/>
      <dgm:spPr>
        <a:solidFill>
          <a:schemeClr val="tx1"/>
        </a:solidFill>
        <a:ln w="25400">
          <a:solidFill>
            <a:schemeClr val="accent3">
              <a:lumMod val="50000"/>
            </a:schemeClr>
          </a:solidFill>
        </a:ln>
      </dgm:spPr>
      <dgm:t>
        <a:bodyPr/>
        <a:lstStyle/>
        <a:p>
          <a:pPr rtl="0"/>
          <a:r>
            <a:rPr lang="en-US" sz="1400" b="1" dirty="0" smtClean="0">
              <a:solidFill>
                <a:schemeClr val="bg1"/>
              </a:solidFill>
            </a:rPr>
            <a:t>Another approach is integrity checking</a:t>
          </a:r>
          <a:endParaRPr lang="en-US" sz="1400" dirty="0">
            <a:solidFill>
              <a:schemeClr val="bg1"/>
            </a:solidFill>
          </a:endParaRPr>
        </a:p>
      </dgm:t>
    </dgm:pt>
    <dgm:pt modelId="{C629B42A-69EB-1E4A-B3EE-472BEC1A8507}" type="parTrans" cxnId="{3FD62E7D-44FB-C94A-BC04-0A54F7E66067}">
      <dgm:prSet/>
      <dgm:spPr/>
      <dgm:t>
        <a:bodyPr/>
        <a:lstStyle/>
        <a:p>
          <a:endParaRPr lang="en-US"/>
        </a:p>
      </dgm:t>
    </dgm:pt>
    <dgm:pt modelId="{510935BB-F9DE-184A-A13B-850A96CCE03E}" type="sibTrans" cxnId="{3FD62E7D-44FB-C94A-BC04-0A54F7E66067}">
      <dgm:prSet/>
      <dgm:spPr/>
      <dgm:t>
        <a:bodyPr/>
        <a:lstStyle/>
        <a:p>
          <a:endParaRPr lang="en-US"/>
        </a:p>
      </dgm:t>
    </dgm:pt>
    <dgm:pt modelId="{8BC51053-E83D-0C4A-AD93-FD61B50E4F39}">
      <dgm:prSet custT="1"/>
      <dgm:spPr>
        <a:solidFill>
          <a:schemeClr val="tx1"/>
        </a:solidFill>
        <a:ln w="25400">
          <a:solidFill>
            <a:schemeClr val="accent5">
              <a:lumMod val="50000"/>
            </a:schemeClr>
          </a:solidFill>
        </a:ln>
      </dgm:spPr>
      <dgm:t>
        <a:bodyPr/>
        <a:lstStyle/>
        <a:p>
          <a:pPr rtl="0"/>
          <a:r>
            <a:rPr lang="en-US" sz="1800" b="1" dirty="0" smtClean="0">
              <a:solidFill>
                <a:schemeClr val="bg1"/>
              </a:solidFill>
            </a:rPr>
            <a:t>Third generation:  activity traps</a:t>
          </a:r>
          <a:endParaRPr lang="en-US" sz="1800" b="1" dirty="0">
            <a:solidFill>
              <a:schemeClr val="bg1"/>
            </a:solidFill>
          </a:endParaRPr>
        </a:p>
      </dgm:t>
    </dgm:pt>
    <dgm:pt modelId="{9C010144-3946-9A4D-8782-C56F15F9D59B}" type="parTrans" cxnId="{1B3C2C02-3A46-2C44-84BE-5E9E9E249A15}">
      <dgm:prSet/>
      <dgm:spPr/>
      <dgm:t>
        <a:bodyPr/>
        <a:lstStyle/>
        <a:p>
          <a:endParaRPr lang="en-US"/>
        </a:p>
      </dgm:t>
    </dgm:pt>
    <dgm:pt modelId="{F54950E8-7470-2F42-91D4-281FD4B5AE4B}" type="sibTrans" cxnId="{1B3C2C02-3A46-2C44-84BE-5E9E9E249A15}">
      <dgm:prSet/>
      <dgm:spPr>
        <a:solidFill>
          <a:schemeClr val="accent5">
            <a:lumMod val="75000"/>
          </a:schemeClr>
        </a:solidFill>
        <a:ln w="19050">
          <a:solidFill>
            <a:schemeClr val="bg1"/>
          </a:solidFill>
        </a:ln>
      </dgm:spPr>
      <dgm:t>
        <a:bodyPr/>
        <a:lstStyle/>
        <a:p>
          <a:endParaRPr lang="en-US"/>
        </a:p>
      </dgm:t>
    </dgm:pt>
    <dgm:pt modelId="{C3464D69-FAA5-2D41-A248-E2866BFC71B0}">
      <dgm:prSet custT="1"/>
      <dgm:spPr>
        <a:solidFill>
          <a:schemeClr val="tx1"/>
        </a:solidFill>
        <a:ln w="25400">
          <a:solidFill>
            <a:schemeClr val="accent5">
              <a:lumMod val="50000"/>
            </a:schemeClr>
          </a:solidFill>
        </a:ln>
      </dgm:spPr>
      <dgm:t>
        <a:bodyPr/>
        <a:lstStyle/>
        <a:p>
          <a:pPr rtl="0"/>
          <a:r>
            <a:rPr lang="en-US" sz="1400" b="1" dirty="0" smtClean="0">
              <a:solidFill>
                <a:schemeClr val="bg1"/>
              </a:solidFill>
            </a:rPr>
            <a:t>Memory-resident programs that identify malware by its actions rather than its structure in an infected program</a:t>
          </a:r>
          <a:endParaRPr lang="en-US" sz="1400" dirty="0">
            <a:solidFill>
              <a:schemeClr val="bg1"/>
            </a:solidFill>
          </a:endParaRPr>
        </a:p>
      </dgm:t>
    </dgm:pt>
    <dgm:pt modelId="{664587F9-5C86-B440-B7D3-F0D448642E96}" type="parTrans" cxnId="{D8B3DEB2-406E-9549-9A94-57648CF30860}">
      <dgm:prSet/>
      <dgm:spPr/>
      <dgm:t>
        <a:bodyPr/>
        <a:lstStyle/>
        <a:p>
          <a:endParaRPr lang="en-US"/>
        </a:p>
      </dgm:t>
    </dgm:pt>
    <dgm:pt modelId="{E255B738-9193-6748-B057-B64FB2FCFDE8}" type="sibTrans" cxnId="{D8B3DEB2-406E-9549-9A94-57648CF30860}">
      <dgm:prSet/>
      <dgm:spPr/>
      <dgm:t>
        <a:bodyPr/>
        <a:lstStyle/>
        <a:p>
          <a:endParaRPr lang="en-US"/>
        </a:p>
      </dgm:t>
    </dgm:pt>
    <dgm:pt modelId="{9F20680C-5A0E-FC42-B945-A1979A0A769C}">
      <dgm:prSet custT="1"/>
      <dgm:spPr>
        <a:solidFill>
          <a:schemeClr val="tx1"/>
        </a:solidFill>
        <a:ln w="25400">
          <a:solidFill>
            <a:schemeClr val="accent3">
              <a:lumMod val="50000"/>
            </a:schemeClr>
          </a:solidFill>
        </a:ln>
      </dgm:spPr>
      <dgm:t>
        <a:bodyPr/>
        <a:lstStyle/>
        <a:p>
          <a:pPr rtl="0"/>
          <a:r>
            <a:rPr lang="en-US" sz="1800" b="1" dirty="0" smtClean="0">
              <a:solidFill>
                <a:schemeClr val="bg1"/>
              </a:solidFill>
              <a:latin typeface="+mn-lt"/>
            </a:rPr>
            <a:t>Fourth generation:  full-featured protection</a:t>
          </a:r>
          <a:endParaRPr lang="en-US" sz="1800" b="1" dirty="0">
            <a:solidFill>
              <a:schemeClr val="bg1"/>
            </a:solidFill>
            <a:latin typeface="+mn-lt"/>
          </a:endParaRPr>
        </a:p>
      </dgm:t>
    </dgm:pt>
    <dgm:pt modelId="{30838EF4-1E14-BC45-9251-1DB65C6C224F}" type="parTrans" cxnId="{D389312F-4DC4-BE45-83E9-D7C416C73DF9}">
      <dgm:prSet/>
      <dgm:spPr/>
      <dgm:t>
        <a:bodyPr/>
        <a:lstStyle/>
        <a:p>
          <a:endParaRPr lang="en-US"/>
        </a:p>
      </dgm:t>
    </dgm:pt>
    <dgm:pt modelId="{AF5D4AAF-3929-054F-BC76-04943D023AE7}" type="sibTrans" cxnId="{D389312F-4DC4-BE45-83E9-D7C416C73DF9}">
      <dgm:prSet/>
      <dgm:spPr/>
      <dgm:t>
        <a:bodyPr/>
        <a:lstStyle/>
        <a:p>
          <a:endParaRPr lang="en-US"/>
        </a:p>
      </dgm:t>
    </dgm:pt>
    <dgm:pt modelId="{FEF33A1F-9467-E946-9327-ACEF826BCA77}">
      <dgm:prSet custT="1"/>
      <dgm:spPr>
        <a:solidFill>
          <a:schemeClr val="tx1"/>
        </a:solidFill>
        <a:ln w="25400">
          <a:solidFill>
            <a:schemeClr val="accent3">
              <a:lumMod val="50000"/>
            </a:schemeClr>
          </a:solidFill>
        </a:ln>
      </dgm:spPr>
      <dgm:t>
        <a:bodyPr/>
        <a:lstStyle/>
        <a:p>
          <a:pPr rtl="0"/>
          <a:r>
            <a:rPr lang="en-US" sz="1400" b="1" dirty="0" smtClean="0">
              <a:solidFill>
                <a:schemeClr val="bg1"/>
              </a:solidFill>
              <a:latin typeface="+mn-lt"/>
            </a:rPr>
            <a:t>Packages consisting of a variety of anti-virus techniques used in conjunction</a:t>
          </a:r>
          <a:endParaRPr lang="en-US" sz="1400" dirty="0">
            <a:solidFill>
              <a:schemeClr val="bg1"/>
            </a:solidFill>
            <a:latin typeface="+mn-lt"/>
          </a:endParaRPr>
        </a:p>
      </dgm:t>
    </dgm:pt>
    <dgm:pt modelId="{983420CE-2DB1-0546-98EF-B669BF2CFFAB}" type="parTrans" cxnId="{EF4559A8-70E2-F046-92D1-B6343F2A3D26}">
      <dgm:prSet/>
      <dgm:spPr/>
      <dgm:t>
        <a:bodyPr/>
        <a:lstStyle/>
        <a:p>
          <a:endParaRPr lang="en-US"/>
        </a:p>
      </dgm:t>
    </dgm:pt>
    <dgm:pt modelId="{AEF5ECFB-E8A9-0248-9B3C-9D3DC3B27179}" type="sibTrans" cxnId="{EF4559A8-70E2-F046-92D1-B6343F2A3D26}">
      <dgm:prSet/>
      <dgm:spPr/>
      <dgm:t>
        <a:bodyPr/>
        <a:lstStyle/>
        <a:p>
          <a:endParaRPr lang="en-US"/>
        </a:p>
      </dgm:t>
    </dgm:pt>
    <dgm:pt modelId="{5A66A6CD-C50B-A643-9F51-B915134C965A}">
      <dgm:prSet custT="1"/>
      <dgm:spPr>
        <a:solidFill>
          <a:schemeClr val="tx1"/>
        </a:solidFill>
        <a:ln w="25400">
          <a:solidFill>
            <a:schemeClr val="accent3">
              <a:lumMod val="50000"/>
            </a:schemeClr>
          </a:solidFill>
        </a:ln>
      </dgm:spPr>
      <dgm:t>
        <a:bodyPr/>
        <a:lstStyle/>
        <a:p>
          <a:pPr rtl="0"/>
          <a:r>
            <a:rPr lang="en-US" sz="1400" b="1" dirty="0" smtClean="0">
              <a:solidFill>
                <a:schemeClr val="bg1"/>
              </a:solidFill>
              <a:latin typeface="+mn-lt"/>
            </a:rPr>
            <a:t>Include scanning and activity trap components and access control capability</a:t>
          </a:r>
          <a:endParaRPr lang="en-US" sz="1400" b="1" dirty="0">
            <a:solidFill>
              <a:schemeClr val="bg1"/>
            </a:solidFill>
            <a:latin typeface="+mn-lt"/>
          </a:endParaRPr>
        </a:p>
      </dgm:t>
    </dgm:pt>
    <dgm:pt modelId="{5B9F8891-F68C-9A47-AAEC-DDE3D0D04F0A}" type="parTrans" cxnId="{223C8C5B-CD90-8B4D-BFD0-08FC040CF2C7}">
      <dgm:prSet/>
      <dgm:spPr/>
      <dgm:t>
        <a:bodyPr/>
        <a:lstStyle/>
        <a:p>
          <a:endParaRPr lang="en-US"/>
        </a:p>
      </dgm:t>
    </dgm:pt>
    <dgm:pt modelId="{2BB31764-3E6D-D842-8FB0-731F0FB8EAC5}" type="sibTrans" cxnId="{223C8C5B-CD90-8B4D-BFD0-08FC040CF2C7}">
      <dgm:prSet/>
      <dgm:spPr/>
      <dgm:t>
        <a:bodyPr/>
        <a:lstStyle/>
        <a:p>
          <a:endParaRPr lang="en-US"/>
        </a:p>
      </dgm:t>
    </dgm:pt>
    <dgm:pt modelId="{673A5DDD-4EF7-F745-8BD9-3D506144519E}" type="pres">
      <dgm:prSet presAssocID="{934C8CA6-6FBB-9543-B7CE-61E8B118F161}" presName="outerComposite" presStyleCnt="0">
        <dgm:presLayoutVars>
          <dgm:chMax val="5"/>
          <dgm:dir/>
          <dgm:resizeHandles val="exact"/>
        </dgm:presLayoutVars>
      </dgm:prSet>
      <dgm:spPr/>
      <dgm:t>
        <a:bodyPr/>
        <a:lstStyle/>
        <a:p>
          <a:endParaRPr lang="en-US"/>
        </a:p>
      </dgm:t>
    </dgm:pt>
    <dgm:pt modelId="{3880EE71-66AC-D845-B2FC-AD972C825022}" type="pres">
      <dgm:prSet presAssocID="{934C8CA6-6FBB-9543-B7CE-61E8B118F161}" presName="dummyMaxCanvas" presStyleCnt="0">
        <dgm:presLayoutVars/>
      </dgm:prSet>
      <dgm:spPr/>
    </dgm:pt>
    <dgm:pt modelId="{AB278546-B3AD-1D4A-A57A-27C45BE738AF}" type="pres">
      <dgm:prSet presAssocID="{934C8CA6-6FBB-9543-B7CE-61E8B118F161}" presName="FourNodes_1" presStyleLbl="node1" presStyleIdx="0" presStyleCnt="4">
        <dgm:presLayoutVars>
          <dgm:bulletEnabled val="1"/>
        </dgm:presLayoutVars>
      </dgm:prSet>
      <dgm:spPr/>
      <dgm:t>
        <a:bodyPr/>
        <a:lstStyle/>
        <a:p>
          <a:endParaRPr lang="en-US"/>
        </a:p>
      </dgm:t>
    </dgm:pt>
    <dgm:pt modelId="{94FD8FE7-6F22-4446-A769-855654CE6791}" type="pres">
      <dgm:prSet presAssocID="{934C8CA6-6FBB-9543-B7CE-61E8B118F161}" presName="FourNodes_2" presStyleLbl="node1" presStyleIdx="1" presStyleCnt="4">
        <dgm:presLayoutVars>
          <dgm:bulletEnabled val="1"/>
        </dgm:presLayoutVars>
      </dgm:prSet>
      <dgm:spPr/>
      <dgm:t>
        <a:bodyPr/>
        <a:lstStyle/>
        <a:p>
          <a:endParaRPr lang="en-US"/>
        </a:p>
      </dgm:t>
    </dgm:pt>
    <dgm:pt modelId="{AC2EFB6D-8EA1-E644-86A1-65580E90AFF3}" type="pres">
      <dgm:prSet presAssocID="{934C8CA6-6FBB-9543-B7CE-61E8B118F161}" presName="FourNodes_3" presStyleLbl="node1" presStyleIdx="2" presStyleCnt="4">
        <dgm:presLayoutVars>
          <dgm:bulletEnabled val="1"/>
        </dgm:presLayoutVars>
      </dgm:prSet>
      <dgm:spPr/>
      <dgm:t>
        <a:bodyPr/>
        <a:lstStyle/>
        <a:p>
          <a:endParaRPr lang="en-US"/>
        </a:p>
      </dgm:t>
    </dgm:pt>
    <dgm:pt modelId="{13F1E58B-65A0-384C-87AB-DB53A019CB12}" type="pres">
      <dgm:prSet presAssocID="{934C8CA6-6FBB-9543-B7CE-61E8B118F161}" presName="FourNodes_4" presStyleLbl="node1" presStyleIdx="3" presStyleCnt="4" custScaleX="102713" custScaleY="104865">
        <dgm:presLayoutVars>
          <dgm:bulletEnabled val="1"/>
        </dgm:presLayoutVars>
      </dgm:prSet>
      <dgm:spPr/>
      <dgm:t>
        <a:bodyPr/>
        <a:lstStyle/>
        <a:p>
          <a:endParaRPr lang="en-US"/>
        </a:p>
      </dgm:t>
    </dgm:pt>
    <dgm:pt modelId="{A85C3921-15A0-C549-9569-F89001426921}" type="pres">
      <dgm:prSet presAssocID="{934C8CA6-6FBB-9543-B7CE-61E8B118F161}" presName="FourConn_1-2" presStyleLbl="fgAccFollowNode1" presStyleIdx="0" presStyleCnt="3">
        <dgm:presLayoutVars>
          <dgm:bulletEnabled val="1"/>
        </dgm:presLayoutVars>
      </dgm:prSet>
      <dgm:spPr/>
      <dgm:t>
        <a:bodyPr/>
        <a:lstStyle/>
        <a:p>
          <a:endParaRPr lang="en-US"/>
        </a:p>
      </dgm:t>
    </dgm:pt>
    <dgm:pt modelId="{3CB918A4-7D15-6C48-8FC2-A2F2A79D93C2}" type="pres">
      <dgm:prSet presAssocID="{934C8CA6-6FBB-9543-B7CE-61E8B118F161}" presName="FourConn_2-3" presStyleLbl="fgAccFollowNode1" presStyleIdx="1" presStyleCnt="3">
        <dgm:presLayoutVars>
          <dgm:bulletEnabled val="1"/>
        </dgm:presLayoutVars>
      </dgm:prSet>
      <dgm:spPr/>
      <dgm:t>
        <a:bodyPr/>
        <a:lstStyle/>
        <a:p>
          <a:endParaRPr lang="en-US"/>
        </a:p>
      </dgm:t>
    </dgm:pt>
    <dgm:pt modelId="{26AF2E0D-887C-644F-B5C8-6BFDF633602B}" type="pres">
      <dgm:prSet presAssocID="{934C8CA6-6FBB-9543-B7CE-61E8B118F161}" presName="FourConn_3-4" presStyleLbl="fgAccFollowNode1" presStyleIdx="2" presStyleCnt="3">
        <dgm:presLayoutVars>
          <dgm:bulletEnabled val="1"/>
        </dgm:presLayoutVars>
      </dgm:prSet>
      <dgm:spPr/>
      <dgm:t>
        <a:bodyPr/>
        <a:lstStyle/>
        <a:p>
          <a:endParaRPr lang="en-US"/>
        </a:p>
      </dgm:t>
    </dgm:pt>
    <dgm:pt modelId="{B8ED5B37-5D16-C94A-8836-EB8D8B08BE3B}" type="pres">
      <dgm:prSet presAssocID="{934C8CA6-6FBB-9543-B7CE-61E8B118F161}" presName="FourNodes_1_text" presStyleLbl="node1" presStyleIdx="3" presStyleCnt="4">
        <dgm:presLayoutVars>
          <dgm:bulletEnabled val="1"/>
        </dgm:presLayoutVars>
      </dgm:prSet>
      <dgm:spPr/>
      <dgm:t>
        <a:bodyPr/>
        <a:lstStyle/>
        <a:p>
          <a:endParaRPr lang="en-US"/>
        </a:p>
      </dgm:t>
    </dgm:pt>
    <dgm:pt modelId="{AE798FCC-0D4E-8B46-93F3-5F646AE410F4}" type="pres">
      <dgm:prSet presAssocID="{934C8CA6-6FBB-9543-B7CE-61E8B118F161}" presName="FourNodes_2_text" presStyleLbl="node1" presStyleIdx="3" presStyleCnt="4">
        <dgm:presLayoutVars>
          <dgm:bulletEnabled val="1"/>
        </dgm:presLayoutVars>
      </dgm:prSet>
      <dgm:spPr/>
      <dgm:t>
        <a:bodyPr/>
        <a:lstStyle/>
        <a:p>
          <a:endParaRPr lang="en-US"/>
        </a:p>
      </dgm:t>
    </dgm:pt>
    <dgm:pt modelId="{C871861A-17A3-BE45-9DE8-E1950D7A7023}" type="pres">
      <dgm:prSet presAssocID="{934C8CA6-6FBB-9543-B7CE-61E8B118F161}" presName="FourNodes_3_text" presStyleLbl="node1" presStyleIdx="3" presStyleCnt="4">
        <dgm:presLayoutVars>
          <dgm:bulletEnabled val="1"/>
        </dgm:presLayoutVars>
      </dgm:prSet>
      <dgm:spPr/>
      <dgm:t>
        <a:bodyPr/>
        <a:lstStyle/>
        <a:p>
          <a:endParaRPr lang="en-US"/>
        </a:p>
      </dgm:t>
    </dgm:pt>
    <dgm:pt modelId="{9B2FB06B-605C-174F-A620-6B0E16A43446}" type="pres">
      <dgm:prSet presAssocID="{934C8CA6-6FBB-9543-B7CE-61E8B118F161}" presName="FourNodes_4_text" presStyleLbl="node1" presStyleIdx="3" presStyleCnt="4">
        <dgm:presLayoutVars>
          <dgm:bulletEnabled val="1"/>
        </dgm:presLayoutVars>
      </dgm:prSet>
      <dgm:spPr/>
      <dgm:t>
        <a:bodyPr/>
        <a:lstStyle/>
        <a:p>
          <a:endParaRPr lang="en-US"/>
        </a:p>
      </dgm:t>
    </dgm:pt>
  </dgm:ptLst>
  <dgm:cxnLst>
    <dgm:cxn modelId="{40E89A75-0DF7-4848-AFA4-37CF87A5A7CF}" type="presOf" srcId="{44A84398-7644-C24F-B9C2-C86C1A26AC36}" destId="{AE798FCC-0D4E-8B46-93F3-5F646AE410F4}" srcOrd="1" destOrd="0" presId="urn:microsoft.com/office/officeart/2005/8/layout/vProcess5"/>
    <dgm:cxn modelId="{AEF5AE54-94C6-5E40-8B66-4A359DE668CF}" type="presOf" srcId="{9F20680C-5A0E-FC42-B945-A1979A0A769C}" destId="{13F1E58B-65A0-384C-87AB-DB53A019CB12}" srcOrd="0" destOrd="0" presId="urn:microsoft.com/office/officeart/2005/8/layout/vProcess5"/>
    <dgm:cxn modelId="{B8E1B52C-D066-3D4B-8488-923EC3FC1A4F}" type="presOf" srcId="{9F20680C-5A0E-FC42-B945-A1979A0A769C}" destId="{9B2FB06B-605C-174F-A620-6B0E16A43446}" srcOrd="1" destOrd="0" presId="urn:microsoft.com/office/officeart/2005/8/layout/vProcess5"/>
    <dgm:cxn modelId="{A0AB61AA-E935-2E4F-A7C4-743DFA124F2D}" type="presOf" srcId="{A1A8CB4B-B54D-E340-A2E4-F09B835C31E9}" destId="{B8ED5B37-5D16-C94A-8836-EB8D8B08BE3B}" srcOrd="1" destOrd="2" presId="urn:microsoft.com/office/officeart/2005/8/layout/vProcess5"/>
    <dgm:cxn modelId="{8DE4F614-6BE9-EF43-8640-73360885999C}" type="presOf" srcId="{A9387B20-B672-7340-B5F6-86E17F6B3B71}" destId="{AB278546-B3AD-1D4A-A57A-27C45BE738AF}" srcOrd="0" destOrd="0" presId="urn:microsoft.com/office/officeart/2005/8/layout/vProcess5"/>
    <dgm:cxn modelId="{9984E5CB-2165-B947-A134-842FDA1BCF63}" type="presOf" srcId="{5A66A6CD-C50B-A643-9F51-B915134C965A}" destId="{9B2FB06B-605C-174F-A620-6B0E16A43446}" srcOrd="1" destOrd="2" presId="urn:microsoft.com/office/officeart/2005/8/layout/vProcess5"/>
    <dgm:cxn modelId="{3FD62E7D-44FB-C94A-BC04-0A54F7E66067}" srcId="{44A84398-7644-C24F-B9C2-C86C1A26AC36}" destId="{DDDD0939-CE4B-F34C-9DBD-A7F165D6D474}" srcOrd="1" destOrd="0" parTransId="{C629B42A-69EB-1E4A-B3EE-472BEC1A8507}" sibTransId="{510935BB-F9DE-184A-A13B-850A96CCE03E}"/>
    <dgm:cxn modelId="{00815BB7-4C44-2A41-B169-BCDB8BF252DE}" type="presOf" srcId="{14118421-1D3D-AD46-92B8-A8BFA8461ADB}" destId="{94FD8FE7-6F22-4446-A769-855654CE6791}" srcOrd="0" destOrd="1" presId="urn:microsoft.com/office/officeart/2005/8/layout/vProcess5"/>
    <dgm:cxn modelId="{6AA2EF46-1326-9744-9D7F-62C8196813B3}" type="presOf" srcId="{FEF33A1F-9467-E946-9327-ACEF826BCA77}" destId="{9B2FB06B-605C-174F-A620-6B0E16A43446}" srcOrd="1" destOrd="1" presId="urn:microsoft.com/office/officeart/2005/8/layout/vProcess5"/>
    <dgm:cxn modelId="{1601031A-F7DA-CB4F-924C-7FB78F92F8D0}" srcId="{934C8CA6-6FBB-9543-B7CE-61E8B118F161}" destId="{A9387B20-B672-7340-B5F6-86E17F6B3B71}" srcOrd="0" destOrd="0" parTransId="{A0FB0AFA-7044-F944-A68F-E4B57752DA85}" sibTransId="{849488E8-B7E6-C144-8049-60F5D218F3E2}"/>
    <dgm:cxn modelId="{E00F53A8-AFBC-8342-890B-912ED3421150}" srcId="{A9387B20-B672-7340-B5F6-86E17F6B3B71}" destId="{A5796948-3AB1-F347-9BCD-7900063785F2}" srcOrd="0" destOrd="0" parTransId="{8ABDEA3F-342A-3E4D-831D-69C8F24027F2}" sibTransId="{B7FCF397-94DF-8346-9A6C-564C15E14D8D}"/>
    <dgm:cxn modelId="{1B3C2C02-3A46-2C44-84BE-5E9E9E249A15}" srcId="{934C8CA6-6FBB-9543-B7CE-61E8B118F161}" destId="{8BC51053-E83D-0C4A-AD93-FD61B50E4F39}" srcOrd="2" destOrd="0" parTransId="{9C010144-3946-9A4D-8782-C56F15F9D59B}" sibTransId="{F54950E8-7470-2F42-91D4-281FD4B5AE4B}"/>
    <dgm:cxn modelId="{90C3ADBB-8C00-E74D-B245-D1124EFB590C}" type="presOf" srcId="{934C8CA6-6FBB-9543-B7CE-61E8B118F161}" destId="{673A5DDD-4EF7-F745-8BD9-3D506144519E}" srcOrd="0" destOrd="0" presId="urn:microsoft.com/office/officeart/2005/8/layout/vProcess5"/>
    <dgm:cxn modelId="{CC803436-5A36-CD46-8F75-3B1983B4A2AB}" type="presOf" srcId="{5A66A6CD-C50B-A643-9F51-B915134C965A}" destId="{13F1E58B-65A0-384C-87AB-DB53A019CB12}" srcOrd="0" destOrd="2" presId="urn:microsoft.com/office/officeart/2005/8/layout/vProcess5"/>
    <dgm:cxn modelId="{71CC8AC8-5A3C-7A4D-B8D5-CC5428D0320A}" type="presOf" srcId="{44A84398-7644-C24F-B9C2-C86C1A26AC36}" destId="{94FD8FE7-6F22-4446-A769-855654CE6791}" srcOrd="0" destOrd="0" presId="urn:microsoft.com/office/officeart/2005/8/layout/vProcess5"/>
    <dgm:cxn modelId="{E912463C-A38E-5A40-AB70-7E1983D94C01}" srcId="{934C8CA6-6FBB-9543-B7CE-61E8B118F161}" destId="{44A84398-7644-C24F-B9C2-C86C1A26AC36}" srcOrd="1" destOrd="0" parTransId="{786C87B5-FD21-2549-B4FF-604DB196A17D}" sibTransId="{93B04E5D-953A-0441-8ACE-78909736AB34}"/>
    <dgm:cxn modelId="{DE48BCDB-FC3A-0346-AD62-D064995ECEF6}" srcId="{44A84398-7644-C24F-B9C2-C86C1A26AC36}" destId="{14118421-1D3D-AD46-92B8-A8BFA8461ADB}" srcOrd="0" destOrd="0" parTransId="{1D205F1D-37B8-F047-A343-EDA71298926A}" sibTransId="{A8429D03-48B4-2C44-BA6D-1FCF7B433F3C}"/>
    <dgm:cxn modelId="{A413037F-21E8-AB4E-9CB7-65636982BE47}" type="presOf" srcId="{93B04E5D-953A-0441-8ACE-78909736AB34}" destId="{3CB918A4-7D15-6C48-8FC2-A2F2A79D93C2}" srcOrd="0" destOrd="0" presId="urn:microsoft.com/office/officeart/2005/8/layout/vProcess5"/>
    <dgm:cxn modelId="{223C8C5B-CD90-8B4D-BFD0-08FC040CF2C7}" srcId="{9F20680C-5A0E-FC42-B945-A1979A0A769C}" destId="{5A66A6CD-C50B-A643-9F51-B915134C965A}" srcOrd="1" destOrd="0" parTransId="{5B9F8891-F68C-9A47-AAEC-DDE3D0D04F0A}" sibTransId="{2BB31764-3E6D-D842-8FB0-731F0FB8EAC5}"/>
    <dgm:cxn modelId="{011E86E0-95FC-6945-9EEA-8F49F50697A8}" type="presOf" srcId="{F54950E8-7470-2F42-91D4-281FD4B5AE4B}" destId="{26AF2E0D-887C-644F-B5C8-6BFDF633602B}" srcOrd="0" destOrd="0" presId="urn:microsoft.com/office/officeart/2005/8/layout/vProcess5"/>
    <dgm:cxn modelId="{EF4559A8-70E2-F046-92D1-B6343F2A3D26}" srcId="{9F20680C-5A0E-FC42-B945-A1979A0A769C}" destId="{FEF33A1F-9467-E946-9327-ACEF826BCA77}" srcOrd="0" destOrd="0" parTransId="{983420CE-2DB1-0546-98EF-B669BF2CFFAB}" sibTransId="{AEF5ECFB-E8A9-0248-9B3C-9D3DC3B27179}"/>
    <dgm:cxn modelId="{09469893-E03C-9841-92FA-4FDED2B829B9}" type="presOf" srcId="{C3464D69-FAA5-2D41-A248-E2866BFC71B0}" destId="{C871861A-17A3-BE45-9DE8-E1950D7A7023}" srcOrd="1" destOrd="1" presId="urn:microsoft.com/office/officeart/2005/8/layout/vProcess5"/>
    <dgm:cxn modelId="{246A4C6F-7311-C140-95C7-60AA5E838251}" srcId="{A9387B20-B672-7340-B5F6-86E17F6B3B71}" destId="{A1A8CB4B-B54D-E340-A2E4-F09B835C31E9}" srcOrd="1" destOrd="0" parTransId="{C44E964B-029B-0A48-AAE4-1414F6C63E07}" sibTransId="{EA9F4899-8D8A-AD4D-915A-B15A305A28BB}"/>
    <dgm:cxn modelId="{D389312F-4DC4-BE45-83E9-D7C416C73DF9}" srcId="{934C8CA6-6FBB-9543-B7CE-61E8B118F161}" destId="{9F20680C-5A0E-FC42-B945-A1979A0A769C}" srcOrd="3" destOrd="0" parTransId="{30838EF4-1E14-BC45-9251-1DB65C6C224F}" sibTransId="{AF5D4AAF-3929-054F-BC76-04943D023AE7}"/>
    <dgm:cxn modelId="{A4DAF352-E045-754A-8912-7C2E061AE40A}" type="presOf" srcId="{14118421-1D3D-AD46-92B8-A8BFA8461ADB}" destId="{AE798FCC-0D4E-8B46-93F3-5F646AE410F4}" srcOrd="1" destOrd="1" presId="urn:microsoft.com/office/officeart/2005/8/layout/vProcess5"/>
    <dgm:cxn modelId="{686B0E2A-D323-064A-8AAF-DB7E2898A377}" type="presOf" srcId="{A5796948-3AB1-F347-9BCD-7900063785F2}" destId="{AB278546-B3AD-1D4A-A57A-27C45BE738AF}" srcOrd="0" destOrd="1" presId="urn:microsoft.com/office/officeart/2005/8/layout/vProcess5"/>
    <dgm:cxn modelId="{5C19F547-9CB0-6F4E-B46F-9FB363E7E8C1}" type="presOf" srcId="{A5796948-3AB1-F347-9BCD-7900063785F2}" destId="{B8ED5B37-5D16-C94A-8836-EB8D8B08BE3B}" srcOrd="1" destOrd="1" presId="urn:microsoft.com/office/officeart/2005/8/layout/vProcess5"/>
    <dgm:cxn modelId="{69E8759D-6FAE-CF4B-BB45-F09A25EAB174}" type="presOf" srcId="{C3464D69-FAA5-2D41-A248-E2866BFC71B0}" destId="{AC2EFB6D-8EA1-E644-86A1-65580E90AFF3}" srcOrd="0" destOrd="1" presId="urn:microsoft.com/office/officeart/2005/8/layout/vProcess5"/>
    <dgm:cxn modelId="{B52BF030-D194-E74C-B14E-11CA66C64522}" type="presOf" srcId="{DDDD0939-CE4B-F34C-9DBD-A7F165D6D474}" destId="{AE798FCC-0D4E-8B46-93F3-5F646AE410F4}" srcOrd="1" destOrd="2" presId="urn:microsoft.com/office/officeart/2005/8/layout/vProcess5"/>
    <dgm:cxn modelId="{5CF370B3-840B-3F4B-8A8A-488B2C2B09CE}" type="presOf" srcId="{A9387B20-B672-7340-B5F6-86E17F6B3B71}" destId="{B8ED5B37-5D16-C94A-8836-EB8D8B08BE3B}" srcOrd="1" destOrd="0" presId="urn:microsoft.com/office/officeart/2005/8/layout/vProcess5"/>
    <dgm:cxn modelId="{CE2DD149-8D75-034E-9476-1681421736C8}" type="presOf" srcId="{A1A8CB4B-B54D-E340-A2E4-F09B835C31E9}" destId="{AB278546-B3AD-1D4A-A57A-27C45BE738AF}" srcOrd="0" destOrd="2" presId="urn:microsoft.com/office/officeart/2005/8/layout/vProcess5"/>
    <dgm:cxn modelId="{2C4D7460-0B16-5141-963C-BC4A45986074}" type="presOf" srcId="{849488E8-B7E6-C144-8049-60F5D218F3E2}" destId="{A85C3921-15A0-C549-9569-F89001426921}" srcOrd="0" destOrd="0" presId="urn:microsoft.com/office/officeart/2005/8/layout/vProcess5"/>
    <dgm:cxn modelId="{6100C7DA-E1E7-5243-8FD1-DAC572586602}" type="presOf" srcId="{DDDD0939-CE4B-F34C-9DBD-A7F165D6D474}" destId="{94FD8FE7-6F22-4446-A769-855654CE6791}" srcOrd="0" destOrd="2" presId="urn:microsoft.com/office/officeart/2005/8/layout/vProcess5"/>
    <dgm:cxn modelId="{12289F56-D7F0-A84D-BD70-3D5E1AA0F3D7}" type="presOf" srcId="{8BC51053-E83D-0C4A-AD93-FD61B50E4F39}" destId="{AC2EFB6D-8EA1-E644-86A1-65580E90AFF3}" srcOrd="0" destOrd="0" presId="urn:microsoft.com/office/officeart/2005/8/layout/vProcess5"/>
    <dgm:cxn modelId="{525F19C7-1F01-0040-B821-C6F0A782FB9B}" type="presOf" srcId="{FEF33A1F-9467-E946-9327-ACEF826BCA77}" destId="{13F1E58B-65A0-384C-87AB-DB53A019CB12}" srcOrd="0" destOrd="1" presId="urn:microsoft.com/office/officeart/2005/8/layout/vProcess5"/>
    <dgm:cxn modelId="{0A811B8E-A7C5-9F4B-87EE-E842FBCA4C6F}" type="presOf" srcId="{8BC51053-E83D-0C4A-AD93-FD61B50E4F39}" destId="{C871861A-17A3-BE45-9DE8-E1950D7A7023}" srcOrd="1" destOrd="0" presId="urn:microsoft.com/office/officeart/2005/8/layout/vProcess5"/>
    <dgm:cxn modelId="{D8B3DEB2-406E-9549-9A94-57648CF30860}" srcId="{8BC51053-E83D-0C4A-AD93-FD61B50E4F39}" destId="{C3464D69-FAA5-2D41-A248-E2866BFC71B0}" srcOrd="0" destOrd="0" parTransId="{664587F9-5C86-B440-B7D3-F0D448642E96}" sibTransId="{E255B738-9193-6748-B057-B64FB2FCFDE8}"/>
    <dgm:cxn modelId="{AB9CD3A5-CD65-5A43-8EE6-0AEFE579F3AB}" type="presParOf" srcId="{673A5DDD-4EF7-F745-8BD9-3D506144519E}" destId="{3880EE71-66AC-D845-B2FC-AD972C825022}" srcOrd="0" destOrd="0" presId="urn:microsoft.com/office/officeart/2005/8/layout/vProcess5"/>
    <dgm:cxn modelId="{56D944F5-FCFA-4643-A3B4-9044A8460F07}" type="presParOf" srcId="{673A5DDD-4EF7-F745-8BD9-3D506144519E}" destId="{AB278546-B3AD-1D4A-A57A-27C45BE738AF}" srcOrd="1" destOrd="0" presId="urn:microsoft.com/office/officeart/2005/8/layout/vProcess5"/>
    <dgm:cxn modelId="{3D77C279-AA16-0147-B486-2403BD46D3A7}" type="presParOf" srcId="{673A5DDD-4EF7-F745-8BD9-3D506144519E}" destId="{94FD8FE7-6F22-4446-A769-855654CE6791}" srcOrd="2" destOrd="0" presId="urn:microsoft.com/office/officeart/2005/8/layout/vProcess5"/>
    <dgm:cxn modelId="{9F5E8B27-0B61-CA48-99EA-CDE1C57D5269}" type="presParOf" srcId="{673A5DDD-4EF7-F745-8BD9-3D506144519E}" destId="{AC2EFB6D-8EA1-E644-86A1-65580E90AFF3}" srcOrd="3" destOrd="0" presId="urn:microsoft.com/office/officeart/2005/8/layout/vProcess5"/>
    <dgm:cxn modelId="{DBC5E65A-A585-A946-8893-8D0AD84CBEDE}" type="presParOf" srcId="{673A5DDD-4EF7-F745-8BD9-3D506144519E}" destId="{13F1E58B-65A0-384C-87AB-DB53A019CB12}" srcOrd="4" destOrd="0" presId="urn:microsoft.com/office/officeart/2005/8/layout/vProcess5"/>
    <dgm:cxn modelId="{A668581E-C06F-3545-97FC-82A3F4D31C9B}" type="presParOf" srcId="{673A5DDD-4EF7-F745-8BD9-3D506144519E}" destId="{A85C3921-15A0-C549-9569-F89001426921}" srcOrd="5" destOrd="0" presId="urn:microsoft.com/office/officeart/2005/8/layout/vProcess5"/>
    <dgm:cxn modelId="{2BC53527-E148-7243-8461-D319C5908F37}" type="presParOf" srcId="{673A5DDD-4EF7-F745-8BD9-3D506144519E}" destId="{3CB918A4-7D15-6C48-8FC2-A2F2A79D93C2}" srcOrd="6" destOrd="0" presId="urn:microsoft.com/office/officeart/2005/8/layout/vProcess5"/>
    <dgm:cxn modelId="{27F912F4-621E-F949-9D31-6F0486D6F795}" type="presParOf" srcId="{673A5DDD-4EF7-F745-8BD9-3D506144519E}" destId="{26AF2E0D-887C-644F-B5C8-6BFDF633602B}" srcOrd="7" destOrd="0" presId="urn:microsoft.com/office/officeart/2005/8/layout/vProcess5"/>
    <dgm:cxn modelId="{EE47DCDD-216C-2344-B5BE-48C401BF91A2}" type="presParOf" srcId="{673A5DDD-4EF7-F745-8BD9-3D506144519E}" destId="{B8ED5B37-5D16-C94A-8836-EB8D8B08BE3B}" srcOrd="8" destOrd="0" presId="urn:microsoft.com/office/officeart/2005/8/layout/vProcess5"/>
    <dgm:cxn modelId="{323B458D-AC9A-5848-B88D-55CCF92A5A0F}" type="presParOf" srcId="{673A5DDD-4EF7-F745-8BD9-3D506144519E}" destId="{AE798FCC-0D4E-8B46-93F3-5F646AE410F4}" srcOrd="9" destOrd="0" presId="urn:microsoft.com/office/officeart/2005/8/layout/vProcess5"/>
    <dgm:cxn modelId="{CFF6596F-A00F-044B-A3DA-17EB4D2BC1AB}" type="presParOf" srcId="{673A5DDD-4EF7-F745-8BD9-3D506144519E}" destId="{C871861A-17A3-BE45-9DE8-E1950D7A7023}" srcOrd="10" destOrd="0" presId="urn:microsoft.com/office/officeart/2005/8/layout/vProcess5"/>
    <dgm:cxn modelId="{FB124E7C-99B0-4D41-A71F-235A751B37F1}" type="presParOf" srcId="{673A5DDD-4EF7-F745-8BD9-3D506144519E}" destId="{9B2FB06B-605C-174F-A620-6B0E16A43446}"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5EF84D0-6647-4E4C-9813-A55665B36B6A}"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2679E822-FABA-2249-8854-D55A64A292C9}">
      <dgm:prSet phldrT="[Text]" custT="1"/>
      <dgm:spPr>
        <a:solidFill>
          <a:schemeClr val="accent3">
            <a:lumMod val="75000"/>
          </a:schemeClr>
        </a:solidFill>
        <a:ln>
          <a:solidFill>
            <a:schemeClr val="accent3">
              <a:lumMod val="75000"/>
            </a:schemeClr>
          </a:solidFill>
        </a:ln>
      </dgm:spPr>
      <dgm:t>
        <a:bodyPr/>
        <a:lstStyle/>
        <a:p>
          <a:r>
            <a:rPr lang="en-US" sz="2400" b="1" dirty="0" smtClean="0">
              <a:solidFill>
                <a:schemeClr val="bg1"/>
              </a:solidFill>
            </a:rPr>
            <a:t>Limitations</a:t>
          </a:r>
          <a:endParaRPr lang="en-US" sz="2400" b="1" dirty="0">
            <a:solidFill>
              <a:schemeClr val="bg1"/>
            </a:solidFill>
          </a:endParaRPr>
        </a:p>
      </dgm:t>
    </dgm:pt>
    <dgm:pt modelId="{1DBAF106-3C25-4B4C-8F27-4E4178D84A3F}" type="parTrans" cxnId="{78BBAA4D-6127-5249-A362-32039BBC6A96}">
      <dgm:prSet/>
      <dgm:spPr/>
      <dgm:t>
        <a:bodyPr/>
        <a:lstStyle/>
        <a:p>
          <a:endParaRPr lang="en-US"/>
        </a:p>
      </dgm:t>
    </dgm:pt>
    <dgm:pt modelId="{FA95EDC8-71B8-9349-9DED-34B2509ED7C8}" type="sibTrans" cxnId="{78BBAA4D-6127-5249-A362-32039BBC6A96}">
      <dgm:prSet/>
      <dgm:spPr/>
      <dgm:t>
        <a:bodyPr/>
        <a:lstStyle/>
        <a:p>
          <a:endParaRPr lang="en-US"/>
        </a:p>
      </dgm:t>
    </dgm:pt>
    <dgm:pt modelId="{1816FA76-9179-5A43-813E-19BF3D9FD242}">
      <dgm:prSet/>
      <dgm:spPr/>
      <dgm:t>
        <a:bodyPr/>
        <a:lstStyle/>
        <a:p>
          <a:r>
            <a:rPr lang="en-US" dirty="0" smtClean="0"/>
            <a:t>Because malicious code must run on the target machine before all its behaviors can be identified, it can cause harm before it has been detected and blocked</a:t>
          </a:r>
        </a:p>
      </dgm:t>
    </dgm:pt>
    <dgm:pt modelId="{0535B2CC-BE8E-1B45-B575-A5EDC0B6D939}" type="parTrans" cxnId="{E5116217-207C-9E46-823A-799237972CB1}">
      <dgm:prSet/>
      <dgm:spPr/>
      <dgm:t>
        <a:bodyPr/>
        <a:lstStyle/>
        <a:p>
          <a:endParaRPr lang="en-US"/>
        </a:p>
      </dgm:t>
    </dgm:pt>
    <dgm:pt modelId="{001CEF24-6F55-3B4C-A331-97287643566C}" type="sibTrans" cxnId="{E5116217-207C-9E46-823A-799237972CB1}">
      <dgm:prSet/>
      <dgm:spPr/>
      <dgm:t>
        <a:bodyPr/>
        <a:lstStyle/>
        <a:p>
          <a:endParaRPr lang="en-US"/>
        </a:p>
      </dgm:t>
    </dgm:pt>
    <dgm:pt modelId="{B26AED8C-CC50-FA4B-AECA-08BF294A2C86}" type="pres">
      <dgm:prSet presAssocID="{15EF84D0-6647-4E4C-9813-A55665B36B6A}" presName="Name0" presStyleCnt="0">
        <dgm:presLayoutVars>
          <dgm:dir/>
          <dgm:animLvl val="lvl"/>
          <dgm:resizeHandles val="exact"/>
        </dgm:presLayoutVars>
      </dgm:prSet>
      <dgm:spPr/>
      <dgm:t>
        <a:bodyPr/>
        <a:lstStyle/>
        <a:p>
          <a:endParaRPr lang="en-US"/>
        </a:p>
      </dgm:t>
    </dgm:pt>
    <dgm:pt modelId="{F480D903-B882-8640-BF8D-696D1724E482}" type="pres">
      <dgm:prSet presAssocID="{2679E822-FABA-2249-8854-D55A64A292C9}" presName="composite" presStyleCnt="0"/>
      <dgm:spPr/>
    </dgm:pt>
    <dgm:pt modelId="{3126E29D-81B9-3F4E-8767-9C436B29F342}" type="pres">
      <dgm:prSet presAssocID="{2679E822-FABA-2249-8854-D55A64A292C9}" presName="parTx" presStyleLbl="alignNode1" presStyleIdx="0" presStyleCnt="1">
        <dgm:presLayoutVars>
          <dgm:chMax val="0"/>
          <dgm:chPref val="0"/>
          <dgm:bulletEnabled val="1"/>
        </dgm:presLayoutVars>
      </dgm:prSet>
      <dgm:spPr/>
      <dgm:t>
        <a:bodyPr/>
        <a:lstStyle/>
        <a:p>
          <a:endParaRPr lang="en-US"/>
        </a:p>
      </dgm:t>
    </dgm:pt>
    <dgm:pt modelId="{A52D1D64-ABBA-EF44-91FB-3EC9E2D9120F}" type="pres">
      <dgm:prSet presAssocID="{2679E822-FABA-2249-8854-D55A64A292C9}" presName="desTx" presStyleLbl="alignAccFollowNode1" presStyleIdx="0" presStyleCnt="1">
        <dgm:presLayoutVars>
          <dgm:bulletEnabled val="1"/>
        </dgm:presLayoutVars>
      </dgm:prSet>
      <dgm:spPr/>
      <dgm:t>
        <a:bodyPr/>
        <a:lstStyle/>
        <a:p>
          <a:endParaRPr lang="en-US"/>
        </a:p>
      </dgm:t>
    </dgm:pt>
  </dgm:ptLst>
  <dgm:cxnLst>
    <dgm:cxn modelId="{15516779-052A-7D43-B39C-E070F9CFA1BE}" type="presOf" srcId="{1816FA76-9179-5A43-813E-19BF3D9FD242}" destId="{A52D1D64-ABBA-EF44-91FB-3EC9E2D9120F}" srcOrd="0" destOrd="0" presId="urn:microsoft.com/office/officeart/2005/8/layout/hList1"/>
    <dgm:cxn modelId="{C9D88A70-824A-E548-A400-F1A989D5CEF9}" type="presOf" srcId="{15EF84D0-6647-4E4C-9813-A55665B36B6A}" destId="{B26AED8C-CC50-FA4B-AECA-08BF294A2C86}" srcOrd="0" destOrd="0" presId="urn:microsoft.com/office/officeart/2005/8/layout/hList1"/>
    <dgm:cxn modelId="{895CF3FB-1E87-AE42-BFA9-FDEBAB0CF918}" type="presOf" srcId="{2679E822-FABA-2249-8854-D55A64A292C9}" destId="{3126E29D-81B9-3F4E-8767-9C436B29F342}" srcOrd="0" destOrd="0" presId="urn:microsoft.com/office/officeart/2005/8/layout/hList1"/>
    <dgm:cxn modelId="{78BBAA4D-6127-5249-A362-32039BBC6A96}" srcId="{15EF84D0-6647-4E4C-9813-A55665B36B6A}" destId="{2679E822-FABA-2249-8854-D55A64A292C9}" srcOrd="0" destOrd="0" parTransId="{1DBAF106-3C25-4B4C-8F27-4E4178D84A3F}" sibTransId="{FA95EDC8-71B8-9349-9DED-34B2509ED7C8}"/>
    <dgm:cxn modelId="{E5116217-207C-9E46-823A-799237972CB1}" srcId="{2679E822-FABA-2249-8854-D55A64A292C9}" destId="{1816FA76-9179-5A43-813E-19BF3D9FD242}" srcOrd="0" destOrd="0" parTransId="{0535B2CC-BE8E-1B45-B575-A5EDC0B6D939}" sibTransId="{001CEF24-6F55-3B4C-A331-97287643566C}"/>
    <dgm:cxn modelId="{647A893A-5DF5-434C-9350-D25FDDD814EE}" type="presParOf" srcId="{B26AED8C-CC50-FA4B-AECA-08BF294A2C86}" destId="{F480D903-B882-8640-BF8D-696D1724E482}" srcOrd="0" destOrd="0" presId="urn:microsoft.com/office/officeart/2005/8/layout/hList1"/>
    <dgm:cxn modelId="{20D87284-085C-4045-9FF0-454F0DBFA70B}" type="presParOf" srcId="{F480D903-B882-8640-BF8D-696D1724E482}" destId="{3126E29D-81B9-3F4E-8767-9C436B29F342}" srcOrd="0" destOrd="0" presId="urn:microsoft.com/office/officeart/2005/8/layout/hList1"/>
    <dgm:cxn modelId="{93009375-BE42-F840-8F66-E3C7B9E979D1}" type="presParOf" srcId="{F480D903-B882-8640-BF8D-696D1724E482}" destId="{A52D1D64-ABBA-EF44-91FB-3EC9E2D9120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21F9D88-2E06-DF41-8369-B191662882C6}"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857C5BCE-2EA8-7643-A788-F8A31BCF0732}">
      <dgm:prSet phldrT="[Text]" custT="1"/>
      <dgm:spPr>
        <a:solidFill>
          <a:schemeClr val="tx1"/>
        </a:solidFill>
      </dgm:spPr>
      <dgm:t>
        <a:bodyPr/>
        <a:lstStyle/>
        <a:p>
          <a:r>
            <a:rPr lang="en-US" sz="2800" b="1" dirty="0" smtClean="0"/>
            <a:t>Ingress monitors</a:t>
          </a:r>
          <a:endParaRPr lang="en-US" sz="2800" b="1" dirty="0"/>
        </a:p>
      </dgm:t>
    </dgm:pt>
    <dgm:pt modelId="{B105AEE0-47F4-3D48-969D-317C7117E75D}" type="parTrans" cxnId="{459ED126-3223-3F4F-86DF-B3FDB9AF7B35}">
      <dgm:prSet/>
      <dgm:spPr/>
      <dgm:t>
        <a:bodyPr/>
        <a:lstStyle/>
        <a:p>
          <a:endParaRPr lang="en-US"/>
        </a:p>
      </dgm:t>
    </dgm:pt>
    <dgm:pt modelId="{1571D731-AFF1-1A49-9F0E-4C59752B6C95}" type="sibTrans" cxnId="{459ED126-3223-3F4F-86DF-B3FDB9AF7B35}">
      <dgm:prSet/>
      <dgm:spPr/>
      <dgm:t>
        <a:bodyPr/>
        <a:lstStyle/>
        <a:p>
          <a:endParaRPr lang="en-US"/>
        </a:p>
      </dgm:t>
    </dgm:pt>
    <dgm:pt modelId="{6DA376A2-1149-3445-A29B-2D1A0269852D}">
      <dgm:prSet custT="1"/>
      <dgm:spPr>
        <a:solidFill>
          <a:schemeClr val="accent5"/>
        </a:solidFill>
        <a:ln>
          <a:solidFill>
            <a:schemeClr val="bg1"/>
          </a:solidFill>
        </a:ln>
      </dgm:spPr>
      <dgm:t>
        <a:bodyPr/>
        <a:lstStyle/>
        <a:p>
          <a:r>
            <a:rPr lang="en-US" sz="1400" b="1" dirty="0" smtClean="0">
              <a:solidFill>
                <a:schemeClr val="bg1"/>
              </a:solidFill>
            </a:rPr>
            <a:t>Located at the border between the enterprise network and the Internet </a:t>
          </a:r>
        </a:p>
      </dgm:t>
    </dgm:pt>
    <dgm:pt modelId="{872FA437-8FA9-2248-AF0B-4FDB69AEA76F}" type="parTrans" cxnId="{82093B57-B99B-964B-A830-834040698374}">
      <dgm:prSet/>
      <dgm:spPr/>
      <dgm:t>
        <a:bodyPr/>
        <a:lstStyle/>
        <a:p>
          <a:endParaRPr lang="en-US"/>
        </a:p>
      </dgm:t>
    </dgm:pt>
    <dgm:pt modelId="{D7972775-98EF-CD4E-9B91-7F1C29A8567D}" type="sibTrans" cxnId="{82093B57-B99B-964B-A830-834040698374}">
      <dgm:prSet/>
      <dgm:spPr/>
      <dgm:t>
        <a:bodyPr/>
        <a:lstStyle/>
        <a:p>
          <a:endParaRPr lang="en-US"/>
        </a:p>
      </dgm:t>
    </dgm:pt>
    <dgm:pt modelId="{B450FF1C-92FE-384D-BE9C-A82D6DE95DEF}">
      <dgm:prSet custT="1"/>
      <dgm:spPr>
        <a:solidFill>
          <a:schemeClr val="accent5"/>
        </a:solidFill>
        <a:ln>
          <a:solidFill>
            <a:schemeClr val="bg1"/>
          </a:solidFill>
        </a:ln>
      </dgm:spPr>
      <dgm:t>
        <a:bodyPr/>
        <a:lstStyle/>
        <a:p>
          <a:r>
            <a:rPr lang="en-US" sz="1400" b="1" dirty="0" smtClean="0">
              <a:solidFill>
                <a:schemeClr val="bg1"/>
              </a:solidFill>
            </a:rPr>
            <a:t>One technique is to look for incoming traffic to unused local IP addresses</a:t>
          </a:r>
        </a:p>
      </dgm:t>
    </dgm:pt>
    <dgm:pt modelId="{C2C9ADD8-2861-6D42-AD74-2DFCCCE68D2A}" type="parTrans" cxnId="{8E6691DA-A865-9A43-BF53-0FA0C21DCD41}">
      <dgm:prSet/>
      <dgm:spPr/>
      <dgm:t>
        <a:bodyPr/>
        <a:lstStyle/>
        <a:p>
          <a:endParaRPr lang="en-US"/>
        </a:p>
      </dgm:t>
    </dgm:pt>
    <dgm:pt modelId="{64C5A7A0-F99F-0040-AA5F-160113CDDA58}" type="sibTrans" cxnId="{8E6691DA-A865-9A43-BF53-0FA0C21DCD41}">
      <dgm:prSet/>
      <dgm:spPr/>
      <dgm:t>
        <a:bodyPr/>
        <a:lstStyle/>
        <a:p>
          <a:endParaRPr lang="en-US"/>
        </a:p>
      </dgm:t>
    </dgm:pt>
    <dgm:pt modelId="{812FADF3-D6BF-5440-A991-16BAC70C22CA}">
      <dgm:prSet custT="1"/>
      <dgm:spPr>
        <a:solidFill>
          <a:schemeClr val="tx1"/>
        </a:solidFill>
      </dgm:spPr>
      <dgm:t>
        <a:bodyPr/>
        <a:lstStyle/>
        <a:p>
          <a:r>
            <a:rPr lang="en-US" sz="2800" b="1" dirty="0" smtClean="0"/>
            <a:t>Egress monitors</a:t>
          </a:r>
        </a:p>
      </dgm:t>
    </dgm:pt>
    <dgm:pt modelId="{92117008-5834-DD4B-B6BC-3777204966B7}" type="parTrans" cxnId="{ADF893DF-C41B-3C4D-8229-882F033FF2D8}">
      <dgm:prSet/>
      <dgm:spPr/>
      <dgm:t>
        <a:bodyPr/>
        <a:lstStyle/>
        <a:p>
          <a:endParaRPr lang="en-US"/>
        </a:p>
      </dgm:t>
    </dgm:pt>
    <dgm:pt modelId="{81D7C8A1-93D9-F44A-8370-C2E32EA81B17}" type="sibTrans" cxnId="{ADF893DF-C41B-3C4D-8229-882F033FF2D8}">
      <dgm:prSet/>
      <dgm:spPr/>
      <dgm:t>
        <a:bodyPr/>
        <a:lstStyle/>
        <a:p>
          <a:endParaRPr lang="en-US"/>
        </a:p>
      </dgm:t>
    </dgm:pt>
    <dgm:pt modelId="{6DFAD406-5842-6A46-8D7C-1804FA5F54F8}">
      <dgm:prSet custT="1"/>
      <dgm:spPr>
        <a:solidFill>
          <a:schemeClr val="accent5"/>
        </a:solidFill>
        <a:ln>
          <a:solidFill>
            <a:schemeClr val="bg1"/>
          </a:solidFill>
        </a:ln>
      </dgm:spPr>
      <dgm:t>
        <a:bodyPr/>
        <a:lstStyle/>
        <a:p>
          <a:r>
            <a:rPr lang="en-US" sz="1400" b="1" dirty="0" smtClean="0">
              <a:solidFill>
                <a:schemeClr val="bg1"/>
              </a:solidFill>
            </a:rPr>
            <a:t>Located at the egress point of individual LANs as well as at the border between the enterprise network and the Internet </a:t>
          </a:r>
        </a:p>
      </dgm:t>
    </dgm:pt>
    <dgm:pt modelId="{87BCBA13-290C-6246-8DE6-E90D53206FB2}" type="parTrans" cxnId="{9AB36BAB-03DE-E746-96C2-063DF8D96846}">
      <dgm:prSet/>
      <dgm:spPr/>
      <dgm:t>
        <a:bodyPr/>
        <a:lstStyle/>
        <a:p>
          <a:endParaRPr lang="en-US"/>
        </a:p>
      </dgm:t>
    </dgm:pt>
    <dgm:pt modelId="{47C2A4E9-DC6B-724E-9027-B561811E9C2A}" type="sibTrans" cxnId="{9AB36BAB-03DE-E746-96C2-063DF8D96846}">
      <dgm:prSet/>
      <dgm:spPr/>
      <dgm:t>
        <a:bodyPr/>
        <a:lstStyle/>
        <a:p>
          <a:endParaRPr lang="en-US"/>
        </a:p>
      </dgm:t>
    </dgm:pt>
    <dgm:pt modelId="{D148498D-FF0D-AA47-BDA7-FCF6CE5352DE}">
      <dgm:prSet custT="1"/>
      <dgm:spPr>
        <a:solidFill>
          <a:schemeClr val="accent5"/>
        </a:solidFill>
        <a:ln>
          <a:solidFill>
            <a:schemeClr val="bg1"/>
          </a:solidFill>
        </a:ln>
      </dgm:spPr>
      <dgm:t>
        <a:bodyPr/>
        <a:lstStyle/>
        <a:p>
          <a:r>
            <a:rPr lang="en-US" sz="1400" b="1" dirty="0" smtClean="0">
              <a:solidFill>
                <a:schemeClr val="bg1"/>
              </a:solidFill>
            </a:rPr>
            <a:t>Monitors outgoing traffic for signs of scanning or other suspicious behavior</a:t>
          </a:r>
          <a:endParaRPr lang="en-US" sz="1400" b="1" dirty="0">
            <a:solidFill>
              <a:schemeClr val="bg1"/>
            </a:solidFill>
          </a:endParaRPr>
        </a:p>
      </dgm:t>
    </dgm:pt>
    <dgm:pt modelId="{374C135A-B404-1941-83A5-C38AA5CCA7F8}" type="parTrans" cxnId="{569549D8-660A-1440-8063-4EEBFFC6488F}">
      <dgm:prSet/>
      <dgm:spPr/>
      <dgm:t>
        <a:bodyPr/>
        <a:lstStyle/>
        <a:p>
          <a:endParaRPr lang="en-US"/>
        </a:p>
      </dgm:t>
    </dgm:pt>
    <dgm:pt modelId="{2DC6981A-58E9-5644-85E7-B02DCB9F2BB8}" type="sibTrans" cxnId="{569549D8-660A-1440-8063-4EEBFFC6488F}">
      <dgm:prSet/>
      <dgm:spPr/>
      <dgm:t>
        <a:bodyPr/>
        <a:lstStyle/>
        <a:p>
          <a:endParaRPr lang="en-US"/>
        </a:p>
      </dgm:t>
    </dgm:pt>
    <dgm:pt modelId="{AA2ABC48-FC2E-E648-A2C2-800CDFA5F985}" type="pres">
      <dgm:prSet presAssocID="{821F9D88-2E06-DF41-8369-B191662882C6}" presName="theList" presStyleCnt="0">
        <dgm:presLayoutVars>
          <dgm:dir/>
          <dgm:animLvl val="lvl"/>
          <dgm:resizeHandles val="exact"/>
        </dgm:presLayoutVars>
      </dgm:prSet>
      <dgm:spPr/>
      <dgm:t>
        <a:bodyPr/>
        <a:lstStyle/>
        <a:p>
          <a:endParaRPr lang="en-US"/>
        </a:p>
      </dgm:t>
    </dgm:pt>
    <dgm:pt modelId="{36AE751B-84EA-0747-A33F-AAA8E8DDF878}" type="pres">
      <dgm:prSet presAssocID="{857C5BCE-2EA8-7643-A788-F8A31BCF0732}" presName="compNode" presStyleCnt="0"/>
      <dgm:spPr/>
    </dgm:pt>
    <dgm:pt modelId="{DCE25E27-D72D-0642-AF8D-D59EE600A8A6}" type="pres">
      <dgm:prSet presAssocID="{857C5BCE-2EA8-7643-A788-F8A31BCF0732}" presName="aNode" presStyleLbl="bgShp" presStyleIdx="0" presStyleCnt="2"/>
      <dgm:spPr/>
      <dgm:t>
        <a:bodyPr/>
        <a:lstStyle/>
        <a:p>
          <a:endParaRPr lang="en-US"/>
        </a:p>
      </dgm:t>
    </dgm:pt>
    <dgm:pt modelId="{92E7900E-54A2-9C41-8A73-CA7E75155ED1}" type="pres">
      <dgm:prSet presAssocID="{857C5BCE-2EA8-7643-A788-F8A31BCF0732}" presName="textNode" presStyleLbl="bgShp" presStyleIdx="0" presStyleCnt="2"/>
      <dgm:spPr/>
      <dgm:t>
        <a:bodyPr/>
        <a:lstStyle/>
        <a:p>
          <a:endParaRPr lang="en-US"/>
        </a:p>
      </dgm:t>
    </dgm:pt>
    <dgm:pt modelId="{035047D7-ECF9-AB40-9AE0-202050EE7C51}" type="pres">
      <dgm:prSet presAssocID="{857C5BCE-2EA8-7643-A788-F8A31BCF0732}" presName="compChildNode" presStyleCnt="0"/>
      <dgm:spPr/>
    </dgm:pt>
    <dgm:pt modelId="{ACAA6BA4-F1CC-6D48-AF52-CB7EA74DE6E6}" type="pres">
      <dgm:prSet presAssocID="{857C5BCE-2EA8-7643-A788-F8A31BCF0732}" presName="theInnerList" presStyleCnt="0"/>
      <dgm:spPr/>
    </dgm:pt>
    <dgm:pt modelId="{4298F018-B8EE-4944-8F10-2BB9C0F91D51}" type="pres">
      <dgm:prSet presAssocID="{6DA376A2-1149-3445-A29B-2D1A0269852D}" presName="childNode" presStyleLbl="node1" presStyleIdx="0" presStyleCnt="4">
        <dgm:presLayoutVars>
          <dgm:bulletEnabled val="1"/>
        </dgm:presLayoutVars>
      </dgm:prSet>
      <dgm:spPr/>
      <dgm:t>
        <a:bodyPr/>
        <a:lstStyle/>
        <a:p>
          <a:endParaRPr lang="en-US"/>
        </a:p>
      </dgm:t>
    </dgm:pt>
    <dgm:pt modelId="{02AC8F82-4743-F644-848D-59E19CF03E43}" type="pres">
      <dgm:prSet presAssocID="{6DA376A2-1149-3445-A29B-2D1A0269852D}" presName="aSpace2" presStyleCnt="0"/>
      <dgm:spPr/>
    </dgm:pt>
    <dgm:pt modelId="{1F641F22-F0BF-C649-8A66-6DBF3453F8AD}" type="pres">
      <dgm:prSet presAssocID="{B450FF1C-92FE-384D-BE9C-A82D6DE95DEF}" presName="childNode" presStyleLbl="node1" presStyleIdx="1" presStyleCnt="4">
        <dgm:presLayoutVars>
          <dgm:bulletEnabled val="1"/>
        </dgm:presLayoutVars>
      </dgm:prSet>
      <dgm:spPr/>
      <dgm:t>
        <a:bodyPr/>
        <a:lstStyle/>
        <a:p>
          <a:endParaRPr lang="en-US"/>
        </a:p>
      </dgm:t>
    </dgm:pt>
    <dgm:pt modelId="{96376EEE-5BA7-BE43-9F07-FFC77B4110C7}" type="pres">
      <dgm:prSet presAssocID="{857C5BCE-2EA8-7643-A788-F8A31BCF0732}" presName="aSpace" presStyleCnt="0"/>
      <dgm:spPr/>
    </dgm:pt>
    <dgm:pt modelId="{327D953C-C43C-C548-A5CE-651ABEB980D6}" type="pres">
      <dgm:prSet presAssocID="{812FADF3-D6BF-5440-A991-16BAC70C22CA}" presName="compNode" presStyleCnt="0"/>
      <dgm:spPr/>
    </dgm:pt>
    <dgm:pt modelId="{1748A2BC-C0AF-7249-BEFC-3EBC8E632AD1}" type="pres">
      <dgm:prSet presAssocID="{812FADF3-D6BF-5440-A991-16BAC70C22CA}" presName="aNode" presStyleLbl="bgShp" presStyleIdx="1" presStyleCnt="2"/>
      <dgm:spPr/>
      <dgm:t>
        <a:bodyPr/>
        <a:lstStyle/>
        <a:p>
          <a:endParaRPr lang="en-US"/>
        </a:p>
      </dgm:t>
    </dgm:pt>
    <dgm:pt modelId="{943F34FC-7AAF-EA40-8115-1BF88D6F9901}" type="pres">
      <dgm:prSet presAssocID="{812FADF3-D6BF-5440-A991-16BAC70C22CA}" presName="textNode" presStyleLbl="bgShp" presStyleIdx="1" presStyleCnt="2"/>
      <dgm:spPr/>
      <dgm:t>
        <a:bodyPr/>
        <a:lstStyle/>
        <a:p>
          <a:endParaRPr lang="en-US"/>
        </a:p>
      </dgm:t>
    </dgm:pt>
    <dgm:pt modelId="{C06F248C-D0DD-D04B-990C-65275A532651}" type="pres">
      <dgm:prSet presAssocID="{812FADF3-D6BF-5440-A991-16BAC70C22CA}" presName="compChildNode" presStyleCnt="0"/>
      <dgm:spPr/>
    </dgm:pt>
    <dgm:pt modelId="{6340A26E-49C3-824A-AE23-780D38AB79FE}" type="pres">
      <dgm:prSet presAssocID="{812FADF3-D6BF-5440-A991-16BAC70C22CA}" presName="theInnerList" presStyleCnt="0"/>
      <dgm:spPr/>
    </dgm:pt>
    <dgm:pt modelId="{729B7C7C-47B3-F544-89C8-D914FF0C3DF8}" type="pres">
      <dgm:prSet presAssocID="{6DFAD406-5842-6A46-8D7C-1804FA5F54F8}" presName="childNode" presStyleLbl="node1" presStyleIdx="2" presStyleCnt="4" custScaleX="105111" custScaleY="209915">
        <dgm:presLayoutVars>
          <dgm:bulletEnabled val="1"/>
        </dgm:presLayoutVars>
      </dgm:prSet>
      <dgm:spPr/>
      <dgm:t>
        <a:bodyPr/>
        <a:lstStyle/>
        <a:p>
          <a:endParaRPr lang="en-US"/>
        </a:p>
      </dgm:t>
    </dgm:pt>
    <dgm:pt modelId="{50E9D80A-D1F3-854A-9182-59C10A696A46}" type="pres">
      <dgm:prSet presAssocID="{6DFAD406-5842-6A46-8D7C-1804FA5F54F8}" presName="aSpace2" presStyleCnt="0"/>
      <dgm:spPr/>
    </dgm:pt>
    <dgm:pt modelId="{4FD7667B-FD88-9247-AEF5-8020748D5EB0}" type="pres">
      <dgm:prSet presAssocID="{D148498D-FF0D-AA47-BDA7-FCF6CE5352DE}" presName="childNode" presStyleLbl="node1" presStyleIdx="3" presStyleCnt="4" custScaleX="113091" custScaleY="135878">
        <dgm:presLayoutVars>
          <dgm:bulletEnabled val="1"/>
        </dgm:presLayoutVars>
      </dgm:prSet>
      <dgm:spPr/>
      <dgm:t>
        <a:bodyPr/>
        <a:lstStyle/>
        <a:p>
          <a:endParaRPr lang="en-US"/>
        </a:p>
      </dgm:t>
    </dgm:pt>
  </dgm:ptLst>
  <dgm:cxnLst>
    <dgm:cxn modelId="{9AB36BAB-03DE-E746-96C2-063DF8D96846}" srcId="{812FADF3-D6BF-5440-A991-16BAC70C22CA}" destId="{6DFAD406-5842-6A46-8D7C-1804FA5F54F8}" srcOrd="0" destOrd="0" parTransId="{87BCBA13-290C-6246-8DE6-E90D53206FB2}" sibTransId="{47C2A4E9-DC6B-724E-9027-B561811E9C2A}"/>
    <dgm:cxn modelId="{459ED126-3223-3F4F-86DF-B3FDB9AF7B35}" srcId="{821F9D88-2E06-DF41-8369-B191662882C6}" destId="{857C5BCE-2EA8-7643-A788-F8A31BCF0732}" srcOrd="0" destOrd="0" parTransId="{B105AEE0-47F4-3D48-969D-317C7117E75D}" sibTransId="{1571D731-AFF1-1A49-9F0E-4C59752B6C95}"/>
    <dgm:cxn modelId="{46B18B2E-903B-C044-860F-69F3E94BB1A7}" type="presOf" srcId="{6DA376A2-1149-3445-A29B-2D1A0269852D}" destId="{4298F018-B8EE-4944-8F10-2BB9C0F91D51}" srcOrd="0" destOrd="0" presId="urn:microsoft.com/office/officeart/2005/8/layout/lProcess2"/>
    <dgm:cxn modelId="{ADF893DF-C41B-3C4D-8229-882F033FF2D8}" srcId="{821F9D88-2E06-DF41-8369-B191662882C6}" destId="{812FADF3-D6BF-5440-A991-16BAC70C22CA}" srcOrd="1" destOrd="0" parTransId="{92117008-5834-DD4B-B6BC-3777204966B7}" sibTransId="{81D7C8A1-93D9-F44A-8370-C2E32EA81B17}"/>
    <dgm:cxn modelId="{F9271681-9584-CA45-8C42-D0F30B801E51}" type="presOf" srcId="{857C5BCE-2EA8-7643-A788-F8A31BCF0732}" destId="{92E7900E-54A2-9C41-8A73-CA7E75155ED1}" srcOrd="1" destOrd="0" presId="urn:microsoft.com/office/officeart/2005/8/layout/lProcess2"/>
    <dgm:cxn modelId="{8E6691DA-A865-9A43-BF53-0FA0C21DCD41}" srcId="{857C5BCE-2EA8-7643-A788-F8A31BCF0732}" destId="{B450FF1C-92FE-384D-BE9C-A82D6DE95DEF}" srcOrd="1" destOrd="0" parTransId="{C2C9ADD8-2861-6D42-AD74-2DFCCCE68D2A}" sibTransId="{64C5A7A0-F99F-0040-AA5F-160113CDDA58}"/>
    <dgm:cxn modelId="{569549D8-660A-1440-8063-4EEBFFC6488F}" srcId="{812FADF3-D6BF-5440-A991-16BAC70C22CA}" destId="{D148498D-FF0D-AA47-BDA7-FCF6CE5352DE}" srcOrd="1" destOrd="0" parTransId="{374C135A-B404-1941-83A5-C38AA5CCA7F8}" sibTransId="{2DC6981A-58E9-5644-85E7-B02DCB9F2BB8}"/>
    <dgm:cxn modelId="{A68ECC1F-80B5-DA48-B002-A83D19D9E388}" type="presOf" srcId="{857C5BCE-2EA8-7643-A788-F8A31BCF0732}" destId="{DCE25E27-D72D-0642-AF8D-D59EE600A8A6}" srcOrd="0" destOrd="0" presId="urn:microsoft.com/office/officeart/2005/8/layout/lProcess2"/>
    <dgm:cxn modelId="{64F6D462-C776-B84D-B580-C60AA97632F9}" type="presOf" srcId="{812FADF3-D6BF-5440-A991-16BAC70C22CA}" destId="{1748A2BC-C0AF-7249-BEFC-3EBC8E632AD1}" srcOrd="0" destOrd="0" presId="urn:microsoft.com/office/officeart/2005/8/layout/lProcess2"/>
    <dgm:cxn modelId="{3070FF33-BA8C-654B-BA34-A914BA6032A0}" type="presOf" srcId="{821F9D88-2E06-DF41-8369-B191662882C6}" destId="{AA2ABC48-FC2E-E648-A2C2-800CDFA5F985}" srcOrd="0" destOrd="0" presId="urn:microsoft.com/office/officeart/2005/8/layout/lProcess2"/>
    <dgm:cxn modelId="{E4094571-4F41-C449-BE37-F5F4A87838D9}" type="presOf" srcId="{812FADF3-D6BF-5440-A991-16BAC70C22CA}" destId="{943F34FC-7AAF-EA40-8115-1BF88D6F9901}" srcOrd="1" destOrd="0" presId="urn:microsoft.com/office/officeart/2005/8/layout/lProcess2"/>
    <dgm:cxn modelId="{CA794109-8951-1543-B800-5F856462D74C}" type="presOf" srcId="{D148498D-FF0D-AA47-BDA7-FCF6CE5352DE}" destId="{4FD7667B-FD88-9247-AEF5-8020748D5EB0}" srcOrd="0" destOrd="0" presId="urn:microsoft.com/office/officeart/2005/8/layout/lProcess2"/>
    <dgm:cxn modelId="{82093B57-B99B-964B-A830-834040698374}" srcId="{857C5BCE-2EA8-7643-A788-F8A31BCF0732}" destId="{6DA376A2-1149-3445-A29B-2D1A0269852D}" srcOrd="0" destOrd="0" parTransId="{872FA437-8FA9-2248-AF0B-4FDB69AEA76F}" sibTransId="{D7972775-98EF-CD4E-9B91-7F1C29A8567D}"/>
    <dgm:cxn modelId="{FEEFB816-9E4E-154E-9C26-E9AD21B5A7E7}" type="presOf" srcId="{6DFAD406-5842-6A46-8D7C-1804FA5F54F8}" destId="{729B7C7C-47B3-F544-89C8-D914FF0C3DF8}" srcOrd="0" destOrd="0" presId="urn:microsoft.com/office/officeart/2005/8/layout/lProcess2"/>
    <dgm:cxn modelId="{623B4985-1460-924C-B5B7-D5FD8B02A837}" type="presOf" srcId="{B450FF1C-92FE-384D-BE9C-A82D6DE95DEF}" destId="{1F641F22-F0BF-C649-8A66-6DBF3453F8AD}" srcOrd="0" destOrd="0" presId="urn:microsoft.com/office/officeart/2005/8/layout/lProcess2"/>
    <dgm:cxn modelId="{7898DFE0-C8D5-9247-8F14-69D8642C446E}" type="presParOf" srcId="{AA2ABC48-FC2E-E648-A2C2-800CDFA5F985}" destId="{36AE751B-84EA-0747-A33F-AAA8E8DDF878}" srcOrd="0" destOrd="0" presId="urn:microsoft.com/office/officeart/2005/8/layout/lProcess2"/>
    <dgm:cxn modelId="{C4F5D82C-FB3E-9C46-9C97-D7B8C684C712}" type="presParOf" srcId="{36AE751B-84EA-0747-A33F-AAA8E8DDF878}" destId="{DCE25E27-D72D-0642-AF8D-D59EE600A8A6}" srcOrd="0" destOrd="0" presId="urn:microsoft.com/office/officeart/2005/8/layout/lProcess2"/>
    <dgm:cxn modelId="{340B893F-E20F-E749-A0D9-21DBF960546E}" type="presParOf" srcId="{36AE751B-84EA-0747-A33F-AAA8E8DDF878}" destId="{92E7900E-54A2-9C41-8A73-CA7E75155ED1}" srcOrd="1" destOrd="0" presId="urn:microsoft.com/office/officeart/2005/8/layout/lProcess2"/>
    <dgm:cxn modelId="{22A3E43A-BC87-6440-B18F-4D0A1778ED79}" type="presParOf" srcId="{36AE751B-84EA-0747-A33F-AAA8E8DDF878}" destId="{035047D7-ECF9-AB40-9AE0-202050EE7C51}" srcOrd="2" destOrd="0" presId="urn:microsoft.com/office/officeart/2005/8/layout/lProcess2"/>
    <dgm:cxn modelId="{48B92B9E-A120-E246-8CC3-B94FB716E483}" type="presParOf" srcId="{035047D7-ECF9-AB40-9AE0-202050EE7C51}" destId="{ACAA6BA4-F1CC-6D48-AF52-CB7EA74DE6E6}" srcOrd="0" destOrd="0" presId="urn:microsoft.com/office/officeart/2005/8/layout/lProcess2"/>
    <dgm:cxn modelId="{8FBD8300-E504-984B-B1BB-2FB814D8B4C6}" type="presParOf" srcId="{ACAA6BA4-F1CC-6D48-AF52-CB7EA74DE6E6}" destId="{4298F018-B8EE-4944-8F10-2BB9C0F91D51}" srcOrd="0" destOrd="0" presId="urn:microsoft.com/office/officeart/2005/8/layout/lProcess2"/>
    <dgm:cxn modelId="{A391A2A8-788F-834A-AB36-36DAE803065E}" type="presParOf" srcId="{ACAA6BA4-F1CC-6D48-AF52-CB7EA74DE6E6}" destId="{02AC8F82-4743-F644-848D-59E19CF03E43}" srcOrd="1" destOrd="0" presId="urn:microsoft.com/office/officeart/2005/8/layout/lProcess2"/>
    <dgm:cxn modelId="{041F2FD2-F04A-3D4B-8D97-7B42D8069201}" type="presParOf" srcId="{ACAA6BA4-F1CC-6D48-AF52-CB7EA74DE6E6}" destId="{1F641F22-F0BF-C649-8A66-6DBF3453F8AD}" srcOrd="2" destOrd="0" presId="urn:microsoft.com/office/officeart/2005/8/layout/lProcess2"/>
    <dgm:cxn modelId="{907249DF-5693-0141-838F-13799BA564E9}" type="presParOf" srcId="{AA2ABC48-FC2E-E648-A2C2-800CDFA5F985}" destId="{96376EEE-5BA7-BE43-9F07-FFC77B4110C7}" srcOrd="1" destOrd="0" presId="urn:microsoft.com/office/officeart/2005/8/layout/lProcess2"/>
    <dgm:cxn modelId="{27707433-B73B-F946-B02F-8E5F0193E388}" type="presParOf" srcId="{AA2ABC48-FC2E-E648-A2C2-800CDFA5F985}" destId="{327D953C-C43C-C548-A5CE-651ABEB980D6}" srcOrd="2" destOrd="0" presId="urn:microsoft.com/office/officeart/2005/8/layout/lProcess2"/>
    <dgm:cxn modelId="{35C7DCD5-850D-9443-BA90-0F22439E52AE}" type="presParOf" srcId="{327D953C-C43C-C548-A5CE-651ABEB980D6}" destId="{1748A2BC-C0AF-7249-BEFC-3EBC8E632AD1}" srcOrd="0" destOrd="0" presId="urn:microsoft.com/office/officeart/2005/8/layout/lProcess2"/>
    <dgm:cxn modelId="{4C544083-1625-924E-BC18-77F2AD285AA5}" type="presParOf" srcId="{327D953C-C43C-C548-A5CE-651ABEB980D6}" destId="{943F34FC-7AAF-EA40-8115-1BF88D6F9901}" srcOrd="1" destOrd="0" presId="urn:microsoft.com/office/officeart/2005/8/layout/lProcess2"/>
    <dgm:cxn modelId="{01CCD08B-DC09-B849-A438-1837BD894EFC}" type="presParOf" srcId="{327D953C-C43C-C548-A5CE-651ABEB980D6}" destId="{C06F248C-D0DD-D04B-990C-65275A532651}" srcOrd="2" destOrd="0" presId="urn:microsoft.com/office/officeart/2005/8/layout/lProcess2"/>
    <dgm:cxn modelId="{B0A36E3B-46B9-B14A-9E8E-0D4207244859}" type="presParOf" srcId="{C06F248C-D0DD-D04B-990C-65275A532651}" destId="{6340A26E-49C3-824A-AE23-780D38AB79FE}" srcOrd="0" destOrd="0" presId="urn:microsoft.com/office/officeart/2005/8/layout/lProcess2"/>
    <dgm:cxn modelId="{4561F266-4BFF-8E46-9184-4731A9527DED}" type="presParOf" srcId="{6340A26E-49C3-824A-AE23-780D38AB79FE}" destId="{729B7C7C-47B3-F544-89C8-D914FF0C3DF8}" srcOrd="0" destOrd="0" presId="urn:microsoft.com/office/officeart/2005/8/layout/lProcess2"/>
    <dgm:cxn modelId="{F72DB5C9-B613-AF45-BEFF-2C98BCE36722}" type="presParOf" srcId="{6340A26E-49C3-824A-AE23-780D38AB79FE}" destId="{50E9D80A-D1F3-854A-9182-59C10A696A46}" srcOrd="1" destOrd="0" presId="urn:microsoft.com/office/officeart/2005/8/layout/lProcess2"/>
    <dgm:cxn modelId="{6E72AC49-E1B1-D244-AEEB-E55E2B33EBDF}" type="presParOf" srcId="{6340A26E-49C3-824A-AE23-780D38AB79FE}" destId="{4FD7667B-FD88-9247-AEF5-8020748D5EB0}"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6970FE-BEA6-F248-BA16-6BBFE39827E6}"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1EDFE6E1-C82B-DA44-8558-141CD94721DD}">
      <dgm:prSet custT="1"/>
      <dgm:spPr>
        <a:solidFill>
          <a:schemeClr val="tx1"/>
        </a:solidFill>
        <a:ln w="31750">
          <a:solidFill>
            <a:schemeClr val="accent1"/>
          </a:solidFill>
        </a:ln>
      </dgm:spPr>
      <dgm:t>
        <a:bodyPr/>
        <a:lstStyle/>
        <a:p>
          <a:pPr rtl="0"/>
          <a:r>
            <a:rPr lang="en-US" sz="1800" b="1" dirty="0" smtClean="0">
              <a:solidFill>
                <a:schemeClr val="bg1"/>
              </a:solidFill>
              <a:effectLst/>
              <a:latin typeface="+mn-lt"/>
            </a:rPr>
            <a:t>Propagation mechanisms include:</a:t>
          </a:r>
          <a:endParaRPr lang="en-US" sz="1800" dirty="0">
            <a:solidFill>
              <a:schemeClr val="bg1"/>
            </a:solidFill>
            <a:effectLst/>
            <a:latin typeface="+mn-lt"/>
          </a:endParaRPr>
        </a:p>
      </dgm:t>
    </dgm:pt>
    <dgm:pt modelId="{077E4F26-988C-BE43-91CC-2B922B07C1E8}" type="parTrans" cxnId="{2FAE10F0-8DE3-D64D-B524-542DBEC1E922}">
      <dgm:prSet/>
      <dgm:spPr/>
      <dgm:t>
        <a:bodyPr/>
        <a:lstStyle/>
        <a:p>
          <a:endParaRPr lang="en-US"/>
        </a:p>
      </dgm:t>
    </dgm:pt>
    <dgm:pt modelId="{432935C9-4A6C-0E41-8E7B-11E9E7A0D455}" type="sibTrans" cxnId="{2FAE10F0-8DE3-D64D-B524-542DBEC1E922}">
      <dgm:prSet/>
      <dgm:spPr/>
      <dgm:t>
        <a:bodyPr/>
        <a:lstStyle/>
        <a:p>
          <a:endParaRPr lang="en-US" dirty="0"/>
        </a:p>
      </dgm:t>
    </dgm:pt>
    <dgm:pt modelId="{A379D6C5-4FB4-E045-A0BF-413B3BA6A84B}">
      <dgm:prSet custT="1"/>
      <dgm:spPr>
        <a:solidFill>
          <a:schemeClr val="tx1"/>
        </a:solidFill>
        <a:ln w="31750">
          <a:solidFill>
            <a:schemeClr val="accent1"/>
          </a:solidFill>
        </a:ln>
      </dgm:spPr>
      <dgm:t>
        <a:bodyPr/>
        <a:lstStyle/>
        <a:p>
          <a:pPr rtl="0"/>
          <a:r>
            <a:rPr lang="en-US" sz="1400" b="1" dirty="0" smtClean="0">
              <a:solidFill>
                <a:schemeClr val="bg1"/>
              </a:solidFill>
              <a:effectLst/>
              <a:latin typeface="+mn-lt"/>
            </a:rPr>
            <a:t>Infection of existing content by viruses that is subsequently spread to other systems</a:t>
          </a:r>
          <a:endParaRPr lang="en-US" sz="1400" b="1" dirty="0">
            <a:solidFill>
              <a:schemeClr val="bg1"/>
            </a:solidFill>
            <a:effectLst/>
            <a:latin typeface="+mn-lt"/>
          </a:endParaRPr>
        </a:p>
      </dgm:t>
    </dgm:pt>
    <dgm:pt modelId="{EEAEA82A-3E0A-B04A-97CE-923CB680A732}" type="parTrans" cxnId="{96C0B9A4-DC40-2145-BB81-659BF3CB032E}">
      <dgm:prSet/>
      <dgm:spPr/>
      <dgm:t>
        <a:bodyPr/>
        <a:lstStyle/>
        <a:p>
          <a:endParaRPr lang="en-US"/>
        </a:p>
      </dgm:t>
    </dgm:pt>
    <dgm:pt modelId="{0F7C3EB6-65E5-2F4D-9F39-85101018AEB8}" type="sibTrans" cxnId="{96C0B9A4-DC40-2145-BB81-659BF3CB032E}">
      <dgm:prSet/>
      <dgm:spPr/>
      <dgm:t>
        <a:bodyPr/>
        <a:lstStyle/>
        <a:p>
          <a:endParaRPr lang="en-US"/>
        </a:p>
      </dgm:t>
    </dgm:pt>
    <dgm:pt modelId="{62580E13-8082-9845-BBE4-64BC096116A8}">
      <dgm:prSet custT="1"/>
      <dgm:spPr>
        <a:solidFill>
          <a:schemeClr val="tx1"/>
        </a:solidFill>
        <a:ln w="31750">
          <a:solidFill>
            <a:schemeClr val="accent1"/>
          </a:solidFill>
        </a:ln>
      </dgm:spPr>
      <dgm:t>
        <a:bodyPr/>
        <a:lstStyle/>
        <a:p>
          <a:pPr rtl="0"/>
          <a:r>
            <a:rPr lang="en-US" sz="1400" b="1" dirty="0" smtClean="0">
              <a:solidFill>
                <a:schemeClr val="bg1"/>
              </a:solidFill>
              <a:effectLst/>
              <a:latin typeface="+mn-lt"/>
            </a:rPr>
            <a:t>Exploit of software vulnerabilities by worms or drive-by-downloads to allow the malware to replicate</a:t>
          </a:r>
          <a:endParaRPr lang="en-US" sz="1400" b="1" dirty="0">
            <a:solidFill>
              <a:schemeClr val="bg1"/>
            </a:solidFill>
            <a:effectLst/>
            <a:latin typeface="+mn-lt"/>
          </a:endParaRPr>
        </a:p>
      </dgm:t>
    </dgm:pt>
    <dgm:pt modelId="{4DB41095-168E-6E42-9729-6103DF00EE7C}" type="parTrans" cxnId="{2AD88ED0-F963-9D44-9437-877096668BF0}">
      <dgm:prSet/>
      <dgm:spPr/>
      <dgm:t>
        <a:bodyPr/>
        <a:lstStyle/>
        <a:p>
          <a:endParaRPr lang="en-US"/>
        </a:p>
      </dgm:t>
    </dgm:pt>
    <dgm:pt modelId="{CAD9A498-D150-BC4B-97F6-8E2097A7D6BF}" type="sibTrans" cxnId="{2AD88ED0-F963-9D44-9437-877096668BF0}">
      <dgm:prSet/>
      <dgm:spPr/>
      <dgm:t>
        <a:bodyPr/>
        <a:lstStyle/>
        <a:p>
          <a:endParaRPr lang="en-US"/>
        </a:p>
      </dgm:t>
    </dgm:pt>
    <dgm:pt modelId="{D19A4C48-1958-C748-B5F6-E379E8FE43B0}">
      <dgm:prSet custT="1"/>
      <dgm:spPr>
        <a:solidFill>
          <a:schemeClr val="tx1"/>
        </a:solidFill>
        <a:ln w="31750">
          <a:solidFill>
            <a:schemeClr val="accent1"/>
          </a:solidFill>
        </a:ln>
      </dgm:spPr>
      <dgm:t>
        <a:bodyPr/>
        <a:lstStyle/>
        <a:p>
          <a:pPr rtl="0"/>
          <a:r>
            <a:rPr lang="en-US" sz="1400" b="1" dirty="0" smtClean="0">
              <a:solidFill>
                <a:schemeClr val="bg1"/>
              </a:solidFill>
              <a:effectLst/>
              <a:latin typeface="+mn-lt"/>
            </a:rPr>
            <a:t>Social engineering attacks that convince users to bypass security mechanisms to install Trojans or to respond to phishing attacks</a:t>
          </a:r>
          <a:endParaRPr lang="en-US" sz="1400" b="1" dirty="0">
            <a:solidFill>
              <a:schemeClr val="bg1"/>
            </a:solidFill>
            <a:effectLst/>
            <a:latin typeface="+mn-lt"/>
          </a:endParaRPr>
        </a:p>
      </dgm:t>
    </dgm:pt>
    <dgm:pt modelId="{193F9AD7-7E61-4745-BD45-E1D801462CFA}" type="parTrans" cxnId="{124EB415-17C5-244E-8912-E3F6640C0283}">
      <dgm:prSet/>
      <dgm:spPr/>
      <dgm:t>
        <a:bodyPr/>
        <a:lstStyle/>
        <a:p>
          <a:endParaRPr lang="en-US"/>
        </a:p>
      </dgm:t>
    </dgm:pt>
    <dgm:pt modelId="{381542CA-3714-564E-84B5-034664C4A52E}" type="sibTrans" cxnId="{124EB415-17C5-244E-8912-E3F6640C0283}">
      <dgm:prSet/>
      <dgm:spPr/>
      <dgm:t>
        <a:bodyPr/>
        <a:lstStyle/>
        <a:p>
          <a:endParaRPr lang="en-US"/>
        </a:p>
      </dgm:t>
    </dgm:pt>
    <dgm:pt modelId="{61ED182A-5E66-274B-971F-81E8FD5AA91B}">
      <dgm:prSet custT="1"/>
      <dgm:spPr>
        <a:solidFill>
          <a:schemeClr val="tx1"/>
        </a:solidFill>
        <a:ln w="31750">
          <a:solidFill>
            <a:schemeClr val="accent1"/>
          </a:solidFill>
        </a:ln>
      </dgm:spPr>
      <dgm:t>
        <a:bodyPr/>
        <a:lstStyle/>
        <a:p>
          <a:pPr rtl="0"/>
          <a:r>
            <a:rPr lang="en-US" sz="1800" b="1" dirty="0" smtClean="0">
              <a:solidFill>
                <a:srgbClr val="000000"/>
              </a:solidFill>
              <a:latin typeface="+mn-lt"/>
            </a:rPr>
            <a:t>Payload actions performed by malware once it reaches a target system can include:</a:t>
          </a:r>
          <a:endParaRPr lang="en-US" sz="1800" dirty="0">
            <a:solidFill>
              <a:srgbClr val="000000"/>
            </a:solidFill>
            <a:latin typeface="+mn-lt"/>
          </a:endParaRPr>
        </a:p>
      </dgm:t>
    </dgm:pt>
    <dgm:pt modelId="{37742A7C-F950-374D-A723-5537754B3A28}" type="parTrans" cxnId="{1AA66256-9115-C646-B2BE-4A3AD63F7AF9}">
      <dgm:prSet/>
      <dgm:spPr/>
      <dgm:t>
        <a:bodyPr/>
        <a:lstStyle/>
        <a:p>
          <a:endParaRPr lang="en-US"/>
        </a:p>
      </dgm:t>
    </dgm:pt>
    <dgm:pt modelId="{A0DDDB96-9854-6646-82B3-B221ACE3196E}" type="sibTrans" cxnId="{1AA66256-9115-C646-B2BE-4A3AD63F7AF9}">
      <dgm:prSet/>
      <dgm:spPr/>
      <dgm:t>
        <a:bodyPr/>
        <a:lstStyle/>
        <a:p>
          <a:endParaRPr lang="en-US"/>
        </a:p>
      </dgm:t>
    </dgm:pt>
    <dgm:pt modelId="{C2E171B6-4103-0E4D-AB52-97DBE2C72340}">
      <dgm:prSet custT="1"/>
      <dgm:spPr>
        <a:solidFill>
          <a:schemeClr val="tx1"/>
        </a:solidFill>
        <a:ln w="31750">
          <a:solidFill>
            <a:schemeClr val="accent1"/>
          </a:solidFill>
        </a:ln>
      </dgm:spPr>
      <dgm:t>
        <a:bodyPr/>
        <a:lstStyle/>
        <a:p>
          <a:pPr rtl="0"/>
          <a:r>
            <a:rPr lang="en-US" sz="1400" b="1" dirty="0" smtClean="0">
              <a:solidFill>
                <a:srgbClr val="000000"/>
              </a:solidFill>
              <a:latin typeface="+mn-lt"/>
            </a:rPr>
            <a:t>Corruption of system or data files</a:t>
          </a:r>
          <a:endParaRPr lang="en-US" sz="1400" b="1" dirty="0">
            <a:solidFill>
              <a:srgbClr val="000000"/>
            </a:solidFill>
            <a:latin typeface="+mn-lt"/>
          </a:endParaRPr>
        </a:p>
      </dgm:t>
    </dgm:pt>
    <dgm:pt modelId="{D575A17A-7D62-914F-AD53-5A382A299105}" type="parTrans" cxnId="{D9045417-12B5-D24D-9220-C4400CB86966}">
      <dgm:prSet/>
      <dgm:spPr/>
      <dgm:t>
        <a:bodyPr/>
        <a:lstStyle/>
        <a:p>
          <a:endParaRPr lang="en-US"/>
        </a:p>
      </dgm:t>
    </dgm:pt>
    <dgm:pt modelId="{E5560B31-A47C-D845-B44F-5A2373E01543}" type="sibTrans" cxnId="{D9045417-12B5-D24D-9220-C4400CB86966}">
      <dgm:prSet/>
      <dgm:spPr/>
      <dgm:t>
        <a:bodyPr/>
        <a:lstStyle/>
        <a:p>
          <a:endParaRPr lang="en-US"/>
        </a:p>
      </dgm:t>
    </dgm:pt>
    <dgm:pt modelId="{E0D34040-2831-B841-8EF4-098CFD41F62B}">
      <dgm:prSet custT="1"/>
      <dgm:spPr>
        <a:solidFill>
          <a:schemeClr val="tx1"/>
        </a:solidFill>
        <a:ln w="31750">
          <a:solidFill>
            <a:schemeClr val="accent1"/>
          </a:solidFill>
        </a:ln>
      </dgm:spPr>
      <dgm:t>
        <a:bodyPr/>
        <a:lstStyle/>
        <a:p>
          <a:pPr rtl="0"/>
          <a:r>
            <a:rPr lang="en-US" sz="1400" b="1" dirty="0" smtClean="0">
              <a:solidFill>
                <a:srgbClr val="000000"/>
              </a:solidFill>
              <a:latin typeface="+mn-lt"/>
            </a:rPr>
            <a:t>Theft of service/make the system a zombie agent of attack as part of a botnet</a:t>
          </a:r>
          <a:endParaRPr lang="en-US" sz="1400" b="1" dirty="0">
            <a:solidFill>
              <a:srgbClr val="000000"/>
            </a:solidFill>
            <a:latin typeface="+mn-lt"/>
          </a:endParaRPr>
        </a:p>
      </dgm:t>
    </dgm:pt>
    <dgm:pt modelId="{36F1641F-23C7-C744-826D-825D0F0AF724}" type="parTrans" cxnId="{F24A7C33-4474-EF4C-B5E8-20B734E59B32}">
      <dgm:prSet/>
      <dgm:spPr/>
      <dgm:t>
        <a:bodyPr/>
        <a:lstStyle/>
        <a:p>
          <a:endParaRPr lang="en-US"/>
        </a:p>
      </dgm:t>
    </dgm:pt>
    <dgm:pt modelId="{E1ACE018-B5EC-FB4E-9519-C17F71B4BA52}" type="sibTrans" cxnId="{F24A7C33-4474-EF4C-B5E8-20B734E59B32}">
      <dgm:prSet/>
      <dgm:spPr/>
      <dgm:t>
        <a:bodyPr/>
        <a:lstStyle/>
        <a:p>
          <a:endParaRPr lang="en-US"/>
        </a:p>
      </dgm:t>
    </dgm:pt>
    <dgm:pt modelId="{9DDCB9DE-A9A0-9645-A82A-E5029ECAE440}">
      <dgm:prSet custT="1"/>
      <dgm:spPr>
        <a:solidFill>
          <a:schemeClr val="tx1"/>
        </a:solidFill>
        <a:ln w="31750">
          <a:solidFill>
            <a:schemeClr val="accent1"/>
          </a:solidFill>
        </a:ln>
      </dgm:spPr>
      <dgm:t>
        <a:bodyPr/>
        <a:lstStyle/>
        <a:p>
          <a:pPr rtl="0"/>
          <a:r>
            <a:rPr lang="en-US" sz="1400" b="1" dirty="0" smtClean="0">
              <a:solidFill>
                <a:srgbClr val="000000"/>
              </a:solidFill>
              <a:latin typeface="+mn-lt"/>
            </a:rPr>
            <a:t>Theft of information from the system/keylogging</a:t>
          </a:r>
          <a:endParaRPr lang="en-US" sz="1400" b="1" dirty="0">
            <a:solidFill>
              <a:srgbClr val="000000"/>
            </a:solidFill>
            <a:latin typeface="+mn-lt"/>
          </a:endParaRPr>
        </a:p>
      </dgm:t>
    </dgm:pt>
    <dgm:pt modelId="{5D9EA9D2-A37E-5846-9D40-3B01CCA60CBB}" type="parTrans" cxnId="{AB1D9165-FE8D-4343-9D41-8074F2314D3F}">
      <dgm:prSet/>
      <dgm:spPr/>
      <dgm:t>
        <a:bodyPr/>
        <a:lstStyle/>
        <a:p>
          <a:endParaRPr lang="en-US"/>
        </a:p>
      </dgm:t>
    </dgm:pt>
    <dgm:pt modelId="{294A1236-B1D9-8444-B74A-75AEEE2C100D}" type="sibTrans" cxnId="{AB1D9165-FE8D-4343-9D41-8074F2314D3F}">
      <dgm:prSet/>
      <dgm:spPr/>
      <dgm:t>
        <a:bodyPr/>
        <a:lstStyle/>
        <a:p>
          <a:endParaRPr lang="en-US"/>
        </a:p>
      </dgm:t>
    </dgm:pt>
    <dgm:pt modelId="{B878E496-25E1-4C4D-A8DB-898AC4514AEE}">
      <dgm:prSet custT="1"/>
      <dgm:spPr>
        <a:solidFill>
          <a:schemeClr val="tx1"/>
        </a:solidFill>
        <a:ln w="31750">
          <a:solidFill>
            <a:schemeClr val="accent1"/>
          </a:solidFill>
        </a:ln>
      </dgm:spPr>
      <dgm:t>
        <a:bodyPr/>
        <a:lstStyle/>
        <a:p>
          <a:pPr rtl="0"/>
          <a:r>
            <a:rPr lang="en-US" sz="1400" b="1" dirty="0" err="1" smtClean="0">
              <a:solidFill>
                <a:srgbClr val="000000"/>
              </a:solidFill>
              <a:latin typeface="+mn-lt"/>
            </a:rPr>
            <a:t>Stealthing</a:t>
          </a:r>
          <a:r>
            <a:rPr lang="en-US" sz="1400" b="1" dirty="0" smtClean="0">
              <a:solidFill>
                <a:srgbClr val="000000"/>
              </a:solidFill>
              <a:latin typeface="+mn-lt"/>
            </a:rPr>
            <a:t>/hiding its presence on the system</a:t>
          </a:r>
          <a:endParaRPr lang="en-US" sz="1400" b="1" dirty="0">
            <a:solidFill>
              <a:srgbClr val="000000"/>
            </a:solidFill>
            <a:latin typeface="+mn-lt"/>
          </a:endParaRPr>
        </a:p>
      </dgm:t>
    </dgm:pt>
    <dgm:pt modelId="{2C62600F-D821-084F-9103-A1BE038C768C}" type="parTrans" cxnId="{B9868EF3-4453-B448-B3DB-B7E61AD8AB0F}">
      <dgm:prSet/>
      <dgm:spPr/>
      <dgm:t>
        <a:bodyPr/>
        <a:lstStyle/>
        <a:p>
          <a:endParaRPr lang="en-US"/>
        </a:p>
      </dgm:t>
    </dgm:pt>
    <dgm:pt modelId="{038FB402-4BF5-1A40-ABAA-B8CA9B371B1C}" type="sibTrans" cxnId="{B9868EF3-4453-B448-B3DB-B7E61AD8AB0F}">
      <dgm:prSet/>
      <dgm:spPr/>
      <dgm:t>
        <a:bodyPr/>
        <a:lstStyle/>
        <a:p>
          <a:endParaRPr lang="en-US"/>
        </a:p>
      </dgm:t>
    </dgm:pt>
    <dgm:pt modelId="{C8B8AFBD-627E-A44A-99BD-BBE9A4D09CFE}" type="pres">
      <dgm:prSet presAssocID="{066970FE-BEA6-F248-BA16-6BBFE39827E6}" presName="outerComposite" presStyleCnt="0">
        <dgm:presLayoutVars>
          <dgm:chMax val="5"/>
          <dgm:dir/>
          <dgm:resizeHandles val="exact"/>
        </dgm:presLayoutVars>
      </dgm:prSet>
      <dgm:spPr/>
      <dgm:t>
        <a:bodyPr/>
        <a:lstStyle/>
        <a:p>
          <a:endParaRPr lang="en-US"/>
        </a:p>
      </dgm:t>
    </dgm:pt>
    <dgm:pt modelId="{0C47146B-704F-9642-9300-69D6D6CBD721}" type="pres">
      <dgm:prSet presAssocID="{066970FE-BEA6-F248-BA16-6BBFE39827E6}" presName="dummyMaxCanvas" presStyleCnt="0">
        <dgm:presLayoutVars/>
      </dgm:prSet>
      <dgm:spPr/>
    </dgm:pt>
    <dgm:pt modelId="{FC5FD0E3-FBE9-BB4E-B9F2-7CFB5CE96A87}" type="pres">
      <dgm:prSet presAssocID="{066970FE-BEA6-F248-BA16-6BBFE39827E6}" presName="TwoNodes_1" presStyleLbl="node1" presStyleIdx="0" presStyleCnt="2">
        <dgm:presLayoutVars>
          <dgm:bulletEnabled val="1"/>
        </dgm:presLayoutVars>
      </dgm:prSet>
      <dgm:spPr/>
      <dgm:t>
        <a:bodyPr/>
        <a:lstStyle/>
        <a:p>
          <a:endParaRPr lang="en-US"/>
        </a:p>
      </dgm:t>
    </dgm:pt>
    <dgm:pt modelId="{3ECACCE1-EF07-354C-99D4-063260E87601}" type="pres">
      <dgm:prSet presAssocID="{066970FE-BEA6-F248-BA16-6BBFE39827E6}" presName="TwoNodes_2" presStyleLbl="node1" presStyleIdx="1" presStyleCnt="2" custScaleX="117647">
        <dgm:presLayoutVars>
          <dgm:bulletEnabled val="1"/>
        </dgm:presLayoutVars>
      </dgm:prSet>
      <dgm:spPr/>
      <dgm:t>
        <a:bodyPr/>
        <a:lstStyle/>
        <a:p>
          <a:endParaRPr lang="en-US"/>
        </a:p>
      </dgm:t>
    </dgm:pt>
    <dgm:pt modelId="{4536DF15-D0CA-DF4B-8A6D-36DEA7155168}" type="pres">
      <dgm:prSet presAssocID="{066970FE-BEA6-F248-BA16-6BBFE39827E6}" presName="TwoConn_1-2" presStyleLbl="fgAccFollowNode1" presStyleIdx="0" presStyleCnt="1" custScaleX="19835" custScaleY="35367">
        <dgm:presLayoutVars>
          <dgm:bulletEnabled val="1"/>
        </dgm:presLayoutVars>
      </dgm:prSet>
      <dgm:spPr/>
      <dgm:t>
        <a:bodyPr/>
        <a:lstStyle/>
        <a:p>
          <a:endParaRPr lang="en-US"/>
        </a:p>
      </dgm:t>
    </dgm:pt>
    <dgm:pt modelId="{96EA7B3F-A704-2548-8220-860DDE530FE5}" type="pres">
      <dgm:prSet presAssocID="{066970FE-BEA6-F248-BA16-6BBFE39827E6}" presName="TwoNodes_1_text" presStyleLbl="node1" presStyleIdx="1" presStyleCnt="2">
        <dgm:presLayoutVars>
          <dgm:bulletEnabled val="1"/>
        </dgm:presLayoutVars>
      </dgm:prSet>
      <dgm:spPr/>
      <dgm:t>
        <a:bodyPr/>
        <a:lstStyle/>
        <a:p>
          <a:endParaRPr lang="en-US"/>
        </a:p>
      </dgm:t>
    </dgm:pt>
    <dgm:pt modelId="{7E7F809E-FA9A-C243-9443-B64EC18E4E96}" type="pres">
      <dgm:prSet presAssocID="{066970FE-BEA6-F248-BA16-6BBFE39827E6}" presName="TwoNodes_2_text" presStyleLbl="node1" presStyleIdx="1" presStyleCnt="2">
        <dgm:presLayoutVars>
          <dgm:bulletEnabled val="1"/>
        </dgm:presLayoutVars>
      </dgm:prSet>
      <dgm:spPr/>
      <dgm:t>
        <a:bodyPr/>
        <a:lstStyle/>
        <a:p>
          <a:endParaRPr lang="en-US"/>
        </a:p>
      </dgm:t>
    </dgm:pt>
  </dgm:ptLst>
  <dgm:cxnLst>
    <dgm:cxn modelId="{6A220AC6-D7A0-8241-A418-DDD05CE8A7BD}" type="presOf" srcId="{B878E496-25E1-4C4D-A8DB-898AC4514AEE}" destId="{7E7F809E-FA9A-C243-9443-B64EC18E4E96}" srcOrd="1" destOrd="4" presId="urn:microsoft.com/office/officeart/2005/8/layout/vProcess5"/>
    <dgm:cxn modelId="{7C0740FD-AB1A-B94F-995A-11C57064B85E}" type="presOf" srcId="{C2E171B6-4103-0E4D-AB52-97DBE2C72340}" destId="{7E7F809E-FA9A-C243-9443-B64EC18E4E96}" srcOrd="1" destOrd="1" presId="urn:microsoft.com/office/officeart/2005/8/layout/vProcess5"/>
    <dgm:cxn modelId="{626179AE-2A7E-7545-94CA-CC1319940A12}" type="presOf" srcId="{A379D6C5-4FB4-E045-A0BF-413B3BA6A84B}" destId="{96EA7B3F-A704-2548-8220-860DDE530FE5}" srcOrd="1" destOrd="1" presId="urn:microsoft.com/office/officeart/2005/8/layout/vProcess5"/>
    <dgm:cxn modelId="{1AA66256-9115-C646-B2BE-4A3AD63F7AF9}" srcId="{066970FE-BEA6-F248-BA16-6BBFE39827E6}" destId="{61ED182A-5E66-274B-971F-81E8FD5AA91B}" srcOrd="1" destOrd="0" parTransId="{37742A7C-F950-374D-A723-5537754B3A28}" sibTransId="{A0DDDB96-9854-6646-82B3-B221ACE3196E}"/>
    <dgm:cxn modelId="{A8EB9E1D-A895-DF40-9915-410EE883C82A}" type="presOf" srcId="{066970FE-BEA6-F248-BA16-6BBFE39827E6}" destId="{C8B8AFBD-627E-A44A-99BD-BBE9A4D09CFE}" srcOrd="0" destOrd="0" presId="urn:microsoft.com/office/officeart/2005/8/layout/vProcess5"/>
    <dgm:cxn modelId="{5BC8FE7B-FBAB-DB42-807A-7D9BAA6E209C}" type="presOf" srcId="{9DDCB9DE-A9A0-9645-A82A-E5029ECAE440}" destId="{3ECACCE1-EF07-354C-99D4-063260E87601}" srcOrd="0" destOrd="3" presId="urn:microsoft.com/office/officeart/2005/8/layout/vProcess5"/>
    <dgm:cxn modelId="{5965AE87-0FB4-EA44-B5CA-1AD1FC3CA533}" type="presOf" srcId="{E0D34040-2831-B841-8EF4-098CFD41F62B}" destId="{3ECACCE1-EF07-354C-99D4-063260E87601}" srcOrd="0" destOrd="2" presId="urn:microsoft.com/office/officeart/2005/8/layout/vProcess5"/>
    <dgm:cxn modelId="{2AD88ED0-F963-9D44-9437-877096668BF0}" srcId="{1EDFE6E1-C82B-DA44-8558-141CD94721DD}" destId="{62580E13-8082-9845-BBE4-64BC096116A8}" srcOrd="1" destOrd="0" parTransId="{4DB41095-168E-6E42-9729-6103DF00EE7C}" sibTransId="{CAD9A498-D150-BC4B-97F6-8E2097A7D6BF}"/>
    <dgm:cxn modelId="{2110D174-5622-2041-B056-7B3C71290130}" type="presOf" srcId="{61ED182A-5E66-274B-971F-81E8FD5AA91B}" destId="{3ECACCE1-EF07-354C-99D4-063260E87601}" srcOrd="0" destOrd="0" presId="urn:microsoft.com/office/officeart/2005/8/layout/vProcess5"/>
    <dgm:cxn modelId="{2FAE10F0-8DE3-D64D-B524-542DBEC1E922}" srcId="{066970FE-BEA6-F248-BA16-6BBFE39827E6}" destId="{1EDFE6E1-C82B-DA44-8558-141CD94721DD}" srcOrd="0" destOrd="0" parTransId="{077E4F26-988C-BE43-91CC-2B922B07C1E8}" sibTransId="{432935C9-4A6C-0E41-8E7B-11E9E7A0D455}"/>
    <dgm:cxn modelId="{65154C14-C1C3-934B-B2F8-917D7879B7BE}" type="presOf" srcId="{9DDCB9DE-A9A0-9645-A82A-E5029ECAE440}" destId="{7E7F809E-FA9A-C243-9443-B64EC18E4E96}" srcOrd="1" destOrd="3" presId="urn:microsoft.com/office/officeart/2005/8/layout/vProcess5"/>
    <dgm:cxn modelId="{F24A7C33-4474-EF4C-B5E8-20B734E59B32}" srcId="{61ED182A-5E66-274B-971F-81E8FD5AA91B}" destId="{E0D34040-2831-B841-8EF4-098CFD41F62B}" srcOrd="1" destOrd="0" parTransId="{36F1641F-23C7-C744-826D-825D0F0AF724}" sibTransId="{E1ACE018-B5EC-FB4E-9519-C17F71B4BA52}"/>
    <dgm:cxn modelId="{40C7B5E2-E133-A640-87CA-3B650228F9D7}" type="presOf" srcId="{62580E13-8082-9845-BBE4-64BC096116A8}" destId="{96EA7B3F-A704-2548-8220-860DDE530FE5}" srcOrd="1" destOrd="2" presId="urn:microsoft.com/office/officeart/2005/8/layout/vProcess5"/>
    <dgm:cxn modelId="{296BE4F0-8860-AD4D-9E34-C36FE15BA066}" type="presOf" srcId="{1EDFE6E1-C82B-DA44-8558-141CD94721DD}" destId="{FC5FD0E3-FBE9-BB4E-B9F2-7CFB5CE96A87}" srcOrd="0" destOrd="0" presId="urn:microsoft.com/office/officeart/2005/8/layout/vProcess5"/>
    <dgm:cxn modelId="{9F3DBCDB-0EE5-9F40-A3AA-EB2EF20AE738}" type="presOf" srcId="{1EDFE6E1-C82B-DA44-8558-141CD94721DD}" destId="{96EA7B3F-A704-2548-8220-860DDE530FE5}" srcOrd="1" destOrd="0" presId="urn:microsoft.com/office/officeart/2005/8/layout/vProcess5"/>
    <dgm:cxn modelId="{124EB415-17C5-244E-8912-E3F6640C0283}" srcId="{1EDFE6E1-C82B-DA44-8558-141CD94721DD}" destId="{D19A4C48-1958-C748-B5F6-E379E8FE43B0}" srcOrd="2" destOrd="0" parTransId="{193F9AD7-7E61-4745-BD45-E1D801462CFA}" sibTransId="{381542CA-3714-564E-84B5-034664C4A52E}"/>
    <dgm:cxn modelId="{DCDE7B08-6686-1946-BC3B-D1DE2CD5EEC7}" type="presOf" srcId="{61ED182A-5E66-274B-971F-81E8FD5AA91B}" destId="{7E7F809E-FA9A-C243-9443-B64EC18E4E96}" srcOrd="1" destOrd="0" presId="urn:microsoft.com/office/officeart/2005/8/layout/vProcess5"/>
    <dgm:cxn modelId="{C39CD192-9BA8-3746-81B4-488D7C8A80BB}" type="presOf" srcId="{D19A4C48-1958-C748-B5F6-E379E8FE43B0}" destId="{FC5FD0E3-FBE9-BB4E-B9F2-7CFB5CE96A87}" srcOrd="0" destOrd="3" presId="urn:microsoft.com/office/officeart/2005/8/layout/vProcess5"/>
    <dgm:cxn modelId="{D9045417-12B5-D24D-9220-C4400CB86966}" srcId="{61ED182A-5E66-274B-971F-81E8FD5AA91B}" destId="{C2E171B6-4103-0E4D-AB52-97DBE2C72340}" srcOrd="0" destOrd="0" parTransId="{D575A17A-7D62-914F-AD53-5A382A299105}" sibTransId="{E5560B31-A47C-D845-B44F-5A2373E01543}"/>
    <dgm:cxn modelId="{679019B7-AB10-AC49-9F70-C589CED0585E}" type="presOf" srcId="{432935C9-4A6C-0E41-8E7B-11E9E7A0D455}" destId="{4536DF15-D0CA-DF4B-8A6D-36DEA7155168}" srcOrd="0" destOrd="0" presId="urn:microsoft.com/office/officeart/2005/8/layout/vProcess5"/>
    <dgm:cxn modelId="{AB1D9165-FE8D-4343-9D41-8074F2314D3F}" srcId="{61ED182A-5E66-274B-971F-81E8FD5AA91B}" destId="{9DDCB9DE-A9A0-9645-A82A-E5029ECAE440}" srcOrd="2" destOrd="0" parTransId="{5D9EA9D2-A37E-5846-9D40-3B01CCA60CBB}" sibTransId="{294A1236-B1D9-8444-B74A-75AEEE2C100D}"/>
    <dgm:cxn modelId="{47A756F0-08EF-3847-BDCC-773A48053CC2}" type="presOf" srcId="{A379D6C5-4FB4-E045-A0BF-413B3BA6A84B}" destId="{FC5FD0E3-FBE9-BB4E-B9F2-7CFB5CE96A87}" srcOrd="0" destOrd="1" presId="urn:microsoft.com/office/officeart/2005/8/layout/vProcess5"/>
    <dgm:cxn modelId="{79757A2D-BAF6-514E-AAF6-C535E59A776F}" type="presOf" srcId="{B878E496-25E1-4C4D-A8DB-898AC4514AEE}" destId="{3ECACCE1-EF07-354C-99D4-063260E87601}" srcOrd="0" destOrd="4" presId="urn:microsoft.com/office/officeart/2005/8/layout/vProcess5"/>
    <dgm:cxn modelId="{B9868EF3-4453-B448-B3DB-B7E61AD8AB0F}" srcId="{61ED182A-5E66-274B-971F-81E8FD5AA91B}" destId="{B878E496-25E1-4C4D-A8DB-898AC4514AEE}" srcOrd="3" destOrd="0" parTransId="{2C62600F-D821-084F-9103-A1BE038C768C}" sibTransId="{038FB402-4BF5-1A40-ABAA-B8CA9B371B1C}"/>
    <dgm:cxn modelId="{1AE18E1B-58EF-C040-A8D3-8D6FB5F53CFF}" type="presOf" srcId="{E0D34040-2831-B841-8EF4-098CFD41F62B}" destId="{7E7F809E-FA9A-C243-9443-B64EC18E4E96}" srcOrd="1" destOrd="2" presId="urn:microsoft.com/office/officeart/2005/8/layout/vProcess5"/>
    <dgm:cxn modelId="{F8616244-64B5-854B-A8E7-3A19587E410D}" type="presOf" srcId="{C2E171B6-4103-0E4D-AB52-97DBE2C72340}" destId="{3ECACCE1-EF07-354C-99D4-063260E87601}" srcOrd="0" destOrd="1" presId="urn:microsoft.com/office/officeart/2005/8/layout/vProcess5"/>
    <dgm:cxn modelId="{8B551158-FDA8-DF4B-A203-DE7684C4832E}" type="presOf" srcId="{D19A4C48-1958-C748-B5F6-E379E8FE43B0}" destId="{96EA7B3F-A704-2548-8220-860DDE530FE5}" srcOrd="1" destOrd="3" presId="urn:microsoft.com/office/officeart/2005/8/layout/vProcess5"/>
    <dgm:cxn modelId="{6A028CF3-70A4-8B44-AE04-AD8B9750DF83}" type="presOf" srcId="{62580E13-8082-9845-BBE4-64BC096116A8}" destId="{FC5FD0E3-FBE9-BB4E-B9F2-7CFB5CE96A87}" srcOrd="0" destOrd="2" presId="urn:microsoft.com/office/officeart/2005/8/layout/vProcess5"/>
    <dgm:cxn modelId="{96C0B9A4-DC40-2145-BB81-659BF3CB032E}" srcId="{1EDFE6E1-C82B-DA44-8558-141CD94721DD}" destId="{A379D6C5-4FB4-E045-A0BF-413B3BA6A84B}" srcOrd="0" destOrd="0" parTransId="{EEAEA82A-3E0A-B04A-97CE-923CB680A732}" sibTransId="{0F7C3EB6-65E5-2F4D-9F39-85101018AEB8}"/>
    <dgm:cxn modelId="{AE4EA77B-26BA-A440-AC56-E1FEE844F828}" type="presParOf" srcId="{C8B8AFBD-627E-A44A-99BD-BBE9A4D09CFE}" destId="{0C47146B-704F-9642-9300-69D6D6CBD721}" srcOrd="0" destOrd="0" presId="urn:microsoft.com/office/officeart/2005/8/layout/vProcess5"/>
    <dgm:cxn modelId="{C54D5622-C185-9941-9167-7F35FF9FC6A2}" type="presParOf" srcId="{C8B8AFBD-627E-A44A-99BD-BBE9A4D09CFE}" destId="{FC5FD0E3-FBE9-BB4E-B9F2-7CFB5CE96A87}" srcOrd="1" destOrd="0" presId="urn:microsoft.com/office/officeart/2005/8/layout/vProcess5"/>
    <dgm:cxn modelId="{DA969CC7-6041-DF4E-8912-27399E10FCB4}" type="presParOf" srcId="{C8B8AFBD-627E-A44A-99BD-BBE9A4D09CFE}" destId="{3ECACCE1-EF07-354C-99D4-063260E87601}" srcOrd="2" destOrd="0" presId="urn:microsoft.com/office/officeart/2005/8/layout/vProcess5"/>
    <dgm:cxn modelId="{3D90427C-EEA1-0F4C-9AE8-36050F218436}" type="presParOf" srcId="{C8B8AFBD-627E-A44A-99BD-BBE9A4D09CFE}" destId="{4536DF15-D0CA-DF4B-8A6D-36DEA7155168}" srcOrd="3" destOrd="0" presId="urn:microsoft.com/office/officeart/2005/8/layout/vProcess5"/>
    <dgm:cxn modelId="{7967F6D5-6CD9-CD46-A631-8D424D396BC6}" type="presParOf" srcId="{C8B8AFBD-627E-A44A-99BD-BBE9A4D09CFE}" destId="{96EA7B3F-A704-2548-8220-860DDE530FE5}" srcOrd="4" destOrd="0" presId="urn:microsoft.com/office/officeart/2005/8/layout/vProcess5"/>
    <dgm:cxn modelId="{443779EF-5EC6-1D4B-941C-277A7ACDE4AD}" type="presParOf" srcId="{C8B8AFBD-627E-A44A-99BD-BBE9A4D09CFE}" destId="{7E7F809E-FA9A-C243-9443-B64EC18E4E96}"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645E09-60FE-E840-912B-2FDF7E021578}" type="doc">
      <dgm:prSet loTypeId="urn:microsoft.com/office/officeart/2005/8/layout/venn3" loCatId="relationship" qsTypeId="urn:microsoft.com/office/officeart/2005/8/quickstyle/simple4" qsCatId="simple" csTypeId="urn:microsoft.com/office/officeart/2005/8/colors/accent1_2" csCatId="accent1" phldr="1"/>
      <dgm:spPr/>
      <dgm:t>
        <a:bodyPr/>
        <a:lstStyle/>
        <a:p>
          <a:endParaRPr lang="en-US"/>
        </a:p>
      </dgm:t>
    </dgm:pt>
    <dgm:pt modelId="{4479C231-9F56-CF4B-B68C-08A7EFBF47C8}">
      <dgm:prSet phldrT="[Text]" custT="1"/>
      <dgm:spPr>
        <a:solidFill>
          <a:schemeClr val="accent3">
            <a:lumMod val="75000"/>
          </a:schemeClr>
        </a:solidFill>
        <a:ln>
          <a:solidFill>
            <a:schemeClr val="accent3">
              <a:lumMod val="75000"/>
            </a:schemeClr>
          </a:solidFill>
        </a:ln>
      </dgm:spPr>
      <dgm:t>
        <a:bodyPr/>
        <a:lstStyle/>
        <a:p>
          <a:r>
            <a:rPr lang="en-US" sz="1600" b="1" i="0" dirty="0" smtClean="0">
              <a:solidFill>
                <a:schemeClr val="bg1"/>
              </a:solidFill>
            </a:rPr>
            <a:t>Politically motivated attackers</a:t>
          </a:r>
          <a:endParaRPr lang="en-US" sz="1600" b="1" i="0" dirty="0">
            <a:solidFill>
              <a:schemeClr val="bg1"/>
            </a:solidFill>
          </a:endParaRPr>
        </a:p>
      </dgm:t>
    </dgm:pt>
    <dgm:pt modelId="{413144AE-3BD5-7440-8BED-46BABAE97B8C}" type="parTrans" cxnId="{BBD87B52-718D-B341-BE35-599245BB6201}">
      <dgm:prSet/>
      <dgm:spPr/>
      <dgm:t>
        <a:bodyPr/>
        <a:lstStyle/>
        <a:p>
          <a:endParaRPr lang="en-US"/>
        </a:p>
      </dgm:t>
    </dgm:pt>
    <dgm:pt modelId="{C4EBAD14-D360-3446-A767-B8C8EF7E077A}" type="sibTrans" cxnId="{BBD87B52-718D-B341-BE35-599245BB6201}">
      <dgm:prSet/>
      <dgm:spPr/>
      <dgm:t>
        <a:bodyPr/>
        <a:lstStyle/>
        <a:p>
          <a:endParaRPr lang="en-US"/>
        </a:p>
      </dgm:t>
    </dgm:pt>
    <dgm:pt modelId="{184E39B6-906E-0641-8B0A-2ACCB080C5DE}">
      <dgm:prSet custT="1"/>
      <dgm:spPr>
        <a:solidFill>
          <a:schemeClr val="accent5">
            <a:lumMod val="75000"/>
          </a:schemeClr>
        </a:solidFill>
        <a:ln>
          <a:solidFill>
            <a:schemeClr val="accent5">
              <a:lumMod val="75000"/>
            </a:schemeClr>
          </a:solidFill>
        </a:ln>
      </dgm:spPr>
      <dgm:t>
        <a:bodyPr/>
        <a:lstStyle/>
        <a:p>
          <a:r>
            <a:rPr lang="en-US" sz="1600" b="1" i="0" dirty="0" smtClean="0">
              <a:solidFill>
                <a:schemeClr val="bg1"/>
              </a:solidFill>
            </a:rPr>
            <a:t>Criminals</a:t>
          </a:r>
        </a:p>
      </dgm:t>
    </dgm:pt>
    <dgm:pt modelId="{B9D9D864-AB41-264B-ACC4-51EB4D11B3FE}" type="parTrans" cxnId="{56E17D15-9709-AB4D-9CCF-6BCC78B0CD60}">
      <dgm:prSet/>
      <dgm:spPr/>
      <dgm:t>
        <a:bodyPr/>
        <a:lstStyle/>
        <a:p>
          <a:endParaRPr lang="en-US"/>
        </a:p>
      </dgm:t>
    </dgm:pt>
    <dgm:pt modelId="{26085DB4-1F80-5642-A25E-21F519FD95D1}" type="sibTrans" cxnId="{56E17D15-9709-AB4D-9CCF-6BCC78B0CD60}">
      <dgm:prSet/>
      <dgm:spPr/>
      <dgm:t>
        <a:bodyPr/>
        <a:lstStyle/>
        <a:p>
          <a:endParaRPr lang="en-US"/>
        </a:p>
      </dgm:t>
    </dgm:pt>
    <dgm:pt modelId="{C0761C54-E711-4D4A-9CEE-53BE5AB43879}">
      <dgm:prSet custT="1"/>
      <dgm:spPr/>
      <dgm:t>
        <a:bodyPr/>
        <a:lstStyle/>
        <a:p>
          <a:r>
            <a:rPr lang="en-US" sz="1600" b="1" i="0" dirty="0" smtClean="0">
              <a:solidFill>
                <a:schemeClr val="bg1"/>
              </a:solidFill>
            </a:rPr>
            <a:t>Organized crime</a:t>
          </a:r>
        </a:p>
      </dgm:t>
    </dgm:pt>
    <dgm:pt modelId="{95CEEC57-BF66-4F43-B6A4-A0AC6991F114}" type="parTrans" cxnId="{2828EEF3-3B9A-4C4B-A0BC-2B837D4002C9}">
      <dgm:prSet/>
      <dgm:spPr/>
      <dgm:t>
        <a:bodyPr/>
        <a:lstStyle/>
        <a:p>
          <a:endParaRPr lang="en-US"/>
        </a:p>
      </dgm:t>
    </dgm:pt>
    <dgm:pt modelId="{3164A6BA-5757-0B4B-AC84-EC68A8CD3227}" type="sibTrans" cxnId="{2828EEF3-3B9A-4C4B-A0BC-2B837D4002C9}">
      <dgm:prSet/>
      <dgm:spPr/>
      <dgm:t>
        <a:bodyPr/>
        <a:lstStyle/>
        <a:p>
          <a:endParaRPr lang="en-US"/>
        </a:p>
      </dgm:t>
    </dgm:pt>
    <dgm:pt modelId="{C95CAF38-288E-FC47-81B2-EA67AC088437}">
      <dgm:prSet custT="1"/>
      <dgm:spPr>
        <a:solidFill>
          <a:schemeClr val="accent5">
            <a:lumMod val="75000"/>
          </a:schemeClr>
        </a:solidFill>
        <a:ln>
          <a:solidFill>
            <a:schemeClr val="accent5">
              <a:lumMod val="75000"/>
            </a:schemeClr>
          </a:solidFill>
        </a:ln>
      </dgm:spPr>
      <dgm:t>
        <a:bodyPr/>
        <a:lstStyle/>
        <a:p>
          <a:r>
            <a:rPr lang="en-US" sz="1600" b="1" i="0" dirty="0" smtClean="0">
              <a:solidFill>
                <a:schemeClr val="bg1"/>
              </a:solidFill>
            </a:rPr>
            <a:t>Organizations that sell their services to companies and nations</a:t>
          </a:r>
        </a:p>
      </dgm:t>
    </dgm:pt>
    <dgm:pt modelId="{427132C0-8160-BA43-8F68-3548194CDB79}" type="parTrans" cxnId="{FA0C2C61-EBC7-8948-AAD7-B6BE74E33F26}">
      <dgm:prSet/>
      <dgm:spPr/>
      <dgm:t>
        <a:bodyPr/>
        <a:lstStyle/>
        <a:p>
          <a:endParaRPr lang="en-US"/>
        </a:p>
      </dgm:t>
    </dgm:pt>
    <dgm:pt modelId="{257B10A3-4062-924C-AB49-07C907613012}" type="sibTrans" cxnId="{FA0C2C61-EBC7-8948-AAD7-B6BE74E33F26}">
      <dgm:prSet/>
      <dgm:spPr/>
      <dgm:t>
        <a:bodyPr/>
        <a:lstStyle/>
        <a:p>
          <a:endParaRPr lang="en-US"/>
        </a:p>
      </dgm:t>
    </dgm:pt>
    <dgm:pt modelId="{47F5707C-6AE1-3342-9DE4-F67E6FB1789D}">
      <dgm:prSet custT="1"/>
      <dgm:spPr>
        <a:solidFill>
          <a:schemeClr val="accent3">
            <a:lumMod val="75000"/>
          </a:schemeClr>
        </a:solidFill>
        <a:ln>
          <a:solidFill>
            <a:schemeClr val="accent3">
              <a:lumMod val="75000"/>
            </a:schemeClr>
          </a:solidFill>
        </a:ln>
      </dgm:spPr>
      <dgm:t>
        <a:bodyPr/>
        <a:lstStyle/>
        <a:p>
          <a:r>
            <a:rPr lang="en-US" sz="1600" b="1" i="0" dirty="0" smtClean="0">
              <a:solidFill>
                <a:schemeClr val="bg1"/>
              </a:solidFill>
            </a:rPr>
            <a:t>National government agencies</a:t>
          </a:r>
        </a:p>
      </dgm:t>
    </dgm:pt>
    <dgm:pt modelId="{58F7177C-CBAC-3D45-A044-F0093883DE8A}" type="parTrans" cxnId="{D493CB37-7BB5-FB4B-A5C2-4EAC127D880F}">
      <dgm:prSet/>
      <dgm:spPr/>
      <dgm:t>
        <a:bodyPr/>
        <a:lstStyle/>
        <a:p>
          <a:endParaRPr lang="en-US"/>
        </a:p>
      </dgm:t>
    </dgm:pt>
    <dgm:pt modelId="{4A4D01F6-4422-2E44-A1F7-4E0CC125739F}" type="sibTrans" cxnId="{D493CB37-7BB5-FB4B-A5C2-4EAC127D880F}">
      <dgm:prSet/>
      <dgm:spPr/>
      <dgm:t>
        <a:bodyPr/>
        <a:lstStyle/>
        <a:p>
          <a:endParaRPr lang="en-US"/>
        </a:p>
      </dgm:t>
    </dgm:pt>
    <dgm:pt modelId="{2438AD9D-C31E-F44D-B449-4C106BD101BD}" type="pres">
      <dgm:prSet presAssocID="{DD645E09-60FE-E840-912B-2FDF7E021578}" presName="Name0" presStyleCnt="0">
        <dgm:presLayoutVars>
          <dgm:dir/>
          <dgm:resizeHandles val="exact"/>
        </dgm:presLayoutVars>
      </dgm:prSet>
      <dgm:spPr/>
      <dgm:t>
        <a:bodyPr/>
        <a:lstStyle/>
        <a:p>
          <a:endParaRPr lang="en-US"/>
        </a:p>
      </dgm:t>
    </dgm:pt>
    <dgm:pt modelId="{365612A0-DE86-E142-BC0C-7EAA94A75B03}" type="pres">
      <dgm:prSet presAssocID="{4479C231-9F56-CF4B-B68C-08A7EFBF47C8}" presName="Name5" presStyleLbl="vennNode1" presStyleIdx="0" presStyleCnt="5">
        <dgm:presLayoutVars>
          <dgm:bulletEnabled val="1"/>
        </dgm:presLayoutVars>
      </dgm:prSet>
      <dgm:spPr/>
      <dgm:t>
        <a:bodyPr/>
        <a:lstStyle/>
        <a:p>
          <a:endParaRPr lang="en-US"/>
        </a:p>
      </dgm:t>
    </dgm:pt>
    <dgm:pt modelId="{E7B554A4-D569-D34B-8164-39487EF76DBE}" type="pres">
      <dgm:prSet presAssocID="{C4EBAD14-D360-3446-A767-B8C8EF7E077A}" presName="space" presStyleCnt="0"/>
      <dgm:spPr/>
    </dgm:pt>
    <dgm:pt modelId="{9E816322-7A2F-434E-84A4-43E5E9550FE9}" type="pres">
      <dgm:prSet presAssocID="{184E39B6-906E-0641-8B0A-2ACCB080C5DE}" presName="Name5" presStyleLbl="vennNode1" presStyleIdx="1" presStyleCnt="5">
        <dgm:presLayoutVars>
          <dgm:bulletEnabled val="1"/>
        </dgm:presLayoutVars>
      </dgm:prSet>
      <dgm:spPr/>
      <dgm:t>
        <a:bodyPr/>
        <a:lstStyle/>
        <a:p>
          <a:endParaRPr lang="en-US"/>
        </a:p>
      </dgm:t>
    </dgm:pt>
    <dgm:pt modelId="{8FC5E911-9558-F243-B818-5C20B4947984}" type="pres">
      <dgm:prSet presAssocID="{26085DB4-1F80-5642-A25E-21F519FD95D1}" presName="space" presStyleCnt="0"/>
      <dgm:spPr/>
    </dgm:pt>
    <dgm:pt modelId="{00B567D1-99ED-BD4D-A850-53823C14A7CF}" type="pres">
      <dgm:prSet presAssocID="{C0761C54-E711-4D4A-9CEE-53BE5AB43879}" presName="Name5" presStyleLbl="vennNode1" presStyleIdx="2" presStyleCnt="5">
        <dgm:presLayoutVars>
          <dgm:bulletEnabled val="1"/>
        </dgm:presLayoutVars>
      </dgm:prSet>
      <dgm:spPr/>
      <dgm:t>
        <a:bodyPr/>
        <a:lstStyle/>
        <a:p>
          <a:endParaRPr lang="en-US"/>
        </a:p>
      </dgm:t>
    </dgm:pt>
    <dgm:pt modelId="{15ECD5EC-3A4A-E145-BE6B-007234E973B1}" type="pres">
      <dgm:prSet presAssocID="{3164A6BA-5757-0B4B-AC84-EC68A8CD3227}" presName="space" presStyleCnt="0"/>
      <dgm:spPr/>
    </dgm:pt>
    <dgm:pt modelId="{9BD753D9-7681-4E42-B1E9-214B91FB2F80}" type="pres">
      <dgm:prSet presAssocID="{C95CAF38-288E-FC47-81B2-EA67AC088437}" presName="Name5" presStyleLbl="vennNode1" presStyleIdx="3" presStyleCnt="5" custScaleX="118761">
        <dgm:presLayoutVars>
          <dgm:bulletEnabled val="1"/>
        </dgm:presLayoutVars>
      </dgm:prSet>
      <dgm:spPr/>
      <dgm:t>
        <a:bodyPr/>
        <a:lstStyle/>
        <a:p>
          <a:endParaRPr lang="en-US"/>
        </a:p>
      </dgm:t>
    </dgm:pt>
    <dgm:pt modelId="{5F66A2C5-0A85-8B46-8CFD-02A161EE55A5}" type="pres">
      <dgm:prSet presAssocID="{257B10A3-4062-924C-AB49-07C907613012}" presName="space" presStyleCnt="0"/>
      <dgm:spPr/>
    </dgm:pt>
    <dgm:pt modelId="{007BE1A6-EF54-4742-846C-1FA69F19FF0E}" type="pres">
      <dgm:prSet presAssocID="{47F5707C-6AE1-3342-9DE4-F67E6FB1789D}" presName="Name5" presStyleLbl="vennNode1" presStyleIdx="4" presStyleCnt="5">
        <dgm:presLayoutVars>
          <dgm:bulletEnabled val="1"/>
        </dgm:presLayoutVars>
      </dgm:prSet>
      <dgm:spPr/>
      <dgm:t>
        <a:bodyPr/>
        <a:lstStyle/>
        <a:p>
          <a:endParaRPr lang="en-US"/>
        </a:p>
      </dgm:t>
    </dgm:pt>
  </dgm:ptLst>
  <dgm:cxnLst>
    <dgm:cxn modelId="{D493CB37-7BB5-FB4B-A5C2-4EAC127D880F}" srcId="{DD645E09-60FE-E840-912B-2FDF7E021578}" destId="{47F5707C-6AE1-3342-9DE4-F67E6FB1789D}" srcOrd="4" destOrd="0" parTransId="{58F7177C-CBAC-3D45-A044-F0093883DE8A}" sibTransId="{4A4D01F6-4422-2E44-A1F7-4E0CC125739F}"/>
    <dgm:cxn modelId="{A194C374-1F30-0F4C-9D6C-FBA6142800C8}" type="presOf" srcId="{47F5707C-6AE1-3342-9DE4-F67E6FB1789D}" destId="{007BE1A6-EF54-4742-846C-1FA69F19FF0E}" srcOrd="0" destOrd="0" presId="urn:microsoft.com/office/officeart/2005/8/layout/venn3"/>
    <dgm:cxn modelId="{9276AEA0-6884-AB45-904B-22BEBE2258BF}" type="presOf" srcId="{DD645E09-60FE-E840-912B-2FDF7E021578}" destId="{2438AD9D-C31E-F44D-B449-4C106BD101BD}" srcOrd="0" destOrd="0" presId="urn:microsoft.com/office/officeart/2005/8/layout/venn3"/>
    <dgm:cxn modelId="{17A3EE47-0D52-DD46-88BA-D1B5D99A8E7C}" type="presOf" srcId="{4479C231-9F56-CF4B-B68C-08A7EFBF47C8}" destId="{365612A0-DE86-E142-BC0C-7EAA94A75B03}" srcOrd="0" destOrd="0" presId="urn:microsoft.com/office/officeart/2005/8/layout/venn3"/>
    <dgm:cxn modelId="{BBD87B52-718D-B341-BE35-599245BB6201}" srcId="{DD645E09-60FE-E840-912B-2FDF7E021578}" destId="{4479C231-9F56-CF4B-B68C-08A7EFBF47C8}" srcOrd="0" destOrd="0" parTransId="{413144AE-3BD5-7440-8BED-46BABAE97B8C}" sibTransId="{C4EBAD14-D360-3446-A767-B8C8EF7E077A}"/>
    <dgm:cxn modelId="{5D5DCB9C-FA3F-414A-B73E-889F37A71687}" type="presOf" srcId="{184E39B6-906E-0641-8B0A-2ACCB080C5DE}" destId="{9E816322-7A2F-434E-84A4-43E5E9550FE9}" srcOrd="0" destOrd="0" presId="urn:microsoft.com/office/officeart/2005/8/layout/venn3"/>
    <dgm:cxn modelId="{56E17D15-9709-AB4D-9CCF-6BCC78B0CD60}" srcId="{DD645E09-60FE-E840-912B-2FDF7E021578}" destId="{184E39B6-906E-0641-8B0A-2ACCB080C5DE}" srcOrd="1" destOrd="0" parTransId="{B9D9D864-AB41-264B-ACC4-51EB4D11B3FE}" sibTransId="{26085DB4-1F80-5642-A25E-21F519FD95D1}"/>
    <dgm:cxn modelId="{34850BEC-4F03-204E-9AE5-6C00FB65C3AB}" type="presOf" srcId="{C95CAF38-288E-FC47-81B2-EA67AC088437}" destId="{9BD753D9-7681-4E42-B1E9-214B91FB2F80}" srcOrd="0" destOrd="0" presId="urn:microsoft.com/office/officeart/2005/8/layout/venn3"/>
    <dgm:cxn modelId="{863938AA-28E0-A844-BC56-BEDD4971F9C1}" type="presOf" srcId="{C0761C54-E711-4D4A-9CEE-53BE5AB43879}" destId="{00B567D1-99ED-BD4D-A850-53823C14A7CF}" srcOrd="0" destOrd="0" presId="urn:microsoft.com/office/officeart/2005/8/layout/venn3"/>
    <dgm:cxn modelId="{FA0C2C61-EBC7-8948-AAD7-B6BE74E33F26}" srcId="{DD645E09-60FE-E840-912B-2FDF7E021578}" destId="{C95CAF38-288E-FC47-81B2-EA67AC088437}" srcOrd="3" destOrd="0" parTransId="{427132C0-8160-BA43-8F68-3548194CDB79}" sibTransId="{257B10A3-4062-924C-AB49-07C907613012}"/>
    <dgm:cxn modelId="{2828EEF3-3B9A-4C4B-A0BC-2B837D4002C9}" srcId="{DD645E09-60FE-E840-912B-2FDF7E021578}" destId="{C0761C54-E711-4D4A-9CEE-53BE5AB43879}" srcOrd="2" destOrd="0" parTransId="{95CEEC57-BF66-4F43-B6A4-A0AC6991F114}" sibTransId="{3164A6BA-5757-0B4B-AC84-EC68A8CD3227}"/>
    <dgm:cxn modelId="{02F82CF4-CFE1-B54A-8C0F-1264E0B55FAC}" type="presParOf" srcId="{2438AD9D-C31E-F44D-B449-4C106BD101BD}" destId="{365612A0-DE86-E142-BC0C-7EAA94A75B03}" srcOrd="0" destOrd="0" presId="urn:microsoft.com/office/officeart/2005/8/layout/venn3"/>
    <dgm:cxn modelId="{A4CE71A5-DE66-5540-B515-A42591F9450C}" type="presParOf" srcId="{2438AD9D-C31E-F44D-B449-4C106BD101BD}" destId="{E7B554A4-D569-D34B-8164-39487EF76DBE}" srcOrd="1" destOrd="0" presId="urn:microsoft.com/office/officeart/2005/8/layout/venn3"/>
    <dgm:cxn modelId="{CA3A02B2-FE8A-0547-A26F-18278619F1C9}" type="presParOf" srcId="{2438AD9D-C31E-F44D-B449-4C106BD101BD}" destId="{9E816322-7A2F-434E-84A4-43E5E9550FE9}" srcOrd="2" destOrd="0" presId="urn:microsoft.com/office/officeart/2005/8/layout/venn3"/>
    <dgm:cxn modelId="{684CC244-149C-A545-8400-F5A0D9C02C03}" type="presParOf" srcId="{2438AD9D-C31E-F44D-B449-4C106BD101BD}" destId="{8FC5E911-9558-F243-B818-5C20B4947984}" srcOrd="3" destOrd="0" presId="urn:microsoft.com/office/officeart/2005/8/layout/venn3"/>
    <dgm:cxn modelId="{8F88BAF5-5944-4D42-9A29-89E0701C3A79}" type="presParOf" srcId="{2438AD9D-C31E-F44D-B449-4C106BD101BD}" destId="{00B567D1-99ED-BD4D-A850-53823C14A7CF}" srcOrd="4" destOrd="0" presId="urn:microsoft.com/office/officeart/2005/8/layout/venn3"/>
    <dgm:cxn modelId="{5D5CBDCC-2CFC-CE49-8F5F-F2810FE9F5DF}" type="presParOf" srcId="{2438AD9D-C31E-F44D-B449-4C106BD101BD}" destId="{15ECD5EC-3A4A-E145-BE6B-007234E973B1}" srcOrd="5" destOrd="0" presId="urn:microsoft.com/office/officeart/2005/8/layout/venn3"/>
    <dgm:cxn modelId="{309E4D63-AF01-3642-8D96-C3C94D4C8527}" type="presParOf" srcId="{2438AD9D-C31E-F44D-B449-4C106BD101BD}" destId="{9BD753D9-7681-4E42-B1E9-214B91FB2F80}" srcOrd="6" destOrd="0" presId="urn:microsoft.com/office/officeart/2005/8/layout/venn3"/>
    <dgm:cxn modelId="{1707C8BE-CA02-1F4A-B851-2B45FA23584D}" type="presParOf" srcId="{2438AD9D-C31E-F44D-B449-4C106BD101BD}" destId="{5F66A2C5-0A85-8B46-8CFD-02A161EE55A5}" srcOrd="7" destOrd="0" presId="urn:microsoft.com/office/officeart/2005/8/layout/venn3"/>
    <dgm:cxn modelId="{013216AA-CE20-DA46-BE75-47E04CDED4F5}" type="presParOf" srcId="{2438AD9D-C31E-F44D-B449-4C106BD101BD}" destId="{007BE1A6-EF54-4742-846C-1FA69F19FF0E}" srcOrd="8"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A3E69D-53F2-394B-BAB6-FBACD1D1DE5C}"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E2FD3A51-5340-B643-8343-8B860CBF3989}">
      <dgm:prSet/>
      <dgm:spPr>
        <a:solidFill>
          <a:schemeClr val="accent3">
            <a:lumMod val="75000"/>
          </a:schemeClr>
        </a:solidFill>
      </dgm:spPr>
      <dgm:t>
        <a:bodyPr/>
        <a:lstStyle/>
        <a:p>
          <a:pPr rtl="0"/>
          <a:r>
            <a:rPr lang="en-US" dirty="0" smtClean="0"/>
            <a:t>Advanced</a:t>
          </a:r>
          <a:endParaRPr lang="en-US" dirty="0"/>
        </a:p>
      </dgm:t>
    </dgm:pt>
    <dgm:pt modelId="{C2149F62-2D19-5E4B-BF4F-BA71242A7856}" type="parTrans" cxnId="{08A2AA8E-B5AA-114B-9F5F-CADDE2CB3B43}">
      <dgm:prSet/>
      <dgm:spPr/>
      <dgm:t>
        <a:bodyPr/>
        <a:lstStyle/>
        <a:p>
          <a:endParaRPr lang="en-US"/>
        </a:p>
      </dgm:t>
    </dgm:pt>
    <dgm:pt modelId="{CA6B7D27-68A2-E442-A986-9BFD8DCF8529}" type="sibTrans" cxnId="{08A2AA8E-B5AA-114B-9F5F-CADDE2CB3B43}">
      <dgm:prSet/>
      <dgm:spPr/>
      <dgm:t>
        <a:bodyPr/>
        <a:lstStyle/>
        <a:p>
          <a:endParaRPr lang="en-US"/>
        </a:p>
      </dgm:t>
    </dgm:pt>
    <dgm:pt modelId="{3CA436CE-D1B9-E24B-8481-7CAC53EAB9A6}">
      <dgm:prSet/>
      <dgm:spPr/>
      <dgm:t>
        <a:bodyPr/>
        <a:lstStyle/>
        <a:p>
          <a:pPr rtl="0"/>
          <a:r>
            <a:rPr lang="en-US" dirty="0" smtClean="0"/>
            <a:t>Used by the attackers of a wide variety of intrusion technologies and malware including the development of custom malware if required</a:t>
          </a:r>
          <a:endParaRPr lang="en-US" dirty="0"/>
        </a:p>
      </dgm:t>
    </dgm:pt>
    <dgm:pt modelId="{3A147FD3-CA76-B340-AE74-A540641A86C8}" type="parTrans" cxnId="{9542FA3D-679E-E041-9F89-369ABC5CBD20}">
      <dgm:prSet/>
      <dgm:spPr/>
      <dgm:t>
        <a:bodyPr/>
        <a:lstStyle/>
        <a:p>
          <a:endParaRPr lang="en-US"/>
        </a:p>
      </dgm:t>
    </dgm:pt>
    <dgm:pt modelId="{3AE1031D-302C-E549-B1CD-1458CB531B65}" type="sibTrans" cxnId="{9542FA3D-679E-E041-9F89-369ABC5CBD20}">
      <dgm:prSet/>
      <dgm:spPr/>
      <dgm:t>
        <a:bodyPr/>
        <a:lstStyle/>
        <a:p>
          <a:endParaRPr lang="en-US"/>
        </a:p>
      </dgm:t>
    </dgm:pt>
    <dgm:pt modelId="{B6ED2587-C1E5-CC4D-88A6-2D520D88E5CD}">
      <dgm:prSet/>
      <dgm:spPr/>
      <dgm:t>
        <a:bodyPr/>
        <a:lstStyle/>
        <a:p>
          <a:pPr rtl="0"/>
          <a:r>
            <a:rPr lang="en-US" dirty="0" smtClean="0"/>
            <a:t>The individual components may not necessarily be technically advanced but are carefully selected to suit the chosen target</a:t>
          </a:r>
          <a:endParaRPr lang="en-US" dirty="0"/>
        </a:p>
      </dgm:t>
    </dgm:pt>
    <dgm:pt modelId="{681FF8FA-9B54-6D44-9359-4C2E98FD8407}" type="parTrans" cxnId="{A74DE33E-0BDC-BF42-B902-2CDFAC163CC0}">
      <dgm:prSet/>
      <dgm:spPr/>
      <dgm:t>
        <a:bodyPr/>
        <a:lstStyle/>
        <a:p>
          <a:endParaRPr lang="en-US"/>
        </a:p>
      </dgm:t>
    </dgm:pt>
    <dgm:pt modelId="{D3F6BBA6-E059-7A4A-981D-B10C445881C9}" type="sibTrans" cxnId="{A74DE33E-0BDC-BF42-B902-2CDFAC163CC0}">
      <dgm:prSet/>
      <dgm:spPr/>
      <dgm:t>
        <a:bodyPr/>
        <a:lstStyle/>
        <a:p>
          <a:endParaRPr lang="en-US"/>
        </a:p>
      </dgm:t>
    </dgm:pt>
    <dgm:pt modelId="{0A88A7AF-0374-8B46-906D-512659115FC0}">
      <dgm:prSet/>
      <dgm:spPr/>
      <dgm:t>
        <a:bodyPr/>
        <a:lstStyle/>
        <a:p>
          <a:pPr rtl="0"/>
          <a:r>
            <a:rPr lang="en-US" dirty="0" smtClean="0"/>
            <a:t>Persistent</a:t>
          </a:r>
          <a:endParaRPr lang="en-US" dirty="0"/>
        </a:p>
      </dgm:t>
    </dgm:pt>
    <dgm:pt modelId="{557C851F-055E-AF49-8078-53CA0E52DD02}" type="parTrans" cxnId="{626494F5-77BC-DA46-9EDD-50B0B8116231}">
      <dgm:prSet/>
      <dgm:spPr/>
      <dgm:t>
        <a:bodyPr/>
        <a:lstStyle/>
        <a:p>
          <a:endParaRPr lang="en-US"/>
        </a:p>
      </dgm:t>
    </dgm:pt>
    <dgm:pt modelId="{C2FB217E-FD39-414B-B73C-CA2BDB32EE91}" type="sibTrans" cxnId="{626494F5-77BC-DA46-9EDD-50B0B8116231}">
      <dgm:prSet/>
      <dgm:spPr/>
      <dgm:t>
        <a:bodyPr/>
        <a:lstStyle/>
        <a:p>
          <a:endParaRPr lang="en-US"/>
        </a:p>
      </dgm:t>
    </dgm:pt>
    <dgm:pt modelId="{6E4A29CA-1B8C-3C4D-81AE-C381E0978AF9}">
      <dgm:prSet/>
      <dgm:spPr/>
      <dgm:t>
        <a:bodyPr/>
        <a:lstStyle/>
        <a:p>
          <a:pPr rtl="0"/>
          <a:r>
            <a:rPr lang="en-US" dirty="0" smtClean="0"/>
            <a:t>Determined application of the attacks over an extended period against the chosen target in order to maximize the chance of success</a:t>
          </a:r>
          <a:endParaRPr lang="en-US" dirty="0"/>
        </a:p>
      </dgm:t>
    </dgm:pt>
    <dgm:pt modelId="{D13AA011-0421-9242-BB67-F3F0DD646F55}" type="parTrans" cxnId="{A79069C4-8DA2-3043-BC87-E4A0AF0FE3FC}">
      <dgm:prSet/>
      <dgm:spPr/>
      <dgm:t>
        <a:bodyPr/>
        <a:lstStyle/>
        <a:p>
          <a:endParaRPr lang="en-US"/>
        </a:p>
      </dgm:t>
    </dgm:pt>
    <dgm:pt modelId="{4B419F2F-5C8C-834C-B1D2-8DEEADA09C2D}" type="sibTrans" cxnId="{A79069C4-8DA2-3043-BC87-E4A0AF0FE3FC}">
      <dgm:prSet/>
      <dgm:spPr/>
      <dgm:t>
        <a:bodyPr/>
        <a:lstStyle/>
        <a:p>
          <a:endParaRPr lang="en-US"/>
        </a:p>
      </dgm:t>
    </dgm:pt>
    <dgm:pt modelId="{4FF23A1B-5410-1C4E-8E50-5C498C09101B}">
      <dgm:prSet/>
      <dgm:spPr/>
      <dgm:t>
        <a:bodyPr/>
        <a:lstStyle/>
        <a:p>
          <a:pPr rtl="0"/>
          <a:r>
            <a:rPr lang="en-US" dirty="0" smtClean="0"/>
            <a:t>A variety of attacks may be progressively applied until the target is compromised</a:t>
          </a:r>
          <a:endParaRPr lang="en-US" dirty="0"/>
        </a:p>
      </dgm:t>
    </dgm:pt>
    <dgm:pt modelId="{ADF25711-F1A7-3546-8BC8-8ADC9CB76D6C}" type="parTrans" cxnId="{F274ADE1-8AC1-2344-B589-F5F26B199693}">
      <dgm:prSet/>
      <dgm:spPr/>
      <dgm:t>
        <a:bodyPr/>
        <a:lstStyle/>
        <a:p>
          <a:endParaRPr lang="en-US"/>
        </a:p>
      </dgm:t>
    </dgm:pt>
    <dgm:pt modelId="{AAC1A7AF-6D59-704E-B253-97A8037D1E57}" type="sibTrans" cxnId="{F274ADE1-8AC1-2344-B589-F5F26B199693}">
      <dgm:prSet/>
      <dgm:spPr/>
      <dgm:t>
        <a:bodyPr/>
        <a:lstStyle/>
        <a:p>
          <a:endParaRPr lang="en-US"/>
        </a:p>
      </dgm:t>
    </dgm:pt>
    <dgm:pt modelId="{8C0E7C4C-6E76-EF45-AC75-FF3EEF3FBAB5}">
      <dgm:prSet/>
      <dgm:spPr>
        <a:solidFill>
          <a:schemeClr val="accent5">
            <a:lumMod val="75000"/>
          </a:schemeClr>
        </a:solidFill>
      </dgm:spPr>
      <dgm:t>
        <a:bodyPr/>
        <a:lstStyle/>
        <a:p>
          <a:pPr rtl="0"/>
          <a:r>
            <a:rPr lang="en-US" dirty="0" smtClean="0"/>
            <a:t>Threats</a:t>
          </a:r>
          <a:endParaRPr lang="en-US" dirty="0"/>
        </a:p>
      </dgm:t>
    </dgm:pt>
    <dgm:pt modelId="{352A1F0B-6B64-6841-B43A-4BA65BC0DB42}" type="parTrans" cxnId="{A839E688-4243-F64F-A6A1-F1B84F0DD5CC}">
      <dgm:prSet/>
      <dgm:spPr/>
      <dgm:t>
        <a:bodyPr/>
        <a:lstStyle/>
        <a:p>
          <a:endParaRPr lang="en-US"/>
        </a:p>
      </dgm:t>
    </dgm:pt>
    <dgm:pt modelId="{BBF003AA-7406-3645-922E-9FDB0755CFE9}" type="sibTrans" cxnId="{A839E688-4243-F64F-A6A1-F1B84F0DD5CC}">
      <dgm:prSet/>
      <dgm:spPr/>
      <dgm:t>
        <a:bodyPr/>
        <a:lstStyle/>
        <a:p>
          <a:endParaRPr lang="en-US"/>
        </a:p>
      </dgm:t>
    </dgm:pt>
    <dgm:pt modelId="{BB54007A-11C9-2141-91E5-FE7FF25D66A2}">
      <dgm:prSet/>
      <dgm:spPr/>
      <dgm:t>
        <a:bodyPr/>
        <a:lstStyle/>
        <a:p>
          <a:pPr rtl="0"/>
          <a:r>
            <a:rPr lang="en-US" dirty="0" smtClean="0"/>
            <a:t>Threats to the selected targets as a result of the organized, capable, and well-funded attackers intent to compromise the specifically chosen targets</a:t>
          </a:r>
          <a:endParaRPr lang="en-US" dirty="0"/>
        </a:p>
      </dgm:t>
    </dgm:pt>
    <dgm:pt modelId="{9803FEB2-F9EE-F74D-8891-AB5CDF77CFE8}" type="parTrans" cxnId="{5FF5E523-9BED-8E45-A314-EFB8AC301880}">
      <dgm:prSet/>
      <dgm:spPr/>
      <dgm:t>
        <a:bodyPr/>
        <a:lstStyle/>
        <a:p>
          <a:endParaRPr lang="en-US"/>
        </a:p>
      </dgm:t>
    </dgm:pt>
    <dgm:pt modelId="{F6F19079-48DC-F641-A782-D99119A5DBB0}" type="sibTrans" cxnId="{5FF5E523-9BED-8E45-A314-EFB8AC301880}">
      <dgm:prSet/>
      <dgm:spPr/>
      <dgm:t>
        <a:bodyPr/>
        <a:lstStyle/>
        <a:p>
          <a:endParaRPr lang="en-US"/>
        </a:p>
      </dgm:t>
    </dgm:pt>
    <dgm:pt modelId="{AA2A83ED-76F5-7E45-B874-F61D52A1A299}">
      <dgm:prSet/>
      <dgm:spPr/>
      <dgm:t>
        <a:bodyPr/>
        <a:lstStyle/>
        <a:p>
          <a:pPr rtl="0"/>
          <a:r>
            <a:rPr lang="en-US" dirty="0" smtClean="0"/>
            <a:t>The active involvement of people in the process greatly raises the threat level from that due to automated attacks tools, and also the likelihood of successful attacks</a:t>
          </a:r>
          <a:endParaRPr lang="en-US" dirty="0"/>
        </a:p>
      </dgm:t>
    </dgm:pt>
    <dgm:pt modelId="{EC275140-324B-924D-A2B9-B130BA705461}" type="parTrans" cxnId="{65800F0E-7C98-7B4C-A6B0-EC2801A6CA2B}">
      <dgm:prSet/>
      <dgm:spPr/>
      <dgm:t>
        <a:bodyPr/>
        <a:lstStyle/>
        <a:p>
          <a:endParaRPr lang="en-US"/>
        </a:p>
      </dgm:t>
    </dgm:pt>
    <dgm:pt modelId="{61E5E567-1F9C-8841-B9D9-3CCDEBDD1716}" type="sibTrans" cxnId="{65800F0E-7C98-7B4C-A6B0-EC2801A6CA2B}">
      <dgm:prSet/>
      <dgm:spPr/>
      <dgm:t>
        <a:bodyPr/>
        <a:lstStyle/>
        <a:p>
          <a:endParaRPr lang="en-US"/>
        </a:p>
      </dgm:t>
    </dgm:pt>
    <dgm:pt modelId="{CA10EAC4-2EAF-5247-9ECF-64CBC8E4E7D2}" type="pres">
      <dgm:prSet presAssocID="{6DA3E69D-53F2-394B-BAB6-FBACD1D1DE5C}" presName="linear" presStyleCnt="0">
        <dgm:presLayoutVars>
          <dgm:animLvl val="lvl"/>
          <dgm:resizeHandles val="exact"/>
        </dgm:presLayoutVars>
      </dgm:prSet>
      <dgm:spPr/>
      <dgm:t>
        <a:bodyPr/>
        <a:lstStyle/>
        <a:p>
          <a:endParaRPr lang="en-US"/>
        </a:p>
      </dgm:t>
    </dgm:pt>
    <dgm:pt modelId="{66288826-63A0-1441-9E9D-631DD7B384D9}" type="pres">
      <dgm:prSet presAssocID="{E2FD3A51-5340-B643-8343-8B860CBF3989}" presName="parentText" presStyleLbl="node1" presStyleIdx="0" presStyleCnt="3">
        <dgm:presLayoutVars>
          <dgm:chMax val="0"/>
          <dgm:bulletEnabled val="1"/>
        </dgm:presLayoutVars>
      </dgm:prSet>
      <dgm:spPr/>
      <dgm:t>
        <a:bodyPr/>
        <a:lstStyle/>
        <a:p>
          <a:endParaRPr lang="en-US"/>
        </a:p>
      </dgm:t>
    </dgm:pt>
    <dgm:pt modelId="{C59AD606-85C1-2249-86F0-2CF0B3E6F71A}" type="pres">
      <dgm:prSet presAssocID="{E2FD3A51-5340-B643-8343-8B860CBF3989}" presName="childText" presStyleLbl="revTx" presStyleIdx="0" presStyleCnt="3">
        <dgm:presLayoutVars>
          <dgm:bulletEnabled val="1"/>
        </dgm:presLayoutVars>
      </dgm:prSet>
      <dgm:spPr/>
      <dgm:t>
        <a:bodyPr/>
        <a:lstStyle/>
        <a:p>
          <a:endParaRPr lang="en-US"/>
        </a:p>
      </dgm:t>
    </dgm:pt>
    <dgm:pt modelId="{17B6E487-2F39-E444-B985-876526B9210F}" type="pres">
      <dgm:prSet presAssocID="{0A88A7AF-0374-8B46-906D-512659115FC0}" presName="parentText" presStyleLbl="node1" presStyleIdx="1" presStyleCnt="3">
        <dgm:presLayoutVars>
          <dgm:chMax val="0"/>
          <dgm:bulletEnabled val="1"/>
        </dgm:presLayoutVars>
      </dgm:prSet>
      <dgm:spPr/>
      <dgm:t>
        <a:bodyPr/>
        <a:lstStyle/>
        <a:p>
          <a:endParaRPr lang="en-US"/>
        </a:p>
      </dgm:t>
    </dgm:pt>
    <dgm:pt modelId="{6B94109F-B88D-8743-A3A1-745D687F4B28}" type="pres">
      <dgm:prSet presAssocID="{0A88A7AF-0374-8B46-906D-512659115FC0}" presName="childText" presStyleLbl="revTx" presStyleIdx="1" presStyleCnt="3">
        <dgm:presLayoutVars>
          <dgm:bulletEnabled val="1"/>
        </dgm:presLayoutVars>
      </dgm:prSet>
      <dgm:spPr/>
      <dgm:t>
        <a:bodyPr/>
        <a:lstStyle/>
        <a:p>
          <a:endParaRPr lang="en-US"/>
        </a:p>
      </dgm:t>
    </dgm:pt>
    <dgm:pt modelId="{45F715EC-1873-4C48-B819-45CF7B29EB72}" type="pres">
      <dgm:prSet presAssocID="{8C0E7C4C-6E76-EF45-AC75-FF3EEF3FBAB5}" presName="parentText" presStyleLbl="node1" presStyleIdx="2" presStyleCnt="3">
        <dgm:presLayoutVars>
          <dgm:chMax val="0"/>
          <dgm:bulletEnabled val="1"/>
        </dgm:presLayoutVars>
      </dgm:prSet>
      <dgm:spPr/>
      <dgm:t>
        <a:bodyPr/>
        <a:lstStyle/>
        <a:p>
          <a:endParaRPr lang="en-US"/>
        </a:p>
      </dgm:t>
    </dgm:pt>
    <dgm:pt modelId="{E952B7FB-A9DA-0C43-87E5-CB0BE3A3AFD0}" type="pres">
      <dgm:prSet presAssocID="{8C0E7C4C-6E76-EF45-AC75-FF3EEF3FBAB5}" presName="childText" presStyleLbl="revTx" presStyleIdx="2" presStyleCnt="3">
        <dgm:presLayoutVars>
          <dgm:bulletEnabled val="1"/>
        </dgm:presLayoutVars>
      </dgm:prSet>
      <dgm:spPr/>
      <dgm:t>
        <a:bodyPr/>
        <a:lstStyle/>
        <a:p>
          <a:endParaRPr lang="en-US"/>
        </a:p>
      </dgm:t>
    </dgm:pt>
  </dgm:ptLst>
  <dgm:cxnLst>
    <dgm:cxn modelId="{A79069C4-8DA2-3043-BC87-E4A0AF0FE3FC}" srcId="{0A88A7AF-0374-8B46-906D-512659115FC0}" destId="{6E4A29CA-1B8C-3C4D-81AE-C381E0978AF9}" srcOrd="0" destOrd="0" parTransId="{D13AA011-0421-9242-BB67-F3F0DD646F55}" sibTransId="{4B419F2F-5C8C-834C-B1D2-8DEEADA09C2D}"/>
    <dgm:cxn modelId="{821BE66C-5912-6344-9C40-E4A18BD69FBD}" type="presOf" srcId="{4FF23A1B-5410-1C4E-8E50-5C498C09101B}" destId="{6B94109F-B88D-8743-A3A1-745D687F4B28}" srcOrd="0" destOrd="1" presId="urn:microsoft.com/office/officeart/2005/8/layout/vList2"/>
    <dgm:cxn modelId="{B6FE5F78-5D94-2748-AEF1-B8AE28ACC3F0}" type="presOf" srcId="{BB54007A-11C9-2141-91E5-FE7FF25D66A2}" destId="{E952B7FB-A9DA-0C43-87E5-CB0BE3A3AFD0}" srcOrd="0" destOrd="0" presId="urn:microsoft.com/office/officeart/2005/8/layout/vList2"/>
    <dgm:cxn modelId="{6A9729CD-0C06-6649-BFB3-F579B7335B32}" type="presOf" srcId="{8C0E7C4C-6E76-EF45-AC75-FF3EEF3FBAB5}" destId="{45F715EC-1873-4C48-B819-45CF7B29EB72}" srcOrd="0" destOrd="0" presId="urn:microsoft.com/office/officeart/2005/8/layout/vList2"/>
    <dgm:cxn modelId="{9542FA3D-679E-E041-9F89-369ABC5CBD20}" srcId="{E2FD3A51-5340-B643-8343-8B860CBF3989}" destId="{3CA436CE-D1B9-E24B-8481-7CAC53EAB9A6}" srcOrd="0" destOrd="0" parTransId="{3A147FD3-CA76-B340-AE74-A540641A86C8}" sibTransId="{3AE1031D-302C-E549-B1CD-1458CB531B65}"/>
    <dgm:cxn modelId="{09555E91-67E4-DB43-B523-2C19AB5766FE}" type="presOf" srcId="{3CA436CE-D1B9-E24B-8481-7CAC53EAB9A6}" destId="{C59AD606-85C1-2249-86F0-2CF0B3E6F71A}" srcOrd="0" destOrd="0" presId="urn:microsoft.com/office/officeart/2005/8/layout/vList2"/>
    <dgm:cxn modelId="{E5B7702D-742A-A942-BA59-0F1BE76B53D9}" type="presOf" srcId="{AA2A83ED-76F5-7E45-B874-F61D52A1A299}" destId="{E952B7FB-A9DA-0C43-87E5-CB0BE3A3AFD0}" srcOrd="0" destOrd="1" presId="urn:microsoft.com/office/officeart/2005/8/layout/vList2"/>
    <dgm:cxn modelId="{5FF5E523-9BED-8E45-A314-EFB8AC301880}" srcId="{8C0E7C4C-6E76-EF45-AC75-FF3EEF3FBAB5}" destId="{BB54007A-11C9-2141-91E5-FE7FF25D66A2}" srcOrd="0" destOrd="0" parTransId="{9803FEB2-F9EE-F74D-8891-AB5CDF77CFE8}" sibTransId="{F6F19079-48DC-F641-A782-D99119A5DBB0}"/>
    <dgm:cxn modelId="{A839E688-4243-F64F-A6A1-F1B84F0DD5CC}" srcId="{6DA3E69D-53F2-394B-BAB6-FBACD1D1DE5C}" destId="{8C0E7C4C-6E76-EF45-AC75-FF3EEF3FBAB5}" srcOrd="2" destOrd="0" parTransId="{352A1F0B-6B64-6841-B43A-4BA65BC0DB42}" sibTransId="{BBF003AA-7406-3645-922E-9FDB0755CFE9}"/>
    <dgm:cxn modelId="{B868C792-D9C5-9D40-A8CA-FB1B49AAFBD4}" type="presOf" srcId="{6DA3E69D-53F2-394B-BAB6-FBACD1D1DE5C}" destId="{CA10EAC4-2EAF-5247-9ECF-64CBC8E4E7D2}" srcOrd="0" destOrd="0" presId="urn:microsoft.com/office/officeart/2005/8/layout/vList2"/>
    <dgm:cxn modelId="{7FFD7A6A-2079-0B48-A1CF-198C97C2BBD7}" type="presOf" srcId="{E2FD3A51-5340-B643-8343-8B860CBF3989}" destId="{66288826-63A0-1441-9E9D-631DD7B384D9}" srcOrd="0" destOrd="0" presId="urn:microsoft.com/office/officeart/2005/8/layout/vList2"/>
    <dgm:cxn modelId="{65800F0E-7C98-7B4C-A6B0-EC2801A6CA2B}" srcId="{8C0E7C4C-6E76-EF45-AC75-FF3EEF3FBAB5}" destId="{AA2A83ED-76F5-7E45-B874-F61D52A1A299}" srcOrd="1" destOrd="0" parTransId="{EC275140-324B-924D-A2B9-B130BA705461}" sibTransId="{61E5E567-1F9C-8841-B9D9-3CCDEBDD1716}"/>
    <dgm:cxn modelId="{68F39DCF-7952-8949-84C1-C3503F8023B6}" type="presOf" srcId="{B6ED2587-C1E5-CC4D-88A6-2D520D88E5CD}" destId="{C59AD606-85C1-2249-86F0-2CF0B3E6F71A}" srcOrd="0" destOrd="1" presId="urn:microsoft.com/office/officeart/2005/8/layout/vList2"/>
    <dgm:cxn modelId="{127816AE-9210-5646-A351-7F972F6F0FDE}" type="presOf" srcId="{0A88A7AF-0374-8B46-906D-512659115FC0}" destId="{17B6E487-2F39-E444-B985-876526B9210F}" srcOrd="0" destOrd="0" presId="urn:microsoft.com/office/officeart/2005/8/layout/vList2"/>
    <dgm:cxn modelId="{626494F5-77BC-DA46-9EDD-50B0B8116231}" srcId="{6DA3E69D-53F2-394B-BAB6-FBACD1D1DE5C}" destId="{0A88A7AF-0374-8B46-906D-512659115FC0}" srcOrd="1" destOrd="0" parTransId="{557C851F-055E-AF49-8078-53CA0E52DD02}" sibTransId="{C2FB217E-FD39-414B-B73C-CA2BDB32EE91}"/>
    <dgm:cxn modelId="{824C49BF-9D15-7E46-A64F-050BCEF34F4D}" type="presOf" srcId="{6E4A29CA-1B8C-3C4D-81AE-C381E0978AF9}" destId="{6B94109F-B88D-8743-A3A1-745D687F4B28}" srcOrd="0" destOrd="0" presId="urn:microsoft.com/office/officeart/2005/8/layout/vList2"/>
    <dgm:cxn modelId="{F274ADE1-8AC1-2344-B589-F5F26B199693}" srcId="{0A88A7AF-0374-8B46-906D-512659115FC0}" destId="{4FF23A1B-5410-1C4E-8E50-5C498C09101B}" srcOrd="1" destOrd="0" parTransId="{ADF25711-F1A7-3546-8BC8-8ADC9CB76D6C}" sibTransId="{AAC1A7AF-6D59-704E-B253-97A8037D1E57}"/>
    <dgm:cxn modelId="{A74DE33E-0BDC-BF42-B902-2CDFAC163CC0}" srcId="{E2FD3A51-5340-B643-8343-8B860CBF3989}" destId="{B6ED2587-C1E5-CC4D-88A6-2D520D88E5CD}" srcOrd="1" destOrd="0" parTransId="{681FF8FA-9B54-6D44-9359-4C2E98FD8407}" sibTransId="{D3F6BBA6-E059-7A4A-981D-B10C445881C9}"/>
    <dgm:cxn modelId="{08A2AA8E-B5AA-114B-9F5F-CADDE2CB3B43}" srcId="{6DA3E69D-53F2-394B-BAB6-FBACD1D1DE5C}" destId="{E2FD3A51-5340-B643-8343-8B860CBF3989}" srcOrd="0" destOrd="0" parTransId="{C2149F62-2D19-5E4B-BF4F-BA71242A7856}" sibTransId="{CA6B7D27-68A2-E442-A986-9BFD8DCF8529}"/>
    <dgm:cxn modelId="{FCFFC76D-7096-BC4C-BF24-0FA9C10498F9}" type="presParOf" srcId="{CA10EAC4-2EAF-5247-9ECF-64CBC8E4E7D2}" destId="{66288826-63A0-1441-9E9D-631DD7B384D9}" srcOrd="0" destOrd="0" presId="urn:microsoft.com/office/officeart/2005/8/layout/vList2"/>
    <dgm:cxn modelId="{8AF1AE45-7839-DD48-BC69-64AF1F1FBB75}" type="presParOf" srcId="{CA10EAC4-2EAF-5247-9ECF-64CBC8E4E7D2}" destId="{C59AD606-85C1-2249-86F0-2CF0B3E6F71A}" srcOrd="1" destOrd="0" presId="urn:microsoft.com/office/officeart/2005/8/layout/vList2"/>
    <dgm:cxn modelId="{C1595750-B41F-7444-8A7B-FA04FF00D791}" type="presParOf" srcId="{CA10EAC4-2EAF-5247-9ECF-64CBC8E4E7D2}" destId="{17B6E487-2F39-E444-B985-876526B9210F}" srcOrd="2" destOrd="0" presId="urn:microsoft.com/office/officeart/2005/8/layout/vList2"/>
    <dgm:cxn modelId="{E29F6A7B-F398-604D-9DC4-5E524ED960DA}" type="presParOf" srcId="{CA10EAC4-2EAF-5247-9ECF-64CBC8E4E7D2}" destId="{6B94109F-B88D-8743-A3A1-745D687F4B28}" srcOrd="3" destOrd="0" presId="urn:microsoft.com/office/officeart/2005/8/layout/vList2"/>
    <dgm:cxn modelId="{48FFB3A9-351B-AF4A-8729-B20DC13A0CE5}" type="presParOf" srcId="{CA10EAC4-2EAF-5247-9ECF-64CBC8E4E7D2}" destId="{45F715EC-1873-4C48-B819-45CF7B29EB72}" srcOrd="4" destOrd="0" presId="urn:microsoft.com/office/officeart/2005/8/layout/vList2"/>
    <dgm:cxn modelId="{C1B35073-E328-7D43-93C2-1CE153CE5744}" type="presParOf" srcId="{CA10EAC4-2EAF-5247-9ECF-64CBC8E4E7D2}" destId="{E952B7FB-A9DA-0C43-87E5-CB0BE3A3AFD0}"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20D7F2D-7192-1040-9292-645DAF10969E}"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C3084224-6D9E-F14F-A9E1-C1C39671EB3D}">
      <dgm:prSet/>
      <dgm:spPr>
        <a:solidFill>
          <a:schemeClr val="accent5">
            <a:lumMod val="60000"/>
            <a:lumOff val="40000"/>
          </a:schemeClr>
        </a:solidFill>
      </dgm:spPr>
      <dgm:t>
        <a:bodyPr/>
        <a:lstStyle/>
        <a:p>
          <a:pPr rtl="0"/>
          <a:r>
            <a:rPr lang="en-US" b="1" dirty="0" smtClean="0">
              <a:solidFill>
                <a:schemeClr val="bg1"/>
              </a:solidFill>
            </a:rPr>
            <a:t>Infection mechanism</a:t>
          </a:r>
          <a:endParaRPr lang="en-US" dirty="0">
            <a:solidFill>
              <a:schemeClr val="bg1"/>
            </a:solidFill>
          </a:endParaRPr>
        </a:p>
      </dgm:t>
    </dgm:pt>
    <dgm:pt modelId="{394BEE4F-AC8B-AE48-9FCD-86228F05F31A}" type="parTrans" cxnId="{69FB3D8B-2C0B-1C46-9F81-C465D528E487}">
      <dgm:prSet/>
      <dgm:spPr/>
      <dgm:t>
        <a:bodyPr/>
        <a:lstStyle/>
        <a:p>
          <a:endParaRPr lang="en-US"/>
        </a:p>
      </dgm:t>
    </dgm:pt>
    <dgm:pt modelId="{439E5EF6-1050-9C46-8F2F-E76B558F79AF}" type="sibTrans" cxnId="{69FB3D8B-2C0B-1C46-9F81-C465D528E487}">
      <dgm:prSet/>
      <dgm:spPr/>
      <dgm:t>
        <a:bodyPr/>
        <a:lstStyle/>
        <a:p>
          <a:endParaRPr lang="en-US"/>
        </a:p>
      </dgm:t>
    </dgm:pt>
    <dgm:pt modelId="{B3119A6A-5814-1C4E-A698-035CDEE1A28F}">
      <dgm:prSet/>
      <dgm:spPr/>
      <dgm:t>
        <a:bodyPr/>
        <a:lstStyle/>
        <a:p>
          <a:pPr rtl="0"/>
          <a:r>
            <a:rPr lang="en-US" b="0" dirty="0" smtClean="0">
              <a:latin typeface="+mn-lt"/>
            </a:rPr>
            <a:t>Means by which a virus spreads or propagates</a:t>
          </a:r>
          <a:endParaRPr lang="en-US" b="0" dirty="0">
            <a:latin typeface="+mn-lt"/>
          </a:endParaRPr>
        </a:p>
      </dgm:t>
    </dgm:pt>
    <dgm:pt modelId="{46DB0EBE-113B-0E40-81D4-5B7CD3F40828}" type="parTrans" cxnId="{D8EB282C-C797-F642-B789-183CAE592DE3}">
      <dgm:prSet/>
      <dgm:spPr/>
      <dgm:t>
        <a:bodyPr/>
        <a:lstStyle/>
        <a:p>
          <a:endParaRPr lang="en-US"/>
        </a:p>
      </dgm:t>
    </dgm:pt>
    <dgm:pt modelId="{7190031B-61C8-374D-B2D2-01DF58B4ED3E}" type="sibTrans" cxnId="{D8EB282C-C797-F642-B789-183CAE592DE3}">
      <dgm:prSet/>
      <dgm:spPr/>
      <dgm:t>
        <a:bodyPr/>
        <a:lstStyle/>
        <a:p>
          <a:endParaRPr lang="en-US"/>
        </a:p>
      </dgm:t>
    </dgm:pt>
    <dgm:pt modelId="{CA03970E-3F9E-424A-9761-274CF242F45B}">
      <dgm:prSet/>
      <dgm:spPr/>
      <dgm:t>
        <a:bodyPr/>
        <a:lstStyle/>
        <a:p>
          <a:pPr rtl="0"/>
          <a:r>
            <a:rPr lang="en-US" b="0" dirty="0" smtClean="0">
              <a:latin typeface="+mn-lt"/>
            </a:rPr>
            <a:t>Also referred to as the </a:t>
          </a:r>
          <a:r>
            <a:rPr lang="en-US" b="0" i="1" dirty="0" smtClean="0">
              <a:latin typeface="+mn-lt"/>
            </a:rPr>
            <a:t>infection vector</a:t>
          </a:r>
          <a:endParaRPr lang="en-US" b="0" dirty="0">
            <a:latin typeface="+mn-lt"/>
          </a:endParaRPr>
        </a:p>
      </dgm:t>
    </dgm:pt>
    <dgm:pt modelId="{2C44D0C9-1E61-2342-B483-DF11CE93C670}" type="parTrans" cxnId="{B7363738-AA18-8548-B8F5-5B1B6BABED6D}">
      <dgm:prSet/>
      <dgm:spPr/>
      <dgm:t>
        <a:bodyPr/>
        <a:lstStyle/>
        <a:p>
          <a:endParaRPr lang="en-US"/>
        </a:p>
      </dgm:t>
    </dgm:pt>
    <dgm:pt modelId="{0F1DE087-ECE2-D047-AC01-F196285BA17B}" type="sibTrans" cxnId="{B7363738-AA18-8548-B8F5-5B1B6BABED6D}">
      <dgm:prSet/>
      <dgm:spPr/>
      <dgm:t>
        <a:bodyPr/>
        <a:lstStyle/>
        <a:p>
          <a:endParaRPr lang="en-US"/>
        </a:p>
      </dgm:t>
    </dgm:pt>
    <dgm:pt modelId="{677D9202-76CC-DE4C-9C12-226C07A80F36}">
      <dgm:prSet/>
      <dgm:spPr>
        <a:solidFill>
          <a:schemeClr val="accent3">
            <a:lumMod val="60000"/>
            <a:lumOff val="40000"/>
          </a:schemeClr>
        </a:solidFill>
      </dgm:spPr>
      <dgm:t>
        <a:bodyPr/>
        <a:lstStyle/>
        <a:p>
          <a:pPr rtl="0"/>
          <a:r>
            <a:rPr lang="en-US" b="1" dirty="0" smtClean="0">
              <a:solidFill>
                <a:srgbClr val="000000"/>
              </a:solidFill>
            </a:rPr>
            <a:t>Trigger</a:t>
          </a:r>
          <a:endParaRPr lang="en-US" dirty="0">
            <a:solidFill>
              <a:srgbClr val="000000"/>
            </a:solidFill>
          </a:endParaRPr>
        </a:p>
      </dgm:t>
    </dgm:pt>
    <dgm:pt modelId="{D8008F29-AF83-F946-AF4F-E94DBF812D7B}" type="parTrans" cxnId="{B1D8F0A8-14E0-174D-8FEA-648C667E790C}">
      <dgm:prSet/>
      <dgm:spPr/>
      <dgm:t>
        <a:bodyPr/>
        <a:lstStyle/>
        <a:p>
          <a:endParaRPr lang="en-US"/>
        </a:p>
      </dgm:t>
    </dgm:pt>
    <dgm:pt modelId="{417EA768-8AEE-5644-A4EB-4ED03BBF791A}" type="sibTrans" cxnId="{B1D8F0A8-14E0-174D-8FEA-648C667E790C}">
      <dgm:prSet/>
      <dgm:spPr/>
      <dgm:t>
        <a:bodyPr/>
        <a:lstStyle/>
        <a:p>
          <a:endParaRPr lang="en-US"/>
        </a:p>
      </dgm:t>
    </dgm:pt>
    <dgm:pt modelId="{9540D378-61A5-5546-97CC-C843036C47C9}">
      <dgm:prSet/>
      <dgm:spPr/>
      <dgm:t>
        <a:bodyPr/>
        <a:lstStyle/>
        <a:p>
          <a:pPr rtl="0"/>
          <a:r>
            <a:rPr lang="en-US" b="0" dirty="0" smtClean="0">
              <a:latin typeface="+mn-lt"/>
            </a:rPr>
            <a:t>Event or condition that determines when the payload is activated or delivered</a:t>
          </a:r>
          <a:endParaRPr lang="en-US" b="0" dirty="0">
            <a:latin typeface="+mn-lt"/>
          </a:endParaRPr>
        </a:p>
      </dgm:t>
    </dgm:pt>
    <dgm:pt modelId="{B9267774-BC48-C649-B15E-84A79A3F5C77}" type="parTrans" cxnId="{0709E052-A254-EC4F-A2F0-344854E6B315}">
      <dgm:prSet/>
      <dgm:spPr/>
      <dgm:t>
        <a:bodyPr/>
        <a:lstStyle/>
        <a:p>
          <a:endParaRPr lang="en-US"/>
        </a:p>
      </dgm:t>
    </dgm:pt>
    <dgm:pt modelId="{CC0705CB-DC79-364E-99FD-DA57DD62B18F}" type="sibTrans" cxnId="{0709E052-A254-EC4F-A2F0-344854E6B315}">
      <dgm:prSet/>
      <dgm:spPr/>
      <dgm:t>
        <a:bodyPr/>
        <a:lstStyle/>
        <a:p>
          <a:endParaRPr lang="en-US"/>
        </a:p>
      </dgm:t>
    </dgm:pt>
    <dgm:pt modelId="{363A7C33-1DE8-694A-8167-6217851D020B}">
      <dgm:prSet/>
      <dgm:spPr/>
      <dgm:t>
        <a:bodyPr/>
        <a:lstStyle/>
        <a:p>
          <a:pPr rtl="0"/>
          <a:r>
            <a:rPr lang="en-US" b="0" dirty="0" smtClean="0">
              <a:latin typeface="+mn-lt"/>
            </a:rPr>
            <a:t>Sometimes known as a </a:t>
          </a:r>
          <a:r>
            <a:rPr lang="en-US" b="0" i="1" dirty="0" smtClean="0">
              <a:latin typeface="+mn-lt"/>
            </a:rPr>
            <a:t>logic bomb</a:t>
          </a:r>
          <a:endParaRPr lang="en-US" b="0" dirty="0">
            <a:latin typeface="+mn-lt"/>
          </a:endParaRPr>
        </a:p>
      </dgm:t>
    </dgm:pt>
    <dgm:pt modelId="{9E7012C6-2B8B-D549-8686-D5F720D17F3E}" type="parTrans" cxnId="{A247BC43-F829-7A48-8BB0-C57268F244BA}">
      <dgm:prSet/>
      <dgm:spPr/>
      <dgm:t>
        <a:bodyPr/>
        <a:lstStyle/>
        <a:p>
          <a:endParaRPr lang="en-US"/>
        </a:p>
      </dgm:t>
    </dgm:pt>
    <dgm:pt modelId="{3A77D079-A4E7-D943-A0CA-85E93C25D579}" type="sibTrans" cxnId="{A247BC43-F829-7A48-8BB0-C57268F244BA}">
      <dgm:prSet/>
      <dgm:spPr/>
      <dgm:t>
        <a:bodyPr/>
        <a:lstStyle/>
        <a:p>
          <a:endParaRPr lang="en-US"/>
        </a:p>
      </dgm:t>
    </dgm:pt>
    <dgm:pt modelId="{3AF02B48-6BE0-744A-8912-0D23041B3E95}">
      <dgm:prSet/>
      <dgm:spPr>
        <a:solidFill>
          <a:schemeClr val="accent5">
            <a:lumMod val="60000"/>
            <a:lumOff val="40000"/>
          </a:schemeClr>
        </a:solidFill>
      </dgm:spPr>
      <dgm:t>
        <a:bodyPr/>
        <a:lstStyle/>
        <a:p>
          <a:pPr rtl="0"/>
          <a:r>
            <a:rPr lang="en-US" b="1" dirty="0" smtClean="0">
              <a:solidFill>
                <a:srgbClr val="000000"/>
              </a:solidFill>
            </a:rPr>
            <a:t>Payload</a:t>
          </a:r>
          <a:endParaRPr lang="en-US" dirty="0">
            <a:solidFill>
              <a:srgbClr val="000000"/>
            </a:solidFill>
          </a:endParaRPr>
        </a:p>
      </dgm:t>
    </dgm:pt>
    <dgm:pt modelId="{133EBB49-D1FA-9B41-94BE-34A95FB412FE}" type="parTrans" cxnId="{91FC1A81-398C-6D4D-BEF9-A8340D8FBE72}">
      <dgm:prSet/>
      <dgm:spPr/>
      <dgm:t>
        <a:bodyPr/>
        <a:lstStyle/>
        <a:p>
          <a:endParaRPr lang="en-US"/>
        </a:p>
      </dgm:t>
    </dgm:pt>
    <dgm:pt modelId="{8CE264D8-A7D8-CF48-A928-389B07FA0AFD}" type="sibTrans" cxnId="{91FC1A81-398C-6D4D-BEF9-A8340D8FBE72}">
      <dgm:prSet/>
      <dgm:spPr/>
      <dgm:t>
        <a:bodyPr/>
        <a:lstStyle/>
        <a:p>
          <a:endParaRPr lang="en-US"/>
        </a:p>
      </dgm:t>
    </dgm:pt>
    <dgm:pt modelId="{E2EEC181-34B1-D547-AA67-42334FF5A244}">
      <dgm:prSet/>
      <dgm:spPr/>
      <dgm:t>
        <a:bodyPr/>
        <a:lstStyle/>
        <a:p>
          <a:pPr rtl="0"/>
          <a:r>
            <a:rPr lang="en-US" b="0" dirty="0" smtClean="0">
              <a:latin typeface="+mn-lt"/>
            </a:rPr>
            <a:t>What the virus does (besides spreading)</a:t>
          </a:r>
          <a:endParaRPr lang="en-US" b="0" dirty="0">
            <a:latin typeface="+mn-lt"/>
          </a:endParaRPr>
        </a:p>
      </dgm:t>
    </dgm:pt>
    <dgm:pt modelId="{0A96EB1D-8E71-4F4C-BBD7-207DECDD32C9}" type="parTrans" cxnId="{AD7421D9-D3CD-6A40-9CBA-2A6C93F9D586}">
      <dgm:prSet/>
      <dgm:spPr/>
      <dgm:t>
        <a:bodyPr/>
        <a:lstStyle/>
        <a:p>
          <a:endParaRPr lang="en-US"/>
        </a:p>
      </dgm:t>
    </dgm:pt>
    <dgm:pt modelId="{1D2CD666-30E6-9045-B131-65042DDA00F1}" type="sibTrans" cxnId="{AD7421D9-D3CD-6A40-9CBA-2A6C93F9D586}">
      <dgm:prSet/>
      <dgm:spPr/>
      <dgm:t>
        <a:bodyPr/>
        <a:lstStyle/>
        <a:p>
          <a:endParaRPr lang="en-US"/>
        </a:p>
      </dgm:t>
    </dgm:pt>
    <dgm:pt modelId="{3C738FB1-14E0-FD4F-894A-8376F365D294}">
      <dgm:prSet/>
      <dgm:spPr/>
      <dgm:t>
        <a:bodyPr/>
        <a:lstStyle/>
        <a:p>
          <a:pPr rtl="0"/>
          <a:r>
            <a:rPr lang="en-US" b="0" dirty="0" smtClean="0">
              <a:latin typeface="+mn-lt"/>
            </a:rPr>
            <a:t>May involve damage or benign but noticeable activity</a:t>
          </a:r>
          <a:endParaRPr lang="en-US" b="0" dirty="0">
            <a:latin typeface="+mn-lt"/>
          </a:endParaRPr>
        </a:p>
      </dgm:t>
    </dgm:pt>
    <dgm:pt modelId="{0B8C5C2B-D42D-0D47-A4DC-6463CD9C7A70}" type="parTrans" cxnId="{8EE36FE4-D5A8-594B-B49C-D65849A10A02}">
      <dgm:prSet/>
      <dgm:spPr/>
      <dgm:t>
        <a:bodyPr/>
        <a:lstStyle/>
        <a:p>
          <a:endParaRPr lang="en-US"/>
        </a:p>
      </dgm:t>
    </dgm:pt>
    <dgm:pt modelId="{ED03ADAD-C698-7341-A07F-B961AEB41EC3}" type="sibTrans" cxnId="{8EE36FE4-D5A8-594B-B49C-D65849A10A02}">
      <dgm:prSet/>
      <dgm:spPr/>
      <dgm:t>
        <a:bodyPr/>
        <a:lstStyle/>
        <a:p>
          <a:endParaRPr lang="en-US"/>
        </a:p>
      </dgm:t>
    </dgm:pt>
    <dgm:pt modelId="{155B6F35-FE93-D345-9D00-045722B2CD53}" type="pres">
      <dgm:prSet presAssocID="{E20D7F2D-7192-1040-9292-645DAF10969E}" presName="linear" presStyleCnt="0">
        <dgm:presLayoutVars>
          <dgm:dir/>
          <dgm:animLvl val="lvl"/>
          <dgm:resizeHandles val="exact"/>
        </dgm:presLayoutVars>
      </dgm:prSet>
      <dgm:spPr/>
      <dgm:t>
        <a:bodyPr/>
        <a:lstStyle/>
        <a:p>
          <a:endParaRPr lang="en-US"/>
        </a:p>
      </dgm:t>
    </dgm:pt>
    <dgm:pt modelId="{71556D2B-4A61-E043-B41A-6628DE7F7193}" type="pres">
      <dgm:prSet presAssocID="{C3084224-6D9E-F14F-A9E1-C1C39671EB3D}" presName="parentLin" presStyleCnt="0"/>
      <dgm:spPr/>
    </dgm:pt>
    <dgm:pt modelId="{88A1667D-4CEC-F145-85B2-C014FBDCFDE8}" type="pres">
      <dgm:prSet presAssocID="{C3084224-6D9E-F14F-A9E1-C1C39671EB3D}" presName="parentLeftMargin" presStyleLbl="node1" presStyleIdx="0" presStyleCnt="3"/>
      <dgm:spPr/>
      <dgm:t>
        <a:bodyPr/>
        <a:lstStyle/>
        <a:p>
          <a:endParaRPr lang="en-US"/>
        </a:p>
      </dgm:t>
    </dgm:pt>
    <dgm:pt modelId="{FDFE6835-A92A-E641-8AE9-B9BFDC4ECD51}" type="pres">
      <dgm:prSet presAssocID="{C3084224-6D9E-F14F-A9E1-C1C39671EB3D}" presName="parentText" presStyleLbl="node1" presStyleIdx="0" presStyleCnt="3" custScaleX="45933">
        <dgm:presLayoutVars>
          <dgm:chMax val="0"/>
          <dgm:bulletEnabled val="1"/>
        </dgm:presLayoutVars>
      </dgm:prSet>
      <dgm:spPr/>
      <dgm:t>
        <a:bodyPr/>
        <a:lstStyle/>
        <a:p>
          <a:endParaRPr lang="en-US"/>
        </a:p>
      </dgm:t>
    </dgm:pt>
    <dgm:pt modelId="{9C45E3D1-0D1C-C94B-AB59-FA47FB94BA1C}" type="pres">
      <dgm:prSet presAssocID="{C3084224-6D9E-F14F-A9E1-C1C39671EB3D}" presName="negativeSpace" presStyleCnt="0"/>
      <dgm:spPr/>
    </dgm:pt>
    <dgm:pt modelId="{9A8E9D20-4DD8-6549-B50E-80E51156195A}" type="pres">
      <dgm:prSet presAssocID="{C3084224-6D9E-F14F-A9E1-C1C39671EB3D}" presName="childText" presStyleLbl="conFgAcc1" presStyleIdx="0" presStyleCnt="3">
        <dgm:presLayoutVars>
          <dgm:bulletEnabled val="1"/>
        </dgm:presLayoutVars>
      </dgm:prSet>
      <dgm:spPr/>
      <dgm:t>
        <a:bodyPr/>
        <a:lstStyle/>
        <a:p>
          <a:endParaRPr lang="en-US"/>
        </a:p>
      </dgm:t>
    </dgm:pt>
    <dgm:pt modelId="{91F1E0E0-D820-9047-B16E-E877D1AD554F}" type="pres">
      <dgm:prSet presAssocID="{439E5EF6-1050-9C46-8F2F-E76B558F79AF}" presName="spaceBetweenRectangles" presStyleCnt="0"/>
      <dgm:spPr/>
    </dgm:pt>
    <dgm:pt modelId="{A1776ECD-EB34-C346-A24E-52827956072E}" type="pres">
      <dgm:prSet presAssocID="{677D9202-76CC-DE4C-9C12-226C07A80F36}" presName="parentLin" presStyleCnt="0"/>
      <dgm:spPr/>
    </dgm:pt>
    <dgm:pt modelId="{4E62E4FB-A7D4-2240-B0DC-00AC603FD9D4}" type="pres">
      <dgm:prSet presAssocID="{677D9202-76CC-DE4C-9C12-226C07A80F36}" presName="parentLeftMargin" presStyleLbl="node1" presStyleIdx="0" presStyleCnt="3"/>
      <dgm:spPr/>
      <dgm:t>
        <a:bodyPr/>
        <a:lstStyle/>
        <a:p>
          <a:endParaRPr lang="en-US"/>
        </a:p>
      </dgm:t>
    </dgm:pt>
    <dgm:pt modelId="{C63E1105-C149-C843-9202-23F8D48B3E4F}" type="pres">
      <dgm:prSet presAssocID="{677D9202-76CC-DE4C-9C12-226C07A80F36}" presName="parentText" presStyleLbl="node1" presStyleIdx="1" presStyleCnt="3" custScaleX="26091">
        <dgm:presLayoutVars>
          <dgm:chMax val="0"/>
          <dgm:bulletEnabled val="1"/>
        </dgm:presLayoutVars>
      </dgm:prSet>
      <dgm:spPr/>
      <dgm:t>
        <a:bodyPr/>
        <a:lstStyle/>
        <a:p>
          <a:endParaRPr lang="en-US"/>
        </a:p>
      </dgm:t>
    </dgm:pt>
    <dgm:pt modelId="{97B79BC0-6DED-BF49-B97F-39C747123648}" type="pres">
      <dgm:prSet presAssocID="{677D9202-76CC-DE4C-9C12-226C07A80F36}" presName="negativeSpace" presStyleCnt="0"/>
      <dgm:spPr/>
    </dgm:pt>
    <dgm:pt modelId="{9E230290-2EEC-964C-9BCE-9B69243D95B7}" type="pres">
      <dgm:prSet presAssocID="{677D9202-76CC-DE4C-9C12-226C07A80F36}" presName="childText" presStyleLbl="conFgAcc1" presStyleIdx="1" presStyleCnt="3">
        <dgm:presLayoutVars>
          <dgm:bulletEnabled val="1"/>
        </dgm:presLayoutVars>
      </dgm:prSet>
      <dgm:spPr/>
      <dgm:t>
        <a:bodyPr/>
        <a:lstStyle/>
        <a:p>
          <a:endParaRPr lang="en-US"/>
        </a:p>
      </dgm:t>
    </dgm:pt>
    <dgm:pt modelId="{AEBB93D5-3DD8-AE4D-A7CC-E477CE476A15}" type="pres">
      <dgm:prSet presAssocID="{417EA768-8AEE-5644-A4EB-4ED03BBF791A}" presName="spaceBetweenRectangles" presStyleCnt="0"/>
      <dgm:spPr/>
    </dgm:pt>
    <dgm:pt modelId="{5AC25E97-1C70-7243-ABE3-4BF5932A6750}" type="pres">
      <dgm:prSet presAssocID="{3AF02B48-6BE0-744A-8912-0D23041B3E95}" presName="parentLin" presStyleCnt="0"/>
      <dgm:spPr/>
    </dgm:pt>
    <dgm:pt modelId="{4644D822-0A1D-4A4B-9C64-BBD957F607D0}" type="pres">
      <dgm:prSet presAssocID="{3AF02B48-6BE0-744A-8912-0D23041B3E95}" presName="parentLeftMargin" presStyleLbl="node1" presStyleIdx="1" presStyleCnt="3"/>
      <dgm:spPr/>
      <dgm:t>
        <a:bodyPr/>
        <a:lstStyle/>
        <a:p>
          <a:endParaRPr lang="en-US"/>
        </a:p>
      </dgm:t>
    </dgm:pt>
    <dgm:pt modelId="{B6D38147-8E60-A045-B583-E6B0C56553C0}" type="pres">
      <dgm:prSet presAssocID="{3AF02B48-6BE0-744A-8912-0D23041B3E95}" presName="parentText" presStyleLbl="node1" presStyleIdx="2" presStyleCnt="3" custScaleX="23115">
        <dgm:presLayoutVars>
          <dgm:chMax val="0"/>
          <dgm:bulletEnabled val="1"/>
        </dgm:presLayoutVars>
      </dgm:prSet>
      <dgm:spPr/>
      <dgm:t>
        <a:bodyPr/>
        <a:lstStyle/>
        <a:p>
          <a:endParaRPr lang="en-US"/>
        </a:p>
      </dgm:t>
    </dgm:pt>
    <dgm:pt modelId="{72E23E9E-C0B9-E34A-A346-7102169DE30A}" type="pres">
      <dgm:prSet presAssocID="{3AF02B48-6BE0-744A-8912-0D23041B3E95}" presName="negativeSpace" presStyleCnt="0"/>
      <dgm:spPr/>
    </dgm:pt>
    <dgm:pt modelId="{5CDD4299-543B-524A-AAF3-360201B13E61}" type="pres">
      <dgm:prSet presAssocID="{3AF02B48-6BE0-744A-8912-0D23041B3E95}" presName="childText" presStyleLbl="conFgAcc1" presStyleIdx="2" presStyleCnt="3">
        <dgm:presLayoutVars>
          <dgm:bulletEnabled val="1"/>
        </dgm:presLayoutVars>
      </dgm:prSet>
      <dgm:spPr/>
      <dgm:t>
        <a:bodyPr/>
        <a:lstStyle/>
        <a:p>
          <a:endParaRPr lang="en-US"/>
        </a:p>
      </dgm:t>
    </dgm:pt>
  </dgm:ptLst>
  <dgm:cxnLst>
    <dgm:cxn modelId="{0709E052-A254-EC4F-A2F0-344854E6B315}" srcId="{677D9202-76CC-DE4C-9C12-226C07A80F36}" destId="{9540D378-61A5-5546-97CC-C843036C47C9}" srcOrd="0" destOrd="0" parTransId="{B9267774-BC48-C649-B15E-84A79A3F5C77}" sibTransId="{CC0705CB-DC79-364E-99FD-DA57DD62B18F}"/>
    <dgm:cxn modelId="{F62303CC-B75E-1A4C-B774-BB2DBA1ABBE6}" type="presOf" srcId="{C3084224-6D9E-F14F-A9E1-C1C39671EB3D}" destId="{88A1667D-4CEC-F145-85B2-C014FBDCFDE8}" srcOrd="0" destOrd="0" presId="urn:microsoft.com/office/officeart/2005/8/layout/list1"/>
    <dgm:cxn modelId="{32DB11FA-3C70-8A43-86E3-6133B30A3E9B}" type="presOf" srcId="{E2EEC181-34B1-D547-AA67-42334FF5A244}" destId="{5CDD4299-543B-524A-AAF3-360201B13E61}" srcOrd="0" destOrd="0" presId="urn:microsoft.com/office/officeart/2005/8/layout/list1"/>
    <dgm:cxn modelId="{AD7421D9-D3CD-6A40-9CBA-2A6C93F9D586}" srcId="{3AF02B48-6BE0-744A-8912-0D23041B3E95}" destId="{E2EEC181-34B1-D547-AA67-42334FF5A244}" srcOrd="0" destOrd="0" parTransId="{0A96EB1D-8E71-4F4C-BBD7-207DECDD32C9}" sibTransId="{1D2CD666-30E6-9045-B131-65042DDA00F1}"/>
    <dgm:cxn modelId="{63FBD42D-64CF-0940-AD64-3401FB162EF8}" type="presOf" srcId="{677D9202-76CC-DE4C-9C12-226C07A80F36}" destId="{C63E1105-C149-C843-9202-23F8D48B3E4F}" srcOrd="1" destOrd="0" presId="urn:microsoft.com/office/officeart/2005/8/layout/list1"/>
    <dgm:cxn modelId="{69FB3D8B-2C0B-1C46-9F81-C465D528E487}" srcId="{E20D7F2D-7192-1040-9292-645DAF10969E}" destId="{C3084224-6D9E-F14F-A9E1-C1C39671EB3D}" srcOrd="0" destOrd="0" parTransId="{394BEE4F-AC8B-AE48-9FCD-86228F05F31A}" sibTransId="{439E5EF6-1050-9C46-8F2F-E76B558F79AF}"/>
    <dgm:cxn modelId="{91FC1A81-398C-6D4D-BEF9-A8340D8FBE72}" srcId="{E20D7F2D-7192-1040-9292-645DAF10969E}" destId="{3AF02B48-6BE0-744A-8912-0D23041B3E95}" srcOrd="2" destOrd="0" parTransId="{133EBB49-D1FA-9B41-94BE-34A95FB412FE}" sibTransId="{8CE264D8-A7D8-CF48-A928-389B07FA0AFD}"/>
    <dgm:cxn modelId="{07B5CB32-FAE0-A84E-8E88-6D811A7B1D29}" type="presOf" srcId="{3C738FB1-14E0-FD4F-894A-8376F365D294}" destId="{5CDD4299-543B-524A-AAF3-360201B13E61}" srcOrd="0" destOrd="1" presId="urn:microsoft.com/office/officeart/2005/8/layout/list1"/>
    <dgm:cxn modelId="{A247BC43-F829-7A48-8BB0-C57268F244BA}" srcId="{677D9202-76CC-DE4C-9C12-226C07A80F36}" destId="{363A7C33-1DE8-694A-8167-6217851D020B}" srcOrd="1" destOrd="0" parTransId="{9E7012C6-2B8B-D549-8686-D5F720D17F3E}" sibTransId="{3A77D079-A4E7-D943-A0CA-85E93C25D579}"/>
    <dgm:cxn modelId="{0884F5D4-57AF-EF4E-9BBC-92516ECF9D9A}" type="presOf" srcId="{CA03970E-3F9E-424A-9761-274CF242F45B}" destId="{9A8E9D20-4DD8-6549-B50E-80E51156195A}" srcOrd="0" destOrd="1" presId="urn:microsoft.com/office/officeart/2005/8/layout/list1"/>
    <dgm:cxn modelId="{12F77633-FE65-C24D-A5CF-F6D36DF3503C}" type="presOf" srcId="{3AF02B48-6BE0-744A-8912-0D23041B3E95}" destId="{B6D38147-8E60-A045-B583-E6B0C56553C0}" srcOrd="1" destOrd="0" presId="urn:microsoft.com/office/officeart/2005/8/layout/list1"/>
    <dgm:cxn modelId="{07919284-4B78-F04D-9371-713B1FC059E4}" type="presOf" srcId="{363A7C33-1DE8-694A-8167-6217851D020B}" destId="{9E230290-2EEC-964C-9BCE-9B69243D95B7}" srcOrd="0" destOrd="1" presId="urn:microsoft.com/office/officeart/2005/8/layout/list1"/>
    <dgm:cxn modelId="{285CFA2B-B69B-CF46-B265-B9C13F6B8A19}" type="presOf" srcId="{677D9202-76CC-DE4C-9C12-226C07A80F36}" destId="{4E62E4FB-A7D4-2240-B0DC-00AC603FD9D4}" srcOrd="0" destOrd="0" presId="urn:microsoft.com/office/officeart/2005/8/layout/list1"/>
    <dgm:cxn modelId="{ABD1E00E-0996-6B42-A94A-1DF854811CBB}" type="presOf" srcId="{B3119A6A-5814-1C4E-A698-035CDEE1A28F}" destId="{9A8E9D20-4DD8-6549-B50E-80E51156195A}" srcOrd="0" destOrd="0" presId="urn:microsoft.com/office/officeart/2005/8/layout/list1"/>
    <dgm:cxn modelId="{2FF4C098-023F-1B4C-8199-E134F557C904}" type="presOf" srcId="{E20D7F2D-7192-1040-9292-645DAF10969E}" destId="{155B6F35-FE93-D345-9D00-045722B2CD53}" srcOrd="0" destOrd="0" presId="urn:microsoft.com/office/officeart/2005/8/layout/list1"/>
    <dgm:cxn modelId="{36F27A79-1968-E547-B9F1-46C61310A821}" type="presOf" srcId="{C3084224-6D9E-F14F-A9E1-C1C39671EB3D}" destId="{FDFE6835-A92A-E641-8AE9-B9BFDC4ECD51}" srcOrd="1" destOrd="0" presId="urn:microsoft.com/office/officeart/2005/8/layout/list1"/>
    <dgm:cxn modelId="{9177F7AF-6FAB-484B-92C5-ED261B093A5E}" type="presOf" srcId="{9540D378-61A5-5546-97CC-C843036C47C9}" destId="{9E230290-2EEC-964C-9BCE-9B69243D95B7}" srcOrd="0" destOrd="0" presId="urn:microsoft.com/office/officeart/2005/8/layout/list1"/>
    <dgm:cxn modelId="{B7363738-AA18-8548-B8F5-5B1B6BABED6D}" srcId="{C3084224-6D9E-F14F-A9E1-C1C39671EB3D}" destId="{CA03970E-3F9E-424A-9761-274CF242F45B}" srcOrd="1" destOrd="0" parTransId="{2C44D0C9-1E61-2342-B483-DF11CE93C670}" sibTransId="{0F1DE087-ECE2-D047-AC01-F196285BA17B}"/>
    <dgm:cxn modelId="{D8EB282C-C797-F642-B789-183CAE592DE3}" srcId="{C3084224-6D9E-F14F-A9E1-C1C39671EB3D}" destId="{B3119A6A-5814-1C4E-A698-035CDEE1A28F}" srcOrd="0" destOrd="0" parTransId="{46DB0EBE-113B-0E40-81D4-5B7CD3F40828}" sibTransId="{7190031B-61C8-374D-B2D2-01DF58B4ED3E}"/>
    <dgm:cxn modelId="{8EE36FE4-D5A8-594B-B49C-D65849A10A02}" srcId="{3AF02B48-6BE0-744A-8912-0D23041B3E95}" destId="{3C738FB1-14E0-FD4F-894A-8376F365D294}" srcOrd="1" destOrd="0" parTransId="{0B8C5C2B-D42D-0D47-A4DC-6463CD9C7A70}" sibTransId="{ED03ADAD-C698-7341-A07F-B961AEB41EC3}"/>
    <dgm:cxn modelId="{22C4002A-03C2-5C46-9CF2-3FBDD859E128}" type="presOf" srcId="{3AF02B48-6BE0-744A-8912-0D23041B3E95}" destId="{4644D822-0A1D-4A4B-9C64-BBD957F607D0}" srcOrd="0" destOrd="0" presId="urn:microsoft.com/office/officeart/2005/8/layout/list1"/>
    <dgm:cxn modelId="{B1D8F0A8-14E0-174D-8FEA-648C667E790C}" srcId="{E20D7F2D-7192-1040-9292-645DAF10969E}" destId="{677D9202-76CC-DE4C-9C12-226C07A80F36}" srcOrd="1" destOrd="0" parTransId="{D8008F29-AF83-F946-AF4F-E94DBF812D7B}" sibTransId="{417EA768-8AEE-5644-A4EB-4ED03BBF791A}"/>
    <dgm:cxn modelId="{F5B5A180-D958-664A-BEF1-949ACD92DB80}" type="presParOf" srcId="{155B6F35-FE93-D345-9D00-045722B2CD53}" destId="{71556D2B-4A61-E043-B41A-6628DE7F7193}" srcOrd="0" destOrd="0" presId="urn:microsoft.com/office/officeart/2005/8/layout/list1"/>
    <dgm:cxn modelId="{B6779AF1-08C7-7045-9096-CAAD3300ED93}" type="presParOf" srcId="{71556D2B-4A61-E043-B41A-6628DE7F7193}" destId="{88A1667D-4CEC-F145-85B2-C014FBDCFDE8}" srcOrd="0" destOrd="0" presId="urn:microsoft.com/office/officeart/2005/8/layout/list1"/>
    <dgm:cxn modelId="{6B253CE4-0AE8-A041-9AD9-FFDE4B170241}" type="presParOf" srcId="{71556D2B-4A61-E043-B41A-6628DE7F7193}" destId="{FDFE6835-A92A-E641-8AE9-B9BFDC4ECD51}" srcOrd="1" destOrd="0" presId="urn:microsoft.com/office/officeart/2005/8/layout/list1"/>
    <dgm:cxn modelId="{AD5597DE-A72F-0845-BA11-8E6FA56C596E}" type="presParOf" srcId="{155B6F35-FE93-D345-9D00-045722B2CD53}" destId="{9C45E3D1-0D1C-C94B-AB59-FA47FB94BA1C}" srcOrd="1" destOrd="0" presId="urn:microsoft.com/office/officeart/2005/8/layout/list1"/>
    <dgm:cxn modelId="{0F3515B0-D55A-CF43-9B9C-F92CAED7C20C}" type="presParOf" srcId="{155B6F35-FE93-D345-9D00-045722B2CD53}" destId="{9A8E9D20-4DD8-6549-B50E-80E51156195A}" srcOrd="2" destOrd="0" presId="urn:microsoft.com/office/officeart/2005/8/layout/list1"/>
    <dgm:cxn modelId="{1C9C58B1-707C-7345-AF38-C42A7C6B8A6C}" type="presParOf" srcId="{155B6F35-FE93-D345-9D00-045722B2CD53}" destId="{91F1E0E0-D820-9047-B16E-E877D1AD554F}" srcOrd="3" destOrd="0" presId="urn:microsoft.com/office/officeart/2005/8/layout/list1"/>
    <dgm:cxn modelId="{598DD6CD-FBBF-1D48-9909-BEBCEEDDAE9D}" type="presParOf" srcId="{155B6F35-FE93-D345-9D00-045722B2CD53}" destId="{A1776ECD-EB34-C346-A24E-52827956072E}" srcOrd="4" destOrd="0" presId="urn:microsoft.com/office/officeart/2005/8/layout/list1"/>
    <dgm:cxn modelId="{2B979CAD-AA4D-D941-904D-BE1CEAB26828}" type="presParOf" srcId="{A1776ECD-EB34-C346-A24E-52827956072E}" destId="{4E62E4FB-A7D4-2240-B0DC-00AC603FD9D4}" srcOrd="0" destOrd="0" presId="urn:microsoft.com/office/officeart/2005/8/layout/list1"/>
    <dgm:cxn modelId="{E9B73AFA-7350-5649-ACA1-2CAF97C126F0}" type="presParOf" srcId="{A1776ECD-EB34-C346-A24E-52827956072E}" destId="{C63E1105-C149-C843-9202-23F8D48B3E4F}" srcOrd="1" destOrd="0" presId="urn:microsoft.com/office/officeart/2005/8/layout/list1"/>
    <dgm:cxn modelId="{604FD993-AF61-0F42-A739-1C1C41EAC4A2}" type="presParOf" srcId="{155B6F35-FE93-D345-9D00-045722B2CD53}" destId="{97B79BC0-6DED-BF49-B97F-39C747123648}" srcOrd="5" destOrd="0" presId="urn:microsoft.com/office/officeart/2005/8/layout/list1"/>
    <dgm:cxn modelId="{CD33A45C-CB60-BC4E-8BF9-E2085F257E18}" type="presParOf" srcId="{155B6F35-FE93-D345-9D00-045722B2CD53}" destId="{9E230290-2EEC-964C-9BCE-9B69243D95B7}" srcOrd="6" destOrd="0" presId="urn:microsoft.com/office/officeart/2005/8/layout/list1"/>
    <dgm:cxn modelId="{B455DA0D-89CD-9949-9FC5-FEF24D44A910}" type="presParOf" srcId="{155B6F35-FE93-D345-9D00-045722B2CD53}" destId="{AEBB93D5-3DD8-AE4D-A7CC-E477CE476A15}" srcOrd="7" destOrd="0" presId="urn:microsoft.com/office/officeart/2005/8/layout/list1"/>
    <dgm:cxn modelId="{05B6488F-B0C1-8744-9200-E72D562DF8EA}" type="presParOf" srcId="{155B6F35-FE93-D345-9D00-045722B2CD53}" destId="{5AC25E97-1C70-7243-ABE3-4BF5932A6750}" srcOrd="8" destOrd="0" presId="urn:microsoft.com/office/officeart/2005/8/layout/list1"/>
    <dgm:cxn modelId="{F9CDCC0E-D47D-5D4D-AD66-76E4382CDDBD}" type="presParOf" srcId="{5AC25E97-1C70-7243-ABE3-4BF5932A6750}" destId="{4644D822-0A1D-4A4B-9C64-BBD957F607D0}" srcOrd="0" destOrd="0" presId="urn:microsoft.com/office/officeart/2005/8/layout/list1"/>
    <dgm:cxn modelId="{6B21FAF4-7D2A-AB43-985F-9102E0443D09}" type="presParOf" srcId="{5AC25E97-1C70-7243-ABE3-4BF5932A6750}" destId="{B6D38147-8E60-A045-B583-E6B0C56553C0}" srcOrd="1" destOrd="0" presId="urn:microsoft.com/office/officeart/2005/8/layout/list1"/>
    <dgm:cxn modelId="{1B6B09CE-3F39-FD42-B20D-576AC5B479E0}" type="presParOf" srcId="{155B6F35-FE93-D345-9D00-045722B2CD53}" destId="{72E23E9E-C0B9-E34A-A346-7102169DE30A}" srcOrd="9" destOrd="0" presId="urn:microsoft.com/office/officeart/2005/8/layout/list1"/>
    <dgm:cxn modelId="{FDE4F81E-25DF-C243-96E7-EF778AA4CD7F}" type="presParOf" srcId="{155B6F35-FE93-D345-9D00-045722B2CD53}" destId="{5CDD4299-543B-524A-AAF3-360201B13E6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B713C65-5D2F-C043-920C-ECD2D6F82B0E}"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3035BF66-8DF1-EB4B-9BA6-6D70F8A71F3F}">
      <dgm:prSet phldrT="[Text]" custT="1"/>
      <dgm:spPr>
        <a:solidFill>
          <a:schemeClr val="accent5">
            <a:lumMod val="75000"/>
          </a:schemeClr>
        </a:solidFill>
        <a:ln>
          <a:solidFill>
            <a:schemeClr val="bg1"/>
          </a:solidFill>
        </a:ln>
      </dgm:spPr>
      <dgm:t>
        <a:bodyPr/>
        <a:lstStyle/>
        <a:p>
          <a:r>
            <a:rPr lang="en-US" sz="1600" b="1" dirty="0" smtClean="0">
              <a:solidFill>
                <a:schemeClr val="bg1"/>
              </a:solidFill>
              <a:latin typeface="+mj-lt"/>
              <a:ea typeface="+mn-ea"/>
              <a:cs typeface="+mn-cs"/>
            </a:rPr>
            <a:t>Dormant phase</a:t>
          </a:r>
          <a:endParaRPr lang="en-US" sz="1600" b="1" dirty="0">
            <a:solidFill>
              <a:schemeClr val="bg1"/>
            </a:solidFill>
            <a:latin typeface="+mj-lt"/>
          </a:endParaRPr>
        </a:p>
      </dgm:t>
    </dgm:pt>
    <dgm:pt modelId="{5A5A365C-9857-4C4F-A946-B9404E28A7AD}" type="parTrans" cxnId="{53EACF96-1FC7-4A45-A6F1-68A9D946185A}">
      <dgm:prSet/>
      <dgm:spPr/>
      <dgm:t>
        <a:bodyPr/>
        <a:lstStyle/>
        <a:p>
          <a:endParaRPr lang="en-US"/>
        </a:p>
      </dgm:t>
    </dgm:pt>
    <dgm:pt modelId="{6937D29C-FD7E-F346-8F03-68FA9FB8AA79}" type="sibTrans" cxnId="{53EACF96-1FC7-4A45-A6F1-68A9D946185A}">
      <dgm:prSet/>
      <dgm:spPr/>
      <dgm:t>
        <a:bodyPr/>
        <a:lstStyle/>
        <a:p>
          <a:endParaRPr lang="en-US"/>
        </a:p>
      </dgm:t>
    </dgm:pt>
    <dgm:pt modelId="{24062503-A010-C443-9A7E-FA0F3A86585E}">
      <dgm:prSet phldrT="[Text]" custT="1"/>
      <dgm:spPr>
        <a:solidFill>
          <a:schemeClr val="accent6"/>
        </a:solidFill>
        <a:ln>
          <a:solidFill>
            <a:schemeClr val="bg1"/>
          </a:solidFill>
        </a:ln>
      </dgm:spPr>
      <dgm:t>
        <a:bodyPr/>
        <a:lstStyle/>
        <a:p>
          <a:r>
            <a:rPr lang="en-US" sz="1600" b="1" dirty="0" smtClean="0">
              <a:solidFill>
                <a:srgbClr val="000000"/>
              </a:solidFill>
              <a:latin typeface="+mj-lt"/>
              <a:ea typeface="+mn-ea"/>
              <a:cs typeface="+mn-cs"/>
            </a:rPr>
            <a:t>Triggering phase</a:t>
          </a:r>
          <a:endParaRPr lang="en-US" sz="1600" b="1" dirty="0">
            <a:solidFill>
              <a:srgbClr val="000000"/>
            </a:solidFill>
            <a:latin typeface="+mj-lt"/>
          </a:endParaRPr>
        </a:p>
      </dgm:t>
    </dgm:pt>
    <dgm:pt modelId="{91A4F307-B7ED-4141-84BF-35D70AE8DBED}" type="parTrans" cxnId="{3C0B6902-4B21-1541-A265-5F23FA92A97C}">
      <dgm:prSet/>
      <dgm:spPr/>
      <dgm:t>
        <a:bodyPr/>
        <a:lstStyle/>
        <a:p>
          <a:endParaRPr lang="en-US"/>
        </a:p>
      </dgm:t>
    </dgm:pt>
    <dgm:pt modelId="{8DC663BD-CCB7-8947-8768-F656197576EF}" type="sibTrans" cxnId="{3C0B6902-4B21-1541-A265-5F23FA92A97C}">
      <dgm:prSet/>
      <dgm:spPr/>
      <dgm:t>
        <a:bodyPr/>
        <a:lstStyle/>
        <a:p>
          <a:endParaRPr lang="en-US"/>
        </a:p>
      </dgm:t>
    </dgm:pt>
    <dgm:pt modelId="{B9D20F49-CE2C-1542-BF6E-80CE502FB600}">
      <dgm:prSet custT="1"/>
      <dgm:spPr>
        <a:solidFill>
          <a:schemeClr val="accent3">
            <a:lumMod val="75000"/>
          </a:schemeClr>
        </a:solidFill>
        <a:ln>
          <a:solidFill>
            <a:schemeClr val="bg1"/>
          </a:solidFill>
        </a:ln>
      </dgm:spPr>
      <dgm:t>
        <a:bodyPr/>
        <a:lstStyle/>
        <a:p>
          <a:r>
            <a:rPr lang="en-US" sz="1400" b="1" dirty="0" smtClean="0">
              <a:solidFill>
                <a:srgbClr val="000000"/>
              </a:solidFill>
              <a:latin typeface="+mj-lt"/>
              <a:ea typeface="+mn-ea"/>
              <a:cs typeface="+mn-cs"/>
            </a:rPr>
            <a:t>Propagation phase</a:t>
          </a:r>
          <a:endParaRPr lang="en-US" sz="1400" b="1" dirty="0">
            <a:solidFill>
              <a:srgbClr val="000000"/>
            </a:solidFill>
            <a:latin typeface="+mj-lt"/>
          </a:endParaRPr>
        </a:p>
      </dgm:t>
    </dgm:pt>
    <dgm:pt modelId="{545FCEB5-4431-2A47-B4CE-3DA5C2E63EBF}" type="parTrans" cxnId="{3F96B256-9F34-484E-B515-E39E684D07B2}">
      <dgm:prSet/>
      <dgm:spPr/>
      <dgm:t>
        <a:bodyPr/>
        <a:lstStyle/>
        <a:p>
          <a:endParaRPr lang="en-US"/>
        </a:p>
      </dgm:t>
    </dgm:pt>
    <dgm:pt modelId="{A3F1A055-AEA4-984A-93BA-411AEDF3D974}" type="sibTrans" cxnId="{3F96B256-9F34-484E-B515-E39E684D07B2}">
      <dgm:prSet/>
      <dgm:spPr/>
      <dgm:t>
        <a:bodyPr/>
        <a:lstStyle/>
        <a:p>
          <a:endParaRPr lang="en-US"/>
        </a:p>
      </dgm:t>
    </dgm:pt>
    <dgm:pt modelId="{5C8B9CAB-C992-EB4C-A6B0-3B766464D189}">
      <dgm:prSet custT="1"/>
      <dgm:spPr>
        <a:solidFill>
          <a:schemeClr val="accent6"/>
        </a:solidFill>
      </dgm:spPr>
      <dgm:t>
        <a:bodyPr/>
        <a:lstStyle/>
        <a:p>
          <a:pPr rtl="0"/>
          <a:r>
            <a:rPr lang="en-US" sz="1600" b="1" dirty="0" smtClean="0">
              <a:solidFill>
                <a:srgbClr val="000000"/>
              </a:solidFill>
              <a:latin typeface="+mj-lt"/>
            </a:rPr>
            <a:t>Execution phase</a:t>
          </a:r>
          <a:endParaRPr lang="en-US" sz="1600" dirty="0">
            <a:solidFill>
              <a:srgbClr val="000000"/>
            </a:solidFill>
            <a:latin typeface="+mj-lt"/>
          </a:endParaRPr>
        </a:p>
      </dgm:t>
    </dgm:pt>
    <dgm:pt modelId="{3ABA7F11-D20A-3944-86D5-F4DC76283198}" type="parTrans" cxnId="{6946BB3B-5D5E-C840-A82F-82BF02352E1C}">
      <dgm:prSet/>
      <dgm:spPr/>
      <dgm:t>
        <a:bodyPr/>
        <a:lstStyle/>
        <a:p>
          <a:endParaRPr lang="en-US"/>
        </a:p>
      </dgm:t>
    </dgm:pt>
    <dgm:pt modelId="{72D9285E-B19A-3B4B-9C4B-897218B14284}" type="sibTrans" cxnId="{6946BB3B-5D5E-C840-A82F-82BF02352E1C}">
      <dgm:prSet/>
      <dgm:spPr/>
      <dgm:t>
        <a:bodyPr/>
        <a:lstStyle/>
        <a:p>
          <a:endParaRPr lang="en-US"/>
        </a:p>
      </dgm:t>
    </dgm:pt>
    <dgm:pt modelId="{31391D8B-CB3C-3841-AA7E-2851F1573A82}">
      <dgm:prSet custT="1"/>
      <dgm:spPr>
        <a:solidFill>
          <a:schemeClr val="tx1"/>
        </a:solidFill>
        <a:ln>
          <a:solidFill>
            <a:schemeClr val="bg1"/>
          </a:solidFill>
        </a:ln>
      </dgm:spPr>
      <dgm:t>
        <a:bodyPr/>
        <a:lstStyle/>
        <a:p>
          <a:r>
            <a:rPr lang="en-US" sz="1600" b="1" dirty="0" smtClean="0">
              <a:solidFill>
                <a:schemeClr val="bg1"/>
              </a:solidFill>
              <a:latin typeface="+mj-lt"/>
              <a:ea typeface="+mn-ea"/>
            </a:rPr>
            <a:t>Virus is idle</a:t>
          </a:r>
        </a:p>
      </dgm:t>
    </dgm:pt>
    <dgm:pt modelId="{4D91664C-BDAD-C64C-B200-EEC59693D652}" type="parTrans" cxnId="{59584286-E7DF-1D4B-A0BB-1167A9767173}">
      <dgm:prSet/>
      <dgm:spPr/>
      <dgm:t>
        <a:bodyPr/>
        <a:lstStyle/>
        <a:p>
          <a:endParaRPr lang="en-US"/>
        </a:p>
      </dgm:t>
    </dgm:pt>
    <dgm:pt modelId="{B2AA4679-4CC5-0644-8426-F03E6E79B501}" type="sibTrans" cxnId="{59584286-E7DF-1D4B-A0BB-1167A9767173}">
      <dgm:prSet/>
      <dgm:spPr/>
      <dgm:t>
        <a:bodyPr/>
        <a:lstStyle/>
        <a:p>
          <a:endParaRPr lang="en-US"/>
        </a:p>
      </dgm:t>
    </dgm:pt>
    <dgm:pt modelId="{02F06C06-82C9-694F-A2ED-CB7C7B371164}">
      <dgm:prSet custT="1"/>
      <dgm:spPr>
        <a:solidFill>
          <a:schemeClr val="tx1"/>
        </a:solidFill>
        <a:ln>
          <a:solidFill>
            <a:schemeClr val="bg1"/>
          </a:solidFill>
        </a:ln>
      </dgm:spPr>
      <dgm:t>
        <a:bodyPr/>
        <a:lstStyle/>
        <a:p>
          <a:r>
            <a:rPr lang="en-US" sz="1600" b="1" dirty="0" smtClean="0">
              <a:solidFill>
                <a:schemeClr val="bg1"/>
              </a:solidFill>
              <a:latin typeface="+mj-lt"/>
              <a:ea typeface="+mn-ea"/>
            </a:rPr>
            <a:t>Will eventually be activated by some event</a:t>
          </a:r>
        </a:p>
      </dgm:t>
    </dgm:pt>
    <dgm:pt modelId="{70CEDF61-E2B0-7E43-B0F4-54EAE2CBE2B5}" type="parTrans" cxnId="{891C1FC3-C27E-5A40-801B-F0F538E763A7}">
      <dgm:prSet/>
      <dgm:spPr/>
      <dgm:t>
        <a:bodyPr/>
        <a:lstStyle/>
        <a:p>
          <a:endParaRPr lang="en-US"/>
        </a:p>
      </dgm:t>
    </dgm:pt>
    <dgm:pt modelId="{F1C45B70-2BBF-8049-9402-10B747ABAAE1}" type="sibTrans" cxnId="{891C1FC3-C27E-5A40-801B-F0F538E763A7}">
      <dgm:prSet/>
      <dgm:spPr/>
      <dgm:t>
        <a:bodyPr/>
        <a:lstStyle/>
        <a:p>
          <a:endParaRPr lang="en-US"/>
        </a:p>
      </dgm:t>
    </dgm:pt>
    <dgm:pt modelId="{0F70DF3B-0273-6F48-AA35-A7CB11F30F3F}">
      <dgm:prSet custT="1"/>
      <dgm:spPr>
        <a:solidFill>
          <a:schemeClr val="tx1"/>
        </a:solidFill>
        <a:ln>
          <a:solidFill>
            <a:schemeClr val="bg1"/>
          </a:solidFill>
        </a:ln>
      </dgm:spPr>
      <dgm:t>
        <a:bodyPr/>
        <a:lstStyle/>
        <a:p>
          <a:r>
            <a:rPr lang="en-US" sz="1600" b="1" dirty="0" smtClean="0">
              <a:solidFill>
                <a:schemeClr val="bg1"/>
              </a:solidFill>
              <a:latin typeface="+mj-lt"/>
              <a:ea typeface="+mn-ea"/>
            </a:rPr>
            <a:t>Not all viruses have this stage</a:t>
          </a:r>
        </a:p>
      </dgm:t>
    </dgm:pt>
    <dgm:pt modelId="{12A87295-2C61-EE48-A453-19ABDE4DDF18}" type="parTrans" cxnId="{D6D42391-2DA3-314B-AA5F-638590479628}">
      <dgm:prSet/>
      <dgm:spPr/>
      <dgm:t>
        <a:bodyPr/>
        <a:lstStyle/>
        <a:p>
          <a:endParaRPr lang="en-US"/>
        </a:p>
      </dgm:t>
    </dgm:pt>
    <dgm:pt modelId="{755A26CB-C28A-6341-9851-4B7193DBA947}" type="sibTrans" cxnId="{D6D42391-2DA3-314B-AA5F-638590479628}">
      <dgm:prSet/>
      <dgm:spPr/>
      <dgm:t>
        <a:bodyPr/>
        <a:lstStyle/>
        <a:p>
          <a:endParaRPr lang="en-US"/>
        </a:p>
      </dgm:t>
    </dgm:pt>
    <dgm:pt modelId="{200E8F95-B852-674C-ACC9-3CE78077CB2D}">
      <dgm:prSet custT="1"/>
      <dgm:spPr>
        <a:solidFill>
          <a:schemeClr val="tx1"/>
        </a:solidFill>
        <a:ln>
          <a:solidFill>
            <a:schemeClr val="bg1"/>
          </a:solidFill>
        </a:ln>
      </dgm:spPr>
      <dgm:t>
        <a:bodyPr/>
        <a:lstStyle/>
        <a:p>
          <a:r>
            <a:rPr lang="en-US" sz="1600" b="1" dirty="0" smtClean="0">
              <a:solidFill>
                <a:srgbClr val="000000"/>
              </a:solidFill>
              <a:latin typeface="+mj-lt"/>
              <a:ea typeface="+mn-ea"/>
            </a:rPr>
            <a:t>Virus is activated to perform the function for which it was intended</a:t>
          </a:r>
        </a:p>
      </dgm:t>
    </dgm:pt>
    <dgm:pt modelId="{9CF3B919-9ACA-2B4E-B5EA-4B85213064C2}" type="parTrans" cxnId="{83252F17-0C35-2A47-ACF4-319BD944738E}">
      <dgm:prSet/>
      <dgm:spPr/>
      <dgm:t>
        <a:bodyPr/>
        <a:lstStyle/>
        <a:p>
          <a:endParaRPr lang="en-US"/>
        </a:p>
      </dgm:t>
    </dgm:pt>
    <dgm:pt modelId="{DE927E33-9F3D-3B4B-98E7-0D339BBEF0E2}" type="sibTrans" cxnId="{83252F17-0C35-2A47-ACF4-319BD944738E}">
      <dgm:prSet/>
      <dgm:spPr/>
      <dgm:t>
        <a:bodyPr/>
        <a:lstStyle/>
        <a:p>
          <a:endParaRPr lang="en-US"/>
        </a:p>
      </dgm:t>
    </dgm:pt>
    <dgm:pt modelId="{3C0A1EEB-14D5-1941-B05E-88D122E509D3}">
      <dgm:prSet custT="1"/>
      <dgm:spPr>
        <a:solidFill>
          <a:schemeClr val="tx1"/>
        </a:solidFill>
        <a:ln>
          <a:solidFill>
            <a:schemeClr val="bg1"/>
          </a:solidFill>
        </a:ln>
      </dgm:spPr>
      <dgm:t>
        <a:bodyPr/>
        <a:lstStyle/>
        <a:p>
          <a:r>
            <a:rPr lang="en-US" sz="1600" b="1" dirty="0" smtClean="0">
              <a:solidFill>
                <a:srgbClr val="000000"/>
              </a:solidFill>
              <a:latin typeface="+mj-lt"/>
              <a:ea typeface="+mn-ea"/>
            </a:rPr>
            <a:t>Can be caused by a variety of system events</a:t>
          </a:r>
        </a:p>
      </dgm:t>
    </dgm:pt>
    <dgm:pt modelId="{D6ED3468-F3C5-2B44-A964-368192C66D14}" type="parTrans" cxnId="{FC3936AA-6D35-D64F-9B2A-E7B3D0329F4A}">
      <dgm:prSet/>
      <dgm:spPr/>
      <dgm:t>
        <a:bodyPr/>
        <a:lstStyle/>
        <a:p>
          <a:endParaRPr lang="en-US"/>
        </a:p>
      </dgm:t>
    </dgm:pt>
    <dgm:pt modelId="{EB5F377C-DF7E-8848-BD44-F23DEB552D64}" type="sibTrans" cxnId="{FC3936AA-6D35-D64F-9B2A-E7B3D0329F4A}">
      <dgm:prSet/>
      <dgm:spPr/>
      <dgm:t>
        <a:bodyPr/>
        <a:lstStyle/>
        <a:p>
          <a:endParaRPr lang="en-US"/>
        </a:p>
      </dgm:t>
    </dgm:pt>
    <dgm:pt modelId="{80B30D77-CC14-6E41-90E6-1023601A9C95}">
      <dgm:prSet custT="1"/>
      <dgm:spPr>
        <a:solidFill>
          <a:schemeClr val="tx1"/>
        </a:solidFill>
        <a:ln>
          <a:solidFill>
            <a:schemeClr val="bg1"/>
          </a:solidFill>
        </a:ln>
      </dgm:spPr>
      <dgm:t>
        <a:bodyPr/>
        <a:lstStyle/>
        <a:p>
          <a:r>
            <a:rPr lang="en-US" sz="1400" b="1" dirty="0" smtClean="0">
              <a:solidFill>
                <a:srgbClr val="000000"/>
              </a:solidFill>
              <a:latin typeface="+mj-lt"/>
              <a:ea typeface="+mn-ea"/>
            </a:rPr>
            <a:t>Virus places a copy of itself into other programs or into certain system areas on the disk</a:t>
          </a:r>
        </a:p>
      </dgm:t>
    </dgm:pt>
    <dgm:pt modelId="{50CB8164-3903-5046-9331-0B67F46C9A5A}" type="parTrans" cxnId="{B371E265-3425-9A42-AB2D-7294D595B7F2}">
      <dgm:prSet/>
      <dgm:spPr/>
      <dgm:t>
        <a:bodyPr/>
        <a:lstStyle/>
        <a:p>
          <a:endParaRPr lang="en-US"/>
        </a:p>
      </dgm:t>
    </dgm:pt>
    <dgm:pt modelId="{1D8776E0-EB16-C544-B34B-C32B9E6D668F}" type="sibTrans" cxnId="{B371E265-3425-9A42-AB2D-7294D595B7F2}">
      <dgm:prSet/>
      <dgm:spPr/>
      <dgm:t>
        <a:bodyPr/>
        <a:lstStyle/>
        <a:p>
          <a:endParaRPr lang="en-US"/>
        </a:p>
      </dgm:t>
    </dgm:pt>
    <dgm:pt modelId="{48BC0E81-32FC-9045-9AF0-DD729F9A1A61}">
      <dgm:prSet custT="1"/>
      <dgm:spPr>
        <a:solidFill>
          <a:schemeClr val="tx1"/>
        </a:solidFill>
        <a:ln>
          <a:solidFill>
            <a:schemeClr val="bg1"/>
          </a:solidFill>
        </a:ln>
      </dgm:spPr>
      <dgm:t>
        <a:bodyPr/>
        <a:lstStyle/>
        <a:p>
          <a:r>
            <a:rPr lang="en-US" sz="1400" b="1" dirty="0" smtClean="0">
              <a:solidFill>
                <a:srgbClr val="000000"/>
              </a:solidFill>
              <a:latin typeface="+mj-lt"/>
              <a:ea typeface="+mn-ea"/>
            </a:rPr>
            <a:t>May not be identical to the propagating version</a:t>
          </a:r>
        </a:p>
      </dgm:t>
    </dgm:pt>
    <dgm:pt modelId="{09649FF3-2946-F240-9138-A0AAA3584F95}" type="parTrans" cxnId="{0DE7B6F4-696F-0B4D-9035-75E6734EA262}">
      <dgm:prSet/>
      <dgm:spPr/>
      <dgm:t>
        <a:bodyPr/>
        <a:lstStyle/>
        <a:p>
          <a:endParaRPr lang="en-US"/>
        </a:p>
      </dgm:t>
    </dgm:pt>
    <dgm:pt modelId="{FAE9FF40-A23B-0344-BA50-70CB721819CD}" type="sibTrans" cxnId="{0DE7B6F4-696F-0B4D-9035-75E6734EA262}">
      <dgm:prSet/>
      <dgm:spPr/>
      <dgm:t>
        <a:bodyPr/>
        <a:lstStyle/>
        <a:p>
          <a:endParaRPr lang="en-US"/>
        </a:p>
      </dgm:t>
    </dgm:pt>
    <dgm:pt modelId="{51DB3F44-008F-9B4E-8C0E-2B7B2A7D0041}">
      <dgm:prSet custT="1"/>
      <dgm:spPr>
        <a:solidFill>
          <a:schemeClr val="tx1"/>
        </a:solidFill>
        <a:ln>
          <a:solidFill>
            <a:schemeClr val="bg1"/>
          </a:solidFill>
        </a:ln>
      </dgm:spPr>
      <dgm:t>
        <a:bodyPr/>
        <a:lstStyle/>
        <a:p>
          <a:r>
            <a:rPr lang="en-US" sz="1400" b="1" dirty="0" smtClean="0">
              <a:solidFill>
                <a:srgbClr val="000000"/>
              </a:solidFill>
              <a:latin typeface="+mj-lt"/>
              <a:ea typeface="+mn-ea"/>
            </a:rPr>
            <a:t>Each infected program will now contain a clone of the virus which will itself enter a propagation phase</a:t>
          </a:r>
        </a:p>
      </dgm:t>
    </dgm:pt>
    <dgm:pt modelId="{AD76FC7C-018C-0044-BEE8-F97067001711}" type="parTrans" cxnId="{0C6B687E-0169-5944-B47C-073E4E300DC6}">
      <dgm:prSet/>
      <dgm:spPr/>
      <dgm:t>
        <a:bodyPr/>
        <a:lstStyle/>
        <a:p>
          <a:endParaRPr lang="en-US"/>
        </a:p>
      </dgm:t>
    </dgm:pt>
    <dgm:pt modelId="{2F994438-5F50-6D4B-ACD7-25E96E5024CF}" type="sibTrans" cxnId="{0C6B687E-0169-5944-B47C-073E4E300DC6}">
      <dgm:prSet/>
      <dgm:spPr/>
      <dgm:t>
        <a:bodyPr/>
        <a:lstStyle/>
        <a:p>
          <a:endParaRPr lang="en-US"/>
        </a:p>
      </dgm:t>
    </dgm:pt>
    <dgm:pt modelId="{1570DBEB-2124-2B47-90C7-2290BC4D56E1}">
      <dgm:prSet custT="1"/>
      <dgm:spPr>
        <a:solidFill>
          <a:schemeClr val="tx1"/>
        </a:solidFill>
        <a:ln>
          <a:solidFill>
            <a:schemeClr val="bg1"/>
          </a:solidFill>
        </a:ln>
      </dgm:spPr>
      <dgm:t>
        <a:bodyPr/>
        <a:lstStyle/>
        <a:p>
          <a:pPr rtl="0"/>
          <a:r>
            <a:rPr lang="en-US" sz="1600" b="1" dirty="0" smtClean="0">
              <a:solidFill>
                <a:srgbClr val="000000"/>
              </a:solidFill>
              <a:latin typeface="+mj-lt"/>
            </a:rPr>
            <a:t>Function is performed</a:t>
          </a:r>
          <a:endParaRPr lang="en-US" sz="1600" dirty="0">
            <a:solidFill>
              <a:srgbClr val="000000"/>
            </a:solidFill>
            <a:latin typeface="+mj-lt"/>
          </a:endParaRPr>
        </a:p>
      </dgm:t>
    </dgm:pt>
    <dgm:pt modelId="{C9F0A284-414A-644D-9ABA-CD2E28A0A487}" type="parTrans" cxnId="{75552C8E-BC41-E943-9AA5-1BC879D429FC}">
      <dgm:prSet/>
      <dgm:spPr/>
      <dgm:t>
        <a:bodyPr/>
        <a:lstStyle/>
        <a:p>
          <a:endParaRPr lang="en-US"/>
        </a:p>
      </dgm:t>
    </dgm:pt>
    <dgm:pt modelId="{EECD4D58-2D0A-7F4F-8C78-42F2CB320786}" type="sibTrans" cxnId="{75552C8E-BC41-E943-9AA5-1BC879D429FC}">
      <dgm:prSet/>
      <dgm:spPr/>
      <dgm:t>
        <a:bodyPr/>
        <a:lstStyle/>
        <a:p>
          <a:endParaRPr lang="en-US"/>
        </a:p>
      </dgm:t>
    </dgm:pt>
    <dgm:pt modelId="{6891198A-DB3D-9348-BCE3-99D1F7B80291}">
      <dgm:prSet custT="1"/>
      <dgm:spPr>
        <a:solidFill>
          <a:schemeClr val="tx1"/>
        </a:solidFill>
        <a:ln>
          <a:solidFill>
            <a:schemeClr val="bg1"/>
          </a:solidFill>
        </a:ln>
      </dgm:spPr>
      <dgm:t>
        <a:bodyPr/>
        <a:lstStyle/>
        <a:p>
          <a:pPr rtl="0"/>
          <a:r>
            <a:rPr lang="en-US" sz="1600" b="1" dirty="0" smtClean="0">
              <a:solidFill>
                <a:srgbClr val="000000"/>
              </a:solidFill>
              <a:latin typeface="+mj-lt"/>
            </a:rPr>
            <a:t>May be harmless or damaging</a:t>
          </a:r>
          <a:endParaRPr lang="en-US" sz="1600" dirty="0">
            <a:solidFill>
              <a:srgbClr val="000000"/>
            </a:solidFill>
            <a:latin typeface="+mj-lt"/>
          </a:endParaRPr>
        </a:p>
      </dgm:t>
    </dgm:pt>
    <dgm:pt modelId="{CB98CB0E-DC34-2240-8E53-F965C2A0820D}" type="parTrans" cxnId="{604F7E55-9A69-C64A-BE84-F3D9F958A616}">
      <dgm:prSet/>
      <dgm:spPr/>
      <dgm:t>
        <a:bodyPr/>
        <a:lstStyle/>
        <a:p>
          <a:endParaRPr lang="en-US"/>
        </a:p>
      </dgm:t>
    </dgm:pt>
    <dgm:pt modelId="{60E0FBF1-6407-704B-BCD2-E88FF28896BA}" type="sibTrans" cxnId="{604F7E55-9A69-C64A-BE84-F3D9F958A616}">
      <dgm:prSet/>
      <dgm:spPr/>
      <dgm:t>
        <a:bodyPr/>
        <a:lstStyle/>
        <a:p>
          <a:endParaRPr lang="en-US"/>
        </a:p>
      </dgm:t>
    </dgm:pt>
    <dgm:pt modelId="{960D9D92-C123-5E4A-A327-6680E2767572}" type="pres">
      <dgm:prSet presAssocID="{0B713C65-5D2F-C043-920C-ECD2D6F82B0E}" presName="Name0" presStyleCnt="0">
        <dgm:presLayoutVars>
          <dgm:dir/>
          <dgm:animLvl val="lvl"/>
          <dgm:resizeHandles val="exact"/>
        </dgm:presLayoutVars>
      </dgm:prSet>
      <dgm:spPr/>
      <dgm:t>
        <a:bodyPr/>
        <a:lstStyle/>
        <a:p>
          <a:endParaRPr lang="en-US"/>
        </a:p>
      </dgm:t>
    </dgm:pt>
    <dgm:pt modelId="{428836F5-95CC-8A43-AC3F-8FF6F46A4F02}" type="pres">
      <dgm:prSet presAssocID="{5C8B9CAB-C992-EB4C-A6B0-3B766464D189}" presName="boxAndChildren" presStyleCnt="0"/>
      <dgm:spPr/>
    </dgm:pt>
    <dgm:pt modelId="{FA3EC44A-0D11-8D4A-A370-8935D2A75E35}" type="pres">
      <dgm:prSet presAssocID="{5C8B9CAB-C992-EB4C-A6B0-3B766464D189}" presName="parentTextBox" presStyleLbl="node1" presStyleIdx="0" presStyleCnt="4"/>
      <dgm:spPr/>
      <dgm:t>
        <a:bodyPr/>
        <a:lstStyle/>
        <a:p>
          <a:endParaRPr lang="en-US"/>
        </a:p>
      </dgm:t>
    </dgm:pt>
    <dgm:pt modelId="{B8708D1F-5416-7946-84FC-190F419E1BD1}" type="pres">
      <dgm:prSet presAssocID="{5C8B9CAB-C992-EB4C-A6B0-3B766464D189}" presName="entireBox" presStyleLbl="node1" presStyleIdx="0" presStyleCnt="4"/>
      <dgm:spPr/>
      <dgm:t>
        <a:bodyPr/>
        <a:lstStyle/>
        <a:p>
          <a:endParaRPr lang="en-US"/>
        </a:p>
      </dgm:t>
    </dgm:pt>
    <dgm:pt modelId="{1E13F1B7-114C-D347-B67F-B9B599E2E341}" type="pres">
      <dgm:prSet presAssocID="{5C8B9CAB-C992-EB4C-A6B0-3B766464D189}" presName="descendantBox" presStyleCnt="0"/>
      <dgm:spPr/>
    </dgm:pt>
    <dgm:pt modelId="{81FDCED2-2D20-854D-9ECC-1E1197134AA6}" type="pres">
      <dgm:prSet presAssocID="{1570DBEB-2124-2B47-90C7-2290BC4D56E1}" presName="childTextBox" presStyleLbl="fgAccFollowNode1" presStyleIdx="0" presStyleCnt="10">
        <dgm:presLayoutVars>
          <dgm:bulletEnabled val="1"/>
        </dgm:presLayoutVars>
      </dgm:prSet>
      <dgm:spPr/>
      <dgm:t>
        <a:bodyPr/>
        <a:lstStyle/>
        <a:p>
          <a:endParaRPr lang="en-US"/>
        </a:p>
      </dgm:t>
    </dgm:pt>
    <dgm:pt modelId="{B01C092D-99C1-6745-BEA7-0EFBB10DB477}" type="pres">
      <dgm:prSet presAssocID="{6891198A-DB3D-9348-BCE3-99D1F7B80291}" presName="childTextBox" presStyleLbl="fgAccFollowNode1" presStyleIdx="1" presStyleCnt="10">
        <dgm:presLayoutVars>
          <dgm:bulletEnabled val="1"/>
        </dgm:presLayoutVars>
      </dgm:prSet>
      <dgm:spPr/>
      <dgm:t>
        <a:bodyPr/>
        <a:lstStyle/>
        <a:p>
          <a:endParaRPr lang="en-US"/>
        </a:p>
      </dgm:t>
    </dgm:pt>
    <dgm:pt modelId="{FC50E6ED-7CDD-0148-9337-B5E5B59DACCE}" type="pres">
      <dgm:prSet presAssocID="{A3F1A055-AEA4-984A-93BA-411AEDF3D974}" presName="sp" presStyleCnt="0"/>
      <dgm:spPr/>
    </dgm:pt>
    <dgm:pt modelId="{A073ABB9-3B51-2A4C-91E4-6DD0562D85A7}" type="pres">
      <dgm:prSet presAssocID="{B9D20F49-CE2C-1542-BF6E-80CE502FB600}" presName="arrowAndChildren" presStyleCnt="0"/>
      <dgm:spPr/>
    </dgm:pt>
    <dgm:pt modelId="{246E30F7-CD30-9C45-8971-3615BE40426D}" type="pres">
      <dgm:prSet presAssocID="{B9D20F49-CE2C-1542-BF6E-80CE502FB600}" presName="parentTextArrow" presStyleLbl="node1" presStyleIdx="0" presStyleCnt="4"/>
      <dgm:spPr/>
      <dgm:t>
        <a:bodyPr/>
        <a:lstStyle/>
        <a:p>
          <a:endParaRPr lang="en-US"/>
        </a:p>
      </dgm:t>
    </dgm:pt>
    <dgm:pt modelId="{CEDEC836-B7A5-6C44-9BEE-529DDC6AF718}" type="pres">
      <dgm:prSet presAssocID="{B9D20F49-CE2C-1542-BF6E-80CE502FB600}" presName="arrow" presStyleLbl="node1" presStyleIdx="1" presStyleCnt="4"/>
      <dgm:spPr/>
      <dgm:t>
        <a:bodyPr/>
        <a:lstStyle/>
        <a:p>
          <a:endParaRPr lang="en-US"/>
        </a:p>
      </dgm:t>
    </dgm:pt>
    <dgm:pt modelId="{D6A6B537-32E1-CB46-9928-3843D710261B}" type="pres">
      <dgm:prSet presAssocID="{B9D20F49-CE2C-1542-BF6E-80CE502FB600}" presName="descendantArrow" presStyleCnt="0"/>
      <dgm:spPr/>
    </dgm:pt>
    <dgm:pt modelId="{799F9DAD-525F-8548-8861-34D60884FF96}" type="pres">
      <dgm:prSet presAssocID="{80B30D77-CC14-6E41-90E6-1023601A9C95}" presName="childTextArrow" presStyleLbl="fgAccFollowNode1" presStyleIdx="2" presStyleCnt="10" custScaleY="149739" custLinFactNeighborX="-147" custLinFactNeighborY="27020">
        <dgm:presLayoutVars>
          <dgm:bulletEnabled val="1"/>
        </dgm:presLayoutVars>
      </dgm:prSet>
      <dgm:spPr/>
      <dgm:t>
        <a:bodyPr/>
        <a:lstStyle/>
        <a:p>
          <a:endParaRPr lang="en-US"/>
        </a:p>
      </dgm:t>
    </dgm:pt>
    <dgm:pt modelId="{9198A95F-ABA7-5444-8A5C-E82D728BAF2E}" type="pres">
      <dgm:prSet presAssocID="{48BC0E81-32FC-9045-9AF0-DD729F9A1A61}" presName="childTextArrow" presStyleLbl="fgAccFollowNode1" presStyleIdx="3" presStyleCnt="10" custScaleY="149738" custLinFactNeighborX="-49" custLinFactNeighborY="27020">
        <dgm:presLayoutVars>
          <dgm:bulletEnabled val="1"/>
        </dgm:presLayoutVars>
      </dgm:prSet>
      <dgm:spPr/>
      <dgm:t>
        <a:bodyPr/>
        <a:lstStyle/>
        <a:p>
          <a:endParaRPr lang="en-US"/>
        </a:p>
      </dgm:t>
    </dgm:pt>
    <dgm:pt modelId="{5F6DB1AD-84BE-1C40-A7D1-B1BD8D37A80C}" type="pres">
      <dgm:prSet presAssocID="{51DB3F44-008F-9B4E-8C0E-2B7B2A7D0041}" presName="childTextArrow" presStyleLbl="fgAccFollowNode1" presStyleIdx="4" presStyleCnt="10" custScaleY="149738" custLinFactNeighborX="147" custLinFactNeighborY="27020">
        <dgm:presLayoutVars>
          <dgm:bulletEnabled val="1"/>
        </dgm:presLayoutVars>
      </dgm:prSet>
      <dgm:spPr/>
      <dgm:t>
        <a:bodyPr/>
        <a:lstStyle/>
        <a:p>
          <a:endParaRPr lang="en-US"/>
        </a:p>
      </dgm:t>
    </dgm:pt>
    <dgm:pt modelId="{45736BB5-7ACD-F349-8A71-84B89B758866}" type="pres">
      <dgm:prSet presAssocID="{8DC663BD-CCB7-8947-8768-F656197576EF}" presName="sp" presStyleCnt="0"/>
      <dgm:spPr/>
    </dgm:pt>
    <dgm:pt modelId="{73803204-6E7A-4641-9B91-2B7E1ACD6376}" type="pres">
      <dgm:prSet presAssocID="{24062503-A010-C443-9A7E-FA0F3A86585E}" presName="arrowAndChildren" presStyleCnt="0"/>
      <dgm:spPr/>
    </dgm:pt>
    <dgm:pt modelId="{B801D59A-BB88-5949-994D-550B906C47D6}" type="pres">
      <dgm:prSet presAssocID="{24062503-A010-C443-9A7E-FA0F3A86585E}" presName="parentTextArrow" presStyleLbl="node1" presStyleIdx="1" presStyleCnt="4"/>
      <dgm:spPr/>
      <dgm:t>
        <a:bodyPr/>
        <a:lstStyle/>
        <a:p>
          <a:endParaRPr lang="en-US"/>
        </a:p>
      </dgm:t>
    </dgm:pt>
    <dgm:pt modelId="{1D6B4838-9CF7-884C-A25C-5F12818F3734}" type="pres">
      <dgm:prSet presAssocID="{24062503-A010-C443-9A7E-FA0F3A86585E}" presName="arrow" presStyleLbl="node1" presStyleIdx="2" presStyleCnt="4"/>
      <dgm:spPr/>
      <dgm:t>
        <a:bodyPr/>
        <a:lstStyle/>
        <a:p>
          <a:endParaRPr lang="en-US"/>
        </a:p>
      </dgm:t>
    </dgm:pt>
    <dgm:pt modelId="{591D4375-7709-8D47-B870-3B9E49B47EDA}" type="pres">
      <dgm:prSet presAssocID="{24062503-A010-C443-9A7E-FA0F3A86585E}" presName="descendantArrow" presStyleCnt="0"/>
      <dgm:spPr/>
    </dgm:pt>
    <dgm:pt modelId="{E90C3777-99AB-524A-82B7-12AC668471ED}" type="pres">
      <dgm:prSet presAssocID="{200E8F95-B852-674C-ACC9-3CE78077CB2D}" presName="childTextArrow" presStyleLbl="fgAccFollowNode1" presStyleIdx="5" presStyleCnt="10">
        <dgm:presLayoutVars>
          <dgm:bulletEnabled val="1"/>
        </dgm:presLayoutVars>
      </dgm:prSet>
      <dgm:spPr/>
      <dgm:t>
        <a:bodyPr/>
        <a:lstStyle/>
        <a:p>
          <a:endParaRPr lang="en-US"/>
        </a:p>
      </dgm:t>
    </dgm:pt>
    <dgm:pt modelId="{37825219-83A8-E745-A5BC-0E5252B82A01}" type="pres">
      <dgm:prSet presAssocID="{3C0A1EEB-14D5-1941-B05E-88D122E509D3}" presName="childTextArrow" presStyleLbl="fgAccFollowNode1" presStyleIdx="6" presStyleCnt="10">
        <dgm:presLayoutVars>
          <dgm:bulletEnabled val="1"/>
        </dgm:presLayoutVars>
      </dgm:prSet>
      <dgm:spPr/>
      <dgm:t>
        <a:bodyPr/>
        <a:lstStyle/>
        <a:p>
          <a:endParaRPr lang="en-US"/>
        </a:p>
      </dgm:t>
    </dgm:pt>
    <dgm:pt modelId="{D45B583A-3504-C545-944A-D1109934E0F6}" type="pres">
      <dgm:prSet presAssocID="{6937D29C-FD7E-F346-8F03-68FA9FB8AA79}" presName="sp" presStyleCnt="0"/>
      <dgm:spPr/>
    </dgm:pt>
    <dgm:pt modelId="{F9A1D5C9-5F75-294C-8826-B73BDD1F2993}" type="pres">
      <dgm:prSet presAssocID="{3035BF66-8DF1-EB4B-9BA6-6D70F8A71F3F}" presName="arrowAndChildren" presStyleCnt="0"/>
      <dgm:spPr/>
    </dgm:pt>
    <dgm:pt modelId="{5608BBF7-C062-8547-BEE7-35FD95CE6ED2}" type="pres">
      <dgm:prSet presAssocID="{3035BF66-8DF1-EB4B-9BA6-6D70F8A71F3F}" presName="parentTextArrow" presStyleLbl="node1" presStyleIdx="2" presStyleCnt="4"/>
      <dgm:spPr/>
      <dgm:t>
        <a:bodyPr/>
        <a:lstStyle/>
        <a:p>
          <a:endParaRPr lang="en-US"/>
        </a:p>
      </dgm:t>
    </dgm:pt>
    <dgm:pt modelId="{F2BEBF7A-425B-424A-A839-269C0FCF9CB1}" type="pres">
      <dgm:prSet presAssocID="{3035BF66-8DF1-EB4B-9BA6-6D70F8A71F3F}" presName="arrow" presStyleLbl="node1" presStyleIdx="3" presStyleCnt="4"/>
      <dgm:spPr/>
      <dgm:t>
        <a:bodyPr/>
        <a:lstStyle/>
        <a:p>
          <a:endParaRPr lang="en-US"/>
        </a:p>
      </dgm:t>
    </dgm:pt>
    <dgm:pt modelId="{AECAC738-6C2D-0546-874B-156AA35A90F5}" type="pres">
      <dgm:prSet presAssocID="{3035BF66-8DF1-EB4B-9BA6-6D70F8A71F3F}" presName="descendantArrow" presStyleCnt="0"/>
      <dgm:spPr/>
    </dgm:pt>
    <dgm:pt modelId="{D3147F2A-28DA-424F-AF3A-480A0C6511F9}" type="pres">
      <dgm:prSet presAssocID="{31391D8B-CB3C-3841-AA7E-2851F1573A82}" presName="childTextArrow" presStyleLbl="fgAccFollowNode1" presStyleIdx="7" presStyleCnt="10">
        <dgm:presLayoutVars>
          <dgm:bulletEnabled val="1"/>
        </dgm:presLayoutVars>
      </dgm:prSet>
      <dgm:spPr/>
      <dgm:t>
        <a:bodyPr/>
        <a:lstStyle/>
        <a:p>
          <a:endParaRPr lang="en-US"/>
        </a:p>
      </dgm:t>
    </dgm:pt>
    <dgm:pt modelId="{56D91C94-48FF-6C48-B557-6D56A5CD8DCC}" type="pres">
      <dgm:prSet presAssocID="{02F06C06-82C9-694F-A2ED-CB7C7B371164}" presName="childTextArrow" presStyleLbl="fgAccFollowNode1" presStyleIdx="8" presStyleCnt="10">
        <dgm:presLayoutVars>
          <dgm:bulletEnabled val="1"/>
        </dgm:presLayoutVars>
      </dgm:prSet>
      <dgm:spPr/>
      <dgm:t>
        <a:bodyPr/>
        <a:lstStyle/>
        <a:p>
          <a:endParaRPr lang="en-US"/>
        </a:p>
      </dgm:t>
    </dgm:pt>
    <dgm:pt modelId="{96203DF4-A4F4-D140-B726-D11BA9C1E70B}" type="pres">
      <dgm:prSet presAssocID="{0F70DF3B-0273-6F48-AA35-A7CB11F30F3F}" presName="childTextArrow" presStyleLbl="fgAccFollowNode1" presStyleIdx="9" presStyleCnt="10">
        <dgm:presLayoutVars>
          <dgm:bulletEnabled val="1"/>
        </dgm:presLayoutVars>
      </dgm:prSet>
      <dgm:spPr/>
      <dgm:t>
        <a:bodyPr/>
        <a:lstStyle/>
        <a:p>
          <a:endParaRPr lang="en-US"/>
        </a:p>
      </dgm:t>
    </dgm:pt>
  </dgm:ptLst>
  <dgm:cxnLst>
    <dgm:cxn modelId="{75552C8E-BC41-E943-9AA5-1BC879D429FC}" srcId="{5C8B9CAB-C992-EB4C-A6B0-3B766464D189}" destId="{1570DBEB-2124-2B47-90C7-2290BC4D56E1}" srcOrd="0" destOrd="0" parTransId="{C9F0A284-414A-644D-9ABA-CD2E28A0A487}" sibTransId="{EECD4D58-2D0A-7F4F-8C78-42F2CB320786}"/>
    <dgm:cxn modelId="{B45BDC9B-E999-BE45-9915-304DC26F2680}" type="presOf" srcId="{3035BF66-8DF1-EB4B-9BA6-6D70F8A71F3F}" destId="{5608BBF7-C062-8547-BEE7-35FD95CE6ED2}" srcOrd="0" destOrd="0" presId="urn:microsoft.com/office/officeart/2005/8/layout/process4"/>
    <dgm:cxn modelId="{FC3936AA-6D35-D64F-9B2A-E7B3D0329F4A}" srcId="{24062503-A010-C443-9A7E-FA0F3A86585E}" destId="{3C0A1EEB-14D5-1941-B05E-88D122E509D3}" srcOrd="1" destOrd="0" parTransId="{D6ED3468-F3C5-2B44-A964-368192C66D14}" sibTransId="{EB5F377C-DF7E-8848-BD44-F23DEB552D64}"/>
    <dgm:cxn modelId="{D6D42391-2DA3-314B-AA5F-638590479628}" srcId="{3035BF66-8DF1-EB4B-9BA6-6D70F8A71F3F}" destId="{0F70DF3B-0273-6F48-AA35-A7CB11F30F3F}" srcOrd="2" destOrd="0" parTransId="{12A87295-2C61-EE48-A453-19ABDE4DDF18}" sibTransId="{755A26CB-C28A-6341-9851-4B7193DBA947}"/>
    <dgm:cxn modelId="{604F7E55-9A69-C64A-BE84-F3D9F958A616}" srcId="{5C8B9CAB-C992-EB4C-A6B0-3B766464D189}" destId="{6891198A-DB3D-9348-BCE3-99D1F7B80291}" srcOrd="1" destOrd="0" parTransId="{CB98CB0E-DC34-2240-8E53-F965C2A0820D}" sibTransId="{60E0FBF1-6407-704B-BCD2-E88FF28896BA}"/>
    <dgm:cxn modelId="{65DE8A39-6436-5843-8C86-997A5E80DC11}" type="presOf" srcId="{24062503-A010-C443-9A7E-FA0F3A86585E}" destId="{1D6B4838-9CF7-884C-A25C-5F12818F3734}" srcOrd="1" destOrd="0" presId="urn:microsoft.com/office/officeart/2005/8/layout/process4"/>
    <dgm:cxn modelId="{6946BB3B-5D5E-C840-A82F-82BF02352E1C}" srcId="{0B713C65-5D2F-C043-920C-ECD2D6F82B0E}" destId="{5C8B9CAB-C992-EB4C-A6B0-3B766464D189}" srcOrd="3" destOrd="0" parTransId="{3ABA7F11-D20A-3944-86D5-F4DC76283198}" sibTransId="{72D9285E-B19A-3B4B-9C4B-897218B14284}"/>
    <dgm:cxn modelId="{B371E265-3425-9A42-AB2D-7294D595B7F2}" srcId="{B9D20F49-CE2C-1542-BF6E-80CE502FB600}" destId="{80B30D77-CC14-6E41-90E6-1023601A9C95}" srcOrd="0" destOrd="0" parTransId="{50CB8164-3903-5046-9331-0B67F46C9A5A}" sibTransId="{1D8776E0-EB16-C544-B34B-C32B9E6D668F}"/>
    <dgm:cxn modelId="{2A8065DD-0FE5-B549-9B0C-65997A604435}" type="presOf" srcId="{5C8B9CAB-C992-EB4C-A6B0-3B766464D189}" destId="{FA3EC44A-0D11-8D4A-A370-8935D2A75E35}" srcOrd="0" destOrd="0" presId="urn:microsoft.com/office/officeart/2005/8/layout/process4"/>
    <dgm:cxn modelId="{4843826A-A5B3-AA47-9E7B-DA0C79AEFDE4}" type="presOf" srcId="{51DB3F44-008F-9B4E-8C0E-2B7B2A7D0041}" destId="{5F6DB1AD-84BE-1C40-A7D1-B1BD8D37A80C}" srcOrd="0" destOrd="0" presId="urn:microsoft.com/office/officeart/2005/8/layout/process4"/>
    <dgm:cxn modelId="{3C0B6902-4B21-1541-A265-5F23FA92A97C}" srcId="{0B713C65-5D2F-C043-920C-ECD2D6F82B0E}" destId="{24062503-A010-C443-9A7E-FA0F3A86585E}" srcOrd="1" destOrd="0" parTransId="{91A4F307-B7ED-4141-84BF-35D70AE8DBED}" sibTransId="{8DC663BD-CCB7-8947-8768-F656197576EF}"/>
    <dgm:cxn modelId="{E371589F-2C3F-A648-9B9F-394794CE9809}" type="presOf" srcId="{48BC0E81-32FC-9045-9AF0-DD729F9A1A61}" destId="{9198A95F-ABA7-5444-8A5C-E82D728BAF2E}" srcOrd="0" destOrd="0" presId="urn:microsoft.com/office/officeart/2005/8/layout/process4"/>
    <dgm:cxn modelId="{3BA07EC4-EA30-E047-9685-72678ACF3361}" type="presOf" srcId="{1570DBEB-2124-2B47-90C7-2290BC4D56E1}" destId="{81FDCED2-2D20-854D-9ECC-1E1197134AA6}" srcOrd="0" destOrd="0" presId="urn:microsoft.com/office/officeart/2005/8/layout/process4"/>
    <dgm:cxn modelId="{0DE7B6F4-696F-0B4D-9035-75E6734EA262}" srcId="{B9D20F49-CE2C-1542-BF6E-80CE502FB600}" destId="{48BC0E81-32FC-9045-9AF0-DD729F9A1A61}" srcOrd="1" destOrd="0" parTransId="{09649FF3-2946-F240-9138-A0AAA3584F95}" sibTransId="{FAE9FF40-A23B-0344-BA50-70CB721819CD}"/>
    <dgm:cxn modelId="{AE0BCFF0-770C-2E46-B187-9AF6407B0FF4}" type="presOf" srcId="{0F70DF3B-0273-6F48-AA35-A7CB11F30F3F}" destId="{96203DF4-A4F4-D140-B726-D11BA9C1E70B}" srcOrd="0" destOrd="0" presId="urn:microsoft.com/office/officeart/2005/8/layout/process4"/>
    <dgm:cxn modelId="{FD721124-033F-5749-9D50-E8AAD7FFB02B}" type="presOf" srcId="{80B30D77-CC14-6E41-90E6-1023601A9C95}" destId="{799F9DAD-525F-8548-8861-34D60884FF96}" srcOrd="0" destOrd="0" presId="urn:microsoft.com/office/officeart/2005/8/layout/process4"/>
    <dgm:cxn modelId="{96A88AD2-54E2-C84F-A2DC-2D00AE9A6D38}" type="presOf" srcId="{02F06C06-82C9-694F-A2ED-CB7C7B371164}" destId="{56D91C94-48FF-6C48-B557-6D56A5CD8DCC}" srcOrd="0" destOrd="0" presId="urn:microsoft.com/office/officeart/2005/8/layout/process4"/>
    <dgm:cxn modelId="{3F96B256-9F34-484E-B515-E39E684D07B2}" srcId="{0B713C65-5D2F-C043-920C-ECD2D6F82B0E}" destId="{B9D20F49-CE2C-1542-BF6E-80CE502FB600}" srcOrd="2" destOrd="0" parTransId="{545FCEB5-4431-2A47-B4CE-3DA5C2E63EBF}" sibTransId="{A3F1A055-AEA4-984A-93BA-411AEDF3D974}"/>
    <dgm:cxn modelId="{53EACF96-1FC7-4A45-A6F1-68A9D946185A}" srcId="{0B713C65-5D2F-C043-920C-ECD2D6F82B0E}" destId="{3035BF66-8DF1-EB4B-9BA6-6D70F8A71F3F}" srcOrd="0" destOrd="0" parTransId="{5A5A365C-9857-4C4F-A946-B9404E28A7AD}" sibTransId="{6937D29C-FD7E-F346-8F03-68FA9FB8AA79}"/>
    <dgm:cxn modelId="{83252F17-0C35-2A47-ACF4-319BD944738E}" srcId="{24062503-A010-C443-9A7E-FA0F3A86585E}" destId="{200E8F95-B852-674C-ACC9-3CE78077CB2D}" srcOrd="0" destOrd="0" parTransId="{9CF3B919-9ACA-2B4E-B5EA-4B85213064C2}" sibTransId="{DE927E33-9F3D-3B4B-98E7-0D339BBEF0E2}"/>
    <dgm:cxn modelId="{59584286-E7DF-1D4B-A0BB-1167A9767173}" srcId="{3035BF66-8DF1-EB4B-9BA6-6D70F8A71F3F}" destId="{31391D8B-CB3C-3841-AA7E-2851F1573A82}" srcOrd="0" destOrd="0" parTransId="{4D91664C-BDAD-C64C-B200-EEC59693D652}" sibTransId="{B2AA4679-4CC5-0644-8426-F03E6E79B501}"/>
    <dgm:cxn modelId="{42E539BA-7493-D541-B98F-9B3BEB1B0441}" type="presOf" srcId="{31391D8B-CB3C-3841-AA7E-2851F1573A82}" destId="{D3147F2A-28DA-424F-AF3A-480A0C6511F9}" srcOrd="0" destOrd="0" presId="urn:microsoft.com/office/officeart/2005/8/layout/process4"/>
    <dgm:cxn modelId="{37DF003C-778E-624F-A836-69DE4A4BFC33}" type="presOf" srcId="{6891198A-DB3D-9348-BCE3-99D1F7B80291}" destId="{B01C092D-99C1-6745-BEA7-0EFBB10DB477}" srcOrd="0" destOrd="0" presId="urn:microsoft.com/office/officeart/2005/8/layout/process4"/>
    <dgm:cxn modelId="{077905CF-CD57-634D-8B22-19601CED0AE6}" type="presOf" srcId="{B9D20F49-CE2C-1542-BF6E-80CE502FB600}" destId="{246E30F7-CD30-9C45-8971-3615BE40426D}" srcOrd="0" destOrd="0" presId="urn:microsoft.com/office/officeart/2005/8/layout/process4"/>
    <dgm:cxn modelId="{4C1299A3-31FD-5245-ACF6-94318D7B3DF8}" type="presOf" srcId="{5C8B9CAB-C992-EB4C-A6B0-3B766464D189}" destId="{B8708D1F-5416-7946-84FC-190F419E1BD1}" srcOrd="1" destOrd="0" presId="urn:microsoft.com/office/officeart/2005/8/layout/process4"/>
    <dgm:cxn modelId="{1F3066A5-D586-864B-B40B-589E0E6B070E}" type="presOf" srcId="{B9D20F49-CE2C-1542-BF6E-80CE502FB600}" destId="{CEDEC836-B7A5-6C44-9BEE-529DDC6AF718}" srcOrd="1" destOrd="0" presId="urn:microsoft.com/office/officeart/2005/8/layout/process4"/>
    <dgm:cxn modelId="{995AC62C-49F7-F149-966E-237011A458C9}" type="presOf" srcId="{3C0A1EEB-14D5-1941-B05E-88D122E509D3}" destId="{37825219-83A8-E745-A5BC-0E5252B82A01}" srcOrd="0" destOrd="0" presId="urn:microsoft.com/office/officeart/2005/8/layout/process4"/>
    <dgm:cxn modelId="{8AC194E9-FB94-C54E-8CA3-C5F2A3FE335F}" type="presOf" srcId="{3035BF66-8DF1-EB4B-9BA6-6D70F8A71F3F}" destId="{F2BEBF7A-425B-424A-A839-269C0FCF9CB1}" srcOrd="1" destOrd="0" presId="urn:microsoft.com/office/officeart/2005/8/layout/process4"/>
    <dgm:cxn modelId="{3D493531-4D8F-C045-8AAB-319BB2E878BB}" type="presOf" srcId="{200E8F95-B852-674C-ACC9-3CE78077CB2D}" destId="{E90C3777-99AB-524A-82B7-12AC668471ED}" srcOrd="0" destOrd="0" presId="urn:microsoft.com/office/officeart/2005/8/layout/process4"/>
    <dgm:cxn modelId="{3F8E2B76-04D2-9D4D-A4DC-6B5B6F72C345}" type="presOf" srcId="{0B713C65-5D2F-C043-920C-ECD2D6F82B0E}" destId="{960D9D92-C123-5E4A-A327-6680E2767572}" srcOrd="0" destOrd="0" presId="urn:microsoft.com/office/officeart/2005/8/layout/process4"/>
    <dgm:cxn modelId="{0C6B687E-0169-5944-B47C-073E4E300DC6}" srcId="{B9D20F49-CE2C-1542-BF6E-80CE502FB600}" destId="{51DB3F44-008F-9B4E-8C0E-2B7B2A7D0041}" srcOrd="2" destOrd="0" parTransId="{AD76FC7C-018C-0044-BEE8-F97067001711}" sibTransId="{2F994438-5F50-6D4B-ACD7-25E96E5024CF}"/>
    <dgm:cxn modelId="{891C1FC3-C27E-5A40-801B-F0F538E763A7}" srcId="{3035BF66-8DF1-EB4B-9BA6-6D70F8A71F3F}" destId="{02F06C06-82C9-694F-A2ED-CB7C7B371164}" srcOrd="1" destOrd="0" parTransId="{70CEDF61-E2B0-7E43-B0F4-54EAE2CBE2B5}" sibTransId="{F1C45B70-2BBF-8049-9402-10B747ABAAE1}"/>
    <dgm:cxn modelId="{B64A5B32-49A7-3444-8A33-CFF7B6C1BD18}" type="presOf" srcId="{24062503-A010-C443-9A7E-FA0F3A86585E}" destId="{B801D59A-BB88-5949-994D-550B906C47D6}" srcOrd="0" destOrd="0" presId="urn:microsoft.com/office/officeart/2005/8/layout/process4"/>
    <dgm:cxn modelId="{6AD93ECB-341F-9F47-904C-E97D4F99866A}" type="presParOf" srcId="{960D9D92-C123-5E4A-A327-6680E2767572}" destId="{428836F5-95CC-8A43-AC3F-8FF6F46A4F02}" srcOrd="0" destOrd="0" presId="urn:microsoft.com/office/officeart/2005/8/layout/process4"/>
    <dgm:cxn modelId="{8D823347-CF25-E446-9A77-6FC39D5CFBEF}" type="presParOf" srcId="{428836F5-95CC-8A43-AC3F-8FF6F46A4F02}" destId="{FA3EC44A-0D11-8D4A-A370-8935D2A75E35}" srcOrd="0" destOrd="0" presId="urn:microsoft.com/office/officeart/2005/8/layout/process4"/>
    <dgm:cxn modelId="{18C677A0-8C10-474D-B804-D39812CFAFBE}" type="presParOf" srcId="{428836F5-95CC-8A43-AC3F-8FF6F46A4F02}" destId="{B8708D1F-5416-7946-84FC-190F419E1BD1}" srcOrd="1" destOrd="0" presId="urn:microsoft.com/office/officeart/2005/8/layout/process4"/>
    <dgm:cxn modelId="{591B166E-EFF0-9A4B-9E63-1D9FE8E17B13}" type="presParOf" srcId="{428836F5-95CC-8A43-AC3F-8FF6F46A4F02}" destId="{1E13F1B7-114C-D347-B67F-B9B599E2E341}" srcOrd="2" destOrd="0" presId="urn:microsoft.com/office/officeart/2005/8/layout/process4"/>
    <dgm:cxn modelId="{76F848BE-1A55-B548-874B-96D62B7E398F}" type="presParOf" srcId="{1E13F1B7-114C-D347-B67F-B9B599E2E341}" destId="{81FDCED2-2D20-854D-9ECC-1E1197134AA6}" srcOrd="0" destOrd="0" presId="urn:microsoft.com/office/officeart/2005/8/layout/process4"/>
    <dgm:cxn modelId="{1DE3A742-2597-374E-9902-E506E64466AD}" type="presParOf" srcId="{1E13F1B7-114C-D347-B67F-B9B599E2E341}" destId="{B01C092D-99C1-6745-BEA7-0EFBB10DB477}" srcOrd="1" destOrd="0" presId="urn:microsoft.com/office/officeart/2005/8/layout/process4"/>
    <dgm:cxn modelId="{971BC3DC-BDB2-FD42-8FE2-F5EBF0BA3917}" type="presParOf" srcId="{960D9D92-C123-5E4A-A327-6680E2767572}" destId="{FC50E6ED-7CDD-0148-9337-B5E5B59DACCE}" srcOrd="1" destOrd="0" presId="urn:microsoft.com/office/officeart/2005/8/layout/process4"/>
    <dgm:cxn modelId="{C4C68E4C-57E6-CE46-8E69-8244C19B38C4}" type="presParOf" srcId="{960D9D92-C123-5E4A-A327-6680E2767572}" destId="{A073ABB9-3B51-2A4C-91E4-6DD0562D85A7}" srcOrd="2" destOrd="0" presId="urn:microsoft.com/office/officeart/2005/8/layout/process4"/>
    <dgm:cxn modelId="{6054685D-F2B8-7B45-863F-6DD5743406AE}" type="presParOf" srcId="{A073ABB9-3B51-2A4C-91E4-6DD0562D85A7}" destId="{246E30F7-CD30-9C45-8971-3615BE40426D}" srcOrd="0" destOrd="0" presId="urn:microsoft.com/office/officeart/2005/8/layout/process4"/>
    <dgm:cxn modelId="{25C63D8B-AED9-724D-91FC-2AF006B19492}" type="presParOf" srcId="{A073ABB9-3B51-2A4C-91E4-6DD0562D85A7}" destId="{CEDEC836-B7A5-6C44-9BEE-529DDC6AF718}" srcOrd="1" destOrd="0" presId="urn:microsoft.com/office/officeart/2005/8/layout/process4"/>
    <dgm:cxn modelId="{514DA67C-795A-F843-970F-70B9D2D18B14}" type="presParOf" srcId="{A073ABB9-3B51-2A4C-91E4-6DD0562D85A7}" destId="{D6A6B537-32E1-CB46-9928-3843D710261B}" srcOrd="2" destOrd="0" presId="urn:microsoft.com/office/officeart/2005/8/layout/process4"/>
    <dgm:cxn modelId="{F3A366FF-D58C-0942-840D-62F832D4E6C0}" type="presParOf" srcId="{D6A6B537-32E1-CB46-9928-3843D710261B}" destId="{799F9DAD-525F-8548-8861-34D60884FF96}" srcOrd="0" destOrd="0" presId="urn:microsoft.com/office/officeart/2005/8/layout/process4"/>
    <dgm:cxn modelId="{27659C80-C73F-4040-8341-4963320D8736}" type="presParOf" srcId="{D6A6B537-32E1-CB46-9928-3843D710261B}" destId="{9198A95F-ABA7-5444-8A5C-E82D728BAF2E}" srcOrd="1" destOrd="0" presId="urn:microsoft.com/office/officeart/2005/8/layout/process4"/>
    <dgm:cxn modelId="{3635622C-2056-A64E-B1BB-0BB293DAC8E0}" type="presParOf" srcId="{D6A6B537-32E1-CB46-9928-3843D710261B}" destId="{5F6DB1AD-84BE-1C40-A7D1-B1BD8D37A80C}" srcOrd="2" destOrd="0" presId="urn:microsoft.com/office/officeart/2005/8/layout/process4"/>
    <dgm:cxn modelId="{37DC52B9-ED6E-7D44-A84D-76846D96AE10}" type="presParOf" srcId="{960D9D92-C123-5E4A-A327-6680E2767572}" destId="{45736BB5-7ACD-F349-8A71-84B89B758866}" srcOrd="3" destOrd="0" presId="urn:microsoft.com/office/officeart/2005/8/layout/process4"/>
    <dgm:cxn modelId="{A5D875B0-59B3-374C-BF22-FCBBD6042027}" type="presParOf" srcId="{960D9D92-C123-5E4A-A327-6680E2767572}" destId="{73803204-6E7A-4641-9B91-2B7E1ACD6376}" srcOrd="4" destOrd="0" presId="urn:microsoft.com/office/officeart/2005/8/layout/process4"/>
    <dgm:cxn modelId="{059DC775-B932-B445-9176-A98B328D9E5E}" type="presParOf" srcId="{73803204-6E7A-4641-9B91-2B7E1ACD6376}" destId="{B801D59A-BB88-5949-994D-550B906C47D6}" srcOrd="0" destOrd="0" presId="urn:microsoft.com/office/officeart/2005/8/layout/process4"/>
    <dgm:cxn modelId="{CB6A5BF7-F994-7D41-A118-0BB81F10C862}" type="presParOf" srcId="{73803204-6E7A-4641-9B91-2B7E1ACD6376}" destId="{1D6B4838-9CF7-884C-A25C-5F12818F3734}" srcOrd="1" destOrd="0" presId="urn:microsoft.com/office/officeart/2005/8/layout/process4"/>
    <dgm:cxn modelId="{7BA38EE7-D374-894C-B832-57B0A2309C70}" type="presParOf" srcId="{73803204-6E7A-4641-9B91-2B7E1ACD6376}" destId="{591D4375-7709-8D47-B870-3B9E49B47EDA}" srcOrd="2" destOrd="0" presId="urn:microsoft.com/office/officeart/2005/8/layout/process4"/>
    <dgm:cxn modelId="{4924EF25-AD81-5C41-9773-DC96A3E65CD9}" type="presParOf" srcId="{591D4375-7709-8D47-B870-3B9E49B47EDA}" destId="{E90C3777-99AB-524A-82B7-12AC668471ED}" srcOrd="0" destOrd="0" presId="urn:microsoft.com/office/officeart/2005/8/layout/process4"/>
    <dgm:cxn modelId="{D38E745C-0EFA-0243-8654-C18E2AE1CD7C}" type="presParOf" srcId="{591D4375-7709-8D47-B870-3B9E49B47EDA}" destId="{37825219-83A8-E745-A5BC-0E5252B82A01}" srcOrd="1" destOrd="0" presId="urn:microsoft.com/office/officeart/2005/8/layout/process4"/>
    <dgm:cxn modelId="{E53A251F-392A-6349-8265-EDF4563DCD1F}" type="presParOf" srcId="{960D9D92-C123-5E4A-A327-6680E2767572}" destId="{D45B583A-3504-C545-944A-D1109934E0F6}" srcOrd="5" destOrd="0" presId="urn:microsoft.com/office/officeart/2005/8/layout/process4"/>
    <dgm:cxn modelId="{702CD8EF-01A4-8940-BA27-F31C41334D33}" type="presParOf" srcId="{960D9D92-C123-5E4A-A327-6680E2767572}" destId="{F9A1D5C9-5F75-294C-8826-B73BDD1F2993}" srcOrd="6" destOrd="0" presId="urn:microsoft.com/office/officeart/2005/8/layout/process4"/>
    <dgm:cxn modelId="{C4B50996-14CC-BE43-882E-2B205D30A39A}" type="presParOf" srcId="{F9A1D5C9-5F75-294C-8826-B73BDD1F2993}" destId="{5608BBF7-C062-8547-BEE7-35FD95CE6ED2}" srcOrd="0" destOrd="0" presId="urn:microsoft.com/office/officeart/2005/8/layout/process4"/>
    <dgm:cxn modelId="{F2621CB1-FE08-5346-9273-5A2D88107272}" type="presParOf" srcId="{F9A1D5C9-5F75-294C-8826-B73BDD1F2993}" destId="{F2BEBF7A-425B-424A-A839-269C0FCF9CB1}" srcOrd="1" destOrd="0" presId="urn:microsoft.com/office/officeart/2005/8/layout/process4"/>
    <dgm:cxn modelId="{51CC1605-4927-834C-AB92-E4E3EA9D291B}" type="presParOf" srcId="{F9A1D5C9-5F75-294C-8826-B73BDD1F2993}" destId="{AECAC738-6C2D-0546-874B-156AA35A90F5}" srcOrd="2" destOrd="0" presId="urn:microsoft.com/office/officeart/2005/8/layout/process4"/>
    <dgm:cxn modelId="{7D87A741-F440-1641-93C8-AE2686448E14}" type="presParOf" srcId="{AECAC738-6C2D-0546-874B-156AA35A90F5}" destId="{D3147F2A-28DA-424F-AF3A-480A0C6511F9}" srcOrd="0" destOrd="0" presId="urn:microsoft.com/office/officeart/2005/8/layout/process4"/>
    <dgm:cxn modelId="{AEA7D04E-171B-B443-A469-0766B478FAAC}" type="presParOf" srcId="{AECAC738-6C2D-0546-874B-156AA35A90F5}" destId="{56D91C94-48FF-6C48-B557-6D56A5CD8DCC}" srcOrd="1" destOrd="0" presId="urn:microsoft.com/office/officeart/2005/8/layout/process4"/>
    <dgm:cxn modelId="{9ACFF4C1-E8AE-BA4E-A33C-7D176B69A834}" type="presParOf" srcId="{AECAC738-6C2D-0546-874B-156AA35A90F5}" destId="{96203DF4-A4F4-D140-B726-D11BA9C1E70B}" srcOrd="2"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C1CC08E-6906-F04F-AA1D-24F8D142CD37}"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FE9713D8-29EE-EA44-A8A1-19FCD176683E}">
      <dgm:prSet/>
      <dgm:spPr>
        <a:solidFill>
          <a:schemeClr val="accent3">
            <a:lumMod val="75000"/>
          </a:schemeClr>
        </a:solidFill>
      </dgm:spPr>
      <dgm:t>
        <a:bodyPr/>
        <a:lstStyle/>
        <a:p>
          <a:pPr rtl="0"/>
          <a:r>
            <a:rPr lang="en-US" b="1" dirty="0" smtClean="0">
              <a:solidFill>
                <a:schemeClr val="tx1"/>
              </a:solidFill>
              <a:latin typeface="+mj-lt"/>
            </a:rPr>
            <a:t>Electronic mail or instant messenger facility</a:t>
          </a:r>
          <a:endParaRPr lang="en-US" dirty="0">
            <a:solidFill>
              <a:schemeClr val="tx1"/>
            </a:solidFill>
            <a:latin typeface="+mj-lt"/>
          </a:endParaRPr>
        </a:p>
      </dgm:t>
    </dgm:pt>
    <dgm:pt modelId="{661804BC-2252-4F4B-BF7F-446E16E813B6}" type="parTrans" cxnId="{2872FB75-569A-6F44-AB3C-DDBDBC276263}">
      <dgm:prSet/>
      <dgm:spPr/>
      <dgm:t>
        <a:bodyPr/>
        <a:lstStyle/>
        <a:p>
          <a:endParaRPr lang="en-US"/>
        </a:p>
      </dgm:t>
    </dgm:pt>
    <dgm:pt modelId="{29165784-ECA5-B446-88F4-4A42EF56A6BB}" type="sibTrans" cxnId="{2872FB75-569A-6F44-AB3C-DDBDBC276263}">
      <dgm:prSet/>
      <dgm:spPr/>
      <dgm:t>
        <a:bodyPr/>
        <a:lstStyle/>
        <a:p>
          <a:endParaRPr lang="en-US"/>
        </a:p>
      </dgm:t>
    </dgm:pt>
    <dgm:pt modelId="{EA82C179-6CD6-DF4C-9775-B576BB1B1279}">
      <dgm:prSet/>
      <dgm:spPr>
        <a:solidFill>
          <a:schemeClr val="tx1"/>
        </a:solidFill>
      </dgm:spPr>
      <dgm:t>
        <a:bodyPr/>
        <a:lstStyle/>
        <a:p>
          <a:pPr rtl="0"/>
          <a:r>
            <a:rPr lang="en-US" b="1" dirty="0" smtClean="0">
              <a:latin typeface="+mj-lt"/>
            </a:rPr>
            <a:t>Worm e-mails a copy of itself to other systems</a:t>
          </a:r>
          <a:endParaRPr lang="en-US" dirty="0">
            <a:latin typeface="+mj-lt"/>
          </a:endParaRPr>
        </a:p>
      </dgm:t>
    </dgm:pt>
    <dgm:pt modelId="{49597E77-063A-EC41-A9DA-E5525E677EC5}" type="parTrans" cxnId="{834BC056-4E30-1448-B6D3-A2B5892063D1}">
      <dgm:prSet/>
      <dgm:spPr/>
      <dgm:t>
        <a:bodyPr/>
        <a:lstStyle/>
        <a:p>
          <a:endParaRPr lang="en-US"/>
        </a:p>
      </dgm:t>
    </dgm:pt>
    <dgm:pt modelId="{B37FF192-4395-8849-B3C7-2DBB861A012D}" type="sibTrans" cxnId="{834BC056-4E30-1448-B6D3-A2B5892063D1}">
      <dgm:prSet/>
      <dgm:spPr/>
      <dgm:t>
        <a:bodyPr/>
        <a:lstStyle/>
        <a:p>
          <a:endParaRPr lang="en-US"/>
        </a:p>
      </dgm:t>
    </dgm:pt>
    <dgm:pt modelId="{307F5F63-B4E8-1C4E-96E5-9C9A1945C20B}">
      <dgm:prSet/>
      <dgm:spPr>
        <a:solidFill>
          <a:schemeClr val="tx1"/>
        </a:solidFill>
      </dgm:spPr>
      <dgm:t>
        <a:bodyPr/>
        <a:lstStyle/>
        <a:p>
          <a:pPr rtl="0"/>
          <a:r>
            <a:rPr lang="en-US" b="1" dirty="0" smtClean="0">
              <a:latin typeface="+mj-lt"/>
            </a:rPr>
            <a:t>Sends itself as an attachment via an instant message service</a:t>
          </a:r>
          <a:endParaRPr lang="en-US" dirty="0">
            <a:latin typeface="+mj-lt"/>
          </a:endParaRPr>
        </a:p>
      </dgm:t>
    </dgm:pt>
    <dgm:pt modelId="{DDA9EFE2-0130-5E45-A8C4-75F46E8F19ED}" type="parTrans" cxnId="{0AD2CE7B-3C93-7D44-8032-C9A43DD64E0A}">
      <dgm:prSet/>
      <dgm:spPr/>
      <dgm:t>
        <a:bodyPr/>
        <a:lstStyle/>
        <a:p>
          <a:endParaRPr lang="en-US"/>
        </a:p>
      </dgm:t>
    </dgm:pt>
    <dgm:pt modelId="{BE403B6D-6F8E-EA4A-A125-8BA210581358}" type="sibTrans" cxnId="{0AD2CE7B-3C93-7D44-8032-C9A43DD64E0A}">
      <dgm:prSet/>
      <dgm:spPr/>
      <dgm:t>
        <a:bodyPr/>
        <a:lstStyle/>
        <a:p>
          <a:endParaRPr lang="en-US"/>
        </a:p>
      </dgm:t>
    </dgm:pt>
    <dgm:pt modelId="{AA9D2254-12C4-E64B-9A8F-9C7D772879C9}">
      <dgm:prSet/>
      <dgm:spPr>
        <a:solidFill>
          <a:schemeClr val="accent6">
            <a:lumMod val="75000"/>
          </a:schemeClr>
        </a:solidFill>
      </dgm:spPr>
      <dgm:t>
        <a:bodyPr/>
        <a:lstStyle/>
        <a:p>
          <a:pPr rtl="0"/>
          <a:r>
            <a:rPr lang="en-US" b="1" dirty="0" smtClean="0">
              <a:solidFill>
                <a:schemeClr val="tx1"/>
              </a:solidFill>
              <a:latin typeface="+mj-lt"/>
            </a:rPr>
            <a:t>File sharing</a:t>
          </a:r>
          <a:endParaRPr lang="en-US" b="1" dirty="0">
            <a:solidFill>
              <a:schemeClr val="tx1"/>
            </a:solidFill>
            <a:latin typeface="+mj-lt"/>
          </a:endParaRPr>
        </a:p>
      </dgm:t>
    </dgm:pt>
    <dgm:pt modelId="{B171DB04-D66B-6F47-AED8-A7838F550642}" type="parTrans" cxnId="{C2C12C3F-7484-2142-BD46-4476766CB7B8}">
      <dgm:prSet/>
      <dgm:spPr/>
      <dgm:t>
        <a:bodyPr/>
        <a:lstStyle/>
        <a:p>
          <a:endParaRPr lang="en-US"/>
        </a:p>
      </dgm:t>
    </dgm:pt>
    <dgm:pt modelId="{A96BF268-3580-F243-90ED-0CCA5ACC3ED7}" type="sibTrans" cxnId="{C2C12C3F-7484-2142-BD46-4476766CB7B8}">
      <dgm:prSet/>
      <dgm:spPr/>
      <dgm:t>
        <a:bodyPr/>
        <a:lstStyle/>
        <a:p>
          <a:endParaRPr lang="en-US"/>
        </a:p>
      </dgm:t>
    </dgm:pt>
    <dgm:pt modelId="{9581EE21-956D-9848-81DE-D38356A52A2C}">
      <dgm:prSet/>
      <dgm:spPr>
        <a:solidFill>
          <a:schemeClr val="tx1"/>
        </a:solidFill>
      </dgm:spPr>
      <dgm:t>
        <a:bodyPr/>
        <a:lstStyle/>
        <a:p>
          <a:pPr rtl="0"/>
          <a:r>
            <a:rPr lang="en-US" b="1" dirty="0" smtClean="0">
              <a:latin typeface="+mj-lt"/>
            </a:rPr>
            <a:t>Creates a copy of itself or infects a file as a virus on removable media</a:t>
          </a:r>
          <a:endParaRPr lang="en-US" dirty="0">
            <a:latin typeface="+mj-lt"/>
          </a:endParaRPr>
        </a:p>
      </dgm:t>
    </dgm:pt>
    <dgm:pt modelId="{EDE70E62-581F-ED4D-8A5B-52E1E14A19D2}" type="parTrans" cxnId="{53DD798F-188D-EE42-908C-8D71D37B8ECA}">
      <dgm:prSet/>
      <dgm:spPr/>
      <dgm:t>
        <a:bodyPr/>
        <a:lstStyle/>
        <a:p>
          <a:endParaRPr lang="en-US"/>
        </a:p>
      </dgm:t>
    </dgm:pt>
    <dgm:pt modelId="{9E9E583E-A013-DA41-B28B-99BCB8711C75}" type="sibTrans" cxnId="{53DD798F-188D-EE42-908C-8D71D37B8ECA}">
      <dgm:prSet/>
      <dgm:spPr/>
      <dgm:t>
        <a:bodyPr/>
        <a:lstStyle/>
        <a:p>
          <a:endParaRPr lang="en-US"/>
        </a:p>
      </dgm:t>
    </dgm:pt>
    <dgm:pt modelId="{EDE8EA06-1C38-564B-B1C9-2264B4F44BC2}">
      <dgm:prSet/>
      <dgm:spPr>
        <a:solidFill>
          <a:schemeClr val="accent5">
            <a:lumMod val="75000"/>
          </a:schemeClr>
        </a:solidFill>
      </dgm:spPr>
      <dgm:t>
        <a:bodyPr/>
        <a:lstStyle/>
        <a:p>
          <a:pPr rtl="0"/>
          <a:r>
            <a:rPr lang="en-US" b="1" dirty="0" smtClean="0">
              <a:solidFill>
                <a:schemeClr val="tx1"/>
              </a:solidFill>
              <a:latin typeface="+mj-lt"/>
            </a:rPr>
            <a:t>Remote execution capability</a:t>
          </a:r>
          <a:endParaRPr lang="en-US" b="1" dirty="0">
            <a:solidFill>
              <a:schemeClr val="tx1"/>
            </a:solidFill>
            <a:latin typeface="+mj-lt"/>
          </a:endParaRPr>
        </a:p>
      </dgm:t>
    </dgm:pt>
    <dgm:pt modelId="{A7483F20-60EF-AB41-B889-D5116BA127F6}" type="parTrans" cxnId="{CCBDC9F7-F1F0-8D4A-94FA-97696C8AF37E}">
      <dgm:prSet/>
      <dgm:spPr/>
      <dgm:t>
        <a:bodyPr/>
        <a:lstStyle/>
        <a:p>
          <a:endParaRPr lang="en-US"/>
        </a:p>
      </dgm:t>
    </dgm:pt>
    <dgm:pt modelId="{C772D4E5-B72E-5840-AE55-8C43CCBF5877}" type="sibTrans" cxnId="{CCBDC9F7-F1F0-8D4A-94FA-97696C8AF37E}">
      <dgm:prSet/>
      <dgm:spPr/>
      <dgm:t>
        <a:bodyPr/>
        <a:lstStyle/>
        <a:p>
          <a:endParaRPr lang="en-US"/>
        </a:p>
      </dgm:t>
    </dgm:pt>
    <dgm:pt modelId="{2D59E4BE-BC2A-6D42-A0CA-EB35F9962A95}">
      <dgm:prSet/>
      <dgm:spPr>
        <a:solidFill>
          <a:schemeClr val="tx1"/>
        </a:solidFill>
      </dgm:spPr>
      <dgm:t>
        <a:bodyPr/>
        <a:lstStyle/>
        <a:p>
          <a:pPr rtl="0"/>
          <a:r>
            <a:rPr lang="en-US" b="1" dirty="0" smtClean="0">
              <a:latin typeface="+mj-lt"/>
            </a:rPr>
            <a:t>Worm executes a copy of itself on another system</a:t>
          </a:r>
          <a:endParaRPr lang="en-US" dirty="0">
            <a:latin typeface="+mj-lt"/>
          </a:endParaRPr>
        </a:p>
      </dgm:t>
    </dgm:pt>
    <dgm:pt modelId="{3340C372-84F1-B94A-B534-B9991C46EF8A}" type="parTrans" cxnId="{3E810C85-9CDF-484C-BD32-D08C501F85C4}">
      <dgm:prSet/>
      <dgm:spPr/>
      <dgm:t>
        <a:bodyPr/>
        <a:lstStyle/>
        <a:p>
          <a:endParaRPr lang="en-US"/>
        </a:p>
      </dgm:t>
    </dgm:pt>
    <dgm:pt modelId="{3297917D-E07A-FD49-BBCB-1AC7E257EAB1}" type="sibTrans" cxnId="{3E810C85-9CDF-484C-BD32-D08C501F85C4}">
      <dgm:prSet/>
      <dgm:spPr/>
      <dgm:t>
        <a:bodyPr/>
        <a:lstStyle/>
        <a:p>
          <a:endParaRPr lang="en-US"/>
        </a:p>
      </dgm:t>
    </dgm:pt>
    <dgm:pt modelId="{FCAA0E17-EBD1-7E49-939C-57128952A9AF}">
      <dgm:prSet/>
      <dgm:spPr>
        <a:solidFill>
          <a:schemeClr val="accent6">
            <a:lumMod val="75000"/>
          </a:schemeClr>
        </a:solidFill>
      </dgm:spPr>
      <dgm:t>
        <a:bodyPr/>
        <a:lstStyle/>
        <a:p>
          <a:pPr rtl="0"/>
          <a:r>
            <a:rPr lang="en-US" b="1" dirty="0" smtClean="0">
              <a:solidFill>
                <a:schemeClr val="tx1"/>
              </a:solidFill>
              <a:latin typeface="+mj-lt"/>
            </a:rPr>
            <a:t>Remote file access or transfer capability</a:t>
          </a:r>
          <a:endParaRPr lang="en-US" b="1" dirty="0">
            <a:solidFill>
              <a:schemeClr val="tx1"/>
            </a:solidFill>
            <a:latin typeface="+mj-lt"/>
          </a:endParaRPr>
        </a:p>
      </dgm:t>
    </dgm:pt>
    <dgm:pt modelId="{AB3C6213-56CE-374D-BDF6-B8DB761B18D7}" type="parTrans" cxnId="{16F69619-9DE5-DB4A-BD5C-24B893845576}">
      <dgm:prSet/>
      <dgm:spPr/>
      <dgm:t>
        <a:bodyPr/>
        <a:lstStyle/>
        <a:p>
          <a:endParaRPr lang="en-US"/>
        </a:p>
      </dgm:t>
    </dgm:pt>
    <dgm:pt modelId="{C2125D76-B333-0947-8B38-078DB901193C}" type="sibTrans" cxnId="{16F69619-9DE5-DB4A-BD5C-24B893845576}">
      <dgm:prSet/>
      <dgm:spPr/>
      <dgm:t>
        <a:bodyPr/>
        <a:lstStyle/>
        <a:p>
          <a:endParaRPr lang="en-US"/>
        </a:p>
      </dgm:t>
    </dgm:pt>
    <dgm:pt modelId="{3777E620-C955-3E4B-B5FF-DF53E3D76AB6}">
      <dgm:prSet/>
      <dgm:spPr>
        <a:solidFill>
          <a:schemeClr val="tx1"/>
        </a:solidFill>
      </dgm:spPr>
      <dgm:t>
        <a:bodyPr/>
        <a:lstStyle/>
        <a:p>
          <a:pPr rtl="0"/>
          <a:r>
            <a:rPr lang="en-US" b="1" dirty="0" smtClean="0">
              <a:latin typeface="+mj-lt"/>
            </a:rPr>
            <a:t>Worm uses a remote file access or transfer service to copy itself from one system to the other</a:t>
          </a:r>
          <a:endParaRPr lang="en-US" dirty="0">
            <a:latin typeface="+mj-lt"/>
          </a:endParaRPr>
        </a:p>
      </dgm:t>
    </dgm:pt>
    <dgm:pt modelId="{CBB4F215-E494-4841-B865-3F020F84F5F5}" type="parTrans" cxnId="{0A1C3AE5-6226-7641-89D9-2B462BB3F318}">
      <dgm:prSet/>
      <dgm:spPr/>
      <dgm:t>
        <a:bodyPr/>
        <a:lstStyle/>
        <a:p>
          <a:endParaRPr lang="en-US"/>
        </a:p>
      </dgm:t>
    </dgm:pt>
    <dgm:pt modelId="{D9E5CAA6-4D84-5446-A69A-6A884ABCDE7B}" type="sibTrans" cxnId="{0A1C3AE5-6226-7641-89D9-2B462BB3F318}">
      <dgm:prSet/>
      <dgm:spPr/>
      <dgm:t>
        <a:bodyPr/>
        <a:lstStyle/>
        <a:p>
          <a:endParaRPr lang="en-US"/>
        </a:p>
      </dgm:t>
    </dgm:pt>
    <dgm:pt modelId="{847B1FB8-52B7-774A-82B7-A4AE44215322}">
      <dgm:prSet/>
      <dgm:spPr>
        <a:solidFill>
          <a:schemeClr val="accent3">
            <a:lumMod val="75000"/>
          </a:schemeClr>
        </a:solidFill>
      </dgm:spPr>
      <dgm:t>
        <a:bodyPr/>
        <a:lstStyle/>
        <a:p>
          <a:pPr rtl="0"/>
          <a:r>
            <a:rPr lang="en-US" b="1" dirty="0" smtClean="0">
              <a:solidFill>
                <a:schemeClr val="tx1"/>
              </a:solidFill>
              <a:latin typeface="+mj-lt"/>
            </a:rPr>
            <a:t>Remote login capability</a:t>
          </a:r>
          <a:endParaRPr lang="en-US" b="1" dirty="0">
            <a:solidFill>
              <a:schemeClr val="tx1"/>
            </a:solidFill>
            <a:latin typeface="+mj-lt"/>
          </a:endParaRPr>
        </a:p>
      </dgm:t>
    </dgm:pt>
    <dgm:pt modelId="{268587F9-9424-204D-8DFD-BB10622FDF09}" type="parTrans" cxnId="{E6938C4F-CF56-C14A-99BB-3DCB38261C5E}">
      <dgm:prSet/>
      <dgm:spPr/>
      <dgm:t>
        <a:bodyPr/>
        <a:lstStyle/>
        <a:p>
          <a:endParaRPr lang="en-US"/>
        </a:p>
      </dgm:t>
    </dgm:pt>
    <dgm:pt modelId="{4E25DBAC-D8D0-854D-901C-DA80AD636C96}" type="sibTrans" cxnId="{E6938C4F-CF56-C14A-99BB-3DCB38261C5E}">
      <dgm:prSet/>
      <dgm:spPr/>
      <dgm:t>
        <a:bodyPr/>
        <a:lstStyle/>
        <a:p>
          <a:endParaRPr lang="en-US"/>
        </a:p>
      </dgm:t>
    </dgm:pt>
    <dgm:pt modelId="{DD25D6CF-B048-C345-ADA8-70947047FD6A}">
      <dgm:prSet/>
      <dgm:spPr>
        <a:solidFill>
          <a:schemeClr val="tx1"/>
        </a:solidFill>
      </dgm:spPr>
      <dgm:t>
        <a:bodyPr/>
        <a:lstStyle/>
        <a:p>
          <a:pPr rtl="0"/>
          <a:r>
            <a:rPr lang="en-US" b="1" dirty="0" smtClean="0">
              <a:latin typeface="+mj-lt"/>
            </a:rPr>
            <a:t>Worm logs onto a remote system as a user and then uses commands to copy itself from one system to the other</a:t>
          </a:r>
          <a:endParaRPr lang="en-US" b="1" dirty="0">
            <a:latin typeface="+mj-lt"/>
          </a:endParaRPr>
        </a:p>
      </dgm:t>
    </dgm:pt>
    <dgm:pt modelId="{51B03FA5-724F-2346-9ABC-93A0ABFD4651}" type="parTrans" cxnId="{BF1EB1D1-5A7A-A748-A6CA-1A41B67DD0FD}">
      <dgm:prSet/>
      <dgm:spPr/>
      <dgm:t>
        <a:bodyPr/>
        <a:lstStyle/>
        <a:p>
          <a:endParaRPr lang="en-US"/>
        </a:p>
      </dgm:t>
    </dgm:pt>
    <dgm:pt modelId="{92D4CA32-4545-9F42-BFAC-F50AB3F4187D}" type="sibTrans" cxnId="{BF1EB1D1-5A7A-A748-A6CA-1A41B67DD0FD}">
      <dgm:prSet/>
      <dgm:spPr/>
      <dgm:t>
        <a:bodyPr/>
        <a:lstStyle/>
        <a:p>
          <a:endParaRPr lang="en-US"/>
        </a:p>
      </dgm:t>
    </dgm:pt>
    <dgm:pt modelId="{40A171E3-7A15-A14F-908E-1B245CED8AF2}" type="pres">
      <dgm:prSet presAssocID="{4C1CC08E-6906-F04F-AA1D-24F8D142CD37}" presName="Name0" presStyleCnt="0">
        <dgm:presLayoutVars>
          <dgm:dir/>
          <dgm:animLvl val="lvl"/>
          <dgm:resizeHandles val="exact"/>
        </dgm:presLayoutVars>
      </dgm:prSet>
      <dgm:spPr/>
      <dgm:t>
        <a:bodyPr/>
        <a:lstStyle/>
        <a:p>
          <a:endParaRPr lang="en-US"/>
        </a:p>
      </dgm:t>
    </dgm:pt>
    <dgm:pt modelId="{A2674257-3BF1-F643-951F-13DEC6E433CB}" type="pres">
      <dgm:prSet presAssocID="{FE9713D8-29EE-EA44-A8A1-19FCD176683E}" presName="linNode" presStyleCnt="0"/>
      <dgm:spPr/>
    </dgm:pt>
    <dgm:pt modelId="{E1E0970F-0907-F244-BFE7-FA3A665AC84A}" type="pres">
      <dgm:prSet presAssocID="{FE9713D8-29EE-EA44-A8A1-19FCD176683E}" presName="parentText" presStyleLbl="node1" presStyleIdx="0" presStyleCnt="5">
        <dgm:presLayoutVars>
          <dgm:chMax val="1"/>
          <dgm:bulletEnabled val="1"/>
        </dgm:presLayoutVars>
      </dgm:prSet>
      <dgm:spPr/>
      <dgm:t>
        <a:bodyPr/>
        <a:lstStyle/>
        <a:p>
          <a:endParaRPr lang="en-US"/>
        </a:p>
      </dgm:t>
    </dgm:pt>
    <dgm:pt modelId="{F78E7295-D7EB-CD46-9D6D-375BC99FA006}" type="pres">
      <dgm:prSet presAssocID="{FE9713D8-29EE-EA44-A8A1-19FCD176683E}" presName="descendantText" presStyleLbl="alignAccFollowNode1" presStyleIdx="0" presStyleCnt="5">
        <dgm:presLayoutVars>
          <dgm:bulletEnabled val="1"/>
        </dgm:presLayoutVars>
      </dgm:prSet>
      <dgm:spPr/>
      <dgm:t>
        <a:bodyPr/>
        <a:lstStyle/>
        <a:p>
          <a:endParaRPr lang="en-US"/>
        </a:p>
      </dgm:t>
    </dgm:pt>
    <dgm:pt modelId="{D58625A5-5E13-BA49-B316-3A87292B7AB7}" type="pres">
      <dgm:prSet presAssocID="{29165784-ECA5-B446-88F4-4A42EF56A6BB}" presName="sp" presStyleCnt="0"/>
      <dgm:spPr/>
    </dgm:pt>
    <dgm:pt modelId="{AC90A092-D25B-6847-97DF-60AFC1E9E9AE}" type="pres">
      <dgm:prSet presAssocID="{AA9D2254-12C4-E64B-9A8F-9C7D772879C9}" presName="linNode" presStyleCnt="0"/>
      <dgm:spPr/>
    </dgm:pt>
    <dgm:pt modelId="{AA46F3A1-973A-D541-8C10-D6332E49AB54}" type="pres">
      <dgm:prSet presAssocID="{AA9D2254-12C4-E64B-9A8F-9C7D772879C9}" presName="parentText" presStyleLbl="node1" presStyleIdx="1" presStyleCnt="5">
        <dgm:presLayoutVars>
          <dgm:chMax val="1"/>
          <dgm:bulletEnabled val="1"/>
        </dgm:presLayoutVars>
      </dgm:prSet>
      <dgm:spPr/>
      <dgm:t>
        <a:bodyPr/>
        <a:lstStyle/>
        <a:p>
          <a:endParaRPr lang="en-US"/>
        </a:p>
      </dgm:t>
    </dgm:pt>
    <dgm:pt modelId="{00F1EE6F-A680-5D47-BE2C-5D9099BCAD7E}" type="pres">
      <dgm:prSet presAssocID="{AA9D2254-12C4-E64B-9A8F-9C7D772879C9}" presName="descendantText" presStyleLbl="alignAccFollowNode1" presStyleIdx="1" presStyleCnt="5">
        <dgm:presLayoutVars>
          <dgm:bulletEnabled val="1"/>
        </dgm:presLayoutVars>
      </dgm:prSet>
      <dgm:spPr/>
      <dgm:t>
        <a:bodyPr/>
        <a:lstStyle/>
        <a:p>
          <a:endParaRPr lang="en-US"/>
        </a:p>
      </dgm:t>
    </dgm:pt>
    <dgm:pt modelId="{3990C908-8D47-1340-80E2-243B1F44A1C7}" type="pres">
      <dgm:prSet presAssocID="{A96BF268-3580-F243-90ED-0CCA5ACC3ED7}" presName="sp" presStyleCnt="0"/>
      <dgm:spPr/>
    </dgm:pt>
    <dgm:pt modelId="{E768EAE1-D6C3-184C-A113-D969016ABA42}" type="pres">
      <dgm:prSet presAssocID="{EDE8EA06-1C38-564B-B1C9-2264B4F44BC2}" presName="linNode" presStyleCnt="0"/>
      <dgm:spPr/>
    </dgm:pt>
    <dgm:pt modelId="{3643834B-A836-AE40-8CCA-98EC9257C527}" type="pres">
      <dgm:prSet presAssocID="{EDE8EA06-1C38-564B-B1C9-2264B4F44BC2}" presName="parentText" presStyleLbl="node1" presStyleIdx="2" presStyleCnt="5">
        <dgm:presLayoutVars>
          <dgm:chMax val="1"/>
          <dgm:bulletEnabled val="1"/>
        </dgm:presLayoutVars>
      </dgm:prSet>
      <dgm:spPr/>
      <dgm:t>
        <a:bodyPr/>
        <a:lstStyle/>
        <a:p>
          <a:endParaRPr lang="en-US"/>
        </a:p>
      </dgm:t>
    </dgm:pt>
    <dgm:pt modelId="{EAE3CD11-86DC-D148-B0A4-B97E022278AC}" type="pres">
      <dgm:prSet presAssocID="{EDE8EA06-1C38-564B-B1C9-2264B4F44BC2}" presName="descendantText" presStyleLbl="alignAccFollowNode1" presStyleIdx="2" presStyleCnt="5">
        <dgm:presLayoutVars>
          <dgm:bulletEnabled val="1"/>
        </dgm:presLayoutVars>
      </dgm:prSet>
      <dgm:spPr/>
      <dgm:t>
        <a:bodyPr/>
        <a:lstStyle/>
        <a:p>
          <a:endParaRPr lang="en-US"/>
        </a:p>
      </dgm:t>
    </dgm:pt>
    <dgm:pt modelId="{E26CFCC7-2806-B247-A671-D9BC41F2406E}" type="pres">
      <dgm:prSet presAssocID="{C772D4E5-B72E-5840-AE55-8C43CCBF5877}" presName="sp" presStyleCnt="0"/>
      <dgm:spPr/>
    </dgm:pt>
    <dgm:pt modelId="{6EE993D3-FC72-1448-8B46-1726050E2E22}" type="pres">
      <dgm:prSet presAssocID="{FCAA0E17-EBD1-7E49-939C-57128952A9AF}" presName="linNode" presStyleCnt="0"/>
      <dgm:spPr/>
    </dgm:pt>
    <dgm:pt modelId="{32A7F985-A05D-9A45-A255-9E65F500E120}" type="pres">
      <dgm:prSet presAssocID="{FCAA0E17-EBD1-7E49-939C-57128952A9AF}" presName="parentText" presStyleLbl="node1" presStyleIdx="3" presStyleCnt="5">
        <dgm:presLayoutVars>
          <dgm:chMax val="1"/>
          <dgm:bulletEnabled val="1"/>
        </dgm:presLayoutVars>
      </dgm:prSet>
      <dgm:spPr/>
      <dgm:t>
        <a:bodyPr/>
        <a:lstStyle/>
        <a:p>
          <a:endParaRPr lang="en-US"/>
        </a:p>
      </dgm:t>
    </dgm:pt>
    <dgm:pt modelId="{177802D0-FB31-4B41-8EB4-26CD25007ABC}" type="pres">
      <dgm:prSet presAssocID="{FCAA0E17-EBD1-7E49-939C-57128952A9AF}" presName="descendantText" presStyleLbl="alignAccFollowNode1" presStyleIdx="3" presStyleCnt="5">
        <dgm:presLayoutVars>
          <dgm:bulletEnabled val="1"/>
        </dgm:presLayoutVars>
      </dgm:prSet>
      <dgm:spPr/>
      <dgm:t>
        <a:bodyPr/>
        <a:lstStyle/>
        <a:p>
          <a:endParaRPr lang="en-US"/>
        </a:p>
      </dgm:t>
    </dgm:pt>
    <dgm:pt modelId="{B8AB093A-B855-BB4E-B0C6-89BD7264A54A}" type="pres">
      <dgm:prSet presAssocID="{C2125D76-B333-0947-8B38-078DB901193C}" presName="sp" presStyleCnt="0"/>
      <dgm:spPr/>
    </dgm:pt>
    <dgm:pt modelId="{2DDF0DD6-8644-464C-B731-5985B21F12B7}" type="pres">
      <dgm:prSet presAssocID="{847B1FB8-52B7-774A-82B7-A4AE44215322}" presName="linNode" presStyleCnt="0"/>
      <dgm:spPr/>
    </dgm:pt>
    <dgm:pt modelId="{4E9E9A9B-C119-9141-8246-9E5820C59B44}" type="pres">
      <dgm:prSet presAssocID="{847B1FB8-52B7-774A-82B7-A4AE44215322}" presName="parentText" presStyleLbl="node1" presStyleIdx="4" presStyleCnt="5">
        <dgm:presLayoutVars>
          <dgm:chMax val="1"/>
          <dgm:bulletEnabled val="1"/>
        </dgm:presLayoutVars>
      </dgm:prSet>
      <dgm:spPr/>
      <dgm:t>
        <a:bodyPr/>
        <a:lstStyle/>
        <a:p>
          <a:endParaRPr lang="en-US"/>
        </a:p>
      </dgm:t>
    </dgm:pt>
    <dgm:pt modelId="{F548D0B3-D601-2640-9C5D-22FE0D733D27}" type="pres">
      <dgm:prSet presAssocID="{847B1FB8-52B7-774A-82B7-A4AE44215322}" presName="descendantText" presStyleLbl="alignAccFollowNode1" presStyleIdx="4" presStyleCnt="5">
        <dgm:presLayoutVars>
          <dgm:bulletEnabled val="1"/>
        </dgm:presLayoutVars>
      </dgm:prSet>
      <dgm:spPr/>
      <dgm:t>
        <a:bodyPr/>
        <a:lstStyle/>
        <a:p>
          <a:endParaRPr lang="en-US"/>
        </a:p>
      </dgm:t>
    </dgm:pt>
  </dgm:ptLst>
  <dgm:cxnLst>
    <dgm:cxn modelId="{0A1C3AE5-6226-7641-89D9-2B462BB3F318}" srcId="{FCAA0E17-EBD1-7E49-939C-57128952A9AF}" destId="{3777E620-C955-3E4B-B5FF-DF53E3D76AB6}" srcOrd="0" destOrd="0" parTransId="{CBB4F215-E494-4841-B865-3F020F84F5F5}" sibTransId="{D9E5CAA6-4D84-5446-A69A-6A884ABCDE7B}"/>
    <dgm:cxn modelId="{3E810C85-9CDF-484C-BD32-D08C501F85C4}" srcId="{EDE8EA06-1C38-564B-B1C9-2264B4F44BC2}" destId="{2D59E4BE-BC2A-6D42-A0CA-EB35F9962A95}" srcOrd="0" destOrd="0" parTransId="{3340C372-84F1-B94A-B534-B9991C46EF8A}" sibTransId="{3297917D-E07A-FD49-BBCB-1AC7E257EAB1}"/>
    <dgm:cxn modelId="{53DD798F-188D-EE42-908C-8D71D37B8ECA}" srcId="{AA9D2254-12C4-E64B-9A8F-9C7D772879C9}" destId="{9581EE21-956D-9848-81DE-D38356A52A2C}" srcOrd="0" destOrd="0" parTransId="{EDE70E62-581F-ED4D-8A5B-52E1E14A19D2}" sibTransId="{9E9E583E-A013-DA41-B28B-99BCB8711C75}"/>
    <dgm:cxn modelId="{51372E59-330B-2F40-B3FD-D06E674932FF}" type="presOf" srcId="{DD25D6CF-B048-C345-ADA8-70947047FD6A}" destId="{F548D0B3-D601-2640-9C5D-22FE0D733D27}" srcOrd="0" destOrd="0" presId="urn:microsoft.com/office/officeart/2005/8/layout/vList5"/>
    <dgm:cxn modelId="{7C3BD567-1840-1D45-9E23-1E6567244794}" type="presOf" srcId="{847B1FB8-52B7-774A-82B7-A4AE44215322}" destId="{4E9E9A9B-C119-9141-8246-9E5820C59B44}" srcOrd="0" destOrd="0" presId="urn:microsoft.com/office/officeart/2005/8/layout/vList5"/>
    <dgm:cxn modelId="{6F329847-0529-ED4D-BAE1-8D0D3077FB40}" type="presOf" srcId="{4C1CC08E-6906-F04F-AA1D-24F8D142CD37}" destId="{40A171E3-7A15-A14F-908E-1B245CED8AF2}" srcOrd="0" destOrd="0" presId="urn:microsoft.com/office/officeart/2005/8/layout/vList5"/>
    <dgm:cxn modelId="{22C8A097-5015-E546-ABB1-E694BE9C2F61}" type="presOf" srcId="{307F5F63-B4E8-1C4E-96E5-9C9A1945C20B}" destId="{F78E7295-D7EB-CD46-9D6D-375BC99FA006}" srcOrd="0" destOrd="1" presId="urn:microsoft.com/office/officeart/2005/8/layout/vList5"/>
    <dgm:cxn modelId="{0C00E520-51B5-C644-A901-F49445C665CA}" type="presOf" srcId="{EDE8EA06-1C38-564B-B1C9-2264B4F44BC2}" destId="{3643834B-A836-AE40-8CCA-98EC9257C527}" srcOrd="0" destOrd="0" presId="urn:microsoft.com/office/officeart/2005/8/layout/vList5"/>
    <dgm:cxn modelId="{2F7F6693-08D0-124C-82B0-561992704CAB}" type="presOf" srcId="{EA82C179-6CD6-DF4C-9775-B576BB1B1279}" destId="{F78E7295-D7EB-CD46-9D6D-375BC99FA006}" srcOrd="0" destOrd="0" presId="urn:microsoft.com/office/officeart/2005/8/layout/vList5"/>
    <dgm:cxn modelId="{BF1EB1D1-5A7A-A748-A6CA-1A41B67DD0FD}" srcId="{847B1FB8-52B7-774A-82B7-A4AE44215322}" destId="{DD25D6CF-B048-C345-ADA8-70947047FD6A}" srcOrd="0" destOrd="0" parTransId="{51B03FA5-724F-2346-9ABC-93A0ABFD4651}" sibTransId="{92D4CA32-4545-9F42-BFAC-F50AB3F4187D}"/>
    <dgm:cxn modelId="{6A2D1AC5-5678-6742-B960-E644A0A1087E}" type="presOf" srcId="{FE9713D8-29EE-EA44-A8A1-19FCD176683E}" destId="{E1E0970F-0907-F244-BFE7-FA3A665AC84A}" srcOrd="0" destOrd="0" presId="urn:microsoft.com/office/officeart/2005/8/layout/vList5"/>
    <dgm:cxn modelId="{16F69619-9DE5-DB4A-BD5C-24B893845576}" srcId="{4C1CC08E-6906-F04F-AA1D-24F8D142CD37}" destId="{FCAA0E17-EBD1-7E49-939C-57128952A9AF}" srcOrd="3" destOrd="0" parTransId="{AB3C6213-56CE-374D-BDF6-B8DB761B18D7}" sibTransId="{C2125D76-B333-0947-8B38-078DB901193C}"/>
    <dgm:cxn modelId="{E6938C4F-CF56-C14A-99BB-3DCB38261C5E}" srcId="{4C1CC08E-6906-F04F-AA1D-24F8D142CD37}" destId="{847B1FB8-52B7-774A-82B7-A4AE44215322}" srcOrd="4" destOrd="0" parTransId="{268587F9-9424-204D-8DFD-BB10622FDF09}" sibTransId="{4E25DBAC-D8D0-854D-901C-DA80AD636C96}"/>
    <dgm:cxn modelId="{2872FB75-569A-6F44-AB3C-DDBDBC276263}" srcId="{4C1CC08E-6906-F04F-AA1D-24F8D142CD37}" destId="{FE9713D8-29EE-EA44-A8A1-19FCD176683E}" srcOrd="0" destOrd="0" parTransId="{661804BC-2252-4F4B-BF7F-446E16E813B6}" sibTransId="{29165784-ECA5-B446-88F4-4A42EF56A6BB}"/>
    <dgm:cxn modelId="{BBEA0A10-A636-4440-B4B0-C0A86A171BA2}" type="presOf" srcId="{9581EE21-956D-9848-81DE-D38356A52A2C}" destId="{00F1EE6F-A680-5D47-BE2C-5D9099BCAD7E}" srcOrd="0" destOrd="0" presId="urn:microsoft.com/office/officeart/2005/8/layout/vList5"/>
    <dgm:cxn modelId="{834BC056-4E30-1448-B6D3-A2B5892063D1}" srcId="{FE9713D8-29EE-EA44-A8A1-19FCD176683E}" destId="{EA82C179-6CD6-DF4C-9775-B576BB1B1279}" srcOrd="0" destOrd="0" parTransId="{49597E77-063A-EC41-A9DA-E5525E677EC5}" sibTransId="{B37FF192-4395-8849-B3C7-2DBB861A012D}"/>
    <dgm:cxn modelId="{5A044ED7-768A-AC4F-9CB5-E01CE40F8A80}" type="presOf" srcId="{2D59E4BE-BC2A-6D42-A0CA-EB35F9962A95}" destId="{EAE3CD11-86DC-D148-B0A4-B97E022278AC}" srcOrd="0" destOrd="0" presId="urn:microsoft.com/office/officeart/2005/8/layout/vList5"/>
    <dgm:cxn modelId="{AF7D922C-D9D2-C14F-A951-CB929C2CDA24}" type="presOf" srcId="{3777E620-C955-3E4B-B5FF-DF53E3D76AB6}" destId="{177802D0-FB31-4B41-8EB4-26CD25007ABC}" srcOrd="0" destOrd="0" presId="urn:microsoft.com/office/officeart/2005/8/layout/vList5"/>
    <dgm:cxn modelId="{B08CE160-8C63-A041-B41C-8D6D83CBFD04}" type="presOf" srcId="{FCAA0E17-EBD1-7E49-939C-57128952A9AF}" destId="{32A7F985-A05D-9A45-A255-9E65F500E120}" srcOrd="0" destOrd="0" presId="urn:microsoft.com/office/officeart/2005/8/layout/vList5"/>
    <dgm:cxn modelId="{C2C12C3F-7484-2142-BD46-4476766CB7B8}" srcId="{4C1CC08E-6906-F04F-AA1D-24F8D142CD37}" destId="{AA9D2254-12C4-E64B-9A8F-9C7D772879C9}" srcOrd="1" destOrd="0" parTransId="{B171DB04-D66B-6F47-AED8-A7838F550642}" sibTransId="{A96BF268-3580-F243-90ED-0CCA5ACC3ED7}"/>
    <dgm:cxn modelId="{0AD2CE7B-3C93-7D44-8032-C9A43DD64E0A}" srcId="{FE9713D8-29EE-EA44-A8A1-19FCD176683E}" destId="{307F5F63-B4E8-1C4E-96E5-9C9A1945C20B}" srcOrd="1" destOrd="0" parTransId="{DDA9EFE2-0130-5E45-A8C4-75F46E8F19ED}" sibTransId="{BE403B6D-6F8E-EA4A-A125-8BA210581358}"/>
    <dgm:cxn modelId="{884169DC-E20F-6F45-B6D4-FCA01AB7AB48}" type="presOf" srcId="{AA9D2254-12C4-E64B-9A8F-9C7D772879C9}" destId="{AA46F3A1-973A-D541-8C10-D6332E49AB54}" srcOrd="0" destOrd="0" presId="urn:microsoft.com/office/officeart/2005/8/layout/vList5"/>
    <dgm:cxn modelId="{CCBDC9F7-F1F0-8D4A-94FA-97696C8AF37E}" srcId="{4C1CC08E-6906-F04F-AA1D-24F8D142CD37}" destId="{EDE8EA06-1C38-564B-B1C9-2264B4F44BC2}" srcOrd="2" destOrd="0" parTransId="{A7483F20-60EF-AB41-B889-D5116BA127F6}" sibTransId="{C772D4E5-B72E-5840-AE55-8C43CCBF5877}"/>
    <dgm:cxn modelId="{A7911F2D-E6B4-864F-BE0A-63E0383C76D0}" type="presParOf" srcId="{40A171E3-7A15-A14F-908E-1B245CED8AF2}" destId="{A2674257-3BF1-F643-951F-13DEC6E433CB}" srcOrd="0" destOrd="0" presId="urn:microsoft.com/office/officeart/2005/8/layout/vList5"/>
    <dgm:cxn modelId="{58412ACB-F42F-A448-965E-E10B27E037C9}" type="presParOf" srcId="{A2674257-3BF1-F643-951F-13DEC6E433CB}" destId="{E1E0970F-0907-F244-BFE7-FA3A665AC84A}" srcOrd="0" destOrd="0" presId="urn:microsoft.com/office/officeart/2005/8/layout/vList5"/>
    <dgm:cxn modelId="{A0591A63-F851-4144-97A7-977A0C6A73D6}" type="presParOf" srcId="{A2674257-3BF1-F643-951F-13DEC6E433CB}" destId="{F78E7295-D7EB-CD46-9D6D-375BC99FA006}" srcOrd="1" destOrd="0" presId="urn:microsoft.com/office/officeart/2005/8/layout/vList5"/>
    <dgm:cxn modelId="{49BED8B9-F405-AA41-B11B-3A3FAD6314D8}" type="presParOf" srcId="{40A171E3-7A15-A14F-908E-1B245CED8AF2}" destId="{D58625A5-5E13-BA49-B316-3A87292B7AB7}" srcOrd="1" destOrd="0" presId="urn:microsoft.com/office/officeart/2005/8/layout/vList5"/>
    <dgm:cxn modelId="{B483091F-5B4A-3B42-AB27-299D25A0E144}" type="presParOf" srcId="{40A171E3-7A15-A14F-908E-1B245CED8AF2}" destId="{AC90A092-D25B-6847-97DF-60AFC1E9E9AE}" srcOrd="2" destOrd="0" presId="urn:microsoft.com/office/officeart/2005/8/layout/vList5"/>
    <dgm:cxn modelId="{02AA4C13-5EC3-3F4D-8C67-32FCC7A48A9E}" type="presParOf" srcId="{AC90A092-D25B-6847-97DF-60AFC1E9E9AE}" destId="{AA46F3A1-973A-D541-8C10-D6332E49AB54}" srcOrd="0" destOrd="0" presId="urn:microsoft.com/office/officeart/2005/8/layout/vList5"/>
    <dgm:cxn modelId="{677042D9-39C6-DE4A-BE43-09F9E7DD7E1D}" type="presParOf" srcId="{AC90A092-D25B-6847-97DF-60AFC1E9E9AE}" destId="{00F1EE6F-A680-5D47-BE2C-5D9099BCAD7E}" srcOrd="1" destOrd="0" presId="urn:microsoft.com/office/officeart/2005/8/layout/vList5"/>
    <dgm:cxn modelId="{0ADD06D5-6996-DF4A-86C4-010CA2D7DE1B}" type="presParOf" srcId="{40A171E3-7A15-A14F-908E-1B245CED8AF2}" destId="{3990C908-8D47-1340-80E2-243B1F44A1C7}" srcOrd="3" destOrd="0" presId="urn:microsoft.com/office/officeart/2005/8/layout/vList5"/>
    <dgm:cxn modelId="{C2F3074B-22F5-5448-BD0E-69AB1F51CA5B}" type="presParOf" srcId="{40A171E3-7A15-A14F-908E-1B245CED8AF2}" destId="{E768EAE1-D6C3-184C-A113-D969016ABA42}" srcOrd="4" destOrd="0" presId="urn:microsoft.com/office/officeart/2005/8/layout/vList5"/>
    <dgm:cxn modelId="{8B3BFE08-1E9B-2E47-9814-574A61BEE2A3}" type="presParOf" srcId="{E768EAE1-D6C3-184C-A113-D969016ABA42}" destId="{3643834B-A836-AE40-8CCA-98EC9257C527}" srcOrd="0" destOrd="0" presId="urn:microsoft.com/office/officeart/2005/8/layout/vList5"/>
    <dgm:cxn modelId="{7C6CB97F-9012-CD4B-82D2-A7A12A508C3B}" type="presParOf" srcId="{E768EAE1-D6C3-184C-A113-D969016ABA42}" destId="{EAE3CD11-86DC-D148-B0A4-B97E022278AC}" srcOrd="1" destOrd="0" presId="urn:microsoft.com/office/officeart/2005/8/layout/vList5"/>
    <dgm:cxn modelId="{F8C1428C-F4EE-404D-AF0B-AD611B236ADE}" type="presParOf" srcId="{40A171E3-7A15-A14F-908E-1B245CED8AF2}" destId="{E26CFCC7-2806-B247-A671-D9BC41F2406E}" srcOrd="5" destOrd="0" presId="urn:microsoft.com/office/officeart/2005/8/layout/vList5"/>
    <dgm:cxn modelId="{04AA88AB-5A7B-5143-87D9-695DF69B9FDC}" type="presParOf" srcId="{40A171E3-7A15-A14F-908E-1B245CED8AF2}" destId="{6EE993D3-FC72-1448-8B46-1726050E2E22}" srcOrd="6" destOrd="0" presId="urn:microsoft.com/office/officeart/2005/8/layout/vList5"/>
    <dgm:cxn modelId="{CED4A5B0-1A4F-9E40-BF0B-B996C29A92EE}" type="presParOf" srcId="{6EE993D3-FC72-1448-8B46-1726050E2E22}" destId="{32A7F985-A05D-9A45-A255-9E65F500E120}" srcOrd="0" destOrd="0" presId="urn:microsoft.com/office/officeart/2005/8/layout/vList5"/>
    <dgm:cxn modelId="{2A6E5965-0F48-574D-97F5-967C454E732F}" type="presParOf" srcId="{6EE993D3-FC72-1448-8B46-1726050E2E22}" destId="{177802D0-FB31-4B41-8EB4-26CD25007ABC}" srcOrd="1" destOrd="0" presId="urn:microsoft.com/office/officeart/2005/8/layout/vList5"/>
    <dgm:cxn modelId="{B371E855-ECF6-3348-BE7E-9FCFB9258CD1}" type="presParOf" srcId="{40A171E3-7A15-A14F-908E-1B245CED8AF2}" destId="{B8AB093A-B855-BB4E-B0C6-89BD7264A54A}" srcOrd="7" destOrd="0" presId="urn:microsoft.com/office/officeart/2005/8/layout/vList5"/>
    <dgm:cxn modelId="{9D4ABA54-C0A8-D84D-94C8-B394ACBBAA9D}" type="presParOf" srcId="{40A171E3-7A15-A14F-908E-1B245CED8AF2}" destId="{2DDF0DD6-8644-464C-B731-5985B21F12B7}" srcOrd="8" destOrd="0" presId="urn:microsoft.com/office/officeart/2005/8/layout/vList5"/>
    <dgm:cxn modelId="{C0D280A7-E6F2-CB4C-946E-7F2E4594B2F5}" type="presParOf" srcId="{2DDF0DD6-8644-464C-B731-5985B21F12B7}" destId="{4E9E9A9B-C119-9141-8246-9E5820C59B44}" srcOrd="0" destOrd="0" presId="urn:microsoft.com/office/officeart/2005/8/layout/vList5"/>
    <dgm:cxn modelId="{0C8234F2-D19A-384D-BF03-6C9EBB693CB8}" type="presParOf" srcId="{2DDF0DD6-8644-464C-B731-5985B21F12B7}" destId="{F548D0B3-D601-2640-9C5D-22FE0D733D2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94CA9CD-D4B1-D740-B071-C60C0FB75068}" type="doc">
      <dgm:prSet loTypeId="urn:microsoft.com/office/officeart/2005/8/layout/matrix3" loCatId="matrix" qsTypeId="urn:microsoft.com/office/officeart/2005/8/quickstyle/simple4" qsCatId="simple" csTypeId="urn:microsoft.com/office/officeart/2005/8/colors/accent1_2" csCatId="accent1" phldr="1"/>
      <dgm:spPr/>
      <dgm:t>
        <a:bodyPr/>
        <a:lstStyle/>
        <a:p>
          <a:endParaRPr lang="en-US"/>
        </a:p>
      </dgm:t>
    </dgm:pt>
    <dgm:pt modelId="{6BD39E72-A2AE-9545-A5A8-E34ED852F2B9}">
      <dgm:prSet/>
      <dgm:spPr>
        <a:solidFill>
          <a:schemeClr val="accent5">
            <a:lumMod val="75000"/>
          </a:schemeClr>
        </a:solidFill>
      </dgm:spPr>
      <dgm:t>
        <a:bodyPr/>
        <a:lstStyle/>
        <a:p>
          <a:pPr rtl="0"/>
          <a:r>
            <a:rPr lang="en-US" b="1" dirty="0" smtClean="0">
              <a:solidFill>
                <a:schemeClr val="bg1"/>
              </a:solidFill>
            </a:rPr>
            <a:t>Ransomware attack in May 2017 that spread extremely fast over a period of hours to days, infecting hundreds of thousands of systems belonging to both public and private organizations in more than 150 countries</a:t>
          </a:r>
          <a:endParaRPr lang="en-US" b="1" dirty="0">
            <a:solidFill>
              <a:schemeClr val="bg1"/>
            </a:solidFill>
          </a:endParaRPr>
        </a:p>
      </dgm:t>
    </dgm:pt>
    <dgm:pt modelId="{4A5A9392-277E-0141-96F4-A980AFB0B235}" type="parTrans" cxnId="{587790E3-CD85-2B4F-A5AD-6D7A79C6AD92}">
      <dgm:prSet/>
      <dgm:spPr/>
      <dgm:t>
        <a:bodyPr/>
        <a:lstStyle/>
        <a:p>
          <a:endParaRPr lang="en-US"/>
        </a:p>
      </dgm:t>
    </dgm:pt>
    <dgm:pt modelId="{02874A0E-7485-C345-9473-025301E04B6C}" type="sibTrans" cxnId="{587790E3-CD85-2B4F-A5AD-6D7A79C6AD92}">
      <dgm:prSet/>
      <dgm:spPr/>
      <dgm:t>
        <a:bodyPr/>
        <a:lstStyle/>
        <a:p>
          <a:endParaRPr lang="en-US"/>
        </a:p>
      </dgm:t>
    </dgm:pt>
    <dgm:pt modelId="{4C1AD1CF-FB66-9C42-BB2E-223447990F1D}">
      <dgm:prSet/>
      <dgm:spPr>
        <a:solidFill>
          <a:schemeClr val="accent3">
            <a:lumMod val="75000"/>
          </a:schemeClr>
        </a:solidFill>
      </dgm:spPr>
      <dgm:t>
        <a:bodyPr/>
        <a:lstStyle/>
        <a:p>
          <a:pPr rtl="0"/>
          <a:r>
            <a:rPr lang="en-US" b="1" dirty="0" smtClean="0">
              <a:solidFill>
                <a:schemeClr val="bg1"/>
              </a:solidFill>
            </a:rPr>
            <a:t>It spread as a worm by aggressively scanning both local and random remote networks, attempting to exploit a vulnerability in the SMB file sharing service on unpatched Windows systems</a:t>
          </a:r>
          <a:endParaRPr lang="en-US" b="1" dirty="0">
            <a:solidFill>
              <a:schemeClr val="bg1"/>
            </a:solidFill>
          </a:endParaRPr>
        </a:p>
      </dgm:t>
    </dgm:pt>
    <dgm:pt modelId="{C5780629-0D1B-D24E-B996-B5708F0A4206}" type="parTrans" cxnId="{F13280B1-4C5A-D644-A621-5D92F02EBD30}">
      <dgm:prSet/>
      <dgm:spPr/>
      <dgm:t>
        <a:bodyPr/>
        <a:lstStyle/>
        <a:p>
          <a:endParaRPr lang="en-US"/>
        </a:p>
      </dgm:t>
    </dgm:pt>
    <dgm:pt modelId="{7B12CD30-D8B9-7346-A243-04016560B6A2}" type="sibTrans" cxnId="{F13280B1-4C5A-D644-A621-5D92F02EBD30}">
      <dgm:prSet/>
      <dgm:spPr/>
      <dgm:t>
        <a:bodyPr/>
        <a:lstStyle/>
        <a:p>
          <a:endParaRPr lang="en-US"/>
        </a:p>
      </dgm:t>
    </dgm:pt>
    <dgm:pt modelId="{8191AEF8-830E-E444-912C-5E6B6736B38E}">
      <dgm:prSet/>
      <dgm:spPr>
        <a:solidFill>
          <a:schemeClr val="accent3">
            <a:lumMod val="75000"/>
          </a:schemeClr>
        </a:solidFill>
      </dgm:spPr>
      <dgm:t>
        <a:bodyPr/>
        <a:lstStyle/>
        <a:p>
          <a:pPr rtl="0"/>
          <a:r>
            <a:rPr lang="en-US" b="1" dirty="0" smtClean="0">
              <a:solidFill>
                <a:schemeClr val="bg1"/>
              </a:solidFill>
            </a:rPr>
            <a:t>This rapid spread was only slowed by the accidental activation of a “kill-switch” domain by a UK security researcher</a:t>
          </a:r>
          <a:endParaRPr lang="en-US" b="1" dirty="0">
            <a:solidFill>
              <a:schemeClr val="bg1"/>
            </a:solidFill>
          </a:endParaRPr>
        </a:p>
      </dgm:t>
    </dgm:pt>
    <dgm:pt modelId="{B7C0F894-5AEC-884C-81E1-56D824632049}" type="parTrans" cxnId="{47E1A177-6FE9-664E-95B2-C3EB2D353DC9}">
      <dgm:prSet/>
      <dgm:spPr/>
      <dgm:t>
        <a:bodyPr/>
        <a:lstStyle/>
        <a:p>
          <a:endParaRPr lang="en-US"/>
        </a:p>
      </dgm:t>
    </dgm:pt>
    <dgm:pt modelId="{A0B1511A-5F7C-DE4E-8F5C-9B86108765F2}" type="sibTrans" cxnId="{47E1A177-6FE9-664E-95B2-C3EB2D353DC9}">
      <dgm:prSet/>
      <dgm:spPr/>
      <dgm:t>
        <a:bodyPr/>
        <a:lstStyle/>
        <a:p>
          <a:endParaRPr lang="en-US"/>
        </a:p>
      </dgm:t>
    </dgm:pt>
    <dgm:pt modelId="{9DBDAB8E-B7C4-A440-8DF3-CB6649224F6A}">
      <dgm:prSet/>
      <dgm:spPr>
        <a:solidFill>
          <a:schemeClr val="accent5">
            <a:lumMod val="75000"/>
          </a:schemeClr>
        </a:solidFill>
      </dgm:spPr>
      <dgm:t>
        <a:bodyPr/>
        <a:lstStyle/>
        <a:p>
          <a:pPr rtl="0"/>
          <a:r>
            <a:rPr lang="en-US" b="1" dirty="0" smtClean="0">
              <a:solidFill>
                <a:schemeClr val="bg1"/>
              </a:solidFill>
            </a:rPr>
            <a:t>Once installed on infected systems, it also encrypted files, demanding a ransom payment to recover them</a:t>
          </a:r>
          <a:endParaRPr lang="en-US" b="1" dirty="0">
            <a:solidFill>
              <a:schemeClr val="bg1"/>
            </a:solidFill>
          </a:endParaRPr>
        </a:p>
      </dgm:t>
    </dgm:pt>
    <dgm:pt modelId="{A09DBAFD-5349-0F45-8359-A93D035B9D26}" type="parTrans" cxnId="{A82DAACE-5958-F346-A17B-371ACB6021D3}">
      <dgm:prSet/>
      <dgm:spPr/>
      <dgm:t>
        <a:bodyPr/>
        <a:lstStyle/>
        <a:p>
          <a:endParaRPr lang="en-US"/>
        </a:p>
      </dgm:t>
    </dgm:pt>
    <dgm:pt modelId="{50218FF3-7EDA-5747-B7E4-8002F1B899D1}" type="sibTrans" cxnId="{A82DAACE-5958-F346-A17B-371ACB6021D3}">
      <dgm:prSet/>
      <dgm:spPr/>
      <dgm:t>
        <a:bodyPr/>
        <a:lstStyle/>
        <a:p>
          <a:endParaRPr lang="en-US"/>
        </a:p>
      </dgm:t>
    </dgm:pt>
    <dgm:pt modelId="{73939C93-1CA8-8547-860E-73CA3DEA994E}" type="pres">
      <dgm:prSet presAssocID="{094CA9CD-D4B1-D740-B071-C60C0FB75068}" presName="matrix" presStyleCnt="0">
        <dgm:presLayoutVars>
          <dgm:chMax val="1"/>
          <dgm:dir/>
          <dgm:resizeHandles val="exact"/>
        </dgm:presLayoutVars>
      </dgm:prSet>
      <dgm:spPr/>
      <dgm:t>
        <a:bodyPr/>
        <a:lstStyle/>
        <a:p>
          <a:endParaRPr lang="en-US"/>
        </a:p>
      </dgm:t>
    </dgm:pt>
    <dgm:pt modelId="{35527C6F-2B09-D549-8F7C-974FD99EE026}" type="pres">
      <dgm:prSet presAssocID="{094CA9CD-D4B1-D740-B071-C60C0FB75068}" presName="diamond" presStyleLbl="bgShp" presStyleIdx="0" presStyleCnt="1" custLinFactNeighborX="4910" custLinFactNeighborY="-2248"/>
      <dgm:spPr/>
    </dgm:pt>
    <dgm:pt modelId="{2A7E89E5-2DDA-BC41-A64E-74E0DF287100}" type="pres">
      <dgm:prSet presAssocID="{094CA9CD-D4B1-D740-B071-C60C0FB75068}" presName="quad1" presStyleLbl="node1" presStyleIdx="0" presStyleCnt="4">
        <dgm:presLayoutVars>
          <dgm:chMax val="0"/>
          <dgm:chPref val="0"/>
          <dgm:bulletEnabled val="1"/>
        </dgm:presLayoutVars>
      </dgm:prSet>
      <dgm:spPr/>
      <dgm:t>
        <a:bodyPr/>
        <a:lstStyle/>
        <a:p>
          <a:endParaRPr lang="en-US"/>
        </a:p>
      </dgm:t>
    </dgm:pt>
    <dgm:pt modelId="{E41A8419-78ED-AD41-A3C0-8E9B9F7B1206}" type="pres">
      <dgm:prSet presAssocID="{094CA9CD-D4B1-D740-B071-C60C0FB75068}" presName="quad2" presStyleLbl="node1" presStyleIdx="1" presStyleCnt="4">
        <dgm:presLayoutVars>
          <dgm:chMax val="0"/>
          <dgm:chPref val="0"/>
          <dgm:bulletEnabled val="1"/>
        </dgm:presLayoutVars>
      </dgm:prSet>
      <dgm:spPr/>
      <dgm:t>
        <a:bodyPr/>
        <a:lstStyle/>
        <a:p>
          <a:endParaRPr lang="en-US"/>
        </a:p>
      </dgm:t>
    </dgm:pt>
    <dgm:pt modelId="{D65002E7-5471-E045-8899-52405CA0AECD}" type="pres">
      <dgm:prSet presAssocID="{094CA9CD-D4B1-D740-B071-C60C0FB75068}" presName="quad3" presStyleLbl="node1" presStyleIdx="2" presStyleCnt="4">
        <dgm:presLayoutVars>
          <dgm:chMax val="0"/>
          <dgm:chPref val="0"/>
          <dgm:bulletEnabled val="1"/>
        </dgm:presLayoutVars>
      </dgm:prSet>
      <dgm:spPr/>
      <dgm:t>
        <a:bodyPr/>
        <a:lstStyle/>
        <a:p>
          <a:endParaRPr lang="en-US"/>
        </a:p>
      </dgm:t>
    </dgm:pt>
    <dgm:pt modelId="{6AFE1F2A-87B4-ED4A-A848-2ECBF8CCBB0B}" type="pres">
      <dgm:prSet presAssocID="{094CA9CD-D4B1-D740-B071-C60C0FB75068}" presName="quad4" presStyleLbl="node1" presStyleIdx="3" presStyleCnt="4">
        <dgm:presLayoutVars>
          <dgm:chMax val="0"/>
          <dgm:chPref val="0"/>
          <dgm:bulletEnabled val="1"/>
        </dgm:presLayoutVars>
      </dgm:prSet>
      <dgm:spPr/>
      <dgm:t>
        <a:bodyPr/>
        <a:lstStyle/>
        <a:p>
          <a:endParaRPr lang="en-US"/>
        </a:p>
      </dgm:t>
    </dgm:pt>
  </dgm:ptLst>
  <dgm:cxnLst>
    <dgm:cxn modelId="{47E1A177-6FE9-664E-95B2-C3EB2D353DC9}" srcId="{094CA9CD-D4B1-D740-B071-C60C0FB75068}" destId="{8191AEF8-830E-E444-912C-5E6B6736B38E}" srcOrd="2" destOrd="0" parTransId="{B7C0F894-5AEC-884C-81E1-56D824632049}" sibTransId="{A0B1511A-5F7C-DE4E-8F5C-9B86108765F2}"/>
    <dgm:cxn modelId="{587790E3-CD85-2B4F-A5AD-6D7A79C6AD92}" srcId="{094CA9CD-D4B1-D740-B071-C60C0FB75068}" destId="{6BD39E72-A2AE-9545-A5A8-E34ED852F2B9}" srcOrd="0" destOrd="0" parTransId="{4A5A9392-277E-0141-96F4-A980AFB0B235}" sibTransId="{02874A0E-7485-C345-9473-025301E04B6C}"/>
    <dgm:cxn modelId="{43179AA3-D76B-814F-B0A7-BBB951B8E682}" type="presOf" srcId="{094CA9CD-D4B1-D740-B071-C60C0FB75068}" destId="{73939C93-1CA8-8547-860E-73CA3DEA994E}" srcOrd="0" destOrd="0" presId="urn:microsoft.com/office/officeart/2005/8/layout/matrix3"/>
    <dgm:cxn modelId="{1EE73CB5-9C57-724A-BC3A-8D695EAAE4C7}" type="presOf" srcId="{8191AEF8-830E-E444-912C-5E6B6736B38E}" destId="{D65002E7-5471-E045-8899-52405CA0AECD}" srcOrd="0" destOrd="0" presId="urn:microsoft.com/office/officeart/2005/8/layout/matrix3"/>
    <dgm:cxn modelId="{B237569E-6D03-C24C-880B-9D70FE3B4FB1}" type="presOf" srcId="{6BD39E72-A2AE-9545-A5A8-E34ED852F2B9}" destId="{2A7E89E5-2DDA-BC41-A64E-74E0DF287100}" srcOrd="0" destOrd="0" presId="urn:microsoft.com/office/officeart/2005/8/layout/matrix3"/>
    <dgm:cxn modelId="{A82DAACE-5958-F346-A17B-371ACB6021D3}" srcId="{094CA9CD-D4B1-D740-B071-C60C0FB75068}" destId="{9DBDAB8E-B7C4-A440-8DF3-CB6649224F6A}" srcOrd="3" destOrd="0" parTransId="{A09DBAFD-5349-0F45-8359-A93D035B9D26}" sibTransId="{50218FF3-7EDA-5747-B7E4-8002F1B899D1}"/>
    <dgm:cxn modelId="{7B8EF429-594C-C54D-8887-1E06C3B3EF09}" type="presOf" srcId="{4C1AD1CF-FB66-9C42-BB2E-223447990F1D}" destId="{E41A8419-78ED-AD41-A3C0-8E9B9F7B1206}" srcOrd="0" destOrd="0" presId="urn:microsoft.com/office/officeart/2005/8/layout/matrix3"/>
    <dgm:cxn modelId="{7FB5686F-14AA-994B-8039-031439BB93A1}" type="presOf" srcId="{9DBDAB8E-B7C4-A440-8DF3-CB6649224F6A}" destId="{6AFE1F2A-87B4-ED4A-A848-2ECBF8CCBB0B}" srcOrd="0" destOrd="0" presId="urn:microsoft.com/office/officeart/2005/8/layout/matrix3"/>
    <dgm:cxn modelId="{F13280B1-4C5A-D644-A621-5D92F02EBD30}" srcId="{094CA9CD-D4B1-D740-B071-C60C0FB75068}" destId="{4C1AD1CF-FB66-9C42-BB2E-223447990F1D}" srcOrd="1" destOrd="0" parTransId="{C5780629-0D1B-D24E-B996-B5708F0A4206}" sibTransId="{7B12CD30-D8B9-7346-A243-04016560B6A2}"/>
    <dgm:cxn modelId="{57E60907-0FBE-7540-92C7-4DD25A46A035}" type="presParOf" srcId="{73939C93-1CA8-8547-860E-73CA3DEA994E}" destId="{35527C6F-2B09-D549-8F7C-974FD99EE026}" srcOrd="0" destOrd="0" presId="urn:microsoft.com/office/officeart/2005/8/layout/matrix3"/>
    <dgm:cxn modelId="{F31DC0CE-C559-8E44-AEAB-F87595D8AD2C}" type="presParOf" srcId="{73939C93-1CA8-8547-860E-73CA3DEA994E}" destId="{2A7E89E5-2DDA-BC41-A64E-74E0DF287100}" srcOrd="1" destOrd="0" presId="urn:microsoft.com/office/officeart/2005/8/layout/matrix3"/>
    <dgm:cxn modelId="{14C19ABC-A2B6-3648-B8D3-49E5A5064FD3}" type="presParOf" srcId="{73939C93-1CA8-8547-860E-73CA3DEA994E}" destId="{E41A8419-78ED-AD41-A3C0-8E9B9F7B1206}" srcOrd="2" destOrd="0" presId="urn:microsoft.com/office/officeart/2005/8/layout/matrix3"/>
    <dgm:cxn modelId="{80459ED1-E7FA-F741-B742-43F27172A174}" type="presParOf" srcId="{73939C93-1CA8-8547-860E-73CA3DEA994E}" destId="{D65002E7-5471-E045-8899-52405CA0AECD}" srcOrd="3" destOrd="0" presId="urn:microsoft.com/office/officeart/2005/8/layout/matrix3"/>
    <dgm:cxn modelId="{D175E6F3-05A6-A940-BB81-D5AA2742EE42}" type="presParOf" srcId="{73939C93-1CA8-8547-860E-73CA3DEA994E}" destId="{6AFE1F2A-87B4-ED4A-A848-2ECBF8CCBB0B}"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3E06CB8-F099-F040-B8D5-AEEFD3820F05}" type="doc">
      <dgm:prSet loTypeId="urn:microsoft.com/office/officeart/2005/8/layout/radial3" loCatId="relationship" qsTypeId="urn:microsoft.com/office/officeart/2005/8/quickstyle/simple4" qsCatId="simple" csTypeId="urn:microsoft.com/office/officeart/2005/8/colors/accent1_2" csCatId="accent1" phldr="1"/>
      <dgm:spPr/>
      <dgm:t>
        <a:bodyPr/>
        <a:lstStyle/>
        <a:p>
          <a:endParaRPr lang="en-US"/>
        </a:p>
      </dgm:t>
    </dgm:pt>
    <dgm:pt modelId="{10C02F25-8758-E84E-A06D-B72186D1564A}">
      <dgm:prSet/>
      <dgm:spPr>
        <a:solidFill>
          <a:schemeClr val="accent5"/>
        </a:solidFill>
        <a:ln w="22225">
          <a:solidFill>
            <a:schemeClr val="bg1"/>
          </a:solidFill>
        </a:ln>
      </dgm:spPr>
      <dgm:t>
        <a:bodyPr/>
        <a:lstStyle/>
        <a:p>
          <a:pPr rtl="0"/>
          <a:r>
            <a:rPr lang="en-US" b="1" dirty="0" smtClean="0">
              <a:solidFill>
                <a:schemeClr val="bg1"/>
              </a:solidFill>
            </a:rPr>
            <a:t>Worm Technology</a:t>
          </a:r>
          <a:endParaRPr lang="en-US" dirty="0">
            <a:solidFill>
              <a:schemeClr val="bg1"/>
            </a:solidFill>
          </a:endParaRPr>
        </a:p>
      </dgm:t>
    </dgm:pt>
    <dgm:pt modelId="{3C8E5403-F4A5-B24A-995F-8F6EA23BBA90}" type="parTrans" cxnId="{7C9668B2-9BB5-1948-A541-BB650CCBB465}">
      <dgm:prSet/>
      <dgm:spPr/>
      <dgm:t>
        <a:bodyPr/>
        <a:lstStyle/>
        <a:p>
          <a:endParaRPr lang="en-US"/>
        </a:p>
      </dgm:t>
    </dgm:pt>
    <dgm:pt modelId="{775E9DAD-8302-CE4B-8985-856710CB6A00}" type="sibTrans" cxnId="{7C9668B2-9BB5-1948-A541-BB650CCBB465}">
      <dgm:prSet/>
      <dgm:spPr/>
      <dgm:t>
        <a:bodyPr/>
        <a:lstStyle/>
        <a:p>
          <a:endParaRPr lang="en-US"/>
        </a:p>
      </dgm:t>
    </dgm:pt>
    <dgm:pt modelId="{7DBFA506-5E97-934F-ABC9-0484F6E0B52A}">
      <dgm:prSet/>
      <dgm:spPr>
        <a:solidFill>
          <a:schemeClr val="tx1"/>
        </a:solidFill>
        <a:ln w="22225">
          <a:solidFill>
            <a:schemeClr val="bg1"/>
          </a:solidFill>
        </a:ln>
      </dgm:spPr>
      <dgm:t>
        <a:bodyPr/>
        <a:lstStyle/>
        <a:p>
          <a:pPr rtl="0"/>
          <a:r>
            <a:rPr lang="en-US" b="1" dirty="0" smtClean="0">
              <a:solidFill>
                <a:schemeClr val="bg1"/>
              </a:solidFill>
            </a:rPr>
            <a:t>Multi-exploit</a:t>
          </a:r>
          <a:endParaRPr lang="en-US" dirty="0">
            <a:solidFill>
              <a:schemeClr val="bg1"/>
            </a:solidFill>
          </a:endParaRPr>
        </a:p>
      </dgm:t>
    </dgm:pt>
    <dgm:pt modelId="{75993CAC-DE75-CD43-998E-612889418DA9}" type="parTrans" cxnId="{C1F56846-45AC-A44B-86F5-0D091BA4D284}">
      <dgm:prSet/>
      <dgm:spPr/>
      <dgm:t>
        <a:bodyPr/>
        <a:lstStyle/>
        <a:p>
          <a:endParaRPr lang="en-US"/>
        </a:p>
      </dgm:t>
    </dgm:pt>
    <dgm:pt modelId="{A88716E7-B013-5A4A-AB8E-A7CD910DF4C4}" type="sibTrans" cxnId="{C1F56846-45AC-A44B-86F5-0D091BA4D284}">
      <dgm:prSet/>
      <dgm:spPr/>
      <dgm:t>
        <a:bodyPr/>
        <a:lstStyle/>
        <a:p>
          <a:endParaRPr lang="en-US"/>
        </a:p>
      </dgm:t>
    </dgm:pt>
    <dgm:pt modelId="{7035CCCF-4BCD-1149-93BF-AB4D9DD2637F}">
      <dgm:prSet/>
      <dgm:spPr>
        <a:solidFill>
          <a:schemeClr val="tx1"/>
        </a:solidFill>
        <a:ln w="22225">
          <a:solidFill>
            <a:schemeClr val="bg1"/>
          </a:solidFill>
        </a:ln>
      </dgm:spPr>
      <dgm:t>
        <a:bodyPr/>
        <a:lstStyle/>
        <a:p>
          <a:pPr rtl="0"/>
          <a:r>
            <a:rPr lang="en-US" b="1" dirty="0" smtClean="0">
              <a:solidFill>
                <a:schemeClr val="bg1"/>
              </a:solidFill>
            </a:rPr>
            <a:t>Ultrafast spreading</a:t>
          </a:r>
          <a:endParaRPr lang="en-US" dirty="0">
            <a:solidFill>
              <a:schemeClr val="bg1"/>
            </a:solidFill>
          </a:endParaRPr>
        </a:p>
      </dgm:t>
    </dgm:pt>
    <dgm:pt modelId="{DE981C7D-ED4C-B543-A2C8-0AD90866AFC3}" type="parTrans" cxnId="{359B4676-98B2-BE45-86FA-C212BB9B54B2}">
      <dgm:prSet/>
      <dgm:spPr/>
      <dgm:t>
        <a:bodyPr/>
        <a:lstStyle/>
        <a:p>
          <a:endParaRPr lang="en-US"/>
        </a:p>
      </dgm:t>
    </dgm:pt>
    <dgm:pt modelId="{E892ECCC-7C3C-4B4A-BFE5-652FA95E2C5C}" type="sibTrans" cxnId="{359B4676-98B2-BE45-86FA-C212BB9B54B2}">
      <dgm:prSet/>
      <dgm:spPr/>
      <dgm:t>
        <a:bodyPr/>
        <a:lstStyle/>
        <a:p>
          <a:endParaRPr lang="en-US"/>
        </a:p>
      </dgm:t>
    </dgm:pt>
    <dgm:pt modelId="{B5138346-F05A-0340-9644-B2D5EA514E24}">
      <dgm:prSet/>
      <dgm:spPr>
        <a:solidFill>
          <a:schemeClr val="tx1"/>
        </a:solidFill>
        <a:ln w="22225">
          <a:solidFill>
            <a:schemeClr val="bg1"/>
          </a:solidFill>
        </a:ln>
      </dgm:spPr>
      <dgm:t>
        <a:bodyPr/>
        <a:lstStyle/>
        <a:p>
          <a:pPr rtl="0"/>
          <a:r>
            <a:rPr lang="en-US" b="1" dirty="0" smtClean="0">
              <a:solidFill>
                <a:schemeClr val="bg1"/>
              </a:solidFill>
            </a:rPr>
            <a:t>Polymorphic</a:t>
          </a:r>
          <a:endParaRPr lang="en-US" dirty="0">
            <a:solidFill>
              <a:schemeClr val="bg1"/>
            </a:solidFill>
          </a:endParaRPr>
        </a:p>
      </dgm:t>
    </dgm:pt>
    <dgm:pt modelId="{965FC293-4343-D741-9AE6-B4D2C9C77C97}" type="parTrans" cxnId="{B32E632C-A6B6-2A4F-BBB2-E99A405097FF}">
      <dgm:prSet/>
      <dgm:spPr/>
      <dgm:t>
        <a:bodyPr/>
        <a:lstStyle/>
        <a:p>
          <a:endParaRPr lang="en-US"/>
        </a:p>
      </dgm:t>
    </dgm:pt>
    <dgm:pt modelId="{A017D4D8-CE84-A446-AEF0-B6AD7FA24DDB}" type="sibTrans" cxnId="{B32E632C-A6B6-2A4F-BBB2-E99A405097FF}">
      <dgm:prSet/>
      <dgm:spPr/>
      <dgm:t>
        <a:bodyPr/>
        <a:lstStyle/>
        <a:p>
          <a:endParaRPr lang="en-US"/>
        </a:p>
      </dgm:t>
    </dgm:pt>
    <dgm:pt modelId="{70B507D9-95BF-3949-BB1B-6709582C38EC}">
      <dgm:prSet/>
      <dgm:spPr>
        <a:solidFill>
          <a:schemeClr val="tx1"/>
        </a:solidFill>
        <a:ln w="22225">
          <a:solidFill>
            <a:schemeClr val="bg1"/>
          </a:solidFill>
        </a:ln>
      </dgm:spPr>
      <dgm:t>
        <a:bodyPr/>
        <a:lstStyle/>
        <a:p>
          <a:pPr rtl="0"/>
          <a:r>
            <a:rPr lang="en-US" b="1" dirty="0" smtClean="0">
              <a:solidFill>
                <a:schemeClr val="bg1"/>
              </a:solidFill>
            </a:rPr>
            <a:t>Metamorphic</a:t>
          </a:r>
          <a:endParaRPr lang="en-US" dirty="0">
            <a:solidFill>
              <a:schemeClr val="bg1"/>
            </a:solidFill>
          </a:endParaRPr>
        </a:p>
      </dgm:t>
    </dgm:pt>
    <dgm:pt modelId="{58CBE927-F0BA-B342-94CD-43FF424DB8C9}" type="parTrans" cxnId="{2333364A-ED6E-3F43-A677-D4CD5178F20A}">
      <dgm:prSet/>
      <dgm:spPr/>
      <dgm:t>
        <a:bodyPr/>
        <a:lstStyle/>
        <a:p>
          <a:endParaRPr lang="en-US"/>
        </a:p>
      </dgm:t>
    </dgm:pt>
    <dgm:pt modelId="{B9513E70-EE15-134F-B459-B5A1A048D977}" type="sibTrans" cxnId="{2333364A-ED6E-3F43-A677-D4CD5178F20A}">
      <dgm:prSet/>
      <dgm:spPr/>
      <dgm:t>
        <a:bodyPr/>
        <a:lstStyle/>
        <a:p>
          <a:endParaRPr lang="en-US"/>
        </a:p>
      </dgm:t>
    </dgm:pt>
    <dgm:pt modelId="{EEB20E87-851C-974B-96BE-6ECD57A910D1}">
      <dgm:prSet/>
      <dgm:spPr>
        <a:solidFill>
          <a:schemeClr val="tx1"/>
        </a:solidFill>
        <a:ln w="22225">
          <a:solidFill>
            <a:schemeClr val="bg1"/>
          </a:solidFill>
        </a:ln>
      </dgm:spPr>
      <dgm:t>
        <a:bodyPr/>
        <a:lstStyle/>
        <a:p>
          <a:pPr rtl="0"/>
          <a:r>
            <a:rPr lang="en-US" b="1" dirty="0" smtClean="0">
              <a:solidFill>
                <a:schemeClr val="bg1"/>
              </a:solidFill>
            </a:rPr>
            <a:t>Multiplatform</a:t>
          </a:r>
          <a:endParaRPr lang="en-US" dirty="0">
            <a:solidFill>
              <a:schemeClr val="bg1"/>
            </a:solidFill>
          </a:endParaRPr>
        </a:p>
      </dgm:t>
    </dgm:pt>
    <dgm:pt modelId="{DAC8A6C2-F6C3-FF4B-B164-DA36C927C12E}" type="parTrans" cxnId="{EE8755A8-7F62-F34B-9195-93FC5586D147}">
      <dgm:prSet/>
      <dgm:spPr/>
      <dgm:t>
        <a:bodyPr/>
        <a:lstStyle/>
        <a:p>
          <a:endParaRPr lang="en-US"/>
        </a:p>
      </dgm:t>
    </dgm:pt>
    <dgm:pt modelId="{1830942C-06E5-AC41-A968-ED9094F0EF75}" type="sibTrans" cxnId="{EE8755A8-7F62-F34B-9195-93FC5586D147}">
      <dgm:prSet/>
      <dgm:spPr/>
      <dgm:t>
        <a:bodyPr/>
        <a:lstStyle/>
        <a:p>
          <a:endParaRPr lang="en-US"/>
        </a:p>
      </dgm:t>
    </dgm:pt>
    <dgm:pt modelId="{625233F0-3B1E-D642-A1FB-63572CD687F3}" type="pres">
      <dgm:prSet presAssocID="{03E06CB8-F099-F040-B8D5-AEEFD3820F05}" presName="composite" presStyleCnt="0">
        <dgm:presLayoutVars>
          <dgm:chMax val="1"/>
          <dgm:dir/>
          <dgm:resizeHandles val="exact"/>
        </dgm:presLayoutVars>
      </dgm:prSet>
      <dgm:spPr/>
      <dgm:t>
        <a:bodyPr/>
        <a:lstStyle/>
        <a:p>
          <a:endParaRPr lang="en-US"/>
        </a:p>
      </dgm:t>
    </dgm:pt>
    <dgm:pt modelId="{4AF7FBF6-E1A8-FF4E-950B-231CC8AD01A9}" type="pres">
      <dgm:prSet presAssocID="{03E06CB8-F099-F040-B8D5-AEEFD3820F05}" presName="radial" presStyleCnt="0">
        <dgm:presLayoutVars>
          <dgm:animLvl val="ctr"/>
        </dgm:presLayoutVars>
      </dgm:prSet>
      <dgm:spPr/>
    </dgm:pt>
    <dgm:pt modelId="{4B4D0653-6265-5A47-B3FD-D6FE1A35E718}" type="pres">
      <dgm:prSet presAssocID="{10C02F25-8758-E84E-A06D-B72186D1564A}" presName="centerShape" presStyleLbl="vennNode1" presStyleIdx="0" presStyleCnt="6"/>
      <dgm:spPr/>
      <dgm:t>
        <a:bodyPr/>
        <a:lstStyle/>
        <a:p>
          <a:endParaRPr lang="en-US"/>
        </a:p>
      </dgm:t>
    </dgm:pt>
    <dgm:pt modelId="{B4BEB0F9-D7FC-5B41-8A77-1772BE16071E}" type="pres">
      <dgm:prSet presAssocID="{EEB20E87-851C-974B-96BE-6ECD57A910D1}" presName="node" presStyleLbl="vennNode1" presStyleIdx="1" presStyleCnt="6">
        <dgm:presLayoutVars>
          <dgm:bulletEnabled val="1"/>
        </dgm:presLayoutVars>
      </dgm:prSet>
      <dgm:spPr/>
      <dgm:t>
        <a:bodyPr/>
        <a:lstStyle/>
        <a:p>
          <a:endParaRPr lang="en-US"/>
        </a:p>
      </dgm:t>
    </dgm:pt>
    <dgm:pt modelId="{FB105C74-5023-9549-9909-7AFC2BC8A41A}" type="pres">
      <dgm:prSet presAssocID="{7DBFA506-5E97-934F-ABC9-0484F6E0B52A}" presName="node" presStyleLbl="vennNode1" presStyleIdx="2" presStyleCnt="6">
        <dgm:presLayoutVars>
          <dgm:bulletEnabled val="1"/>
        </dgm:presLayoutVars>
      </dgm:prSet>
      <dgm:spPr/>
      <dgm:t>
        <a:bodyPr/>
        <a:lstStyle/>
        <a:p>
          <a:endParaRPr lang="en-US"/>
        </a:p>
      </dgm:t>
    </dgm:pt>
    <dgm:pt modelId="{14A307A0-559D-5F4E-A70F-C01D11B0546F}" type="pres">
      <dgm:prSet presAssocID="{7035CCCF-4BCD-1149-93BF-AB4D9DD2637F}" presName="node" presStyleLbl="vennNode1" presStyleIdx="3" presStyleCnt="6">
        <dgm:presLayoutVars>
          <dgm:bulletEnabled val="1"/>
        </dgm:presLayoutVars>
      </dgm:prSet>
      <dgm:spPr/>
      <dgm:t>
        <a:bodyPr/>
        <a:lstStyle/>
        <a:p>
          <a:endParaRPr lang="en-US"/>
        </a:p>
      </dgm:t>
    </dgm:pt>
    <dgm:pt modelId="{ADCE9D15-6654-AD4A-B316-C2451993F9C8}" type="pres">
      <dgm:prSet presAssocID="{B5138346-F05A-0340-9644-B2D5EA514E24}" presName="node" presStyleLbl="vennNode1" presStyleIdx="4" presStyleCnt="6">
        <dgm:presLayoutVars>
          <dgm:bulletEnabled val="1"/>
        </dgm:presLayoutVars>
      </dgm:prSet>
      <dgm:spPr/>
      <dgm:t>
        <a:bodyPr/>
        <a:lstStyle/>
        <a:p>
          <a:endParaRPr lang="en-US"/>
        </a:p>
      </dgm:t>
    </dgm:pt>
    <dgm:pt modelId="{6AF1FB02-7F67-9045-92F3-3A592F29C8AD}" type="pres">
      <dgm:prSet presAssocID="{70B507D9-95BF-3949-BB1B-6709582C38EC}" presName="node" presStyleLbl="vennNode1" presStyleIdx="5" presStyleCnt="6">
        <dgm:presLayoutVars>
          <dgm:bulletEnabled val="1"/>
        </dgm:presLayoutVars>
      </dgm:prSet>
      <dgm:spPr/>
      <dgm:t>
        <a:bodyPr/>
        <a:lstStyle/>
        <a:p>
          <a:endParaRPr lang="en-US"/>
        </a:p>
      </dgm:t>
    </dgm:pt>
  </dgm:ptLst>
  <dgm:cxnLst>
    <dgm:cxn modelId="{359B4676-98B2-BE45-86FA-C212BB9B54B2}" srcId="{10C02F25-8758-E84E-A06D-B72186D1564A}" destId="{7035CCCF-4BCD-1149-93BF-AB4D9DD2637F}" srcOrd="2" destOrd="0" parTransId="{DE981C7D-ED4C-B543-A2C8-0AD90866AFC3}" sibTransId="{E892ECCC-7C3C-4B4A-BFE5-652FA95E2C5C}"/>
    <dgm:cxn modelId="{BA7851B8-41B3-894E-A6DA-0C15C1BC030C}" type="presOf" srcId="{EEB20E87-851C-974B-96BE-6ECD57A910D1}" destId="{B4BEB0F9-D7FC-5B41-8A77-1772BE16071E}" srcOrd="0" destOrd="0" presId="urn:microsoft.com/office/officeart/2005/8/layout/radial3"/>
    <dgm:cxn modelId="{D6C3DF06-5B70-CD41-BDF5-34C5F5D275DC}" type="presOf" srcId="{03E06CB8-F099-F040-B8D5-AEEFD3820F05}" destId="{625233F0-3B1E-D642-A1FB-63572CD687F3}" srcOrd="0" destOrd="0" presId="urn:microsoft.com/office/officeart/2005/8/layout/radial3"/>
    <dgm:cxn modelId="{7C9668B2-9BB5-1948-A541-BB650CCBB465}" srcId="{03E06CB8-F099-F040-B8D5-AEEFD3820F05}" destId="{10C02F25-8758-E84E-A06D-B72186D1564A}" srcOrd="0" destOrd="0" parTransId="{3C8E5403-F4A5-B24A-995F-8F6EA23BBA90}" sibTransId="{775E9DAD-8302-CE4B-8985-856710CB6A00}"/>
    <dgm:cxn modelId="{EE8755A8-7F62-F34B-9195-93FC5586D147}" srcId="{10C02F25-8758-E84E-A06D-B72186D1564A}" destId="{EEB20E87-851C-974B-96BE-6ECD57A910D1}" srcOrd="0" destOrd="0" parTransId="{DAC8A6C2-F6C3-FF4B-B164-DA36C927C12E}" sibTransId="{1830942C-06E5-AC41-A968-ED9094F0EF75}"/>
    <dgm:cxn modelId="{7DB636B0-9BAE-5247-8E5F-B6641663BFA1}" type="presOf" srcId="{10C02F25-8758-E84E-A06D-B72186D1564A}" destId="{4B4D0653-6265-5A47-B3FD-D6FE1A35E718}" srcOrd="0" destOrd="0" presId="urn:microsoft.com/office/officeart/2005/8/layout/radial3"/>
    <dgm:cxn modelId="{22BDDFEC-E7AC-FE4A-B018-11831B69C22A}" type="presOf" srcId="{7035CCCF-4BCD-1149-93BF-AB4D9DD2637F}" destId="{14A307A0-559D-5F4E-A70F-C01D11B0546F}" srcOrd="0" destOrd="0" presId="urn:microsoft.com/office/officeart/2005/8/layout/radial3"/>
    <dgm:cxn modelId="{B32E632C-A6B6-2A4F-BBB2-E99A405097FF}" srcId="{10C02F25-8758-E84E-A06D-B72186D1564A}" destId="{B5138346-F05A-0340-9644-B2D5EA514E24}" srcOrd="3" destOrd="0" parTransId="{965FC293-4343-D741-9AE6-B4D2C9C77C97}" sibTransId="{A017D4D8-CE84-A446-AEF0-B6AD7FA24DDB}"/>
    <dgm:cxn modelId="{2333364A-ED6E-3F43-A677-D4CD5178F20A}" srcId="{10C02F25-8758-E84E-A06D-B72186D1564A}" destId="{70B507D9-95BF-3949-BB1B-6709582C38EC}" srcOrd="4" destOrd="0" parTransId="{58CBE927-F0BA-B342-94CD-43FF424DB8C9}" sibTransId="{B9513E70-EE15-134F-B459-B5A1A048D977}"/>
    <dgm:cxn modelId="{E2F8772E-945B-1E4E-A5CD-B0A229BE3A05}" type="presOf" srcId="{7DBFA506-5E97-934F-ABC9-0484F6E0B52A}" destId="{FB105C74-5023-9549-9909-7AFC2BC8A41A}" srcOrd="0" destOrd="0" presId="urn:microsoft.com/office/officeart/2005/8/layout/radial3"/>
    <dgm:cxn modelId="{0649CB12-6953-9449-9341-E1AE19E59AFF}" type="presOf" srcId="{B5138346-F05A-0340-9644-B2D5EA514E24}" destId="{ADCE9D15-6654-AD4A-B316-C2451993F9C8}" srcOrd="0" destOrd="0" presId="urn:microsoft.com/office/officeart/2005/8/layout/radial3"/>
    <dgm:cxn modelId="{C1F56846-45AC-A44B-86F5-0D091BA4D284}" srcId="{10C02F25-8758-E84E-A06D-B72186D1564A}" destId="{7DBFA506-5E97-934F-ABC9-0484F6E0B52A}" srcOrd="1" destOrd="0" parTransId="{75993CAC-DE75-CD43-998E-612889418DA9}" sibTransId="{A88716E7-B013-5A4A-AB8E-A7CD910DF4C4}"/>
    <dgm:cxn modelId="{E980AF3A-142B-E04B-94F9-D3B0423DBF2C}" type="presOf" srcId="{70B507D9-95BF-3949-BB1B-6709582C38EC}" destId="{6AF1FB02-7F67-9045-92F3-3A592F29C8AD}" srcOrd="0" destOrd="0" presId="urn:microsoft.com/office/officeart/2005/8/layout/radial3"/>
    <dgm:cxn modelId="{336C8574-C2C3-B144-90D9-450EEB2715C6}" type="presParOf" srcId="{625233F0-3B1E-D642-A1FB-63572CD687F3}" destId="{4AF7FBF6-E1A8-FF4E-950B-231CC8AD01A9}" srcOrd="0" destOrd="0" presId="urn:microsoft.com/office/officeart/2005/8/layout/radial3"/>
    <dgm:cxn modelId="{BFF6B7BE-C7D7-7042-A882-E38E51BCF350}" type="presParOf" srcId="{4AF7FBF6-E1A8-FF4E-950B-231CC8AD01A9}" destId="{4B4D0653-6265-5A47-B3FD-D6FE1A35E718}" srcOrd="0" destOrd="0" presId="urn:microsoft.com/office/officeart/2005/8/layout/radial3"/>
    <dgm:cxn modelId="{651F159E-A52A-A24C-8F92-4E382FA23C12}" type="presParOf" srcId="{4AF7FBF6-E1A8-FF4E-950B-231CC8AD01A9}" destId="{B4BEB0F9-D7FC-5B41-8A77-1772BE16071E}" srcOrd="1" destOrd="0" presId="urn:microsoft.com/office/officeart/2005/8/layout/radial3"/>
    <dgm:cxn modelId="{22D7CA52-A7D5-DF4E-B071-577CA7E72CC4}" type="presParOf" srcId="{4AF7FBF6-E1A8-FF4E-950B-231CC8AD01A9}" destId="{FB105C74-5023-9549-9909-7AFC2BC8A41A}" srcOrd="2" destOrd="0" presId="urn:microsoft.com/office/officeart/2005/8/layout/radial3"/>
    <dgm:cxn modelId="{0C0FF69C-EFDE-8543-A2C3-176245D50A9B}" type="presParOf" srcId="{4AF7FBF6-E1A8-FF4E-950B-231CC8AD01A9}" destId="{14A307A0-559D-5F4E-A70F-C01D11B0546F}" srcOrd="3" destOrd="0" presId="urn:microsoft.com/office/officeart/2005/8/layout/radial3"/>
    <dgm:cxn modelId="{715D9ABC-297D-A940-ABA1-8BF722D73843}" type="presParOf" srcId="{4AF7FBF6-E1A8-FF4E-950B-231CC8AD01A9}" destId="{ADCE9D15-6654-AD4A-B316-C2451993F9C8}" srcOrd="4" destOrd="0" presId="urn:microsoft.com/office/officeart/2005/8/layout/radial3"/>
    <dgm:cxn modelId="{01DA7757-73A4-2940-A632-4C2D58C20C92}" type="presParOf" srcId="{4AF7FBF6-E1A8-FF4E-950B-231CC8AD01A9}" destId="{6AF1FB02-7F67-9045-92F3-3A592F29C8AD}" srcOrd="5"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683EB3-9145-414D-BA47-C91BB8F520AC}">
      <dsp:nvSpPr>
        <dsp:cNvPr id="0" name=""/>
        <dsp:cNvSpPr/>
      </dsp:nvSpPr>
      <dsp:spPr>
        <a:xfrm>
          <a:off x="982061" y="0"/>
          <a:ext cx="3105344" cy="77633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rtl="0">
            <a:lnSpc>
              <a:spcPct val="90000"/>
            </a:lnSpc>
            <a:spcBef>
              <a:spcPct val="0"/>
            </a:spcBef>
            <a:spcAft>
              <a:spcPct val="35000"/>
            </a:spcAft>
          </a:pPr>
          <a:r>
            <a:rPr lang="en-US" sz="2100" b="1" kern="1200" dirty="0" smtClean="0">
              <a:solidFill>
                <a:schemeClr val="tx1"/>
              </a:solidFill>
              <a:effectLst/>
            </a:rPr>
            <a:t>Classified into two broad categories:</a:t>
          </a:r>
          <a:endParaRPr lang="en-US" sz="2100" b="1" kern="1200" dirty="0">
            <a:solidFill>
              <a:schemeClr val="tx1"/>
            </a:solidFill>
            <a:effectLst/>
          </a:endParaRPr>
        </a:p>
      </dsp:txBody>
      <dsp:txXfrm>
        <a:off x="1004799" y="22738"/>
        <a:ext cx="3059868" cy="730860"/>
      </dsp:txXfrm>
    </dsp:sp>
    <dsp:sp modelId="{EDB22133-E8C5-564E-9BDE-77A9A6AFF0D9}">
      <dsp:nvSpPr>
        <dsp:cNvPr id="0" name=""/>
        <dsp:cNvSpPr/>
      </dsp:nvSpPr>
      <dsp:spPr>
        <a:xfrm rot="5400000">
          <a:off x="2466804" y="844265"/>
          <a:ext cx="135858" cy="135858"/>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3949CA4-11FE-B44B-8096-7F92BA04476C}">
      <dsp:nvSpPr>
        <dsp:cNvPr id="0" name=""/>
        <dsp:cNvSpPr/>
      </dsp:nvSpPr>
      <dsp:spPr>
        <a:xfrm>
          <a:off x="982061" y="1048053"/>
          <a:ext cx="3105344" cy="776336"/>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1" i="0" kern="1200" dirty="0" smtClean="0">
              <a:latin typeface="+mj-lt"/>
            </a:rPr>
            <a:t>Based first on how it spreads or propagates to reach the desired targets</a:t>
          </a:r>
          <a:endParaRPr lang="en-US" sz="1600" b="1" i="0" kern="1200" dirty="0">
            <a:latin typeface="+mj-lt"/>
          </a:endParaRPr>
        </a:p>
      </dsp:txBody>
      <dsp:txXfrm>
        <a:off x="1004799" y="1070791"/>
        <a:ext cx="3059868" cy="730860"/>
      </dsp:txXfrm>
    </dsp:sp>
    <dsp:sp modelId="{AB73B6B3-49AA-5044-87E7-043168FDA1C2}">
      <dsp:nvSpPr>
        <dsp:cNvPr id="0" name=""/>
        <dsp:cNvSpPr/>
      </dsp:nvSpPr>
      <dsp:spPr>
        <a:xfrm rot="5400000">
          <a:off x="2466804" y="1892319"/>
          <a:ext cx="135858" cy="135858"/>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18E9CFC-7000-5948-92CC-E06FCC323ED3}">
      <dsp:nvSpPr>
        <dsp:cNvPr id="0" name=""/>
        <dsp:cNvSpPr/>
      </dsp:nvSpPr>
      <dsp:spPr>
        <a:xfrm>
          <a:off x="982061" y="2096107"/>
          <a:ext cx="3105344" cy="776336"/>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1" i="0" kern="1200" dirty="0" smtClean="0">
              <a:latin typeface="+mj-lt"/>
            </a:rPr>
            <a:t>Then on the actions or payloads it performs once a target is reached</a:t>
          </a:r>
          <a:endParaRPr lang="en-US" sz="1600" b="1" i="0" kern="1200" dirty="0">
            <a:latin typeface="+mj-lt"/>
          </a:endParaRPr>
        </a:p>
      </dsp:txBody>
      <dsp:txXfrm>
        <a:off x="1004799" y="2118845"/>
        <a:ext cx="3059868" cy="730860"/>
      </dsp:txXfrm>
    </dsp:sp>
    <dsp:sp modelId="{CAF028A9-25B4-7042-8AC7-32B854073429}">
      <dsp:nvSpPr>
        <dsp:cNvPr id="0" name=""/>
        <dsp:cNvSpPr/>
      </dsp:nvSpPr>
      <dsp:spPr>
        <a:xfrm>
          <a:off x="4522155" y="0"/>
          <a:ext cx="3105344" cy="77633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rtl="0">
            <a:lnSpc>
              <a:spcPct val="90000"/>
            </a:lnSpc>
            <a:spcBef>
              <a:spcPct val="0"/>
            </a:spcBef>
            <a:spcAft>
              <a:spcPct val="35000"/>
            </a:spcAft>
          </a:pPr>
          <a:r>
            <a:rPr lang="en-US" sz="2100" b="1" kern="1200" dirty="0" smtClean="0">
              <a:solidFill>
                <a:schemeClr val="tx1"/>
              </a:solidFill>
              <a:effectLst/>
            </a:rPr>
            <a:t>Also classified by: </a:t>
          </a:r>
          <a:endParaRPr lang="en-US" sz="2100" kern="1200" dirty="0">
            <a:solidFill>
              <a:schemeClr val="tx1"/>
            </a:solidFill>
            <a:effectLst/>
          </a:endParaRPr>
        </a:p>
      </dsp:txBody>
      <dsp:txXfrm>
        <a:off x="4544893" y="22738"/>
        <a:ext cx="3059868" cy="730860"/>
      </dsp:txXfrm>
    </dsp:sp>
    <dsp:sp modelId="{3DDCB43C-A170-0943-B0D8-AF848C17E12A}">
      <dsp:nvSpPr>
        <dsp:cNvPr id="0" name=""/>
        <dsp:cNvSpPr/>
      </dsp:nvSpPr>
      <dsp:spPr>
        <a:xfrm rot="5400000">
          <a:off x="6006898" y="844265"/>
          <a:ext cx="135858" cy="135858"/>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D5206BD-938A-9E47-BA58-471B4BFB7074}">
      <dsp:nvSpPr>
        <dsp:cNvPr id="0" name=""/>
        <dsp:cNvSpPr/>
      </dsp:nvSpPr>
      <dsp:spPr>
        <a:xfrm>
          <a:off x="4522155" y="1048053"/>
          <a:ext cx="3105344" cy="776336"/>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1" i="0" kern="1200" dirty="0" smtClean="0">
              <a:latin typeface="+mj-lt"/>
            </a:rPr>
            <a:t>Those that need a host  program (parasitic code such as viruses)</a:t>
          </a:r>
          <a:endParaRPr lang="en-US" sz="1600" b="1" i="0" kern="1200" dirty="0">
            <a:latin typeface="+mj-lt"/>
          </a:endParaRPr>
        </a:p>
      </dsp:txBody>
      <dsp:txXfrm>
        <a:off x="4544893" y="1070791"/>
        <a:ext cx="3059868" cy="730860"/>
      </dsp:txXfrm>
    </dsp:sp>
    <dsp:sp modelId="{5294E86B-9DC9-C242-BE4F-6917AE89A034}">
      <dsp:nvSpPr>
        <dsp:cNvPr id="0" name=""/>
        <dsp:cNvSpPr/>
      </dsp:nvSpPr>
      <dsp:spPr>
        <a:xfrm rot="5400000">
          <a:off x="6006898" y="1892319"/>
          <a:ext cx="135858" cy="135858"/>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6C0851B-4FB5-6248-AF53-A2A3E18CD2D5}">
      <dsp:nvSpPr>
        <dsp:cNvPr id="0" name=""/>
        <dsp:cNvSpPr/>
      </dsp:nvSpPr>
      <dsp:spPr>
        <a:xfrm>
          <a:off x="4522155" y="2096107"/>
          <a:ext cx="3105344" cy="776336"/>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1" i="0" kern="1200" dirty="0" smtClean="0">
              <a:latin typeface="+mj-lt"/>
            </a:rPr>
            <a:t>Those that are independent, self-contained programs (worms, trojans, and bots)</a:t>
          </a:r>
          <a:endParaRPr lang="en-US" sz="1600" b="1" i="0" kern="1200" dirty="0">
            <a:latin typeface="+mj-lt"/>
          </a:endParaRPr>
        </a:p>
      </dsp:txBody>
      <dsp:txXfrm>
        <a:off x="4544893" y="2118845"/>
        <a:ext cx="3059868" cy="730860"/>
      </dsp:txXfrm>
    </dsp:sp>
    <dsp:sp modelId="{72589221-705F-AA40-B4C6-05F80364904C}">
      <dsp:nvSpPr>
        <dsp:cNvPr id="0" name=""/>
        <dsp:cNvSpPr/>
      </dsp:nvSpPr>
      <dsp:spPr>
        <a:xfrm rot="5400000">
          <a:off x="6006898" y="2940373"/>
          <a:ext cx="135858" cy="135858"/>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CFCC1E6-6884-8F42-AAC4-8F51DCBE28BD}">
      <dsp:nvSpPr>
        <dsp:cNvPr id="0" name=""/>
        <dsp:cNvSpPr/>
      </dsp:nvSpPr>
      <dsp:spPr>
        <a:xfrm>
          <a:off x="4522155" y="3144161"/>
          <a:ext cx="3105344" cy="776336"/>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1" i="0" kern="1200" dirty="0" smtClean="0">
              <a:latin typeface="+mj-lt"/>
            </a:rPr>
            <a:t>Malware that does not replicate (trojans and spam  e-mail)</a:t>
          </a:r>
          <a:endParaRPr lang="en-US" sz="1600" b="1" i="0" kern="1200" dirty="0">
            <a:latin typeface="+mj-lt"/>
          </a:endParaRPr>
        </a:p>
      </dsp:txBody>
      <dsp:txXfrm>
        <a:off x="4544893" y="3166899"/>
        <a:ext cx="3059868" cy="730860"/>
      </dsp:txXfrm>
    </dsp:sp>
    <dsp:sp modelId="{73DDE64E-DD84-7746-BE01-849021843D34}">
      <dsp:nvSpPr>
        <dsp:cNvPr id="0" name=""/>
        <dsp:cNvSpPr/>
      </dsp:nvSpPr>
      <dsp:spPr>
        <a:xfrm rot="5400000">
          <a:off x="6006898" y="3988427"/>
          <a:ext cx="135858" cy="135858"/>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C9811A8-A431-9545-AB24-6FCE1425685B}">
      <dsp:nvSpPr>
        <dsp:cNvPr id="0" name=""/>
        <dsp:cNvSpPr/>
      </dsp:nvSpPr>
      <dsp:spPr>
        <a:xfrm>
          <a:off x="4522155" y="4192215"/>
          <a:ext cx="3105344" cy="776336"/>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1" i="0" kern="1200" dirty="0" smtClean="0">
              <a:latin typeface="+mj-lt"/>
            </a:rPr>
            <a:t>Malware that does replicate (viruses and worms)</a:t>
          </a:r>
          <a:endParaRPr lang="en-US" sz="1600" b="1" i="0" kern="1200" dirty="0">
            <a:latin typeface="+mj-lt"/>
          </a:endParaRPr>
        </a:p>
      </dsp:txBody>
      <dsp:txXfrm>
        <a:off x="4544893" y="4214953"/>
        <a:ext cx="3059868" cy="73086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D76B07-51BB-1245-AF60-0C6452EE04BD}">
      <dsp:nvSpPr>
        <dsp:cNvPr id="0" name=""/>
        <dsp:cNvSpPr/>
      </dsp:nvSpPr>
      <dsp:spPr>
        <a:xfrm>
          <a:off x="0" y="97397"/>
          <a:ext cx="4094153" cy="2175710"/>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rtl="0">
            <a:lnSpc>
              <a:spcPct val="90000"/>
            </a:lnSpc>
            <a:spcBef>
              <a:spcPct val="0"/>
            </a:spcBef>
            <a:spcAft>
              <a:spcPct val="35000"/>
            </a:spcAft>
          </a:pPr>
          <a:r>
            <a:rPr lang="en-US" sz="1700" kern="1200" dirty="0" smtClean="0">
              <a:solidFill>
                <a:schemeClr val="bg1"/>
              </a:solidFill>
            </a:rPr>
            <a:t>Exploits browser and plugin vulnerabilities so when the user views a webpage controlled by the attacker, it contains code that exploits the bug to download and install malware on the system without the user’s knowledge or consent</a:t>
          </a:r>
          <a:endParaRPr lang="en-US" sz="1700" kern="1200" dirty="0">
            <a:solidFill>
              <a:schemeClr val="bg1"/>
            </a:solidFill>
          </a:endParaRPr>
        </a:p>
      </dsp:txBody>
      <dsp:txXfrm>
        <a:off x="106209" y="203606"/>
        <a:ext cx="3881735" cy="1963292"/>
      </dsp:txXfrm>
    </dsp:sp>
    <dsp:sp modelId="{1AD249A0-6B01-B341-8A3A-17F99B708EA3}">
      <dsp:nvSpPr>
        <dsp:cNvPr id="0" name=""/>
        <dsp:cNvSpPr/>
      </dsp:nvSpPr>
      <dsp:spPr>
        <a:xfrm>
          <a:off x="2037889" y="2285422"/>
          <a:ext cx="3723791" cy="148912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rtl="0">
            <a:lnSpc>
              <a:spcPct val="90000"/>
            </a:lnSpc>
            <a:spcBef>
              <a:spcPct val="0"/>
            </a:spcBef>
            <a:spcAft>
              <a:spcPct val="35000"/>
            </a:spcAft>
          </a:pPr>
          <a:r>
            <a:rPr lang="en-US" sz="1700" kern="1200" dirty="0" smtClean="0">
              <a:solidFill>
                <a:schemeClr val="bg1"/>
              </a:solidFill>
            </a:rPr>
            <a:t>In most cases the malware does not actively propagate as a worm does</a:t>
          </a:r>
          <a:endParaRPr lang="en-US" sz="1700" kern="1200" dirty="0">
            <a:solidFill>
              <a:schemeClr val="bg1"/>
            </a:solidFill>
          </a:endParaRPr>
        </a:p>
      </dsp:txBody>
      <dsp:txXfrm>
        <a:off x="2110582" y="2358115"/>
        <a:ext cx="3578405" cy="1343735"/>
      </dsp:txXfrm>
    </dsp:sp>
    <dsp:sp modelId="{9FB8E040-7664-184B-97F7-B6CA58CB139A}">
      <dsp:nvSpPr>
        <dsp:cNvPr id="0" name=""/>
        <dsp:cNvSpPr/>
      </dsp:nvSpPr>
      <dsp:spPr>
        <a:xfrm>
          <a:off x="4075778" y="3637714"/>
          <a:ext cx="4153821" cy="1156303"/>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rtl="0">
            <a:lnSpc>
              <a:spcPct val="90000"/>
            </a:lnSpc>
            <a:spcBef>
              <a:spcPct val="0"/>
            </a:spcBef>
            <a:spcAft>
              <a:spcPct val="35000"/>
            </a:spcAft>
          </a:pPr>
          <a:r>
            <a:rPr lang="en-US" sz="1700" kern="1200" dirty="0" smtClean="0">
              <a:solidFill>
                <a:schemeClr val="bg1"/>
              </a:solidFill>
            </a:rPr>
            <a:t>Spreads when users visit the malicious Web page</a:t>
          </a:r>
          <a:endParaRPr lang="en-US" sz="1700" kern="1200" dirty="0">
            <a:solidFill>
              <a:schemeClr val="bg1"/>
            </a:solidFill>
          </a:endParaRPr>
        </a:p>
      </dsp:txBody>
      <dsp:txXfrm>
        <a:off x="4132224" y="3694160"/>
        <a:ext cx="4040929" cy="104341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4A25A2-A8D4-1143-9F0B-7379DA60D3D7}">
      <dsp:nvSpPr>
        <dsp:cNvPr id="0" name=""/>
        <dsp:cNvSpPr/>
      </dsp:nvSpPr>
      <dsp:spPr>
        <a:xfrm>
          <a:off x="0" y="646781"/>
          <a:ext cx="8496944" cy="682110"/>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solidFill>
                <a:schemeClr val="bg1"/>
              </a:solidFill>
            </a:rPr>
            <a:t>Places malware on websites without actually compromising them</a:t>
          </a:r>
          <a:endParaRPr lang="en-US" sz="1600" b="1" kern="1200" dirty="0">
            <a:solidFill>
              <a:schemeClr val="bg1"/>
            </a:solidFill>
          </a:endParaRPr>
        </a:p>
      </dsp:txBody>
      <dsp:txXfrm>
        <a:off x="33298" y="680079"/>
        <a:ext cx="8430348" cy="615514"/>
      </dsp:txXfrm>
    </dsp:sp>
    <dsp:sp modelId="{DDDBEAB2-0D3F-FE46-BBD3-DBD8CA4F9CB1}">
      <dsp:nvSpPr>
        <dsp:cNvPr id="0" name=""/>
        <dsp:cNvSpPr/>
      </dsp:nvSpPr>
      <dsp:spPr>
        <a:xfrm>
          <a:off x="0" y="1374971"/>
          <a:ext cx="8496944" cy="682110"/>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solidFill>
                <a:schemeClr val="bg1"/>
              </a:solidFill>
            </a:rPr>
            <a:t>The attacker pays for advertisements that are highly likely to be placed on their intended target websites and incorporate malware in them</a:t>
          </a:r>
          <a:endParaRPr lang="en-US" sz="1600" b="1" kern="1200" dirty="0">
            <a:solidFill>
              <a:schemeClr val="bg1"/>
            </a:solidFill>
          </a:endParaRPr>
        </a:p>
      </dsp:txBody>
      <dsp:txXfrm>
        <a:off x="33298" y="1408269"/>
        <a:ext cx="8430348" cy="615514"/>
      </dsp:txXfrm>
    </dsp:sp>
    <dsp:sp modelId="{E49FACDF-C552-BD45-AFA0-D38572A1CA74}">
      <dsp:nvSpPr>
        <dsp:cNvPr id="0" name=""/>
        <dsp:cNvSpPr/>
      </dsp:nvSpPr>
      <dsp:spPr>
        <a:xfrm>
          <a:off x="0" y="2103162"/>
          <a:ext cx="8496944" cy="682110"/>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solidFill>
                <a:schemeClr val="bg1"/>
              </a:solidFill>
            </a:rPr>
            <a:t>Using these malicious ads, attackers can infect visitors to sites displaying them</a:t>
          </a:r>
          <a:endParaRPr lang="en-US" sz="1600" b="1" kern="1200" dirty="0">
            <a:solidFill>
              <a:schemeClr val="bg1"/>
            </a:solidFill>
          </a:endParaRPr>
        </a:p>
      </dsp:txBody>
      <dsp:txXfrm>
        <a:off x="33298" y="2136460"/>
        <a:ext cx="8430348" cy="615514"/>
      </dsp:txXfrm>
    </dsp:sp>
    <dsp:sp modelId="{5683987F-E621-FF43-9582-F89ECDEB36ED}">
      <dsp:nvSpPr>
        <dsp:cNvPr id="0" name=""/>
        <dsp:cNvSpPr/>
      </dsp:nvSpPr>
      <dsp:spPr>
        <a:xfrm>
          <a:off x="0" y="2831351"/>
          <a:ext cx="8496944" cy="682110"/>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solidFill>
                <a:schemeClr val="bg1"/>
              </a:solidFill>
            </a:rPr>
            <a:t>The malware code may be dynamically generated to either reduce the chance of detection or to only infect specific systems</a:t>
          </a:r>
          <a:endParaRPr lang="en-US" sz="1600" b="1" kern="1200" dirty="0">
            <a:solidFill>
              <a:schemeClr val="bg1"/>
            </a:solidFill>
          </a:endParaRPr>
        </a:p>
      </dsp:txBody>
      <dsp:txXfrm>
        <a:off x="33298" y="2864649"/>
        <a:ext cx="8430348" cy="615514"/>
      </dsp:txXfrm>
    </dsp:sp>
    <dsp:sp modelId="{909A5F0D-7A87-E44E-B593-2BFE4E038310}">
      <dsp:nvSpPr>
        <dsp:cNvPr id="0" name=""/>
        <dsp:cNvSpPr/>
      </dsp:nvSpPr>
      <dsp:spPr>
        <a:xfrm>
          <a:off x="0" y="3559542"/>
          <a:ext cx="8496944" cy="682110"/>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solidFill>
                <a:schemeClr val="bg1"/>
              </a:solidFill>
            </a:rPr>
            <a:t>Has grown rapidly in recent years because they are easy to place on desired websites with few questions asked and are hard to track</a:t>
          </a:r>
          <a:endParaRPr lang="en-US" sz="1600" b="1" kern="1200" dirty="0">
            <a:solidFill>
              <a:schemeClr val="bg1"/>
            </a:solidFill>
          </a:endParaRPr>
        </a:p>
      </dsp:txBody>
      <dsp:txXfrm>
        <a:off x="33298" y="3592840"/>
        <a:ext cx="8430348" cy="615514"/>
      </dsp:txXfrm>
    </dsp:sp>
    <dsp:sp modelId="{EDE32FAD-A338-2848-8674-1D43B7DD08C7}">
      <dsp:nvSpPr>
        <dsp:cNvPr id="0" name=""/>
        <dsp:cNvSpPr/>
      </dsp:nvSpPr>
      <dsp:spPr>
        <a:xfrm>
          <a:off x="0" y="4287732"/>
          <a:ext cx="8496944" cy="682110"/>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solidFill>
                <a:schemeClr val="bg1"/>
              </a:solidFill>
            </a:rPr>
            <a:t>Attackers can place these ads for as little as a few hours, when they expect their intended victims could be browsing the targeted websites, greatly reducing their visibility</a:t>
          </a:r>
          <a:endParaRPr lang="en-US" sz="1600" b="1" kern="1200" dirty="0">
            <a:solidFill>
              <a:schemeClr val="bg1"/>
            </a:solidFill>
          </a:endParaRPr>
        </a:p>
      </dsp:txBody>
      <dsp:txXfrm>
        <a:off x="33298" y="4321030"/>
        <a:ext cx="8430348" cy="61551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A783DF-A826-E844-BB4F-7DB286566F73}">
      <dsp:nvSpPr>
        <dsp:cNvPr id="0" name=""/>
        <dsp:cNvSpPr/>
      </dsp:nvSpPr>
      <dsp:spPr>
        <a:xfrm>
          <a:off x="1054" y="0"/>
          <a:ext cx="2742492" cy="4608512"/>
        </a:xfrm>
        <a:prstGeom prst="roundRect">
          <a:avLst>
            <a:gd name="adj" fmla="val 10000"/>
          </a:avLst>
        </a:prstGeom>
        <a:solidFill>
          <a:schemeClr val="tx1"/>
        </a:solidFill>
        <a:ln>
          <a:solidFill>
            <a:schemeClr val="bg1"/>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Spam</a:t>
          </a:r>
          <a:endParaRPr lang="en-US" sz="3200" kern="1200" dirty="0"/>
        </a:p>
      </dsp:txBody>
      <dsp:txXfrm>
        <a:off x="1054" y="0"/>
        <a:ext cx="2742492" cy="1382553"/>
      </dsp:txXfrm>
    </dsp:sp>
    <dsp:sp modelId="{3FF2CAA5-6E7F-EF4C-9B02-6A90DD359AF1}">
      <dsp:nvSpPr>
        <dsp:cNvPr id="0" name=""/>
        <dsp:cNvSpPr/>
      </dsp:nvSpPr>
      <dsp:spPr>
        <a:xfrm>
          <a:off x="275304" y="1382947"/>
          <a:ext cx="2193993" cy="905388"/>
        </a:xfrm>
        <a:prstGeom prst="roundRect">
          <a:avLst>
            <a:gd name="adj" fmla="val 10000"/>
          </a:avLst>
        </a:prstGeom>
        <a:solidFill>
          <a:schemeClr val="accent3">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b="0" kern="1200" dirty="0" smtClean="0">
              <a:solidFill>
                <a:schemeClr val="bg1"/>
              </a:solidFill>
              <a:latin typeface="+mn-lt"/>
            </a:rPr>
            <a:t>Unsolicited bulk</a:t>
          </a:r>
        </a:p>
        <a:p>
          <a:pPr lvl="0" algn="ctr" defTabSz="800100">
            <a:lnSpc>
              <a:spcPct val="90000"/>
            </a:lnSpc>
            <a:spcBef>
              <a:spcPct val="0"/>
            </a:spcBef>
            <a:spcAft>
              <a:spcPct val="35000"/>
            </a:spcAft>
          </a:pPr>
          <a:r>
            <a:rPr lang="en-US" sz="1800" b="0" kern="1200" dirty="0" smtClean="0">
              <a:solidFill>
                <a:schemeClr val="bg1"/>
              </a:solidFill>
              <a:latin typeface="+mn-lt"/>
            </a:rPr>
            <a:t> e-mail</a:t>
          </a:r>
        </a:p>
      </dsp:txBody>
      <dsp:txXfrm>
        <a:off x="301822" y="1409465"/>
        <a:ext cx="2140957" cy="852352"/>
      </dsp:txXfrm>
    </dsp:sp>
    <dsp:sp modelId="{6FE50D95-AA55-4744-8640-B2B3540673C3}">
      <dsp:nvSpPr>
        <dsp:cNvPr id="0" name=""/>
        <dsp:cNvSpPr/>
      </dsp:nvSpPr>
      <dsp:spPr>
        <a:xfrm>
          <a:off x="275304" y="2427625"/>
          <a:ext cx="2193993" cy="905388"/>
        </a:xfrm>
        <a:prstGeom prst="roundRect">
          <a:avLst>
            <a:gd name="adj" fmla="val 10000"/>
          </a:avLst>
        </a:prstGeom>
        <a:solidFill>
          <a:schemeClr val="accent6">
            <a:lumMod val="40000"/>
            <a:lumOff val="60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b="0" kern="1200" dirty="0" smtClean="0">
              <a:solidFill>
                <a:schemeClr val="bg1"/>
              </a:solidFill>
              <a:latin typeface="+mn-lt"/>
            </a:rPr>
            <a:t>Significant carrier of malware</a:t>
          </a:r>
        </a:p>
      </dsp:txBody>
      <dsp:txXfrm>
        <a:off x="301822" y="2454143"/>
        <a:ext cx="2140957" cy="852352"/>
      </dsp:txXfrm>
    </dsp:sp>
    <dsp:sp modelId="{46CCBB17-C841-654B-B78D-27845626891C}">
      <dsp:nvSpPr>
        <dsp:cNvPr id="0" name=""/>
        <dsp:cNvSpPr/>
      </dsp:nvSpPr>
      <dsp:spPr>
        <a:xfrm>
          <a:off x="275304" y="3472304"/>
          <a:ext cx="2193993" cy="905388"/>
        </a:xfrm>
        <a:prstGeom prst="roundRect">
          <a:avLst>
            <a:gd name="adj" fmla="val 10000"/>
          </a:avLst>
        </a:prstGeom>
        <a:solidFill>
          <a:schemeClr val="accent5">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b="0" kern="1200" dirty="0" smtClean="0">
              <a:solidFill>
                <a:schemeClr val="bg1"/>
              </a:solidFill>
              <a:latin typeface="+mn-lt"/>
            </a:rPr>
            <a:t>Used for phishing attacks</a:t>
          </a:r>
        </a:p>
      </dsp:txBody>
      <dsp:txXfrm>
        <a:off x="301822" y="3498822"/>
        <a:ext cx="2140957" cy="852352"/>
      </dsp:txXfrm>
    </dsp:sp>
    <dsp:sp modelId="{0FB8B290-EEEC-0C47-9F93-05681CD27AC2}">
      <dsp:nvSpPr>
        <dsp:cNvPr id="0" name=""/>
        <dsp:cNvSpPr/>
      </dsp:nvSpPr>
      <dsp:spPr>
        <a:xfrm>
          <a:off x="2949233" y="0"/>
          <a:ext cx="2742492" cy="4608512"/>
        </a:xfrm>
        <a:prstGeom prst="roundRect">
          <a:avLst>
            <a:gd name="adj" fmla="val 10000"/>
          </a:avLst>
        </a:prstGeom>
        <a:solidFill>
          <a:schemeClr val="tx1"/>
        </a:solidFill>
        <a:ln>
          <a:solidFill>
            <a:schemeClr val="bg1"/>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latin typeface="+mn-lt"/>
            </a:rPr>
            <a:t>Trojan horse</a:t>
          </a:r>
        </a:p>
      </dsp:txBody>
      <dsp:txXfrm>
        <a:off x="2949233" y="0"/>
        <a:ext cx="2742492" cy="1382553"/>
      </dsp:txXfrm>
    </dsp:sp>
    <dsp:sp modelId="{8D1AB2C6-C8C2-264A-AB94-906857099761}">
      <dsp:nvSpPr>
        <dsp:cNvPr id="0" name=""/>
        <dsp:cNvSpPr/>
      </dsp:nvSpPr>
      <dsp:spPr>
        <a:xfrm>
          <a:off x="3223483" y="1383903"/>
          <a:ext cx="2193993" cy="1389529"/>
        </a:xfrm>
        <a:prstGeom prst="roundRect">
          <a:avLst>
            <a:gd name="adj" fmla="val 10000"/>
          </a:avLst>
        </a:prstGeom>
        <a:solidFill>
          <a:schemeClr val="accent5">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b="0" kern="1200" dirty="0" smtClean="0">
              <a:solidFill>
                <a:schemeClr val="bg1"/>
              </a:solidFill>
              <a:latin typeface="+mn-lt"/>
            </a:rPr>
            <a:t>Program or utility containing harmful hidden code</a:t>
          </a:r>
        </a:p>
      </dsp:txBody>
      <dsp:txXfrm>
        <a:off x="3264181" y="1424601"/>
        <a:ext cx="2112597" cy="1308133"/>
      </dsp:txXfrm>
    </dsp:sp>
    <dsp:sp modelId="{CA0D8F73-6837-6D4C-846D-34586ACB84FE}">
      <dsp:nvSpPr>
        <dsp:cNvPr id="0" name=""/>
        <dsp:cNvSpPr/>
      </dsp:nvSpPr>
      <dsp:spPr>
        <a:xfrm>
          <a:off x="3223483" y="2987206"/>
          <a:ext cx="2193993" cy="1389529"/>
        </a:xfrm>
        <a:prstGeom prst="roundRect">
          <a:avLst>
            <a:gd name="adj" fmla="val 10000"/>
          </a:avLst>
        </a:prstGeom>
        <a:solidFill>
          <a:schemeClr val="accent3">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b="0" kern="1200" dirty="0" smtClean="0">
              <a:solidFill>
                <a:schemeClr val="bg1"/>
              </a:solidFill>
              <a:latin typeface="+mn-lt"/>
            </a:rPr>
            <a:t>Used to accomplish functions that the attacker could not accomplish directly</a:t>
          </a:r>
        </a:p>
      </dsp:txBody>
      <dsp:txXfrm>
        <a:off x="3264181" y="3027904"/>
        <a:ext cx="2112597" cy="1308133"/>
      </dsp:txXfrm>
    </dsp:sp>
    <dsp:sp modelId="{E3CD1909-82DC-5245-8C0A-079E52A0B644}">
      <dsp:nvSpPr>
        <dsp:cNvPr id="0" name=""/>
        <dsp:cNvSpPr/>
      </dsp:nvSpPr>
      <dsp:spPr>
        <a:xfrm>
          <a:off x="5897413" y="0"/>
          <a:ext cx="2742492" cy="4608512"/>
        </a:xfrm>
        <a:prstGeom prst="roundRect">
          <a:avLst>
            <a:gd name="adj" fmla="val 10000"/>
          </a:avLst>
        </a:prstGeom>
        <a:solidFill>
          <a:schemeClr val="tx1"/>
        </a:solidFill>
        <a:ln>
          <a:solidFill>
            <a:schemeClr val="bg1"/>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latin typeface="+mn-lt"/>
            </a:rPr>
            <a:t>Mobile phone Trojans</a:t>
          </a:r>
        </a:p>
      </dsp:txBody>
      <dsp:txXfrm>
        <a:off x="5897413" y="0"/>
        <a:ext cx="2742492" cy="1382553"/>
      </dsp:txXfrm>
    </dsp:sp>
    <dsp:sp modelId="{C8375C9C-C22E-4441-BF7D-39B9C69C123B}">
      <dsp:nvSpPr>
        <dsp:cNvPr id="0" name=""/>
        <dsp:cNvSpPr/>
      </dsp:nvSpPr>
      <dsp:spPr>
        <a:xfrm>
          <a:off x="6171662" y="1383903"/>
          <a:ext cx="2193993" cy="1389529"/>
        </a:xfrm>
        <a:prstGeom prst="roundRect">
          <a:avLst>
            <a:gd name="adj" fmla="val 10000"/>
          </a:avLst>
        </a:prstGeom>
        <a:solidFill>
          <a:schemeClr val="accent3">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b="0" kern="1200" dirty="0" smtClean="0">
              <a:solidFill>
                <a:schemeClr val="bg1"/>
              </a:solidFill>
              <a:latin typeface="+mn-lt"/>
            </a:rPr>
            <a:t>First appeared in 2004 (</a:t>
          </a:r>
          <a:r>
            <a:rPr lang="en-US" sz="1800" b="0" kern="1200" dirty="0" err="1" smtClean="0">
              <a:solidFill>
                <a:schemeClr val="bg1"/>
              </a:solidFill>
              <a:latin typeface="+mn-lt"/>
            </a:rPr>
            <a:t>Skuller</a:t>
          </a:r>
          <a:r>
            <a:rPr lang="en-US" sz="1800" b="0" kern="1200" dirty="0" smtClean="0">
              <a:solidFill>
                <a:schemeClr val="bg1"/>
              </a:solidFill>
              <a:latin typeface="+mn-lt"/>
            </a:rPr>
            <a:t>)</a:t>
          </a:r>
        </a:p>
      </dsp:txBody>
      <dsp:txXfrm>
        <a:off x="6212360" y="1424601"/>
        <a:ext cx="2112597" cy="1308133"/>
      </dsp:txXfrm>
    </dsp:sp>
    <dsp:sp modelId="{4453455A-2854-964D-B616-448291BE042A}">
      <dsp:nvSpPr>
        <dsp:cNvPr id="0" name=""/>
        <dsp:cNvSpPr/>
      </dsp:nvSpPr>
      <dsp:spPr>
        <a:xfrm>
          <a:off x="6171662" y="2987206"/>
          <a:ext cx="2193993" cy="1389529"/>
        </a:xfrm>
        <a:prstGeom prst="roundRect">
          <a:avLst>
            <a:gd name="adj" fmla="val 10000"/>
          </a:avLst>
        </a:prstGeom>
        <a:solidFill>
          <a:schemeClr val="accent6">
            <a:lumMod val="40000"/>
            <a:lumOff val="60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b="0" kern="1200" dirty="0" smtClean="0">
              <a:solidFill>
                <a:schemeClr val="bg1"/>
              </a:solidFill>
              <a:latin typeface="+mn-lt"/>
            </a:rPr>
            <a:t>Target is the smartphone</a:t>
          </a:r>
        </a:p>
      </dsp:txBody>
      <dsp:txXfrm>
        <a:off x="6212360" y="3027904"/>
        <a:ext cx="2112597" cy="130813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28CC31-1B14-9049-A7D7-E65031D08E0F}">
      <dsp:nvSpPr>
        <dsp:cNvPr id="0" name=""/>
        <dsp:cNvSpPr/>
      </dsp:nvSpPr>
      <dsp:spPr>
        <a:xfrm>
          <a:off x="205686" y="237739"/>
          <a:ext cx="4165774" cy="2066521"/>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b="1" kern="1200" dirty="0" smtClean="0">
              <a:effectLst/>
              <a:latin typeface="+mn-lt"/>
              <a:ea typeface="ＭＳ Ｐゴシック" pitchFamily="-65" charset="-128"/>
            </a:rPr>
            <a:t>Chernobyl</a:t>
          </a:r>
          <a:r>
            <a:rPr lang="en-US" sz="1500" b="1" kern="1200" dirty="0" smtClean="0">
              <a:effectLst/>
              <a:ea typeface="ＭＳ Ｐゴシック" pitchFamily="-65" charset="-128"/>
            </a:rPr>
            <a:t> virus</a:t>
          </a:r>
          <a:endParaRPr lang="en-US" sz="1500" b="1" kern="1200" dirty="0">
            <a:effectLst/>
          </a:endParaRPr>
        </a:p>
        <a:p>
          <a:pPr marL="114300" lvl="1" indent="-114300" algn="l" defTabSz="533400">
            <a:lnSpc>
              <a:spcPct val="90000"/>
            </a:lnSpc>
            <a:spcBef>
              <a:spcPct val="0"/>
            </a:spcBef>
            <a:spcAft>
              <a:spcPct val="15000"/>
            </a:spcAft>
            <a:buChar char="••"/>
          </a:pPr>
          <a:r>
            <a:rPr lang="en-US" sz="1200" b="1" kern="1200" dirty="0" smtClean="0">
              <a:effectLst/>
              <a:ea typeface="ＭＳ Ｐゴシック" pitchFamily="-65" charset="-128"/>
            </a:rPr>
            <a:t>First seen in 1998 </a:t>
          </a:r>
        </a:p>
        <a:p>
          <a:pPr marL="114300" lvl="1" indent="-114300" algn="l" defTabSz="533400">
            <a:lnSpc>
              <a:spcPct val="90000"/>
            </a:lnSpc>
            <a:spcBef>
              <a:spcPct val="0"/>
            </a:spcBef>
            <a:spcAft>
              <a:spcPct val="15000"/>
            </a:spcAft>
            <a:buChar char="••"/>
          </a:pPr>
          <a:r>
            <a:rPr lang="en-US" sz="1200" b="1" kern="1200" dirty="0" smtClean="0">
              <a:effectLst/>
              <a:ea typeface="ＭＳ Ｐゴシック" pitchFamily="-65" charset="-128"/>
            </a:rPr>
            <a:t>Example of a destructive parasitic memory-resident Windows 95 and 98 virus</a:t>
          </a:r>
        </a:p>
        <a:p>
          <a:pPr marL="114300" lvl="1" indent="-114300" algn="l" defTabSz="533400">
            <a:lnSpc>
              <a:spcPct val="90000"/>
            </a:lnSpc>
            <a:spcBef>
              <a:spcPct val="0"/>
            </a:spcBef>
            <a:spcAft>
              <a:spcPct val="15000"/>
            </a:spcAft>
            <a:buChar char="••"/>
          </a:pPr>
          <a:r>
            <a:rPr lang="en-US" sz="1200" b="1" kern="1200" dirty="0" smtClean="0">
              <a:effectLst/>
              <a:ea typeface="ＭＳ Ｐゴシック" pitchFamily="-65" charset="-128"/>
            </a:rPr>
            <a:t>Infects executable files when they are opened and when a trigger date is reached, the virus deletes data on the infected system by overwriting the first megabyte of the hard drive with zeroes, resulting in massive corruption of the entire file system</a:t>
          </a:r>
        </a:p>
      </dsp:txBody>
      <dsp:txXfrm>
        <a:off x="205686" y="237739"/>
        <a:ext cx="4165774" cy="2066521"/>
      </dsp:txXfrm>
    </dsp:sp>
    <dsp:sp modelId="{074F123A-5B09-A24D-9F49-D73992185EAF}">
      <dsp:nvSpPr>
        <dsp:cNvPr id="0" name=""/>
        <dsp:cNvSpPr/>
      </dsp:nvSpPr>
      <dsp:spPr>
        <a:xfrm>
          <a:off x="4857102" y="218635"/>
          <a:ext cx="3802781" cy="249236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b="1" kern="1200" dirty="0" err="1" smtClean="0">
              <a:effectLst/>
              <a:ea typeface="ＭＳ Ｐゴシック" pitchFamily="-65" charset="-128"/>
            </a:rPr>
            <a:t>Klez</a:t>
          </a:r>
          <a:r>
            <a:rPr lang="en-US" sz="1500" b="1" kern="1200" dirty="0" smtClean="0">
              <a:effectLst/>
              <a:ea typeface="ＭＳ Ｐゴシック" pitchFamily="-65" charset="-128"/>
            </a:rPr>
            <a:t> </a:t>
          </a:r>
          <a:endParaRPr lang="en-US" sz="1500" b="1" kern="1200" dirty="0">
            <a:effectLst/>
            <a:ea typeface="ＭＳ Ｐゴシック" pitchFamily="-65" charset="-128"/>
          </a:endParaRPr>
        </a:p>
        <a:p>
          <a:pPr marL="114300" lvl="1" indent="-114300" algn="l" defTabSz="533400">
            <a:lnSpc>
              <a:spcPct val="90000"/>
            </a:lnSpc>
            <a:spcBef>
              <a:spcPct val="0"/>
            </a:spcBef>
            <a:spcAft>
              <a:spcPct val="15000"/>
            </a:spcAft>
            <a:buChar char="••"/>
          </a:pPr>
          <a:r>
            <a:rPr lang="en-US" sz="1200" b="1" kern="1200" dirty="0" smtClean="0">
              <a:effectLst/>
              <a:ea typeface="ＭＳ Ｐゴシック" pitchFamily="-65" charset="-128"/>
            </a:rPr>
            <a:t>Mass mailing worm infecting                                  Windows 95 to XP systems</a:t>
          </a:r>
          <a:endParaRPr lang="en-US" sz="1200" b="1" kern="1200" dirty="0">
            <a:effectLst/>
            <a:ea typeface="ＭＳ Ｐゴシック" pitchFamily="-65" charset="-128"/>
          </a:endParaRPr>
        </a:p>
        <a:p>
          <a:pPr marL="114300" lvl="1" indent="-114300" algn="l" defTabSz="533400">
            <a:lnSpc>
              <a:spcPct val="90000"/>
            </a:lnSpc>
            <a:spcBef>
              <a:spcPct val="0"/>
            </a:spcBef>
            <a:spcAft>
              <a:spcPct val="15000"/>
            </a:spcAft>
            <a:buChar char="••"/>
          </a:pPr>
          <a:r>
            <a:rPr lang="en-US" sz="1200" b="1" kern="1200" dirty="0" smtClean="0">
              <a:effectLst/>
              <a:ea typeface="ＭＳ Ｐゴシック" pitchFamily="-65" charset="-128"/>
            </a:rPr>
            <a:t>First seen in October 2001</a:t>
          </a:r>
          <a:endParaRPr lang="en-US" sz="1200" b="1" kern="1200" dirty="0">
            <a:effectLst/>
            <a:ea typeface="ＭＳ Ｐゴシック" pitchFamily="-65" charset="-128"/>
          </a:endParaRPr>
        </a:p>
        <a:p>
          <a:pPr marL="114300" lvl="1" indent="-114300" algn="l" defTabSz="533400">
            <a:lnSpc>
              <a:spcPct val="90000"/>
            </a:lnSpc>
            <a:spcBef>
              <a:spcPct val="0"/>
            </a:spcBef>
            <a:spcAft>
              <a:spcPct val="15000"/>
            </a:spcAft>
            <a:buChar char="••"/>
          </a:pPr>
          <a:r>
            <a:rPr lang="en-US" sz="1200" b="1" kern="1200" dirty="0" smtClean="0">
              <a:effectLst/>
              <a:ea typeface="ＭＳ Ｐゴシック" pitchFamily="-65" charset="-128"/>
            </a:rPr>
            <a:t>Spreads by e-mailing copies of itself to addresses found in the address book and in files on the system</a:t>
          </a:r>
          <a:endParaRPr lang="en-US" sz="1200" b="1" kern="1200" dirty="0">
            <a:effectLst/>
            <a:ea typeface="ＭＳ Ｐゴシック" pitchFamily="-65" charset="-128"/>
          </a:endParaRPr>
        </a:p>
        <a:p>
          <a:pPr marL="114300" lvl="1" indent="-114300" algn="l" defTabSz="533400">
            <a:lnSpc>
              <a:spcPct val="90000"/>
            </a:lnSpc>
            <a:spcBef>
              <a:spcPct val="0"/>
            </a:spcBef>
            <a:spcAft>
              <a:spcPct val="15000"/>
            </a:spcAft>
            <a:buChar char="••"/>
          </a:pPr>
          <a:r>
            <a:rPr lang="en-US" sz="1200" b="1" kern="1200" dirty="0" smtClean="0">
              <a:effectLst/>
              <a:ea typeface="ＭＳ Ｐゴシック" pitchFamily="-65" charset="-128"/>
            </a:rPr>
            <a:t>It can stop and delete some anti-virus programs running on the system</a:t>
          </a:r>
          <a:endParaRPr lang="en-US" sz="1200" b="1" kern="1200" dirty="0">
            <a:effectLst/>
            <a:ea typeface="ＭＳ Ｐゴシック" pitchFamily="-65" charset="-128"/>
          </a:endParaRPr>
        </a:p>
        <a:p>
          <a:pPr marL="114300" lvl="1" indent="-114300" algn="l" defTabSz="533400">
            <a:lnSpc>
              <a:spcPct val="90000"/>
            </a:lnSpc>
            <a:spcBef>
              <a:spcPct val="0"/>
            </a:spcBef>
            <a:spcAft>
              <a:spcPct val="15000"/>
            </a:spcAft>
            <a:buChar char="••"/>
          </a:pPr>
          <a:r>
            <a:rPr lang="en-US" sz="1200" b="1" kern="1200" dirty="0" smtClean="0">
              <a:effectLst/>
              <a:ea typeface="ＭＳ Ｐゴシック" pitchFamily="-65" charset="-128"/>
            </a:rPr>
            <a:t>On trigger date causes files on the hard drive to become empty</a:t>
          </a:r>
          <a:endParaRPr lang="en-US" sz="1200" b="1" kern="1200" dirty="0">
            <a:effectLst/>
            <a:ea typeface="ＭＳ Ｐゴシック" pitchFamily="-65" charset="-128"/>
          </a:endParaRPr>
        </a:p>
      </dsp:txBody>
      <dsp:txXfrm>
        <a:off x="4857102" y="218635"/>
        <a:ext cx="3802781" cy="2492368"/>
      </dsp:txXfrm>
    </dsp:sp>
    <dsp:sp modelId="{50B4F61C-6FC3-8546-A4AC-CA0B55E21DD5}">
      <dsp:nvSpPr>
        <dsp:cNvPr id="0" name=""/>
        <dsp:cNvSpPr/>
      </dsp:nvSpPr>
      <dsp:spPr>
        <a:xfrm>
          <a:off x="2016219" y="2830013"/>
          <a:ext cx="4680528" cy="202168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b="1" kern="1200" dirty="0" err="1" smtClean="0">
              <a:effectLst/>
              <a:ea typeface="ＭＳ Ｐゴシック" pitchFamily="-65" charset="-128"/>
            </a:rPr>
            <a:t>Ransomware</a:t>
          </a:r>
          <a:endParaRPr lang="en-US" sz="1500" b="1" kern="1200" dirty="0">
            <a:effectLst/>
            <a:ea typeface="ＭＳ Ｐゴシック" pitchFamily="-65" charset="-128"/>
          </a:endParaRPr>
        </a:p>
        <a:p>
          <a:pPr marL="114300" lvl="1" indent="-114300" algn="l" defTabSz="533400">
            <a:lnSpc>
              <a:spcPct val="90000"/>
            </a:lnSpc>
            <a:spcBef>
              <a:spcPct val="0"/>
            </a:spcBef>
            <a:spcAft>
              <a:spcPct val="15000"/>
            </a:spcAft>
            <a:buChar char="••"/>
          </a:pPr>
          <a:r>
            <a:rPr lang="en-US" sz="1200" b="1" kern="1200" dirty="0" smtClean="0">
              <a:effectLst/>
              <a:ea typeface="ＭＳ Ｐゴシック" pitchFamily="-65" charset="-128"/>
            </a:rPr>
            <a:t>Encrypts the user’s data and demands payment in order to access the key needed to recover the information</a:t>
          </a:r>
          <a:endParaRPr lang="en-US" sz="1200" b="1" kern="1200" dirty="0">
            <a:effectLst/>
            <a:ea typeface="ＭＳ Ｐゴシック" pitchFamily="-65" charset="-128"/>
          </a:endParaRPr>
        </a:p>
        <a:p>
          <a:pPr marL="114300" lvl="1" indent="-114300" algn="l" defTabSz="533400">
            <a:lnSpc>
              <a:spcPct val="90000"/>
            </a:lnSpc>
            <a:spcBef>
              <a:spcPct val="0"/>
            </a:spcBef>
            <a:spcAft>
              <a:spcPct val="15000"/>
            </a:spcAft>
            <a:buChar char="••"/>
          </a:pPr>
          <a:r>
            <a:rPr lang="en-US" sz="1200" b="1" kern="1200" dirty="0" smtClean="0">
              <a:effectLst/>
              <a:ea typeface="ＭＳ Ｐゴシック" pitchFamily="-65" charset="-128"/>
            </a:rPr>
            <a:t>PC Cyborg Trojan (1989)</a:t>
          </a:r>
          <a:endParaRPr lang="en-US" sz="1200" b="1" kern="1200" dirty="0">
            <a:effectLst/>
            <a:ea typeface="ＭＳ Ｐゴシック" pitchFamily="-65" charset="-128"/>
          </a:endParaRPr>
        </a:p>
        <a:p>
          <a:pPr marL="114300" lvl="1" indent="-114300" algn="l" defTabSz="533400">
            <a:lnSpc>
              <a:spcPct val="90000"/>
            </a:lnSpc>
            <a:spcBef>
              <a:spcPct val="0"/>
            </a:spcBef>
            <a:spcAft>
              <a:spcPct val="15000"/>
            </a:spcAft>
            <a:buChar char="••"/>
          </a:pPr>
          <a:r>
            <a:rPr lang="en-US" sz="1200" b="1" kern="1200" dirty="0" smtClean="0">
              <a:effectLst/>
              <a:ea typeface="ＭＳ Ｐゴシック" pitchFamily="-65" charset="-128"/>
            </a:rPr>
            <a:t>Mid-2006 a number of worms and Trojans appeared that used public-key cryptography with </a:t>
          </a:r>
          <a:r>
            <a:rPr lang="en-US" sz="1200" b="1" kern="1200" dirty="0" err="1" smtClean="0">
              <a:effectLst/>
              <a:ea typeface="ＭＳ Ｐゴシック" pitchFamily="-65" charset="-128"/>
            </a:rPr>
            <a:t>incresasingly</a:t>
          </a:r>
          <a:r>
            <a:rPr lang="en-US" sz="1200" b="1" kern="1200" dirty="0" smtClean="0">
              <a:effectLst/>
              <a:ea typeface="ＭＳ Ｐゴシック" pitchFamily="-65" charset="-128"/>
            </a:rPr>
            <a:t> larger key sizes to encrypt data</a:t>
          </a:r>
          <a:endParaRPr lang="en-US" sz="1200" b="1" kern="1200" dirty="0">
            <a:effectLst/>
            <a:ea typeface="ＭＳ Ｐゴシック" pitchFamily="-65" charset="-128"/>
          </a:endParaRPr>
        </a:p>
        <a:p>
          <a:pPr marL="114300" lvl="1" indent="-114300" algn="l" defTabSz="533400">
            <a:lnSpc>
              <a:spcPct val="90000"/>
            </a:lnSpc>
            <a:spcBef>
              <a:spcPct val="0"/>
            </a:spcBef>
            <a:spcAft>
              <a:spcPct val="15000"/>
            </a:spcAft>
            <a:buChar char="••"/>
          </a:pPr>
          <a:r>
            <a:rPr lang="en-US" sz="1200" b="1" kern="1200" dirty="0" smtClean="0">
              <a:effectLst/>
              <a:ea typeface="ＭＳ Ｐゴシック" pitchFamily="-65" charset="-128"/>
            </a:rPr>
            <a:t>The user needed to pay a ransom, or to make a purchase from certain sites, in order to receive the key to decrypt this data</a:t>
          </a:r>
          <a:endParaRPr lang="en-US" sz="1200" b="1" kern="1200" dirty="0">
            <a:effectLst/>
            <a:ea typeface="ＭＳ Ｐゴシック" pitchFamily="-65" charset="-128"/>
          </a:endParaRPr>
        </a:p>
      </dsp:txBody>
      <dsp:txXfrm>
        <a:off x="2016219" y="2830013"/>
        <a:ext cx="4680528" cy="202168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FD0E3-FBE9-BB4E-B9F2-7CFB5CE96A87}">
      <dsp:nvSpPr>
        <dsp:cNvPr id="0" name=""/>
        <dsp:cNvSpPr/>
      </dsp:nvSpPr>
      <dsp:spPr>
        <a:xfrm>
          <a:off x="-308608" y="0"/>
          <a:ext cx="6995160" cy="2215980"/>
        </a:xfrm>
        <a:prstGeom prst="roundRect">
          <a:avLst>
            <a:gd name="adj" fmla="val 10000"/>
          </a:avLst>
        </a:prstGeom>
        <a:solidFill>
          <a:schemeClr val="tx1"/>
        </a:solidFill>
        <a:ln w="31750">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solidFill>
                <a:schemeClr val="bg1"/>
              </a:solidFill>
              <a:effectLst/>
              <a:latin typeface="+mn-lt"/>
            </a:rPr>
            <a:t>Propagation mechanisms include:</a:t>
          </a:r>
          <a:endParaRPr lang="en-US" sz="1800" kern="1200" dirty="0">
            <a:solidFill>
              <a:schemeClr val="bg1"/>
            </a:solidFill>
            <a:effectLst/>
            <a:latin typeface="+mn-lt"/>
          </a:endParaRPr>
        </a:p>
        <a:p>
          <a:pPr marL="114300" lvl="1" indent="-114300" algn="l" defTabSz="622300" rtl="0">
            <a:lnSpc>
              <a:spcPct val="90000"/>
            </a:lnSpc>
            <a:spcBef>
              <a:spcPct val="0"/>
            </a:spcBef>
            <a:spcAft>
              <a:spcPct val="15000"/>
            </a:spcAft>
            <a:buChar char="••"/>
          </a:pPr>
          <a:r>
            <a:rPr lang="en-US" sz="1400" b="1" kern="1200" dirty="0" smtClean="0">
              <a:solidFill>
                <a:schemeClr val="bg1"/>
              </a:solidFill>
              <a:effectLst/>
              <a:latin typeface="+mn-lt"/>
            </a:rPr>
            <a:t>Infection of existing content by viruses that is subsequently spread to other systems</a:t>
          </a:r>
          <a:endParaRPr lang="en-US" sz="1400" b="1" kern="1200" dirty="0">
            <a:solidFill>
              <a:schemeClr val="bg1"/>
            </a:solidFill>
            <a:effectLst/>
            <a:latin typeface="+mn-lt"/>
          </a:endParaRPr>
        </a:p>
        <a:p>
          <a:pPr marL="114300" lvl="1" indent="-114300" algn="l" defTabSz="622300" rtl="0">
            <a:lnSpc>
              <a:spcPct val="90000"/>
            </a:lnSpc>
            <a:spcBef>
              <a:spcPct val="0"/>
            </a:spcBef>
            <a:spcAft>
              <a:spcPct val="15000"/>
            </a:spcAft>
            <a:buChar char="••"/>
          </a:pPr>
          <a:r>
            <a:rPr lang="en-US" sz="1400" b="1" kern="1200" dirty="0" smtClean="0">
              <a:solidFill>
                <a:schemeClr val="bg1"/>
              </a:solidFill>
              <a:effectLst/>
              <a:latin typeface="+mn-lt"/>
            </a:rPr>
            <a:t>Exploit of software vulnerabilities by worms or drive-by-downloads to allow the malware to replicate</a:t>
          </a:r>
          <a:endParaRPr lang="en-US" sz="1400" b="1" kern="1200" dirty="0">
            <a:solidFill>
              <a:schemeClr val="bg1"/>
            </a:solidFill>
            <a:effectLst/>
            <a:latin typeface="+mn-lt"/>
          </a:endParaRPr>
        </a:p>
        <a:p>
          <a:pPr marL="114300" lvl="1" indent="-114300" algn="l" defTabSz="622300" rtl="0">
            <a:lnSpc>
              <a:spcPct val="90000"/>
            </a:lnSpc>
            <a:spcBef>
              <a:spcPct val="0"/>
            </a:spcBef>
            <a:spcAft>
              <a:spcPct val="15000"/>
            </a:spcAft>
            <a:buChar char="••"/>
          </a:pPr>
          <a:r>
            <a:rPr lang="en-US" sz="1400" b="1" kern="1200" dirty="0" smtClean="0">
              <a:solidFill>
                <a:schemeClr val="bg1"/>
              </a:solidFill>
              <a:effectLst/>
              <a:latin typeface="+mn-lt"/>
            </a:rPr>
            <a:t>Social engineering attacks that convince users to bypass security mechanisms to install Trojans or to respond to phishing attacks</a:t>
          </a:r>
          <a:endParaRPr lang="en-US" sz="1400" b="1" kern="1200" dirty="0">
            <a:solidFill>
              <a:schemeClr val="bg1"/>
            </a:solidFill>
            <a:effectLst/>
            <a:latin typeface="+mn-lt"/>
          </a:endParaRPr>
        </a:p>
      </dsp:txBody>
      <dsp:txXfrm>
        <a:off x="-243704" y="64904"/>
        <a:ext cx="4704771" cy="2086172"/>
      </dsp:txXfrm>
    </dsp:sp>
    <dsp:sp modelId="{3ECACCE1-EF07-354C-99D4-063260E87601}">
      <dsp:nvSpPr>
        <dsp:cNvPr id="0" name=""/>
        <dsp:cNvSpPr/>
      </dsp:nvSpPr>
      <dsp:spPr>
        <a:xfrm>
          <a:off x="308613" y="2708420"/>
          <a:ext cx="8229595" cy="2215980"/>
        </a:xfrm>
        <a:prstGeom prst="roundRect">
          <a:avLst>
            <a:gd name="adj" fmla="val 10000"/>
          </a:avLst>
        </a:prstGeom>
        <a:solidFill>
          <a:schemeClr val="tx1"/>
        </a:solidFill>
        <a:ln w="31750">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solidFill>
                <a:srgbClr val="000000"/>
              </a:solidFill>
              <a:latin typeface="+mn-lt"/>
            </a:rPr>
            <a:t>Payload actions performed by malware once it reaches a target system can include:</a:t>
          </a:r>
          <a:endParaRPr lang="en-US" sz="1800" kern="1200" dirty="0">
            <a:solidFill>
              <a:srgbClr val="000000"/>
            </a:solidFill>
            <a:latin typeface="+mn-lt"/>
          </a:endParaRPr>
        </a:p>
        <a:p>
          <a:pPr marL="114300" lvl="1" indent="-114300" algn="l" defTabSz="622300" rtl="0">
            <a:lnSpc>
              <a:spcPct val="90000"/>
            </a:lnSpc>
            <a:spcBef>
              <a:spcPct val="0"/>
            </a:spcBef>
            <a:spcAft>
              <a:spcPct val="15000"/>
            </a:spcAft>
            <a:buChar char="••"/>
          </a:pPr>
          <a:r>
            <a:rPr lang="en-US" sz="1400" b="1" kern="1200" dirty="0" smtClean="0">
              <a:solidFill>
                <a:srgbClr val="000000"/>
              </a:solidFill>
              <a:latin typeface="+mn-lt"/>
            </a:rPr>
            <a:t>Corruption of system or data files</a:t>
          </a:r>
          <a:endParaRPr lang="en-US" sz="1400" b="1" kern="1200" dirty="0">
            <a:solidFill>
              <a:srgbClr val="000000"/>
            </a:solidFill>
            <a:latin typeface="+mn-lt"/>
          </a:endParaRPr>
        </a:p>
        <a:p>
          <a:pPr marL="114300" lvl="1" indent="-114300" algn="l" defTabSz="622300" rtl="0">
            <a:lnSpc>
              <a:spcPct val="90000"/>
            </a:lnSpc>
            <a:spcBef>
              <a:spcPct val="0"/>
            </a:spcBef>
            <a:spcAft>
              <a:spcPct val="15000"/>
            </a:spcAft>
            <a:buChar char="••"/>
          </a:pPr>
          <a:r>
            <a:rPr lang="en-US" sz="1400" b="1" kern="1200" dirty="0" smtClean="0">
              <a:solidFill>
                <a:srgbClr val="000000"/>
              </a:solidFill>
              <a:latin typeface="+mn-lt"/>
            </a:rPr>
            <a:t>Theft of service/make the system a zombie agent of attack as part of a botnet</a:t>
          </a:r>
          <a:endParaRPr lang="en-US" sz="1400" b="1" kern="1200" dirty="0">
            <a:solidFill>
              <a:srgbClr val="000000"/>
            </a:solidFill>
            <a:latin typeface="+mn-lt"/>
          </a:endParaRPr>
        </a:p>
        <a:p>
          <a:pPr marL="114300" lvl="1" indent="-114300" algn="l" defTabSz="622300" rtl="0">
            <a:lnSpc>
              <a:spcPct val="90000"/>
            </a:lnSpc>
            <a:spcBef>
              <a:spcPct val="0"/>
            </a:spcBef>
            <a:spcAft>
              <a:spcPct val="15000"/>
            </a:spcAft>
            <a:buChar char="••"/>
          </a:pPr>
          <a:r>
            <a:rPr lang="en-US" sz="1400" b="1" kern="1200" dirty="0" smtClean="0">
              <a:solidFill>
                <a:srgbClr val="000000"/>
              </a:solidFill>
              <a:latin typeface="+mn-lt"/>
            </a:rPr>
            <a:t>Theft of information from the system/keylogging</a:t>
          </a:r>
          <a:endParaRPr lang="en-US" sz="1400" b="1" kern="1200" dirty="0">
            <a:solidFill>
              <a:srgbClr val="000000"/>
            </a:solidFill>
            <a:latin typeface="+mn-lt"/>
          </a:endParaRPr>
        </a:p>
        <a:p>
          <a:pPr marL="114300" lvl="1" indent="-114300" algn="l" defTabSz="622300" rtl="0">
            <a:lnSpc>
              <a:spcPct val="90000"/>
            </a:lnSpc>
            <a:spcBef>
              <a:spcPct val="0"/>
            </a:spcBef>
            <a:spcAft>
              <a:spcPct val="15000"/>
            </a:spcAft>
            <a:buChar char="••"/>
          </a:pPr>
          <a:r>
            <a:rPr lang="en-US" sz="1400" b="1" kern="1200" dirty="0" err="1" smtClean="0">
              <a:solidFill>
                <a:srgbClr val="000000"/>
              </a:solidFill>
              <a:latin typeface="+mn-lt"/>
            </a:rPr>
            <a:t>Stealthing</a:t>
          </a:r>
          <a:r>
            <a:rPr lang="en-US" sz="1400" b="1" kern="1200" dirty="0" smtClean="0">
              <a:solidFill>
                <a:srgbClr val="000000"/>
              </a:solidFill>
              <a:latin typeface="+mn-lt"/>
            </a:rPr>
            <a:t>/hiding its presence on the system</a:t>
          </a:r>
          <a:endParaRPr lang="en-US" sz="1400" b="1" kern="1200" dirty="0">
            <a:solidFill>
              <a:srgbClr val="000000"/>
            </a:solidFill>
            <a:latin typeface="+mn-lt"/>
          </a:endParaRPr>
        </a:p>
      </dsp:txBody>
      <dsp:txXfrm>
        <a:off x="373517" y="2773324"/>
        <a:ext cx="4952934" cy="2086172"/>
      </dsp:txXfrm>
    </dsp:sp>
    <dsp:sp modelId="{4536DF15-D0CA-DF4B-8A6D-36DEA7155168}">
      <dsp:nvSpPr>
        <dsp:cNvPr id="0" name=""/>
        <dsp:cNvSpPr/>
      </dsp:nvSpPr>
      <dsp:spPr>
        <a:xfrm>
          <a:off x="5823507" y="2207489"/>
          <a:ext cx="285700" cy="509421"/>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US" sz="2400" kern="1200" dirty="0"/>
        </a:p>
      </dsp:txBody>
      <dsp:txXfrm>
        <a:off x="5887790" y="2207489"/>
        <a:ext cx="157135" cy="4387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5612A0-DE86-E142-BC0C-7EAA94A75B03}">
      <dsp:nvSpPr>
        <dsp:cNvPr id="0" name=""/>
        <dsp:cNvSpPr/>
      </dsp:nvSpPr>
      <dsp:spPr>
        <a:xfrm>
          <a:off x="2392" y="1086039"/>
          <a:ext cx="1891921" cy="1891921"/>
        </a:xfrm>
        <a:prstGeom prst="ellipse">
          <a:avLst/>
        </a:prstGeom>
        <a:solidFill>
          <a:schemeClr val="accent3">
            <a:lumMod val="75000"/>
          </a:schemeClr>
        </a:solidFill>
        <a:ln>
          <a:solidFill>
            <a:schemeClr val="accent3">
              <a:lumMod val="75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04119" tIns="20320" rIns="104119" bIns="20320" numCol="1" spcCol="1270" anchor="ctr" anchorCtr="0">
          <a:noAutofit/>
        </a:bodyPr>
        <a:lstStyle/>
        <a:p>
          <a:pPr lvl="0" algn="ctr" defTabSz="711200">
            <a:lnSpc>
              <a:spcPct val="90000"/>
            </a:lnSpc>
            <a:spcBef>
              <a:spcPct val="0"/>
            </a:spcBef>
            <a:spcAft>
              <a:spcPct val="35000"/>
            </a:spcAft>
          </a:pPr>
          <a:r>
            <a:rPr lang="en-US" sz="1600" b="1" i="0" kern="1200" dirty="0" smtClean="0">
              <a:solidFill>
                <a:schemeClr val="bg1"/>
              </a:solidFill>
            </a:rPr>
            <a:t>Politically motivated attackers</a:t>
          </a:r>
          <a:endParaRPr lang="en-US" sz="1600" b="1" i="0" kern="1200" dirty="0">
            <a:solidFill>
              <a:schemeClr val="bg1"/>
            </a:solidFill>
          </a:endParaRPr>
        </a:p>
      </dsp:txBody>
      <dsp:txXfrm>
        <a:off x="279457" y="1363104"/>
        <a:ext cx="1337791" cy="1337791"/>
      </dsp:txXfrm>
    </dsp:sp>
    <dsp:sp modelId="{9E816322-7A2F-434E-84A4-43E5E9550FE9}">
      <dsp:nvSpPr>
        <dsp:cNvPr id="0" name=""/>
        <dsp:cNvSpPr/>
      </dsp:nvSpPr>
      <dsp:spPr>
        <a:xfrm>
          <a:off x="1515930" y="1086039"/>
          <a:ext cx="1891921" cy="1891921"/>
        </a:xfrm>
        <a:prstGeom prst="ellipse">
          <a:avLst/>
        </a:prstGeom>
        <a:solidFill>
          <a:schemeClr val="accent5">
            <a:lumMod val="75000"/>
          </a:schemeClr>
        </a:solidFill>
        <a:ln>
          <a:solidFill>
            <a:schemeClr val="accent5">
              <a:lumMod val="75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04119" tIns="20320" rIns="104119" bIns="20320" numCol="1" spcCol="1270" anchor="ctr" anchorCtr="0">
          <a:noAutofit/>
        </a:bodyPr>
        <a:lstStyle/>
        <a:p>
          <a:pPr lvl="0" algn="ctr" defTabSz="711200">
            <a:lnSpc>
              <a:spcPct val="90000"/>
            </a:lnSpc>
            <a:spcBef>
              <a:spcPct val="0"/>
            </a:spcBef>
            <a:spcAft>
              <a:spcPct val="35000"/>
            </a:spcAft>
          </a:pPr>
          <a:r>
            <a:rPr lang="en-US" sz="1600" b="1" i="0" kern="1200" dirty="0" smtClean="0">
              <a:solidFill>
                <a:schemeClr val="bg1"/>
              </a:solidFill>
            </a:rPr>
            <a:t>Criminals</a:t>
          </a:r>
        </a:p>
      </dsp:txBody>
      <dsp:txXfrm>
        <a:off x="1792995" y="1363104"/>
        <a:ext cx="1337791" cy="1337791"/>
      </dsp:txXfrm>
    </dsp:sp>
    <dsp:sp modelId="{00B567D1-99ED-BD4D-A850-53823C14A7CF}">
      <dsp:nvSpPr>
        <dsp:cNvPr id="0" name=""/>
        <dsp:cNvSpPr/>
      </dsp:nvSpPr>
      <dsp:spPr>
        <a:xfrm>
          <a:off x="3029467" y="1086039"/>
          <a:ext cx="1891921" cy="1891921"/>
        </a:xfrm>
        <a:prstGeom prst="ellipse">
          <a:avLst/>
        </a:prstGeom>
        <a:gradFill rotWithShape="0">
          <a:gsLst>
            <a:gs pos="0">
              <a:schemeClr val="accent1">
                <a:alpha val="50000"/>
                <a:hueOff val="0"/>
                <a:satOff val="0"/>
                <a:lumOff val="0"/>
                <a:alphaOff val="0"/>
                <a:shade val="51000"/>
                <a:satMod val="130000"/>
              </a:schemeClr>
            </a:gs>
            <a:gs pos="80000">
              <a:schemeClr val="accent1">
                <a:alpha val="50000"/>
                <a:hueOff val="0"/>
                <a:satOff val="0"/>
                <a:lumOff val="0"/>
                <a:alphaOff val="0"/>
                <a:shade val="93000"/>
                <a:satMod val="130000"/>
              </a:schemeClr>
            </a:gs>
            <a:gs pos="100000">
              <a:schemeClr val="accent1">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04119" tIns="20320" rIns="104119" bIns="20320" numCol="1" spcCol="1270" anchor="ctr" anchorCtr="0">
          <a:noAutofit/>
        </a:bodyPr>
        <a:lstStyle/>
        <a:p>
          <a:pPr lvl="0" algn="ctr" defTabSz="711200">
            <a:lnSpc>
              <a:spcPct val="90000"/>
            </a:lnSpc>
            <a:spcBef>
              <a:spcPct val="0"/>
            </a:spcBef>
            <a:spcAft>
              <a:spcPct val="35000"/>
            </a:spcAft>
          </a:pPr>
          <a:r>
            <a:rPr lang="en-US" sz="1600" b="1" i="0" kern="1200" dirty="0" smtClean="0">
              <a:solidFill>
                <a:schemeClr val="bg1"/>
              </a:solidFill>
            </a:rPr>
            <a:t>Organized crime</a:t>
          </a:r>
        </a:p>
      </dsp:txBody>
      <dsp:txXfrm>
        <a:off x="3306532" y="1363104"/>
        <a:ext cx="1337791" cy="1337791"/>
      </dsp:txXfrm>
    </dsp:sp>
    <dsp:sp modelId="{9BD753D9-7681-4E42-B1E9-214B91FB2F80}">
      <dsp:nvSpPr>
        <dsp:cNvPr id="0" name=""/>
        <dsp:cNvSpPr/>
      </dsp:nvSpPr>
      <dsp:spPr>
        <a:xfrm>
          <a:off x="4543004" y="1086039"/>
          <a:ext cx="2246865" cy="1891921"/>
        </a:xfrm>
        <a:prstGeom prst="ellipse">
          <a:avLst/>
        </a:prstGeom>
        <a:solidFill>
          <a:schemeClr val="accent5">
            <a:lumMod val="75000"/>
          </a:schemeClr>
        </a:solidFill>
        <a:ln>
          <a:solidFill>
            <a:schemeClr val="accent5">
              <a:lumMod val="75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04119" tIns="20320" rIns="104119" bIns="20320" numCol="1" spcCol="1270" anchor="ctr" anchorCtr="0">
          <a:noAutofit/>
        </a:bodyPr>
        <a:lstStyle/>
        <a:p>
          <a:pPr lvl="0" algn="ctr" defTabSz="711200">
            <a:lnSpc>
              <a:spcPct val="90000"/>
            </a:lnSpc>
            <a:spcBef>
              <a:spcPct val="0"/>
            </a:spcBef>
            <a:spcAft>
              <a:spcPct val="35000"/>
            </a:spcAft>
          </a:pPr>
          <a:r>
            <a:rPr lang="en-US" sz="1600" b="1" i="0" kern="1200" dirty="0" smtClean="0">
              <a:solidFill>
                <a:schemeClr val="bg1"/>
              </a:solidFill>
            </a:rPr>
            <a:t>Organizations that sell their services to companies and nations</a:t>
          </a:r>
        </a:p>
      </dsp:txBody>
      <dsp:txXfrm>
        <a:off x="4872050" y="1363104"/>
        <a:ext cx="1588773" cy="1337791"/>
      </dsp:txXfrm>
    </dsp:sp>
    <dsp:sp modelId="{007BE1A6-EF54-4742-846C-1FA69F19FF0E}">
      <dsp:nvSpPr>
        <dsp:cNvPr id="0" name=""/>
        <dsp:cNvSpPr/>
      </dsp:nvSpPr>
      <dsp:spPr>
        <a:xfrm>
          <a:off x="6411485" y="1086039"/>
          <a:ext cx="1891921" cy="1891921"/>
        </a:xfrm>
        <a:prstGeom prst="ellipse">
          <a:avLst/>
        </a:prstGeom>
        <a:solidFill>
          <a:schemeClr val="accent3">
            <a:lumMod val="75000"/>
          </a:schemeClr>
        </a:solidFill>
        <a:ln>
          <a:solidFill>
            <a:schemeClr val="accent3">
              <a:lumMod val="75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04119" tIns="20320" rIns="104119" bIns="20320" numCol="1" spcCol="1270" anchor="ctr" anchorCtr="0">
          <a:noAutofit/>
        </a:bodyPr>
        <a:lstStyle/>
        <a:p>
          <a:pPr lvl="0" algn="ctr" defTabSz="711200">
            <a:lnSpc>
              <a:spcPct val="90000"/>
            </a:lnSpc>
            <a:spcBef>
              <a:spcPct val="0"/>
            </a:spcBef>
            <a:spcAft>
              <a:spcPct val="35000"/>
            </a:spcAft>
          </a:pPr>
          <a:r>
            <a:rPr lang="en-US" sz="1600" b="1" i="0" kern="1200" dirty="0" smtClean="0">
              <a:solidFill>
                <a:schemeClr val="bg1"/>
              </a:solidFill>
            </a:rPr>
            <a:t>National government agencies</a:t>
          </a:r>
        </a:p>
      </dsp:txBody>
      <dsp:txXfrm>
        <a:off x="6688550" y="1363104"/>
        <a:ext cx="1337791" cy="13377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288826-63A0-1441-9E9D-631DD7B384D9}">
      <dsp:nvSpPr>
        <dsp:cNvPr id="0" name=""/>
        <dsp:cNvSpPr/>
      </dsp:nvSpPr>
      <dsp:spPr>
        <a:xfrm>
          <a:off x="0" y="275276"/>
          <a:ext cx="8229600" cy="540540"/>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dirty="0" smtClean="0"/>
            <a:t>Advanced</a:t>
          </a:r>
          <a:endParaRPr lang="en-US" sz="2100" kern="1200" dirty="0"/>
        </a:p>
      </dsp:txBody>
      <dsp:txXfrm>
        <a:off x="26387" y="301663"/>
        <a:ext cx="8176826" cy="487766"/>
      </dsp:txXfrm>
    </dsp:sp>
    <dsp:sp modelId="{C59AD606-85C1-2249-86F0-2CF0B3E6F71A}">
      <dsp:nvSpPr>
        <dsp:cNvPr id="0" name=""/>
        <dsp:cNvSpPr/>
      </dsp:nvSpPr>
      <dsp:spPr>
        <a:xfrm>
          <a:off x="0" y="815816"/>
          <a:ext cx="8229600" cy="1108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US" sz="1600" kern="1200" dirty="0" smtClean="0"/>
            <a:t>Used by the attackers of a wide variety of intrusion technologies and malware including the development of custom malware if required</a:t>
          </a:r>
          <a:endParaRPr lang="en-US" sz="1600" kern="1200" dirty="0"/>
        </a:p>
        <a:p>
          <a:pPr marL="171450" lvl="1" indent="-171450" algn="l" defTabSz="711200" rtl="0">
            <a:lnSpc>
              <a:spcPct val="90000"/>
            </a:lnSpc>
            <a:spcBef>
              <a:spcPct val="0"/>
            </a:spcBef>
            <a:spcAft>
              <a:spcPct val="20000"/>
            </a:spcAft>
            <a:buChar char="••"/>
          </a:pPr>
          <a:r>
            <a:rPr lang="en-US" sz="1600" kern="1200" dirty="0" smtClean="0"/>
            <a:t>The individual components may not necessarily be technically advanced but are carefully selected to suit the chosen target</a:t>
          </a:r>
          <a:endParaRPr lang="en-US" sz="1600" kern="1200" dirty="0"/>
        </a:p>
      </dsp:txBody>
      <dsp:txXfrm>
        <a:off x="0" y="815816"/>
        <a:ext cx="8229600" cy="1108485"/>
      </dsp:txXfrm>
    </dsp:sp>
    <dsp:sp modelId="{17B6E487-2F39-E444-B985-876526B9210F}">
      <dsp:nvSpPr>
        <dsp:cNvPr id="0" name=""/>
        <dsp:cNvSpPr/>
      </dsp:nvSpPr>
      <dsp:spPr>
        <a:xfrm>
          <a:off x="0" y="1924302"/>
          <a:ext cx="8229600" cy="5405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dirty="0" smtClean="0"/>
            <a:t>Persistent</a:t>
          </a:r>
          <a:endParaRPr lang="en-US" sz="2100" kern="1200" dirty="0"/>
        </a:p>
      </dsp:txBody>
      <dsp:txXfrm>
        <a:off x="26387" y="1950689"/>
        <a:ext cx="8176826" cy="487766"/>
      </dsp:txXfrm>
    </dsp:sp>
    <dsp:sp modelId="{6B94109F-B88D-8743-A3A1-745D687F4B28}">
      <dsp:nvSpPr>
        <dsp:cNvPr id="0" name=""/>
        <dsp:cNvSpPr/>
      </dsp:nvSpPr>
      <dsp:spPr>
        <a:xfrm>
          <a:off x="0" y="2464842"/>
          <a:ext cx="8229600" cy="869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US" sz="1600" kern="1200" dirty="0" smtClean="0"/>
            <a:t>Determined application of the attacks over an extended period against the chosen target in order to maximize the chance of success</a:t>
          </a:r>
          <a:endParaRPr lang="en-US" sz="1600" kern="1200" dirty="0"/>
        </a:p>
        <a:p>
          <a:pPr marL="171450" lvl="1" indent="-171450" algn="l" defTabSz="711200" rtl="0">
            <a:lnSpc>
              <a:spcPct val="90000"/>
            </a:lnSpc>
            <a:spcBef>
              <a:spcPct val="0"/>
            </a:spcBef>
            <a:spcAft>
              <a:spcPct val="20000"/>
            </a:spcAft>
            <a:buChar char="••"/>
          </a:pPr>
          <a:r>
            <a:rPr lang="en-US" sz="1600" kern="1200" dirty="0" smtClean="0"/>
            <a:t>A variety of attacks may be progressively applied until the target is compromised</a:t>
          </a:r>
          <a:endParaRPr lang="en-US" sz="1600" kern="1200" dirty="0"/>
        </a:p>
      </dsp:txBody>
      <dsp:txXfrm>
        <a:off x="0" y="2464842"/>
        <a:ext cx="8229600" cy="869400"/>
      </dsp:txXfrm>
    </dsp:sp>
    <dsp:sp modelId="{45F715EC-1873-4C48-B819-45CF7B29EB72}">
      <dsp:nvSpPr>
        <dsp:cNvPr id="0" name=""/>
        <dsp:cNvSpPr/>
      </dsp:nvSpPr>
      <dsp:spPr>
        <a:xfrm>
          <a:off x="0" y="3334241"/>
          <a:ext cx="8229600" cy="540540"/>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dirty="0" smtClean="0"/>
            <a:t>Threats</a:t>
          </a:r>
          <a:endParaRPr lang="en-US" sz="2100" kern="1200" dirty="0"/>
        </a:p>
      </dsp:txBody>
      <dsp:txXfrm>
        <a:off x="26387" y="3360628"/>
        <a:ext cx="8176826" cy="487766"/>
      </dsp:txXfrm>
    </dsp:sp>
    <dsp:sp modelId="{E952B7FB-A9DA-0C43-87E5-CB0BE3A3AFD0}">
      <dsp:nvSpPr>
        <dsp:cNvPr id="0" name=""/>
        <dsp:cNvSpPr/>
      </dsp:nvSpPr>
      <dsp:spPr>
        <a:xfrm>
          <a:off x="0" y="3874782"/>
          <a:ext cx="8229600" cy="1108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US" sz="1600" kern="1200" dirty="0" smtClean="0"/>
            <a:t>Threats to the selected targets as a result of the organized, capable, and well-funded attackers intent to compromise the specifically chosen targets</a:t>
          </a:r>
          <a:endParaRPr lang="en-US" sz="1600" kern="1200" dirty="0"/>
        </a:p>
        <a:p>
          <a:pPr marL="171450" lvl="1" indent="-171450" algn="l" defTabSz="711200" rtl="0">
            <a:lnSpc>
              <a:spcPct val="90000"/>
            </a:lnSpc>
            <a:spcBef>
              <a:spcPct val="0"/>
            </a:spcBef>
            <a:spcAft>
              <a:spcPct val="20000"/>
            </a:spcAft>
            <a:buChar char="••"/>
          </a:pPr>
          <a:r>
            <a:rPr lang="en-US" sz="1600" kern="1200" dirty="0" smtClean="0"/>
            <a:t>The active involvement of people in the process greatly raises the threat level from that due to automated attacks tools, and also the likelihood of successful attacks</a:t>
          </a:r>
          <a:endParaRPr lang="en-US" sz="1600" kern="1200" dirty="0"/>
        </a:p>
      </dsp:txBody>
      <dsp:txXfrm>
        <a:off x="0" y="3874782"/>
        <a:ext cx="8229600" cy="11084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8E9D20-4DD8-6549-B50E-80E51156195A}">
      <dsp:nvSpPr>
        <dsp:cNvPr id="0" name=""/>
        <dsp:cNvSpPr/>
      </dsp:nvSpPr>
      <dsp:spPr>
        <a:xfrm>
          <a:off x="0" y="370034"/>
          <a:ext cx="8229600" cy="11056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54076" rIns="638708" bIns="120904" numCol="1" spcCol="1270" anchor="t" anchorCtr="0">
          <a:noAutofit/>
        </a:bodyPr>
        <a:lstStyle/>
        <a:p>
          <a:pPr marL="171450" lvl="1" indent="-171450" algn="l" defTabSz="755650" rtl="0">
            <a:lnSpc>
              <a:spcPct val="90000"/>
            </a:lnSpc>
            <a:spcBef>
              <a:spcPct val="0"/>
            </a:spcBef>
            <a:spcAft>
              <a:spcPct val="15000"/>
            </a:spcAft>
            <a:buChar char="••"/>
          </a:pPr>
          <a:r>
            <a:rPr lang="en-US" sz="1700" b="0" kern="1200" dirty="0" smtClean="0">
              <a:latin typeface="+mn-lt"/>
            </a:rPr>
            <a:t>Means by which a virus spreads or propagates</a:t>
          </a:r>
          <a:endParaRPr lang="en-US" sz="1700" b="0" kern="1200" dirty="0">
            <a:latin typeface="+mn-lt"/>
          </a:endParaRPr>
        </a:p>
        <a:p>
          <a:pPr marL="171450" lvl="1" indent="-171450" algn="l" defTabSz="755650" rtl="0">
            <a:lnSpc>
              <a:spcPct val="90000"/>
            </a:lnSpc>
            <a:spcBef>
              <a:spcPct val="0"/>
            </a:spcBef>
            <a:spcAft>
              <a:spcPct val="15000"/>
            </a:spcAft>
            <a:buChar char="••"/>
          </a:pPr>
          <a:r>
            <a:rPr lang="en-US" sz="1700" b="0" kern="1200" dirty="0" smtClean="0">
              <a:latin typeface="+mn-lt"/>
            </a:rPr>
            <a:t>Also referred to as the </a:t>
          </a:r>
          <a:r>
            <a:rPr lang="en-US" sz="1700" b="0" i="1" kern="1200" dirty="0" smtClean="0">
              <a:latin typeface="+mn-lt"/>
            </a:rPr>
            <a:t>infection vector</a:t>
          </a:r>
          <a:endParaRPr lang="en-US" sz="1700" b="0" kern="1200" dirty="0">
            <a:latin typeface="+mn-lt"/>
          </a:endParaRPr>
        </a:p>
      </dsp:txBody>
      <dsp:txXfrm>
        <a:off x="0" y="370034"/>
        <a:ext cx="8229600" cy="1105650"/>
      </dsp:txXfrm>
    </dsp:sp>
    <dsp:sp modelId="{FDFE6835-A92A-E641-8AE9-B9BFDC4ECD51}">
      <dsp:nvSpPr>
        <dsp:cNvPr id="0" name=""/>
        <dsp:cNvSpPr/>
      </dsp:nvSpPr>
      <dsp:spPr>
        <a:xfrm>
          <a:off x="411480" y="104354"/>
          <a:ext cx="2646071" cy="531360"/>
        </a:xfrm>
        <a:prstGeom prst="roundRect">
          <a:avLst/>
        </a:prstGeom>
        <a:solidFill>
          <a:schemeClr val="accent5">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755650" rtl="0">
            <a:lnSpc>
              <a:spcPct val="90000"/>
            </a:lnSpc>
            <a:spcBef>
              <a:spcPct val="0"/>
            </a:spcBef>
            <a:spcAft>
              <a:spcPct val="35000"/>
            </a:spcAft>
          </a:pPr>
          <a:r>
            <a:rPr lang="en-US" sz="1700" b="1" kern="1200" dirty="0" smtClean="0">
              <a:solidFill>
                <a:schemeClr val="bg1"/>
              </a:solidFill>
            </a:rPr>
            <a:t>Infection mechanism</a:t>
          </a:r>
          <a:endParaRPr lang="en-US" sz="1700" kern="1200" dirty="0">
            <a:solidFill>
              <a:schemeClr val="bg1"/>
            </a:solidFill>
          </a:endParaRPr>
        </a:p>
      </dsp:txBody>
      <dsp:txXfrm>
        <a:off x="437419" y="130293"/>
        <a:ext cx="2594193" cy="479482"/>
      </dsp:txXfrm>
    </dsp:sp>
    <dsp:sp modelId="{9E230290-2EEC-964C-9BCE-9B69243D95B7}">
      <dsp:nvSpPr>
        <dsp:cNvPr id="0" name=""/>
        <dsp:cNvSpPr/>
      </dsp:nvSpPr>
      <dsp:spPr>
        <a:xfrm>
          <a:off x="0" y="1838564"/>
          <a:ext cx="8229600" cy="13891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54076" rIns="638708" bIns="120904" numCol="1" spcCol="1270" anchor="t" anchorCtr="0">
          <a:noAutofit/>
        </a:bodyPr>
        <a:lstStyle/>
        <a:p>
          <a:pPr marL="171450" lvl="1" indent="-171450" algn="l" defTabSz="755650" rtl="0">
            <a:lnSpc>
              <a:spcPct val="90000"/>
            </a:lnSpc>
            <a:spcBef>
              <a:spcPct val="0"/>
            </a:spcBef>
            <a:spcAft>
              <a:spcPct val="15000"/>
            </a:spcAft>
            <a:buChar char="••"/>
          </a:pPr>
          <a:r>
            <a:rPr lang="en-US" sz="1700" b="0" kern="1200" dirty="0" smtClean="0">
              <a:latin typeface="+mn-lt"/>
            </a:rPr>
            <a:t>Event or condition that determines when the payload is activated or delivered</a:t>
          </a:r>
          <a:endParaRPr lang="en-US" sz="1700" b="0" kern="1200" dirty="0">
            <a:latin typeface="+mn-lt"/>
          </a:endParaRPr>
        </a:p>
        <a:p>
          <a:pPr marL="171450" lvl="1" indent="-171450" algn="l" defTabSz="755650" rtl="0">
            <a:lnSpc>
              <a:spcPct val="90000"/>
            </a:lnSpc>
            <a:spcBef>
              <a:spcPct val="0"/>
            </a:spcBef>
            <a:spcAft>
              <a:spcPct val="15000"/>
            </a:spcAft>
            <a:buChar char="••"/>
          </a:pPr>
          <a:r>
            <a:rPr lang="en-US" sz="1700" b="0" kern="1200" dirty="0" smtClean="0">
              <a:latin typeface="+mn-lt"/>
            </a:rPr>
            <a:t>Sometimes known as a </a:t>
          </a:r>
          <a:r>
            <a:rPr lang="en-US" sz="1700" b="0" i="1" kern="1200" dirty="0" smtClean="0">
              <a:latin typeface="+mn-lt"/>
            </a:rPr>
            <a:t>logic bomb</a:t>
          </a:r>
          <a:endParaRPr lang="en-US" sz="1700" b="0" kern="1200" dirty="0">
            <a:latin typeface="+mn-lt"/>
          </a:endParaRPr>
        </a:p>
      </dsp:txBody>
      <dsp:txXfrm>
        <a:off x="0" y="1838564"/>
        <a:ext cx="8229600" cy="1389150"/>
      </dsp:txXfrm>
    </dsp:sp>
    <dsp:sp modelId="{C63E1105-C149-C843-9202-23F8D48B3E4F}">
      <dsp:nvSpPr>
        <dsp:cNvPr id="0" name=""/>
        <dsp:cNvSpPr/>
      </dsp:nvSpPr>
      <dsp:spPr>
        <a:xfrm>
          <a:off x="411480" y="1572884"/>
          <a:ext cx="1503029" cy="531360"/>
        </a:xfrm>
        <a:prstGeom prst="roundRect">
          <a:avLst/>
        </a:prstGeom>
        <a:solidFill>
          <a:schemeClr val="accent3">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755650" rtl="0">
            <a:lnSpc>
              <a:spcPct val="90000"/>
            </a:lnSpc>
            <a:spcBef>
              <a:spcPct val="0"/>
            </a:spcBef>
            <a:spcAft>
              <a:spcPct val="35000"/>
            </a:spcAft>
          </a:pPr>
          <a:r>
            <a:rPr lang="en-US" sz="1700" b="1" kern="1200" dirty="0" smtClean="0">
              <a:solidFill>
                <a:srgbClr val="000000"/>
              </a:solidFill>
            </a:rPr>
            <a:t>Trigger</a:t>
          </a:r>
          <a:endParaRPr lang="en-US" sz="1700" kern="1200" dirty="0">
            <a:solidFill>
              <a:srgbClr val="000000"/>
            </a:solidFill>
          </a:endParaRPr>
        </a:p>
      </dsp:txBody>
      <dsp:txXfrm>
        <a:off x="437419" y="1598823"/>
        <a:ext cx="1451151" cy="479482"/>
      </dsp:txXfrm>
    </dsp:sp>
    <dsp:sp modelId="{5CDD4299-543B-524A-AAF3-360201B13E61}">
      <dsp:nvSpPr>
        <dsp:cNvPr id="0" name=""/>
        <dsp:cNvSpPr/>
      </dsp:nvSpPr>
      <dsp:spPr>
        <a:xfrm>
          <a:off x="0" y="3590595"/>
          <a:ext cx="8229600" cy="11056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54076" rIns="638708" bIns="120904" numCol="1" spcCol="1270" anchor="t" anchorCtr="0">
          <a:noAutofit/>
        </a:bodyPr>
        <a:lstStyle/>
        <a:p>
          <a:pPr marL="171450" lvl="1" indent="-171450" algn="l" defTabSz="755650" rtl="0">
            <a:lnSpc>
              <a:spcPct val="90000"/>
            </a:lnSpc>
            <a:spcBef>
              <a:spcPct val="0"/>
            </a:spcBef>
            <a:spcAft>
              <a:spcPct val="15000"/>
            </a:spcAft>
            <a:buChar char="••"/>
          </a:pPr>
          <a:r>
            <a:rPr lang="en-US" sz="1700" b="0" kern="1200" dirty="0" smtClean="0">
              <a:latin typeface="+mn-lt"/>
            </a:rPr>
            <a:t>What the virus does (besides spreading)</a:t>
          </a:r>
          <a:endParaRPr lang="en-US" sz="1700" b="0" kern="1200" dirty="0">
            <a:latin typeface="+mn-lt"/>
          </a:endParaRPr>
        </a:p>
        <a:p>
          <a:pPr marL="171450" lvl="1" indent="-171450" algn="l" defTabSz="755650" rtl="0">
            <a:lnSpc>
              <a:spcPct val="90000"/>
            </a:lnSpc>
            <a:spcBef>
              <a:spcPct val="0"/>
            </a:spcBef>
            <a:spcAft>
              <a:spcPct val="15000"/>
            </a:spcAft>
            <a:buChar char="••"/>
          </a:pPr>
          <a:r>
            <a:rPr lang="en-US" sz="1700" b="0" kern="1200" dirty="0" smtClean="0">
              <a:latin typeface="+mn-lt"/>
            </a:rPr>
            <a:t>May involve damage or benign but noticeable activity</a:t>
          </a:r>
          <a:endParaRPr lang="en-US" sz="1700" b="0" kern="1200" dirty="0">
            <a:latin typeface="+mn-lt"/>
          </a:endParaRPr>
        </a:p>
      </dsp:txBody>
      <dsp:txXfrm>
        <a:off x="0" y="3590595"/>
        <a:ext cx="8229600" cy="1105650"/>
      </dsp:txXfrm>
    </dsp:sp>
    <dsp:sp modelId="{B6D38147-8E60-A045-B583-E6B0C56553C0}">
      <dsp:nvSpPr>
        <dsp:cNvPr id="0" name=""/>
        <dsp:cNvSpPr/>
      </dsp:nvSpPr>
      <dsp:spPr>
        <a:xfrm>
          <a:off x="411480" y="3324915"/>
          <a:ext cx="1331590" cy="531360"/>
        </a:xfrm>
        <a:prstGeom prst="roundRect">
          <a:avLst/>
        </a:prstGeom>
        <a:solidFill>
          <a:schemeClr val="accent5">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755650" rtl="0">
            <a:lnSpc>
              <a:spcPct val="90000"/>
            </a:lnSpc>
            <a:spcBef>
              <a:spcPct val="0"/>
            </a:spcBef>
            <a:spcAft>
              <a:spcPct val="35000"/>
            </a:spcAft>
          </a:pPr>
          <a:r>
            <a:rPr lang="en-US" sz="1700" b="1" kern="1200" dirty="0" smtClean="0">
              <a:solidFill>
                <a:srgbClr val="000000"/>
              </a:solidFill>
            </a:rPr>
            <a:t>Payload</a:t>
          </a:r>
          <a:endParaRPr lang="en-US" sz="1700" kern="1200" dirty="0">
            <a:solidFill>
              <a:srgbClr val="000000"/>
            </a:solidFill>
          </a:endParaRPr>
        </a:p>
      </dsp:txBody>
      <dsp:txXfrm>
        <a:off x="437419" y="3350854"/>
        <a:ext cx="1279712" cy="4794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708D1F-5416-7946-84FC-190F419E1BD1}">
      <dsp:nvSpPr>
        <dsp:cNvPr id="0" name=""/>
        <dsp:cNvSpPr/>
      </dsp:nvSpPr>
      <dsp:spPr>
        <a:xfrm>
          <a:off x="0" y="4937540"/>
          <a:ext cx="9144000" cy="1080213"/>
        </a:xfrm>
        <a:prstGeom prst="rect">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b="1" kern="1200" dirty="0" smtClean="0">
              <a:solidFill>
                <a:srgbClr val="000000"/>
              </a:solidFill>
              <a:latin typeface="+mj-lt"/>
            </a:rPr>
            <a:t>Execution phase</a:t>
          </a:r>
          <a:endParaRPr lang="en-US" sz="1600" kern="1200" dirty="0">
            <a:solidFill>
              <a:srgbClr val="000000"/>
            </a:solidFill>
            <a:latin typeface="+mj-lt"/>
          </a:endParaRPr>
        </a:p>
      </dsp:txBody>
      <dsp:txXfrm>
        <a:off x="0" y="4937540"/>
        <a:ext cx="9144000" cy="583315"/>
      </dsp:txXfrm>
    </dsp:sp>
    <dsp:sp modelId="{81FDCED2-2D20-854D-9ECC-1E1197134AA6}">
      <dsp:nvSpPr>
        <dsp:cNvPr id="0" name=""/>
        <dsp:cNvSpPr/>
      </dsp:nvSpPr>
      <dsp:spPr>
        <a:xfrm>
          <a:off x="0" y="5499251"/>
          <a:ext cx="4572000" cy="49689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rtl="0">
            <a:lnSpc>
              <a:spcPct val="90000"/>
            </a:lnSpc>
            <a:spcBef>
              <a:spcPct val="0"/>
            </a:spcBef>
            <a:spcAft>
              <a:spcPct val="35000"/>
            </a:spcAft>
          </a:pPr>
          <a:r>
            <a:rPr lang="en-US" sz="1600" b="1" kern="1200" dirty="0" smtClean="0">
              <a:solidFill>
                <a:srgbClr val="000000"/>
              </a:solidFill>
              <a:latin typeface="+mj-lt"/>
            </a:rPr>
            <a:t>Function is performed</a:t>
          </a:r>
          <a:endParaRPr lang="en-US" sz="1600" kern="1200" dirty="0">
            <a:solidFill>
              <a:srgbClr val="000000"/>
            </a:solidFill>
            <a:latin typeface="+mj-lt"/>
          </a:endParaRPr>
        </a:p>
      </dsp:txBody>
      <dsp:txXfrm>
        <a:off x="0" y="5499251"/>
        <a:ext cx="4572000" cy="496898"/>
      </dsp:txXfrm>
    </dsp:sp>
    <dsp:sp modelId="{B01C092D-99C1-6745-BEA7-0EFBB10DB477}">
      <dsp:nvSpPr>
        <dsp:cNvPr id="0" name=""/>
        <dsp:cNvSpPr/>
      </dsp:nvSpPr>
      <dsp:spPr>
        <a:xfrm>
          <a:off x="4572000" y="5499251"/>
          <a:ext cx="4572000" cy="49689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rtl="0">
            <a:lnSpc>
              <a:spcPct val="90000"/>
            </a:lnSpc>
            <a:spcBef>
              <a:spcPct val="0"/>
            </a:spcBef>
            <a:spcAft>
              <a:spcPct val="35000"/>
            </a:spcAft>
          </a:pPr>
          <a:r>
            <a:rPr lang="en-US" sz="1600" b="1" kern="1200" dirty="0" smtClean="0">
              <a:solidFill>
                <a:srgbClr val="000000"/>
              </a:solidFill>
              <a:latin typeface="+mj-lt"/>
            </a:rPr>
            <a:t>May be harmless or damaging</a:t>
          </a:r>
          <a:endParaRPr lang="en-US" sz="1600" kern="1200" dirty="0">
            <a:solidFill>
              <a:srgbClr val="000000"/>
            </a:solidFill>
            <a:latin typeface="+mj-lt"/>
          </a:endParaRPr>
        </a:p>
      </dsp:txBody>
      <dsp:txXfrm>
        <a:off x="4572000" y="5499251"/>
        <a:ext cx="4572000" cy="496898"/>
      </dsp:txXfrm>
    </dsp:sp>
    <dsp:sp modelId="{CEDEC836-B7A5-6C44-9BEE-529DDC6AF718}">
      <dsp:nvSpPr>
        <dsp:cNvPr id="0" name=""/>
        <dsp:cNvSpPr/>
      </dsp:nvSpPr>
      <dsp:spPr>
        <a:xfrm rot="10800000">
          <a:off x="0" y="3292375"/>
          <a:ext cx="9144000" cy="1661367"/>
        </a:xfrm>
        <a:prstGeom prst="upArrowCallout">
          <a:avLst/>
        </a:prstGeom>
        <a:solidFill>
          <a:schemeClr val="accent3">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dirty="0" smtClean="0">
              <a:solidFill>
                <a:srgbClr val="000000"/>
              </a:solidFill>
              <a:latin typeface="+mj-lt"/>
              <a:ea typeface="+mn-ea"/>
              <a:cs typeface="+mn-cs"/>
            </a:rPr>
            <a:t>Propagation phase</a:t>
          </a:r>
          <a:endParaRPr lang="en-US" sz="1400" b="1" kern="1200" dirty="0">
            <a:solidFill>
              <a:srgbClr val="000000"/>
            </a:solidFill>
            <a:latin typeface="+mj-lt"/>
          </a:endParaRPr>
        </a:p>
      </dsp:txBody>
      <dsp:txXfrm rot="-10800000">
        <a:off x="0" y="3292375"/>
        <a:ext cx="9144000" cy="583140"/>
      </dsp:txXfrm>
    </dsp:sp>
    <dsp:sp modelId="{799F9DAD-525F-8548-8861-34D60884FF96}">
      <dsp:nvSpPr>
        <dsp:cNvPr id="0" name=""/>
        <dsp:cNvSpPr/>
      </dsp:nvSpPr>
      <dsp:spPr>
        <a:xfrm>
          <a:off x="0" y="3886198"/>
          <a:ext cx="3045023" cy="743826"/>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b="1" kern="1200" dirty="0" smtClean="0">
              <a:solidFill>
                <a:srgbClr val="000000"/>
              </a:solidFill>
              <a:latin typeface="+mj-lt"/>
              <a:ea typeface="+mn-ea"/>
            </a:rPr>
            <a:t>Virus places a copy of itself into other programs or into certain system areas on the disk</a:t>
          </a:r>
        </a:p>
      </dsp:txBody>
      <dsp:txXfrm>
        <a:off x="0" y="3886198"/>
        <a:ext cx="3045023" cy="743826"/>
      </dsp:txXfrm>
    </dsp:sp>
    <dsp:sp modelId="{9198A95F-ABA7-5444-8A5C-E82D728BAF2E}">
      <dsp:nvSpPr>
        <dsp:cNvPr id="0" name=""/>
        <dsp:cNvSpPr/>
      </dsp:nvSpPr>
      <dsp:spPr>
        <a:xfrm>
          <a:off x="3047996" y="3886200"/>
          <a:ext cx="3045023" cy="743821"/>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b="1" kern="1200" dirty="0" smtClean="0">
              <a:solidFill>
                <a:srgbClr val="000000"/>
              </a:solidFill>
              <a:latin typeface="+mj-lt"/>
              <a:ea typeface="+mn-ea"/>
            </a:rPr>
            <a:t>May not be identical to the propagating version</a:t>
          </a:r>
        </a:p>
      </dsp:txBody>
      <dsp:txXfrm>
        <a:off x="3047996" y="3886200"/>
        <a:ext cx="3045023" cy="743821"/>
      </dsp:txXfrm>
    </dsp:sp>
    <dsp:sp modelId="{5F6DB1AD-84BE-1C40-A7D1-B1BD8D37A80C}">
      <dsp:nvSpPr>
        <dsp:cNvPr id="0" name=""/>
        <dsp:cNvSpPr/>
      </dsp:nvSpPr>
      <dsp:spPr>
        <a:xfrm>
          <a:off x="6098976" y="3886200"/>
          <a:ext cx="3045023" cy="743821"/>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b="1" kern="1200" dirty="0" smtClean="0">
              <a:solidFill>
                <a:srgbClr val="000000"/>
              </a:solidFill>
              <a:latin typeface="+mj-lt"/>
              <a:ea typeface="+mn-ea"/>
            </a:rPr>
            <a:t>Each infected program will now contain a clone of the virus which will itself enter a propagation phase</a:t>
          </a:r>
        </a:p>
      </dsp:txBody>
      <dsp:txXfrm>
        <a:off x="6098976" y="3886200"/>
        <a:ext cx="3045023" cy="743821"/>
      </dsp:txXfrm>
    </dsp:sp>
    <dsp:sp modelId="{1D6B4838-9CF7-884C-A25C-5F12818F3734}">
      <dsp:nvSpPr>
        <dsp:cNvPr id="0" name=""/>
        <dsp:cNvSpPr/>
      </dsp:nvSpPr>
      <dsp:spPr>
        <a:xfrm rot="10800000">
          <a:off x="0" y="1647211"/>
          <a:ext cx="9144000" cy="1661367"/>
        </a:xfrm>
        <a:prstGeom prst="upArrowCallout">
          <a:avLst/>
        </a:prstGeom>
        <a:solidFill>
          <a:schemeClr val="accent6"/>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b="1" kern="1200" dirty="0" smtClean="0">
              <a:solidFill>
                <a:srgbClr val="000000"/>
              </a:solidFill>
              <a:latin typeface="+mj-lt"/>
              <a:ea typeface="+mn-ea"/>
              <a:cs typeface="+mn-cs"/>
            </a:rPr>
            <a:t>Triggering phase</a:t>
          </a:r>
          <a:endParaRPr lang="en-US" sz="1600" b="1" kern="1200" dirty="0">
            <a:solidFill>
              <a:srgbClr val="000000"/>
            </a:solidFill>
            <a:latin typeface="+mj-lt"/>
          </a:endParaRPr>
        </a:p>
      </dsp:txBody>
      <dsp:txXfrm rot="-10800000">
        <a:off x="0" y="1647211"/>
        <a:ext cx="9144000" cy="583140"/>
      </dsp:txXfrm>
    </dsp:sp>
    <dsp:sp modelId="{E90C3777-99AB-524A-82B7-12AC668471ED}">
      <dsp:nvSpPr>
        <dsp:cNvPr id="0" name=""/>
        <dsp:cNvSpPr/>
      </dsp:nvSpPr>
      <dsp:spPr>
        <a:xfrm>
          <a:off x="0" y="2230351"/>
          <a:ext cx="4572000"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rgbClr val="000000"/>
              </a:solidFill>
              <a:latin typeface="+mj-lt"/>
              <a:ea typeface="+mn-ea"/>
            </a:rPr>
            <a:t>Virus is activated to perform the function for which it was intended</a:t>
          </a:r>
        </a:p>
      </dsp:txBody>
      <dsp:txXfrm>
        <a:off x="0" y="2230351"/>
        <a:ext cx="4572000" cy="496748"/>
      </dsp:txXfrm>
    </dsp:sp>
    <dsp:sp modelId="{37825219-83A8-E745-A5BC-0E5252B82A01}">
      <dsp:nvSpPr>
        <dsp:cNvPr id="0" name=""/>
        <dsp:cNvSpPr/>
      </dsp:nvSpPr>
      <dsp:spPr>
        <a:xfrm>
          <a:off x="4572000" y="2230351"/>
          <a:ext cx="4572000"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rgbClr val="000000"/>
              </a:solidFill>
              <a:latin typeface="+mj-lt"/>
              <a:ea typeface="+mn-ea"/>
            </a:rPr>
            <a:t>Can be caused by a variety of system events</a:t>
          </a:r>
        </a:p>
      </dsp:txBody>
      <dsp:txXfrm>
        <a:off x="4572000" y="2230351"/>
        <a:ext cx="4572000" cy="496748"/>
      </dsp:txXfrm>
    </dsp:sp>
    <dsp:sp modelId="{F2BEBF7A-425B-424A-A839-269C0FCF9CB1}">
      <dsp:nvSpPr>
        <dsp:cNvPr id="0" name=""/>
        <dsp:cNvSpPr/>
      </dsp:nvSpPr>
      <dsp:spPr>
        <a:xfrm rot="10800000">
          <a:off x="0" y="2046"/>
          <a:ext cx="9144000" cy="1661367"/>
        </a:xfrm>
        <a:prstGeom prst="upArrowCallout">
          <a:avLst/>
        </a:prstGeom>
        <a:solidFill>
          <a:schemeClr val="accent5">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bg1"/>
              </a:solidFill>
              <a:latin typeface="+mj-lt"/>
              <a:ea typeface="+mn-ea"/>
              <a:cs typeface="+mn-cs"/>
            </a:rPr>
            <a:t>Dormant phase</a:t>
          </a:r>
          <a:endParaRPr lang="en-US" sz="1600" b="1" kern="1200" dirty="0">
            <a:solidFill>
              <a:schemeClr val="bg1"/>
            </a:solidFill>
            <a:latin typeface="+mj-lt"/>
          </a:endParaRPr>
        </a:p>
      </dsp:txBody>
      <dsp:txXfrm rot="-10800000">
        <a:off x="0" y="2046"/>
        <a:ext cx="9144000" cy="583140"/>
      </dsp:txXfrm>
    </dsp:sp>
    <dsp:sp modelId="{D3147F2A-28DA-424F-AF3A-480A0C6511F9}">
      <dsp:nvSpPr>
        <dsp:cNvPr id="0" name=""/>
        <dsp:cNvSpPr/>
      </dsp:nvSpPr>
      <dsp:spPr>
        <a:xfrm>
          <a:off x="4464" y="585186"/>
          <a:ext cx="3045023"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bg1"/>
              </a:solidFill>
              <a:latin typeface="+mj-lt"/>
              <a:ea typeface="+mn-ea"/>
            </a:rPr>
            <a:t>Virus is idle</a:t>
          </a:r>
        </a:p>
      </dsp:txBody>
      <dsp:txXfrm>
        <a:off x="4464" y="585186"/>
        <a:ext cx="3045023" cy="496748"/>
      </dsp:txXfrm>
    </dsp:sp>
    <dsp:sp modelId="{56D91C94-48FF-6C48-B557-6D56A5CD8DCC}">
      <dsp:nvSpPr>
        <dsp:cNvPr id="0" name=""/>
        <dsp:cNvSpPr/>
      </dsp:nvSpPr>
      <dsp:spPr>
        <a:xfrm>
          <a:off x="3049488" y="585186"/>
          <a:ext cx="3045023"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bg1"/>
              </a:solidFill>
              <a:latin typeface="+mj-lt"/>
              <a:ea typeface="+mn-ea"/>
            </a:rPr>
            <a:t>Will eventually be activated by some event</a:t>
          </a:r>
        </a:p>
      </dsp:txBody>
      <dsp:txXfrm>
        <a:off x="3049488" y="585186"/>
        <a:ext cx="3045023" cy="496748"/>
      </dsp:txXfrm>
    </dsp:sp>
    <dsp:sp modelId="{96203DF4-A4F4-D140-B726-D11BA9C1E70B}">
      <dsp:nvSpPr>
        <dsp:cNvPr id="0" name=""/>
        <dsp:cNvSpPr/>
      </dsp:nvSpPr>
      <dsp:spPr>
        <a:xfrm>
          <a:off x="6094511" y="585186"/>
          <a:ext cx="3045023"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bg1"/>
              </a:solidFill>
              <a:latin typeface="+mj-lt"/>
              <a:ea typeface="+mn-ea"/>
            </a:rPr>
            <a:t>Not all viruses have this stage</a:t>
          </a:r>
        </a:p>
      </dsp:txBody>
      <dsp:txXfrm>
        <a:off x="6094511" y="585186"/>
        <a:ext cx="3045023" cy="49674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8E7295-D7EB-CD46-9D6D-375BC99FA006}">
      <dsp:nvSpPr>
        <dsp:cNvPr id="0" name=""/>
        <dsp:cNvSpPr/>
      </dsp:nvSpPr>
      <dsp:spPr>
        <a:xfrm rot="5400000">
          <a:off x="5313238" y="-2196877"/>
          <a:ext cx="773043" cy="5364480"/>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b="1" kern="1200" dirty="0" smtClean="0">
              <a:latin typeface="+mj-lt"/>
            </a:rPr>
            <a:t>Worm e-mails a copy of itself to other systems</a:t>
          </a:r>
          <a:endParaRPr lang="en-US" sz="1400" kern="1200" dirty="0">
            <a:latin typeface="+mj-lt"/>
          </a:endParaRPr>
        </a:p>
        <a:p>
          <a:pPr marL="114300" lvl="1" indent="-114300" algn="l" defTabSz="622300" rtl="0">
            <a:lnSpc>
              <a:spcPct val="90000"/>
            </a:lnSpc>
            <a:spcBef>
              <a:spcPct val="0"/>
            </a:spcBef>
            <a:spcAft>
              <a:spcPct val="15000"/>
            </a:spcAft>
            <a:buChar char="••"/>
          </a:pPr>
          <a:r>
            <a:rPr lang="en-US" sz="1400" b="1" kern="1200" dirty="0" smtClean="0">
              <a:latin typeface="+mj-lt"/>
            </a:rPr>
            <a:t>Sends itself as an attachment via an instant message service</a:t>
          </a:r>
          <a:endParaRPr lang="en-US" sz="1400" kern="1200" dirty="0">
            <a:latin typeface="+mj-lt"/>
          </a:endParaRPr>
        </a:p>
      </dsp:txBody>
      <dsp:txXfrm rot="-5400000">
        <a:off x="3017520" y="136578"/>
        <a:ext cx="5326743" cy="697569"/>
      </dsp:txXfrm>
    </dsp:sp>
    <dsp:sp modelId="{E1E0970F-0907-F244-BFE7-FA3A665AC84A}">
      <dsp:nvSpPr>
        <dsp:cNvPr id="0" name=""/>
        <dsp:cNvSpPr/>
      </dsp:nvSpPr>
      <dsp:spPr>
        <a:xfrm>
          <a:off x="0" y="2210"/>
          <a:ext cx="3017520" cy="966303"/>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b="1" kern="1200" dirty="0" smtClean="0">
              <a:solidFill>
                <a:schemeClr val="tx1"/>
              </a:solidFill>
              <a:latin typeface="+mj-lt"/>
            </a:rPr>
            <a:t>Electronic mail or instant messenger facility</a:t>
          </a:r>
          <a:endParaRPr lang="en-US" sz="1900" kern="1200" dirty="0">
            <a:solidFill>
              <a:schemeClr val="tx1"/>
            </a:solidFill>
            <a:latin typeface="+mj-lt"/>
          </a:endParaRPr>
        </a:p>
      </dsp:txBody>
      <dsp:txXfrm>
        <a:off x="47171" y="49381"/>
        <a:ext cx="2923178" cy="871961"/>
      </dsp:txXfrm>
    </dsp:sp>
    <dsp:sp modelId="{00F1EE6F-A680-5D47-BE2C-5D9099BCAD7E}">
      <dsp:nvSpPr>
        <dsp:cNvPr id="0" name=""/>
        <dsp:cNvSpPr/>
      </dsp:nvSpPr>
      <dsp:spPr>
        <a:xfrm rot="5400000">
          <a:off x="5313238" y="-1182258"/>
          <a:ext cx="773043" cy="5364480"/>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b="1" kern="1200" dirty="0" smtClean="0">
              <a:latin typeface="+mj-lt"/>
            </a:rPr>
            <a:t>Creates a copy of itself or infects a file as a virus on removable media</a:t>
          </a:r>
          <a:endParaRPr lang="en-US" sz="1400" kern="1200" dirty="0">
            <a:latin typeface="+mj-lt"/>
          </a:endParaRPr>
        </a:p>
      </dsp:txBody>
      <dsp:txXfrm rot="-5400000">
        <a:off x="3017520" y="1151197"/>
        <a:ext cx="5326743" cy="697569"/>
      </dsp:txXfrm>
    </dsp:sp>
    <dsp:sp modelId="{AA46F3A1-973A-D541-8C10-D6332E49AB54}">
      <dsp:nvSpPr>
        <dsp:cNvPr id="0" name=""/>
        <dsp:cNvSpPr/>
      </dsp:nvSpPr>
      <dsp:spPr>
        <a:xfrm>
          <a:off x="0" y="1016829"/>
          <a:ext cx="3017520" cy="966303"/>
        </a:xfrm>
        <a:prstGeom prst="roundRect">
          <a:avLst/>
        </a:prstGeom>
        <a:solidFill>
          <a:schemeClr val="accent6">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b="1" kern="1200" dirty="0" smtClean="0">
              <a:solidFill>
                <a:schemeClr val="tx1"/>
              </a:solidFill>
              <a:latin typeface="+mj-lt"/>
            </a:rPr>
            <a:t>File sharing</a:t>
          </a:r>
          <a:endParaRPr lang="en-US" sz="1900" b="1" kern="1200" dirty="0">
            <a:solidFill>
              <a:schemeClr val="tx1"/>
            </a:solidFill>
            <a:latin typeface="+mj-lt"/>
          </a:endParaRPr>
        </a:p>
      </dsp:txBody>
      <dsp:txXfrm>
        <a:off x="47171" y="1064000"/>
        <a:ext cx="2923178" cy="871961"/>
      </dsp:txXfrm>
    </dsp:sp>
    <dsp:sp modelId="{EAE3CD11-86DC-D148-B0A4-B97E022278AC}">
      <dsp:nvSpPr>
        <dsp:cNvPr id="0" name=""/>
        <dsp:cNvSpPr/>
      </dsp:nvSpPr>
      <dsp:spPr>
        <a:xfrm rot="5400000">
          <a:off x="5313238" y="-167640"/>
          <a:ext cx="773043" cy="5364480"/>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b="1" kern="1200" dirty="0" smtClean="0">
              <a:latin typeface="+mj-lt"/>
            </a:rPr>
            <a:t>Worm executes a copy of itself on another system</a:t>
          </a:r>
          <a:endParaRPr lang="en-US" sz="1400" kern="1200" dirty="0">
            <a:latin typeface="+mj-lt"/>
          </a:endParaRPr>
        </a:p>
      </dsp:txBody>
      <dsp:txXfrm rot="-5400000">
        <a:off x="3017520" y="2165815"/>
        <a:ext cx="5326743" cy="697569"/>
      </dsp:txXfrm>
    </dsp:sp>
    <dsp:sp modelId="{3643834B-A836-AE40-8CCA-98EC9257C527}">
      <dsp:nvSpPr>
        <dsp:cNvPr id="0" name=""/>
        <dsp:cNvSpPr/>
      </dsp:nvSpPr>
      <dsp:spPr>
        <a:xfrm>
          <a:off x="0" y="2031448"/>
          <a:ext cx="3017520" cy="966303"/>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b="1" kern="1200" dirty="0" smtClean="0">
              <a:solidFill>
                <a:schemeClr val="tx1"/>
              </a:solidFill>
              <a:latin typeface="+mj-lt"/>
            </a:rPr>
            <a:t>Remote execution capability</a:t>
          </a:r>
          <a:endParaRPr lang="en-US" sz="1900" b="1" kern="1200" dirty="0">
            <a:solidFill>
              <a:schemeClr val="tx1"/>
            </a:solidFill>
            <a:latin typeface="+mj-lt"/>
          </a:endParaRPr>
        </a:p>
      </dsp:txBody>
      <dsp:txXfrm>
        <a:off x="47171" y="2078619"/>
        <a:ext cx="2923178" cy="871961"/>
      </dsp:txXfrm>
    </dsp:sp>
    <dsp:sp modelId="{177802D0-FB31-4B41-8EB4-26CD25007ABC}">
      <dsp:nvSpPr>
        <dsp:cNvPr id="0" name=""/>
        <dsp:cNvSpPr/>
      </dsp:nvSpPr>
      <dsp:spPr>
        <a:xfrm rot="5400000">
          <a:off x="5313238" y="846978"/>
          <a:ext cx="773043" cy="5364480"/>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b="1" kern="1200" dirty="0" smtClean="0">
              <a:latin typeface="+mj-lt"/>
            </a:rPr>
            <a:t>Worm uses a remote file access or transfer service to copy itself from one system to the other</a:t>
          </a:r>
          <a:endParaRPr lang="en-US" sz="1400" kern="1200" dirty="0">
            <a:latin typeface="+mj-lt"/>
          </a:endParaRPr>
        </a:p>
      </dsp:txBody>
      <dsp:txXfrm rot="-5400000">
        <a:off x="3017520" y="3180434"/>
        <a:ext cx="5326743" cy="697569"/>
      </dsp:txXfrm>
    </dsp:sp>
    <dsp:sp modelId="{32A7F985-A05D-9A45-A255-9E65F500E120}">
      <dsp:nvSpPr>
        <dsp:cNvPr id="0" name=""/>
        <dsp:cNvSpPr/>
      </dsp:nvSpPr>
      <dsp:spPr>
        <a:xfrm>
          <a:off x="0" y="3046067"/>
          <a:ext cx="3017520" cy="966303"/>
        </a:xfrm>
        <a:prstGeom prst="roundRect">
          <a:avLst/>
        </a:prstGeom>
        <a:solidFill>
          <a:schemeClr val="accent6">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b="1" kern="1200" dirty="0" smtClean="0">
              <a:solidFill>
                <a:schemeClr val="tx1"/>
              </a:solidFill>
              <a:latin typeface="+mj-lt"/>
            </a:rPr>
            <a:t>Remote file access or transfer capability</a:t>
          </a:r>
          <a:endParaRPr lang="en-US" sz="1900" b="1" kern="1200" dirty="0">
            <a:solidFill>
              <a:schemeClr val="tx1"/>
            </a:solidFill>
            <a:latin typeface="+mj-lt"/>
          </a:endParaRPr>
        </a:p>
      </dsp:txBody>
      <dsp:txXfrm>
        <a:off x="47171" y="3093238"/>
        <a:ext cx="2923178" cy="871961"/>
      </dsp:txXfrm>
    </dsp:sp>
    <dsp:sp modelId="{F548D0B3-D601-2640-9C5D-22FE0D733D27}">
      <dsp:nvSpPr>
        <dsp:cNvPr id="0" name=""/>
        <dsp:cNvSpPr/>
      </dsp:nvSpPr>
      <dsp:spPr>
        <a:xfrm rot="5400000">
          <a:off x="5313238" y="1861597"/>
          <a:ext cx="773043" cy="5364480"/>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b="1" kern="1200" dirty="0" smtClean="0">
              <a:latin typeface="+mj-lt"/>
            </a:rPr>
            <a:t>Worm logs onto a remote system as a user and then uses commands to copy itself from one system to the other</a:t>
          </a:r>
          <a:endParaRPr lang="en-US" sz="1400" b="1" kern="1200" dirty="0">
            <a:latin typeface="+mj-lt"/>
          </a:endParaRPr>
        </a:p>
      </dsp:txBody>
      <dsp:txXfrm rot="-5400000">
        <a:off x="3017520" y="4195053"/>
        <a:ext cx="5326743" cy="697569"/>
      </dsp:txXfrm>
    </dsp:sp>
    <dsp:sp modelId="{4E9E9A9B-C119-9141-8246-9E5820C59B44}">
      <dsp:nvSpPr>
        <dsp:cNvPr id="0" name=""/>
        <dsp:cNvSpPr/>
      </dsp:nvSpPr>
      <dsp:spPr>
        <a:xfrm>
          <a:off x="0" y="4060686"/>
          <a:ext cx="3017520" cy="966303"/>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b="1" kern="1200" dirty="0" smtClean="0">
              <a:solidFill>
                <a:schemeClr val="tx1"/>
              </a:solidFill>
              <a:latin typeface="+mj-lt"/>
            </a:rPr>
            <a:t>Remote login capability</a:t>
          </a:r>
          <a:endParaRPr lang="en-US" sz="1900" b="1" kern="1200" dirty="0">
            <a:solidFill>
              <a:schemeClr val="tx1"/>
            </a:solidFill>
            <a:latin typeface="+mj-lt"/>
          </a:endParaRPr>
        </a:p>
      </dsp:txBody>
      <dsp:txXfrm>
        <a:off x="47171" y="4107857"/>
        <a:ext cx="2923178" cy="87196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27C6F-2B09-D549-8F7C-974FD99EE026}">
      <dsp:nvSpPr>
        <dsp:cNvPr id="0" name=""/>
        <dsp:cNvSpPr/>
      </dsp:nvSpPr>
      <dsp:spPr>
        <a:xfrm>
          <a:off x="1800187" y="0"/>
          <a:ext cx="5760640" cy="5760640"/>
        </a:xfrm>
        <a:prstGeom prst="diamond">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2A7E89E5-2DDA-BC41-A64E-74E0DF287100}">
      <dsp:nvSpPr>
        <dsp:cNvPr id="0" name=""/>
        <dsp:cNvSpPr/>
      </dsp:nvSpPr>
      <dsp:spPr>
        <a:xfrm>
          <a:off x="2064600" y="547260"/>
          <a:ext cx="2246649" cy="2246649"/>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solidFill>
                <a:schemeClr val="bg1"/>
              </a:solidFill>
            </a:rPr>
            <a:t>Ransomware attack in May 2017 that spread extremely fast over a period of hours to days, infecting hundreds of thousands of systems belonging to both public and private organizations in more than 150 countries</a:t>
          </a:r>
          <a:endParaRPr lang="en-US" sz="1200" b="1" kern="1200" dirty="0">
            <a:solidFill>
              <a:schemeClr val="bg1"/>
            </a:solidFill>
          </a:endParaRPr>
        </a:p>
      </dsp:txBody>
      <dsp:txXfrm>
        <a:off x="2174272" y="656932"/>
        <a:ext cx="2027305" cy="2027305"/>
      </dsp:txXfrm>
    </dsp:sp>
    <dsp:sp modelId="{E41A8419-78ED-AD41-A3C0-8E9B9F7B1206}">
      <dsp:nvSpPr>
        <dsp:cNvPr id="0" name=""/>
        <dsp:cNvSpPr/>
      </dsp:nvSpPr>
      <dsp:spPr>
        <a:xfrm>
          <a:off x="4484069" y="547260"/>
          <a:ext cx="2246649" cy="2246649"/>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solidFill>
                <a:schemeClr val="bg1"/>
              </a:solidFill>
            </a:rPr>
            <a:t>It spread as a worm by aggressively scanning both local and random remote networks, attempting to exploit a vulnerability in the SMB file sharing service on unpatched Windows systems</a:t>
          </a:r>
          <a:endParaRPr lang="en-US" sz="1200" b="1" kern="1200" dirty="0">
            <a:solidFill>
              <a:schemeClr val="bg1"/>
            </a:solidFill>
          </a:endParaRPr>
        </a:p>
      </dsp:txBody>
      <dsp:txXfrm>
        <a:off x="4593741" y="656932"/>
        <a:ext cx="2027305" cy="2027305"/>
      </dsp:txXfrm>
    </dsp:sp>
    <dsp:sp modelId="{D65002E7-5471-E045-8899-52405CA0AECD}">
      <dsp:nvSpPr>
        <dsp:cNvPr id="0" name=""/>
        <dsp:cNvSpPr/>
      </dsp:nvSpPr>
      <dsp:spPr>
        <a:xfrm>
          <a:off x="2064600" y="2966729"/>
          <a:ext cx="2246649" cy="2246649"/>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solidFill>
                <a:schemeClr val="bg1"/>
              </a:solidFill>
            </a:rPr>
            <a:t>This rapid spread was only slowed by the accidental activation of a “kill-switch” domain by a UK security researcher</a:t>
          </a:r>
          <a:endParaRPr lang="en-US" sz="1200" b="1" kern="1200" dirty="0">
            <a:solidFill>
              <a:schemeClr val="bg1"/>
            </a:solidFill>
          </a:endParaRPr>
        </a:p>
      </dsp:txBody>
      <dsp:txXfrm>
        <a:off x="2174272" y="3076401"/>
        <a:ext cx="2027305" cy="2027305"/>
      </dsp:txXfrm>
    </dsp:sp>
    <dsp:sp modelId="{6AFE1F2A-87B4-ED4A-A848-2ECBF8CCBB0B}">
      <dsp:nvSpPr>
        <dsp:cNvPr id="0" name=""/>
        <dsp:cNvSpPr/>
      </dsp:nvSpPr>
      <dsp:spPr>
        <a:xfrm>
          <a:off x="4484069" y="2966729"/>
          <a:ext cx="2246649" cy="2246649"/>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solidFill>
                <a:schemeClr val="bg1"/>
              </a:solidFill>
            </a:rPr>
            <a:t>Once installed on infected systems, it also encrypted files, demanding a ransom payment to recover them</a:t>
          </a:r>
          <a:endParaRPr lang="en-US" sz="1200" b="1" kern="1200" dirty="0">
            <a:solidFill>
              <a:schemeClr val="bg1"/>
            </a:solidFill>
          </a:endParaRPr>
        </a:p>
      </dsp:txBody>
      <dsp:txXfrm>
        <a:off x="4593741" y="3076401"/>
        <a:ext cx="2027305" cy="202730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4D0653-6265-5A47-B3FD-D6FE1A35E718}">
      <dsp:nvSpPr>
        <dsp:cNvPr id="0" name=""/>
        <dsp:cNvSpPr/>
      </dsp:nvSpPr>
      <dsp:spPr>
        <a:xfrm>
          <a:off x="3226444" y="1588256"/>
          <a:ext cx="3681710" cy="3681710"/>
        </a:xfrm>
        <a:prstGeom prst="ellipse">
          <a:avLst/>
        </a:prstGeom>
        <a:solidFill>
          <a:schemeClr val="accent5"/>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46990" tIns="46990" rIns="46990" bIns="46990" numCol="1" spcCol="1270" anchor="ctr" anchorCtr="0">
          <a:noAutofit/>
        </a:bodyPr>
        <a:lstStyle/>
        <a:p>
          <a:pPr lvl="0" algn="ctr" defTabSz="1644650" rtl="0">
            <a:lnSpc>
              <a:spcPct val="90000"/>
            </a:lnSpc>
            <a:spcBef>
              <a:spcPct val="0"/>
            </a:spcBef>
            <a:spcAft>
              <a:spcPct val="35000"/>
            </a:spcAft>
          </a:pPr>
          <a:r>
            <a:rPr lang="en-US" sz="3700" b="1" kern="1200" dirty="0" smtClean="0">
              <a:solidFill>
                <a:schemeClr val="bg1"/>
              </a:solidFill>
            </a:rPr>
            <a:t>Worm Technology</a:t>
          </a:r>
          <a:endParaRPr lang="en-US" sz="3700" kern="1200" dirty="0">
            <a:solidFill>
              <a:schemeClr val="bg1"/>
            </a:solidFill>
          </a:endParaRPr>
        </a:p>
      </dsp:txBody>
      <dsp:txXfrm>
        <a:off x="3765618" y="2127430"/>
        <a:ext cx="2603362" cy="2603362"/>
      </dsp:txXfrm>
    </dsp:sp>
    <dsp:sp modelId="{B4BEB0F9-D7FC-5B41-8A77-1772BE16071E}">
      <dsp:nvSpPr>
        <dsp:cNvPr id="0" name=""/>
        <dsp:cNvSpPr/>
      </dsp:nvSpPr>
      <dsp:spPr>
        <a:xfrm>
          <a:off x="4146872" y="113589"/>
          <a:ext cx="1840855" cy="1840855"/>
        </a:xfrm>
        <a:prstGeom prst="ellipse">
          <a:avLst/>
        </a:prstGeom>
        <a:solidFill>
          <a:schemeClr val="tx1"/>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r>
            <a:rPr lang="en-US" sz="1500" b="1" kern="1200" dirty="0" smtClean="0">
              <a:solidFill>
                <a:schemeClr val="bg1"/>
              </a:solidFill>
            </a:rPr>
            <a:t>Multiplatform</a:t>
          </a:r>
          <a:endParaRPr lang="en-US" sz="1500" kern="1200" dirty="0">
            <a:solidFill>
              <a:schemeClr val="bg1"/>
            </a:solidFill>
          </a:endParaRPr>
        </a:p>
      </dsp:txBody>
      <dsp:txXfrm>
        <a:off x="4416459" y="383176"/>
        <a:ext cx="1301681" cy="1301681"/>
      </dsp:txXfrm>
    </dsp:sp>
    <dsp:sp modelId="{FB105C74-5023-9549-9909-7AFC2BC8A41A}">
      <dsp:nvSpPr>
        <dsp:cNvPr id="0" name=""/>
        <dsp:cNvSpPr/>
      </dsp:nvSpPr>
      <dsp:spPr>
        <a:xfrm>
          <a:off x="6424742" y="1768558"/>
          <a:ext cx="1840855" cy="1840855"/>
        </a:xfrm>
        <a:prstGeom prst="ellipse">
          <a:avLst/>
        </a:prstGeom>
        <a:solidFill>
          <a:schemeClr val="tx1"/>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r>
            <a:rPr lang="en-US" sz="1500" b="1" kern="1200" dirty="0" smtClean="0">
              <a:solidFill>
                <a:schemeClr val="bg1"/>
              </a:solidFill>
            </a:rPr>
            <a:t>Multi-exploit</a:t>
          </a:r>
          <a:endParaRPr lang="en-US" sz="1500" kern="1200" dirty="0">
            <a:solidFill>
              <a:schemeClr val="bg1"/>
            </a:solidFill>
          </a:endParaRPr>
        </a:p>
      </dsp:txBody>
      <dsp:txXfrm>
        <a:off x="6694329" y="2038145"/>
        <a:ext cx="1301681" cy="1301681"/>
      </dsp:txXfrm>
    </dsp:sp>
    <dsp:sp modelId="{14A307A0-559D-5F4E-A70F-C01D11B0546F}">
      <dsp:nvSpPr>
        <dsp:cNvPr id="0" name=""/>
        <dsp:cNvSpPr/>
      </dsp:nvSpPr>
      <dsp:spPr>
        <a:xfrm>
          <a:off x="5554673" y="4446355"/>
          <a:ext cx="1840855" cy="1840855"/>
        </a:xfrm>
        <a:prstGeom prst="ellipse">
          <a:avLst/>
        </a:prstGeom>
        <a:solidFill>
          <a:schemeClr val="tx1"/>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r>
            <a:rPr lang="en-US" sz="1500" b="1" kern="1200" dirty="0" smtClean="0">
              <a:solidFill>
                <a:schemeClr val="bg1"/>
              </a:solidFill>
            </a:rPr>
            <a:t>Ultrafast spreading</a:t>
          </a:r>
          <a:endParaRPr lang="en-US" sz="1500" kern="1200" dirty="0">
            <a:solidFill>
              <a:schemeClr val="bg1"/>
            </a:solidFill>
          </a:endParaRPr>
        </a:p>
      </dsp:txBody>
      <dsp:txXfrm>
        <a:off x="5824260" y="4715942"/>
        <a:ext cx="1301681" cy="1301681"/>
      </dsp:txXfrm>
    </dsp:sp>
    <dsp:sp modelId="{ADCE9D15-6654-AD4A-B316-C2451993F9C8}">
      <dsp:nvSpPr>
        <dsp:cNvPr id="0" name=""/>
        <dsp:cNvSpPr/>
      </dsp:nvSpPr>
      <dsp:spPr>
        <a:xfrm>
          <a:off x="2739071" y="4446355"/>
          <a:ext cx="1840855" cy="1840855"/>
        </a:xfrm>
        <a:prstGeom prst="ellipse">
          <a:avLst/>
        </a:prstGeom>
        <a:solidFill>
          <a:schemeClr val="tx1"/>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r>
            <a:rPr lang="en-US" sz="1500" b="1" kern="1200" dirty="0" smtClean="0">
              <a:solidFill>
                <a:schemeClr val="bg1"/>
              </a:solidFill>
            </a:rPr>
            <a:t>Polymorphic</a:t>
          </a:r>
          <a:endParaRPr lang="en-US" sz="1500" kern="1200" dirty="0">
            <a:solidFill>
              <a:schemeClr val="bg1"/>
            </a:solidFill>
          </a:endParaRPr>
        </a:p>
      </dsp:txBody>
      <dsp:txXfrm>
        <a:off x="3008658" y="4715942"/>
        <a:ext cx="1301681" cy="1301681"/>
      </dsp:txXfrm>
    </dsp:sp>
    <dsp:sp modelId="{6AF1FB02-7F67-9045-92F3-3A592F29C8AD}">
      <dsp:nvSpPr>
        <dsp:cNvPr id="0" name=""/>
        <dsp:cNvSpPr/>
      </dsp:nvSpPr>
      <dsp:spPr>
        <a:xfrm>
          <a:off x="1869002" y="1768558"/>
          <a:ext cx="1840855" cy="1840855"/>
        </a:xfrm>
        <a:prstGeom prst="ellipse">
          <a:avLst/>
        </a:prstGeom>
        <a:solidFill>
          <a:schemeClr val="tx1"/>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r>
            <a:rPr lang="en-US" sz="1500" b="1" kern="1200" dirty="0" smtClean="0">
              <a:solidFill>
                <a:schemeClr val="bg1"/>
              </a:solidFill>
            </a:rPr>
            <a:t>Metamorphic</a:t>
          </a:r>
          <a:endParaRPr lang="en-US" sz="1500" kern="1200" dirty="0">
            <a:solidFill>
              <a:schemeClr val="bg1"/>
            </a:solidFill>
          </a:endParaRPr>
        </a:p>
      </dsp:txBody>
      <dsp:txXfrm>
        <a:off x="2138589" y="2038145"/>
        <a:ext cx="1301681" cy="130168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3">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10" charset="0"/>
                <a:ea typeface="+mn-ea"/>
              </a:defRPr>
            </a:lvl1pPr>
          </a:lstStyle>
          <a:p>
            <a:pPr>
              <a:defRPr/>
            </a:pPr>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10" charset="0"/>
                <a:ea typeface="+mn-ea"/>
              </a:defRPr>
            </a:lvl1pPr>
          </a:lstStyle>
          <a:p>
            <a:pPr>
              <a:defRPr/>
            </a:pPr>
            <a:endParaRPr lang="en-AU"/>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10" charset="0"/>
                <a:ea typeface="+mn-ea"/>
              </a:defRPr>
            </a:lvl1pPr>
          </a:lstStyle>
          <a:p>
            <a:pPr>
              <a:defRPr/>
            </a:pPr>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EF01EA8-8A05-4B44-9488-279E78AAD254}" type="slidenum">
              <a:rPr lang="en-AU"/>
              <a:pPr/>
              <a:t>‹#›</a:t>
            </a:fld>
            <a:endParaRPr lang="en-AU"/>
          </a:p>
        </p:txBody>
      </p:sp>
    </p:spTree>
    <p:extLst>
      <p:ext uri="{BB962C8B-B14F-4D97-AF65-F5344CB8AC3E}">
        <p14:creationId xmlns:p14="http://schemas.microsoft.com/office/powerpoint/2010/main" val="9078897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sz="1200" b="0" dirty="0" smtClean="0">
                <a:latin typeface="Arial" charset="0"/>
                <a:ea typeface="ＭＳ Ｐゴシック" pitchFamily="-65" charset="-128"/>
              </a:rPr>
              <a:t>This chapter examines the wide spectrum of malware threats and countermeasures.</a:t>
            </a:r>
          </a:p>
          <a:p>
            <a:pPr eaLnBrk="1" hangingPunct="1"/>
            <a:r>
              <a:rPr lang="en-US" sz="1200" b="0" dirty="0" smtClean="0">
                <a:latin typeface="Arial" charset="0"/>
                <a:ea typeface="ＭＳ Ｐゴシック" pitchFamily="-65" charset="-128"/>
              </a:rPr>
              <a:t>We begin with a survey of various types of malware, and offer a broad</a:t>
            </a:r>
          </a:p>
          <a:p>
            <a:pPr eaLnBrk="1" hangingPunct="1"/>
            <a:r>
              <a:rPr lang="en-US" sz="1200" b="0" dirty="0" smtClean="0">
                <a:latin typeface="Arial" charset="0"/>
                <a:ea typeface="ＭＳ Ｐゴシック" pitchFamily="-65" charset="-128"/>
              </a:rPr>
              <a:t>classification based first on the means malware uses to spread or </a:t>
            </a:r>
            <a:r>
              <a:rPr lang="en-US" sz="1200" b="1" dirty="0" smtClean="0">
                <a:latin typeface="Arial" charset="0"/>
                <a:ea typeface="ＭＳ Ｐゴシック" pitchFamily="-65" charset="-128"/>
              </a:rPr>
              <a:t>propagate</a:t>
            </a:r>
            <a:r>
              <a:rPr lang="en-US" sz="1200" b="0" dirty="0" smtClean="0">
                <a:latin typeface="Arial" charset="0"/>
                <a:ea typeface="ＭＳ Ｐゴシック" pitchFamily="-65" charset="-128"/>
              </a:rPr>
              <a:t>, and</a:t>
            </a:r>
          </a:p>
          <a:p>
            <a:pPr eaLnBrk="1" hangingPunct="1"/>
            <a:r>
              <a:rPr lang="en-US" sz="1200" b="0" dirty="0" smtClean="0">
                <a:latin typeface="Arial" charset="0"/>
                <a:ea typeface="ＭＳ Ｐゴシック" pitchFamily="-65" charset="-128"/>
              </a:rPr>
              <a:t>then on the variety of actions or </a:t>
            </a:r>
            <a:r>
              <a:rPr lang="en-US" sz="1200" b="1" dirty="0" smtClean="0">
                <a:latin typeface="Arial" charset="0"/>
                <a:ea typeface="ＭＳ Ｐゴシック" pitchFamily="-65" charset="-128"/>
              </a:rPr>
              <a:t>payloads</a:t>
            </a:r>
            <a:r>
              <a:rPr lang="en-US" sz="1200" b="0" dirty="0" smtClean="0">
                <a:latin typeface="Arial" charset="0"/>
                <a:ea typeface="ＭＳ Ｐゴシック" pitchFamily="-65" charset="-128"/>
              </a:rPr>
              <a:t> used once the malware has reached a</a:t>
            </a:r>
          </a:p>
          <a:p>
            <a:pPr eaLnBrk="1" hangingPunct="1"/>
            <a:r>
              <a:rPr lang="en-US" sz="1200" b="0" dirty="0" smtClean="0">
                <a:latin typeface="Arial" charset="0"/>
                <a:ea typeface="ＭＳ Ｐゴシック" pitchFamily="-65" charset="-128"/>
              </a:rPr>
              <a:t>target. Propagation mechanisms include those used by viruses, worms, and Trojans.</a:t>
            </a:r>
          </a:p>
          <a:p>
            <a:pPr eaLnBrk="1" hangingPunct="1"/>
            <a:r>
              <a:rPr lang="en-US" sz="1200" b="0" dirty="0" smtClean="0">
                <a:latin typeface="Arial" charset="0"/>
                <a:ea typeface="ＭＳ Ｐゴシック" pitchFamily="-65" charset="-128"/>
              </a:rPr>
              <a:t>Payloads include system corruption, bots, phishing, spyware, and rootkits. The</a:t>
            </a:r>
          </a:p>
          <a:p>
            <a:pPr eaLnBrk="1" hangingPunct="1"/>
            <a:r>
              <a:rPr lang="en-US" sz="1200" b="0" dirty="0" smtClean="0">
                <a:latin typeface="Arial" charset="0"/>
                <a:ea typeface="ＭＳ Ｐゴシック" pitchFamily="-65" charset="-128"/>
              </a:rPr>
              <a:t>discussion concludes with a review of countermeasure approaches.</a:t>
            </a:r>
          </a:p>
          <a:p>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solidFill>
                  <a:srgbClr val="000000"/>
                </a:solidFill>
              </a:rPr>
              <a:pPr/>
              <a:t>1</a:t>
            </a:fld>
            <a:endParaRPr lang="en-AU" dirty="0">
              <a:solidFill>
                <a:srgbClr val="000000"/>
              </a:solidFill>
            </a:endParaRPr>
          </a:p>
        </p:txBody>
      </p:sp>
    </p:spTree>
    <p:extLst>
      <p:ext uri="{BB962C8B-B14F-4D97-AF65-F5344CB8AC3E}">
        <p14:creationId xmlns:p14="http://schemas.microsoft.com/office/powerpoint/2010/main" val="1808394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They are named as a result of these characteristics: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Advanced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Use by the attackers of a wide variety of intrusion technologies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malware, including the development of custom malware if required.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individual components may not necessarily be technically advanced, but 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carefully selected to suit the chosen target.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Persistent:</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Determined application of the attacks over an extended period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against the chosen target in order to maximize the chance of success. A variety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of attacks may be progressively, and often stealthily, applied until the target 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compromised.</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Threats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Threats to the selected targets as a result of the organized, capable,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well-funded attackers intent to compromise the specifically chosen targets.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active involvement of people in the process greatly raises the threat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level from that due to automated attacks tools, and also the likelihood of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successful attack.</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10</a:t>
            </a:fld>
            <a:endParaRPr lang="en-AU"/>
          </a:p>
        </p:txBody>
      </p:sp>
    </p:spTree>
    <p:extLst>
      <p:ext uri="{BB962C8B-B14F-4D97-AF65-F5344CB8AC3E}">
        <p14:creationId xmlns:p14="http://schemas.microsoft.com/office/powerpoint/2010/main" val="2451611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The aim of these attacks varies from theft of intellectual property or security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infrastructure related data to the physical disruption of infrastructure. Techniques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used include social engineering, spear-phishing emails, and drive-by-downloads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from selected compromised websites likely to be visited by personnel in the target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organization. The intent is to infect the target with sophisticated malware with multiple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propagation mechanisms and payloads. Once they have gained initial access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systems in the target organization, a further range of attack tools are used to maintain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extend their access.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As a result, these attacks are much harder to defend against due to this specific</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targeting and persistence. It requires a combination of technical countermeasures,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such as we discuss later in this chapter, as well as awareness training to assist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personnel to resist such attacks, as we discuss in Chapter 17. Even with current best practice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countermeasures, the use of zero-day exploits and new attack approaches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means that some of these attacks are likely to succeed [SYMA16, MAND13]. Thus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multiple layers of defense are needed, with mechanisms to detect, respond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mitigate such attacks. These may include monitoring for malware command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control traffic, and detection of exfiltration traffic.</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11</a:t>
            </a:fld>
            <a:endParaRPr lang="en-AU"/>
          </a:p>
        </p:txBody>
      </p:sp>
    </p:spTree>
    <p:extLst>
      <p:ext uri="{BB962C8B-B14F-4D97-AF65-F5344CB8AC3E}">
        <p14:creationId xmlns:p14="http://schemas.microsoft.com/office/powerpoint/2010/main" val="3275188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E538BFE-B7C6-495F-9726-FBC6ED665F42}" type="slidenum">
              <a:rPr lang="en-AU"/>
              <a:pPr/>
              <a:t>12</a:t>
            </a:fld>
            <a:endParaRPr lang="en-AU"/>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first category of malware propagation concerns parasitic software fragments that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attach themselves to some existing executable content. The fragment may be machine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code that infects some existing application, utility, or system program, or even the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code used to boot a computer system. Computer virus infections formed the majority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of malware seen in the early personal computer era. The term “computer virus”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is still often used to refer to malware in general, rather than just computer viruses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specifically. More recently, the virus software fragment has been some form of scripting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code, typically used to support active content within data files such as Microsoft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Word documents, Excel spreadsheets, or Adobe PDF documents.</a:t>
            </a:r>
            <a:endParaRPr lang="en-US" dirty="0" smtClean="0">
              <a:latin typeface="Arial" charset="0"/>
              <a:ea typeface="ＭＳ Ｐゴシック" pitchFamily="-65" charset="-128"/>
            </a:endParaRPr>
          </a:p>
          <a:p>
            <a:pPr eaLnBrk="1" hangingPunct="1"/>
            <a:endParaRPr lang="en-US" dirty="0" smtClean="0">
              <a:latin typeface="Arial" charset="0"/>
              <a:ea typeface="ＭＳ Ｐゴシック" pitchFamily="-65"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A computer virus is a piece of software that can “infect” other programs, or indeed any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type of executable content, by modifying them. The modification includes injecting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original code with a routine to make copies of the virus code, which can then go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on to infect other content. Computer viruses first appeared in the early 1980s, and the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term itself is attributed to Fred Cohen. Cohen is the author of a groundbreaking book</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on the subject [COHE94]. The Brain virus, first seen in 1986, was one of the first to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target MSDOS systems, and resulted in a significant number of infections for this time.</a:t>
            </a:r>
          </a:p>
          <a:p>
            <a:pPr eaLnBrk="1" hangingPunct="1"/>
            <a:endParaRPr lang="en-US" dirty="0" smtClean="0">
              <a:latin typeface="Arial" charset="0"/>
              <a:ea typeface="ＭＳ Ｐゴシック" pitchFamily="-65" charset="-128"/>
            </a:endParaRPr>
          </a:p>
          <a:p>
            <a:pPr eaLnBrk="1" hangingPunct="1"/>
            <a:r>
              <a:rPr lang="en-US" dirty="0" smtClean="0">
                <a:latin typeface="Arial" charset="0"/>
                <a:ea typeface="ＭＳ Ｐゴシック" pitchFamily="-65" charset="-128"/>
              </a:rPr>
              <a:t>Biological viruses are tiny scraps of genetic code—DNA or RNA—that</a:t>
            </a:r>
          </a:p>
          <a:p>
            <a:pPr eaLnBrk="1" hangingPunct="1"/>
            <a:r>
              <a:rPr lang="en-US" dirty="0" smtClean="0">
                <a:latin typeface="Arial" charset="0"/>
                <a:ea typeface="ＭＳ Ｐゴシック" pitchFamily="-65" charset="-128"/>
              </a:rPr>
              <a:t>can take over the machinery of a living cell and trick it into making thousands of</a:t>
            </a:r>
          </a:p>
          <a:p>
            <a:pPr eaLnBrk="1" hangingPunct="1"/>
            <a:r>
              <a:rPr lang="en-US" dirty="0" smtClean="0">
                <a:latin typeface="Arial" charset="0"/>
                <a:ea typeface="ＭＳ Ｐゴシック" pitchFamily="-65" charset="-128"/>
              </a:rPr>
              <a:t>flawless replicas of the original virus. Like its biological counterpart, a computer</a:t>
            </a:r>
          </a:p>
          <a:p>
            <a:pPr eaLnBrk="1" hangingPunct="1"/>
            <a:r>
              <a:rPr lang="en-US" dirty="0" smtClean="0">
                <a:latin typeface="Arial" charset="0"/>
                <a:ea typeface="ＭＳ Ｐゴシック" pitchFamily="-65" charset="-128"/>
              </a:rPr>
              <a:t>virus carries in its instructional code the recipe for making perfect copies of itself.</a:t>
            </a:r>
          </a:p>
          <a:p>
            <a:pPr eaLnBrk="1" hangingPunct="1"/>
            <a:r>
              <a:rPr lang="en-US" dirty="0" smtClean="0">
                <a:latin typeface="Arial" charset="0"/>
                <a:ea typeface="ＭＳ Ｐゴシック" pitchFamily="-65" charset="-128"/>
              </a:rPr>
              <a:t>The typical virus becomes embedded in a program, or carrier of executable content,</a:t>
            </a:r>
          </a:p>
          <a:p>
            <a:pPr eaLnBrk="1" hangingPunct="1"/>
            <a:r>
              <a:rPr lang="en-US" dirty="0" smtClean="0">
                <a:latin typeface="Arial" charset="0"/>
                <a:ea typeface="ＭＳ Ｐゴシック" pitchFamily="-65" charset="-128"/>
              </a:rPr>
              <a:t>on a computer. Then, whenever the infected computer comes into contact with an</a:t>
            </a:r>
          </a:p>
          <a:p>
            <a:pPr eaLnBrk="1" hangingPunct="1"/>
            <a:r>
              <a:rPr lang="en-US" dirty="0" smtClean="0">
                <a:latin typeface="Arial" charset="0"/>
                <a:ea typeface="ＭＳ Ｐゴシック" pitchFamily="-65" charset="-128"/>
              </a:rPr>
              <a:t>uninfected piece of code, a fresh copy of the virus passes into the new location.</a:t>
            </a:r>
          </a:p>
          <a:p>
            <a:pPr eaLnBrk="1" hangingPunct="1"/>
            <a:r>
              <a:rPr lang="en-US" dirty="0" smtClean="0">
                <a:latin typeface="Arial" charset="0"/>
                <a:ea typeface="ＭＳ Ｐゴシック" pitchFamily="-65" charset="-128"/>
              </a:rPr>
              <a:t>Thus, the infection can spread from computer to computer, aided by unsuspecting</a:t>
            </a:r>
          </a:p>
          <a:p>
            <a:pPr eaLnBrk="1" hangingPunct="1"/>
            <a:r>
              <a:rPr lang="en-US" dirty="0" smtClean="0">
                <a:latin typeface="Arial" charset="0"/>
                <a:ea typeface="ＭＳ Ｐゴシック" pitchFamily="-65" charset="-128"/>
              </a:rPr>
              <a:t>users, who exchange these programs or carrier files on disk or USB stick; or who</a:t>
            </a:r>
          </a:p>
          <a:p>
            <a:pPr eaLnBrk="1" hangingPunct="1"/>
            <a:r>
              <a:rPr lang="en-US" dirty="0" smtClean="0">
                <a:latin typeface="Arial" charset="0"/>
                <a:ea typeface="ＭＳ Ｐゴシック" pitchFamily="-65" charset="-128"/>
              </a:rPr>
              <a:t>send them to one another over a network. In a network environment, the ability to</a:t>
            </a:r>
          </a:p>
          <a:p>
            <a:pPr eaLnBrk="1" hangingPunct="1"/>
            <a:r>
              <a:rPr lang="en-US" dirty="0" smtClean="0">
                <a:latin typeface="Arial" charset="0"/>
                <a:ea typeface="ＭＳ Ｐゴシック" pitchFamily="-65" charset="-128"/>
              </a:rPr>
              <a:t>access documents, applications, and system services on other computers provides a</a:t>
            </a:r>
          </a:p>
          <a:p>
            <a:pPr eaLnBrk="1" hangingPunct="1"/>
            <a:r>
              <a:rPr lang="en-US" dirty="0" smtClean="0">
                <a:latin typeface="Arial" charset="0"/>
                <a:ea typeface="ＭＳ Ｐゴシック" pitchFamily="-65" charset="-128"/>
              </a:rPr>
              <a:t>perfect culture for the spread of such viral code.</a:t>
            </a:r>
          </a:p>
          <a:p>
            <a:pPr eaLnBrk="1" hangingPunct="1"/>
            <a:endParaRPr lang="en-US" dirty="0" smtClean="0">
              <a:latin typeface="Arial" charset="0"/>
              <a:ea typeface="ＭＳ Ｐゴシック" pitchFamily="-65" charset="-128"/>
            </a:endParaRPr>
          </a:p>
          <a:p>
            <a:pPr eaLnBrk="1" hangingPunct="1"/>
            <a:r>
              <a:rPr lang="en-US" dirty="0" smtClean="0">
                <a:latin typeface="Arial" charset="0"/>
                <a:ea typeface="ＭＳ Ｐゴシック" pitchFamily="-65" charset="-128"/>
              </a:rPr>
              <a:t>A virus that attaches to an executable program can do anything that the</a:t>
            </a:r>
          </a:p>
          <a:p>
            <a:pPr eaLnBrk="1" hangingPunct="1"/>
            <a:r>
              <a:rPr lang="en-US" dirty="0" smtClean="0">
                <a:latin typeface="Arial" charset="0"/>
                <a:ea typeface="ＭＳ Ｐゴシック" pitchFamily="-65" charset="-128"/>
              </a:rPr>
              <a:t>program is permitted to do. It executes secretly when the host program is run. Once</a:t>
            </a:r>
          </a:p>
          <a:p>
            <a:pPr eaLnBrk="1" hangingPunct="1"/>
            <a:r>
              <a:rPr lang="en-US" dirty="0" smtClean="0">
                <a:latin typeface="Arial" charset="0"/>
                <a:ea typeface="ＭＳ Ｐゴシック" pitchFamily="-65" charset="-128"/>
              </a:rPr>
              <a:t>the virus code is executing, it can perform any function, such as erasing files and</a:t>
            </a:r>
          </a:p>
          <a:p>
            <a:pPr eaLnBrk="1" hangingPunct="1"/>
            <a:r>
              <a:rPr lang="en-US" dirty="0" smtClean="0">
                <a:latin typeface="Arial" charset="0"/>
                <a:ea typeface="ＭＳ Ｐゴシック" pitchFamily="-65" charset="-128"/>
              </a:rPr>
              <a:t>programs, that is allowed by the privileges of the current user. One reason viruses</a:t>
            </a:r>
          </a:p>
          <a:p>
            <a:pPr eaLnBrk="1" hangingPunct="1"/>
            <a:r>
              <a:rPr lang="en-US" dirty="0" smtClean="0">
                <a:latin typeface="Arial" charset="0"/>
                <a:ea typeface="ＭＳ Ｐゴシック" pitchFamily="-65" charset="-128"/>
              </a:rPr>
              <a:t>dominated the malware scene in earlier years was the lack of user authentication</a:t>
            </a:r>
          </a:p>
          <a:p>
            <a:pPr eaLnBrk="1" hangingPunct="1"/>
            <a:r>
              <a:rPr lang="en-US" dirty="0" smtClean="0">
                <a:latin typeface="Arial" charset="0"/>
                <a:ea typeface="ＭＳ Ｐゴシック" pitchFamily="-65" charset="-128"/>
              </a:rPr>
              <a:t>and access controls on personal computer systems at that time. This enabled a virus</a:t>
            </a:r>
          </a:p>
          <a:p>
            <a:pPr eaLnBrk="1" hangingPunct="1"/>
            <a:r>
              <a:rPr lang="en-US" dirty="0" smtClean="0">
                <a:latin typeface="Arial" charset="0"/>
                <a:ea typeface="ＭＳ Ｐゴシック" pitchFamily="-65" charset="-128"/>
              </a:rPr>
              <a:t>to infect any executable content on the system. The significant quantity of programs</a:t>
            </a:r>
          </a:p>
          <a:p>
            <a:pPr eaLnBrk="1" hangingPunct="1"/>
            <a:r>
              <a:rPr lang="en-US" dirty="0" smtClean="0">
                <a:latin typeface="Arial" charset="0"/>
                <a:ea typeface="ＭＳ Ｐゴシック" pitchFamily="-65" charset="-128"/>
              </a:rPr>
              <a:t>shared on floppy disk also enabled its easy, if somewhat slow, spread. The inclusion</a:t>
            </a:r>
          </a:p>
          <a:p>
            <a:pPr eaLnBrk="1" hangingPunct="1"/>
            <a:r>
              <a:rPr lang="en-US" dirty="0" smtClean="0">
                <a:latin typeface="Arial" charset="0"/>
                <a:ea typeface="ＭＳ Ｐゴシック" pitchFamily="-65" charset="-128"/>
              </a:rPr>
              <a:t>of tighter access controls on modern operating systems significantly hinders the</a:t>
            </a:r>
          </a:p>
          <a:p>
            <a:pPr eaLnBrk="1" hangingPunct="1"/>
            <a:r>
              <a:rPr lang="en-US" dirty="0" smtClean="0">
                <a:latin typeface="Arial" charset="0"/>
                <a:ea typeface="ＭＳ Ｐゴシック" pitchFamily="-65" charset="-128"/>
              </a:rPr>
              <a:t>ease of infection of such traditional, machine executable code, viruses. This resulted</a:t>
            </a:r>
          </a:p>
          <a:p>
            <a:pPr eaLnBrk="1" hangingPunct="1"/>
            <a:r>
              <a:rPr lang="en-US" dirty="0" smtClean="0">
                <a:latin typeface="Arial" charset="0"/>
                <a:ea typeface="ＭＳ Ｐゴシック" pitchFamily="-65" charset="-128"/>
              </a:rPr>
              <a:t>in the development of macro viruses that exploit the active content supported</a:t>
            </a:r>
          </a:p>
          <a:p>
            <a:pPr eaLnBrk="1" hangingPunct="1"/>
            <a:r>
              <a:rPr lang="en-US" dirty="0" smtClean="0">
                <a:latin typeface="Arial" charset="0"/>
                <a:ea typeface="ＭＳ Ｐゴシック" pitchFamily="-65" charset="-128"/>
              </a:rPr>
              <a:t>by some documents types, such as Microsoft Word or Excel files, or Adobe PDF</a:t>
            </a:r>
          </a:p>
          <a:p>
            <a:pPr eaLnBrk="1" hangingPunct="1"/>
            <a:r>
              <a:rPr lang="en-US" dirty="0" smtClean="0">
                <a:latin typeface="Arial" charset="0"/>
                <a:ea typeface="ＭＳ Ｐゴシック" pitchFamily="-65" charset="-128"/>
              </a:rPr>
              <a:t>documents. Such documents are easily modified and shared by users as part of their</a:t>
            </a:r>
          </a:p>
          <a:p>
            <a:pPr eaLnBrk="1" hangingPunct="1"/>
            <a:r>
              <a:rPr lang="en-US" dirty="0" smtClean="0">
                <a:latin typeface="Arial" charset="0"/>
                <a:ea typeface="ＭＳ Ｐゴシック" pitchFamily="-65" charset="-128"/>
              </a:rPr>
              <a:t>normal system use, and are not protected by the same access controls as programs.</a:t>
            </a:r>
          </a:p>
          <a:p>
            <a:pPr eaLnBrk="1" hangingPunct="1"/>
            <a:r>
              <a:rPr lang="en-US" dirty="0" smtClean="0">
                <a:latin typeface="Arial" charset="0"/>
                <a:ea typeface="ＭＳ Ｐゴシック" pitchFamily="-65" charset="-128"/>
              </a:rPr>
              <a:t>Currently, a viral mode of infection is typically one of several propagation mechanisms</a:t>
            </a:r>
          </a:p>
          <a:p>
            <a:pPr eaLnBrk="1" hangingPunct="1"/>
            <a:r>
              <a:rPr lang="en-US" dirty="0" smtClean="0">
                <a:latin typeface="Arial" charset="0"/>
                <a:ea typeface="ＭＳ Ｐゴシック" pitchFamily="-65" charset="-128"/>
              </a:rPr>
              <a:t>used by contemporary malware, which may also include worm and Trojan</a:t>
            </a:r>
          </a:p>
          <a:p>
            <a:pPr eaLnBrk="1" hangingPunct="1"/>
            <a:r>
              <a:rPr lang="en-US" dirty="0" smtClean="0">
                <a:latin typeface="Arial" charset="0"/>
                <a:ea typeface="ＭＳ Ｐゴシック" pitchFamily="-65" charset="-128"/>
              </a:rPr>
              <a:t>capabilities.</a:t>
            </a:r>
            <a:endParaRPr lang="en-US"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2068396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55F9117-E21A-40DE-A9A8-4B946990FF4B}" type="slidenum">
              <a:rPr lang="en-AU"/>
              <a:pPr/>
              <a:t>13</a:t>
            </a:fld>
            <a:endParaRPr lang="en-AU"/>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b="0" dirty="0" smtClean="0">
                <a:latin typeface="Arial" charset="0"/>
                <a:ea typeface="ＭＳ Ｐゴシック" pitchFamily="-65" charset="-128"/>
              </a:rPr>
              <a:t>[AYCO06] states that a computer virus has three parts. More generally, many</a:t>
            </a:r>
          </a:p>
          <a:p>
            <a:pPr eaLnBrk="1" hangingPunct="1"/>
            <a:r>
              <a:rPr lang="en-US" b="0" dirty="0" smtClean="0">
                <a:latin typeface="Arial" charset="0"/>
                <a:ea typeface="ＭＳ Ｐゴシック" pitchFamily="-65" charset="-128"/>
              </a:rPr>
              <a:t>contemporary types of malware also include one or more variants of each of these</a:t>
            </a:r>
          </a:p>
          <a:p>
            <a:pPr eaLnBrk="1" hangingPunct="1"/>
            <a:r>
              <a:rPr lang="en-US" b="0" dirty="0" smtClean="0">
                <a:latin typeface="Arial" charset="0"/>
                <a:ea typeface="ＭＳ Ｐゴシック" pitchFamily="-65" charset="-128"/>
              </a:rPr>
              <a:t>components:</a:t>
            </a:r>
          </a:p>
          <a:p>
            <a:pPr eaLnBrk="1" hangingPunct="1"/>
            <a:endParaRPr lang="en-US" b="0" dirty="0" smtClean="0">
              <a:latin typeface="Arial" charset="0"/>
              <a:ea typeface="ＭＳ Ｐゴシック" pitchFamily="-65" charset="-128"/>
            </a:endParaRPr>
          </a:p>
          <a:p>
            <a:pPr eaLnBrk="1" hangingPunct="1"/>
            <a:r>
              <a:rPr lang="en-US" b="0" dirty="0" smtClean="0">
                <a:latin typeface="Arial" charset="0"/>
                <a:ea typeface="ＭＳ Ｐゴシック" pitchFamily="-65" charset="-128"/>
              </a:rPr>
              <a:t>• </a:t>
            </a:r>
            <a:r>
              <a:rPr lang="en-US" b="1" dirty="0" smtClean="0">
                <a:latin typeface="Arial" charset="0"/>
                <a:ea typeface="ＭＳ Ｐゴシック" pitchFamily="-65" charset="-128"/>
              </a:rPr>
              <a:t>Infection mechanism</a:t>
            </a:r>
            <a:r>
              <a:rPr lang="en-US" b="0" dirty="0" smtClean="0">
                <a:latin typeface="Arial" charset="0"/>
                <a:ea typeface="ＭＳ Ｐゴシック" pitchFamily="-65" charset="-128"/>
              </a:rPr>
              <a:t> : The means by which a virus spreads or propagates,</a:t>
            </a:r>
          </a:p>
          <a:p>
            <a:pPr eaLnBrk="1" hangingPunct="1"/>
            <a:r>
              <a:rPr lang="en-US" b="0" dirty="0" smtClean="0">
                <a:latin typeface="Arial" charset="0"/>
                <a:ea typeface="ＭＳ Ｐゴシック" pitchFamily="-65" charset="-128"/>
              </a:rPr>
              <a:t>enabling it to replicate. The mechanism is also referred to as the </a:t>
            </a:r>
            <a:r>
              <a:rPr lang="en-US" b="1" dirty="0" smtClean="0">
                <a:latin typeface="Arial" charset="0"/>
                <a:ea typeface="ＭＳ Ｐゴシック" pitchFamily="-65" charset="-128"/>
              </a:rPr>
              <a:t>infection</a:t>
            </a:r>
          </a:p>
          <a:p>
            <a:pPr eaLnBrk="1" hangingPunct="1"/>
            <a:r>
              <a:rPr lang="en-US" b="1" dirty="0" smtClean="0">
                <a:latin typeface="Arial" charset="0"/>
                <a:ea typeface="ＭＳ Ｐゴシック" pitchFamily="-65" charset="-128"/>
              </a:rPr>
              <a:t>vector</a:t>
            </a:r>
            <a:r>
              <a:rPr lang="en-US" b="0" dirty="0" smtClean="0">
                <a:latin typeface="Arial" charset="0"/>
                <a:ea typeface="ＭＳ Ｐゴシック" pitchFamily="-65" charset="-128"/>
              </a:rPr>
              <a:t>.</a:t>
            </a:r>
          </a:p>
          <a:p>
            <a:pPr eaLnBrk="1" hangingPunct="1"/>
            <a:endParaRPr lang="en-US" b="0" dirty="0" smtClean="0">
              <a:latin typeface="Arial" charset="0"/>
              <a:ea typeface="ＭＳ Ｐゴシック" pitchFamily="-65" charset="-128"/>
            </a:endParaRPr>
          </a:p>
          <a:p>
            <a:pPr eaLnBrk="1" hangingPunct="1"/>
            <a:r>
              <a:rPr lang="en-US" b="0" dirty="0" smtClean="0">
                <a:latin typeface="Arial" charset="0"/>
                <a:ea typeface="ＭＳ Ｐゴシック" pitchFamily="-65" charset="-128"/>
              </a:rPr>
              <a:t>• </a:t>
            </a:r>
            <a:r>
              <a:rPr lang="en-US" b="1" dirty="0" smtClean="0">
                <a:latin typeface="Arial" charset="0"/>
                <a:ea typeface="ＭＳ Ｐゴシック" pitchFamily="-65" charset="-128"/>
              </a:rPr>
              <a:t>Trigger</a:t>
            </a:r>
            <a:r>
              <a:rPr lang="en-US" b="0" dirty="0" smtClean="0">
                <a:latin typeface="Arial" charset="0"/>
                <a:ea typeface="ＭＳ Ｐゴシック" pitchFamily="-65" charset="-128"/>
              </a:rPr>
              <a:t>: The event or condition that determines when the payload is activated</a:t>
            </a:r>
          </a:p>
          <a:p>
            <a:pPr eaLnBrk="1" hangingPunct="1"/>
            <a:r>
              <a:rPr lang="en-US" b="0" dirty="0" smtClean="0">
                <a:latin typeface="Arial" charset="0"/>
                <a:ea typeface="ＭＳ Ｐゴシック" pitchFamily="-65" charset="-128"/>
              </a:rPr>
              <a:t>or delivered, sometimes known as a </a:t>
            </a:r>
            <a:r>
              <a:rPr lang="en-US" b="1" dirty="0" smtClean="0">
                <a:latin typeface="Arial" charset="0"/>
                <a:ea typeface="ＭＳ Ｐゴシック" pitchFamily="-65" charset="-128"/>
              </a:rPr>
              <a:t>logic bomb.</a:t>
            </a:r>
          </a:p>
          <a:p>
            <a:pPr eaLnBrk="1" hangingPunct="1"/>
            <a:endParaRPr lang="en-US" b="0" dirty="0" smtClean="0">
              <a:latin typeface="Arial" charset="0"/>
              <a:ea typeface="ＭＳ Ｐゴシック" pitchFamily="-65" charset="-128"/>
            </a:endParaRPr>
          </a:p>
          <a:p>
            <a:pPr eaLnBrk="1" hangingPunct="1"/>
            <a:r>
              <a:rPr lang="en-US" b="0" dirty="0" smtClean="0">
                <a:latin typeface="Arial" charset="0"/>
                <a:ea typeface="ＭＳ Ｐゴシック" pitchFamily="-65" charset="-128"/>
              </a:rPr>
              <a:t>• </a:t>
            </a:r>
            <a:r>
              <a:rPr lang="en-US" b="1" dirty="0" smtClean="0">
                <a:latin typeface="Arial" charset="0"/>
                <a:ea typeface="ＭＳ Ｐゴシック" pitchFamily="-65" charset="-128"/>
              </a:rPr>
              <a:t>Payload</a:t>
            </a:r>
            <a:r>
              <a:rPr lang="en-US" b="0" dirty="0" smtClean="0">
                <a:latin typeface="Arial" charset="0"/>
                <a:ea typeface="ＭＳ Ｐゴシック" pitchFamily="-65" charset="-128"/>
              </a:rPr>
              <a:t>: What the virus does, besides spreading. The payload may involve</a:t>
            </a:r>
          </a:p>
          <a:p>
            <a:pPr eaLnBrk="1" hangingPunct="1"/>
            <a:r>
              <a:rPr lang="en-US" b="0" dirty="0" smtClean="0">
                <a:latin typeface="Arial" charset="0"/>
                <a:ea typeface="ＭＳ Ｐゴシック" pitchFamily="-65" charset="-128"/>
              </a:rPr>
              <a:t>damage or may involve benign but noticeable activity.</a:t>
            </a:r>
            <a:endParaRPr lang="en-US" b="0"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1826054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eaLnBrk="1" hangingPunct="1">
              <a:lnSpc>
                <a:spcPct val="90000"/>
              </a:lnSpc>
            </a:pPr>
            <a:r>
              <a:rPr lang="en-US" sz="1100" b="0" dirty="0" smtClean="0">
                <a:latin typeface="Arial" charset="0"/>
                <a:ea typeface="ＭＳ Ｐゴシック" pitchFamily="-65" charset="-128"/>
              </a:rPr>
              <a:t>During its lifetime, a typical virus goes through the following four phases:</a:t>
            </a:r>
          </a:p>
          <a:p>
            <a:pPr eaLnBrk="1" hangingPunct="1">
              <a:lnSpc>
                <a:spcPct val="90000"/>
              </a:lnSpc>
            </a:pPr>
            <a:endParaRPr lang="en-US" sz="1100" b="0" dirty="0" smtClean="0">
              <a:latin typeface="Arial" charset="0"/>
              <a:ea typeface="ＭＳ Ｐゴシック" pitchFamily="-65" charset="-128"/>
            </a:endParaRPr>
          </a:p>
          <a:p>
            <a:pPr eaLnBrk="1" hangingPunct="1">
              <a:lnSpc>
                <a:spcPct val="90000"/>
              </a:lnSpc>
            </a:pPr>
            <a:r>
              <a:rPr lang="en-US" sz="1100" b="0" dirty="0" smtClean="0">
                <a:latin typeface="Arial" charset="0"/>
                <a:ea typeface="ＭＳ Ｐゴシック" pitchFamily="-65" charset="-128"/>
              </a:rPr>
              <a:t>• </a:t>
            </a:r>
            <a:r>
              <a:rPr lang="en-US" sz="1100" b="1" dirty="0" smtClean="0">
                <a:latin typeface="Arial" charset="0"/>
                <a:ea typeface="ＭＳ Ｐゴシック" pitchFamily="-65" charset="-128"/>
              </a:rPr>
              <a:t>Dormant phase</a:t>
            </a:r>
            <a:r>
              <a:rPr lang="en-US" sz="1100" b="0" dirty="0" smtClean="0">
                <a:latin typeface="Arial" charset="0"/>
                <a:ea typeface="ＭＳ Ｐゴシック" pitchFamily="-65" charset="-128"/>
              </a:rPr>
              <a:t>: The virus is idle. The virus will eventually be activated by</a:t>
            </a:r>
          </a:p>
          <a:p>
            <a:pPr eaLnBrk="1" hangingPunct="1">
              <a:lnSpc>
                <a:spcPct val="90000"/>
              </a:lnSpc>
            </a:pPr>
            <a:r>
              <a:rPr lang="en-US" sz="1100" b="0" dirty="0" smtClean="0">
                <a:latin typeface="Arial" charset="0"/>
                <a:ea typeface="ＭＳ Ｐゴシック" pitchFamily="-65" charset="-128"/>
              </a:rPr>
              <a:t>some event, such as a date, the presence of another program or file, or the</a:t>
            </a:r>
          </a:p>
          <a:p>
            <a:pPr eaLnBrk="1" hangingPunct="1">
              <a:lnSpc>
                <a:spcPct val="90000"/>
              </a:lnSpc>
            </a:pPr>
            <a:r>
              <a:rPr lang="en-US" sz="1100" b="0" dirty="0" smtClean="0">
                <a:latin typeface="Arial" charset="0"/>
                <a:ea typeface="ＭＳ Ｐゴシック" pitchFamily="-65" charset="-128"/>
              </a:rPr>
              <a:t>capacity of the disk exceeding some limit. Not all viruses have this stage.</a:t>
            </a:r>
          </a:p>
          <a:p>
            <a:pPr eaLnBrk="1" hangingPunct="1">
              <a:lnSpc>
                <a:spcPct val="90000"/>
              </a:lnSpc>
            </a:pPr>
            <a:endParaRPr lang="en-US" sz="1100" b="0" dirty="0" smtClean="0">
              <a:latin typeface="Arial" charset="0"/>
              <a:ea typeface="ＭＳ Ｐゴシック" pitchFamily="-65" charset="-128"/>
            </a:endParaRPr>
          </a:p>
          <a:p>
            <a:pPr eaLnBrk="1" hangingPunct="1">
              <a:lnSpc>
                <a:spcPct val="90000"/>
              </a:lnSpc>
            </a:pPr>
            <a:r>
              <a:rPr lang="en-US" sz="1100" b="0" dirty="0" smtClean="0">
                <a:latin typeface="Arial" charset="0"/>
                <a:ea typeface="ＭＳ Ｐゴシック" pitchFamily="-65" charset="-128"/>
              </a:rPr>
              <a:t>• </a:t>
            </a:r>
            <a:r>
              <a:rPr lang="en-US" sz="1100" b="1" dirty="0" smtClean="0">
                <a:latin typeface="Arial" charset="0"/>
                <a:ea typeface="ＭＳ Ｐゴシック" pitchFamily="-65" charset="-128"/>
              </a:rPr>
              <a:t>Propagation phase:</a:t>
            </a:r>
            <a:r>
              <a:rPr lang="en-US" sz="1100" b="0" dirty="0" smtClean="0">
                <a:latin typeface="Arial" charset="0"/>
                <a:ea typeface="ＭＳ Ｐゴシック" pitchFamily="-65" charset="-128"/>
              </a:rPr>
              <a:t> The virus places a copy of itself into other programs or</a:t>
            </a:r>
          </a:p>
          <a:p>
            <a:pPr eaLnBrk="1" hangingPunct="1">
              <a:lnSpc>
                <a:spcPct val="90000"/>
              </a:lnSpc>
            </a:pPr>
            <a:r>
              <a:rPr lang="en-US" sz="1100" b="0" dirty="0" smtClean="0">
                <a:latin typeface="Arial" charset="0"/>
                <a:ea typeface="ＭＳ Ｐゴシック" pitchFamily="-65" charset="-128"/>
              </a:rPr>
              <a:t>into certain system areas on the disk. The copy may not be identical to the</a:t>
            </a:r>
          </a:p>
          <a:p>
            <a:pPr eaLnBrk="1" hangingPunct="1">
              <a:lnSpc>
                <a:spcPct val="90000"/>
              </a:lnSpc>
            </a:pPr>
            <a:r>
              <a:rPr lang="en-US" sz="1100" b="0" dirty="0" smtClean="0">
                <a:latin typeface="Arial" charset="0"/>
                <a:ea typeface="ＭＳ Ｐゴシック" pitchFamily="-65" charset="-128"/>
              </a:rPr>
              <a:t>propagating version; viruses often morph to evade detection. Each infected</a:t>
            </a:r>
          </a:p>
          <a:p>
            <a:pPr eaLnBrk="1" hangingPunct="1">
              <a:lnSpc>
                <a:spcPct val="90000"/>
              </a:lnSpc>
            </a:pPr>
            <a:r>
              <a:rPr lang="en-US" sz="1100" b="0" dirty="0" smtClean="0">
                <a:latin typeface="Arial" charset="0"/>
                <a:ea typeface="ＭＳ Ｐゴシック" pitchFamily="-65" charset="-128"/>
              </a:rPr>
              <a:t>program will now contain a clone of the virus, which will itself enter a propagation</a:t>
            </a:r>
          </a:p>
          <a:p>
            <a:pPr eaLnBrk="1" hangingPunct="1">
              <a:lnSpc>
                <a:spcPct val="90000"/>
              </a:lnSpc>
            </a:pPr>
            <a:r>
              <a:rPr lang="en-US" sz="1100" b="0" dirty="0" smtClean="0">
                <a:latin typeface="Arial" charset="0"/>
                <a:ea typeface="ＭＳ Ｐゴシック" pitchFamily="-65" charset="-128"/>
              </a:rPr>
              <a:t>phase.</a:t>
            </a:r>
          </a:p>
          <a:p>
            <a:pPr eaLnBrk="1" hangingPunct="1">
              <a:lnSpc>
                <a:spcPct val="90000"/>
              </a:lnSpc>
            </a:pPr>
            <a:endParaRPr lang="en-US" sz="1100" b="0" dirty="0" smtClean="0">
              <a:latin typeface="Arial" charset="0"/>
              <a:ea typeface="ＭＳ Ｐゴシック" pitchFamily="-65" charset="-128"/>
            </a:endParaRPr>
          </a:p>
          <a:p>
            <a:pPr eaLnBrk="1" hangingPunct="1">
              <a:lnSpc>
                <a:spcPct val="90000"/>
              </a:lnSpc>
            </a:pPr>
            <a:r>
              <a:rPr lang="en-US" sz="1100" b="0" dirty="0" smtClean="0">
                <a:latin typeface="Arial" charset="0"/>
                <a:ea typeface="ＭＳ Ｐゴシック" pitchFamily="-65" charset="-128"/>
              </a:rPr>
              <a:t>• </a:t>
            </a:r>
            <a:r>
              <a:rPr lang="en-US" sz="1100" b="1" dirty="0" smtClean="0">
                <a:latin typeface="Arial" charset="0"/>
                <a:ea typeface="ＭＳ Ｐゴシック" pitchFamily="-65" charset="-128"/>
              </a:rPr>
              <a:t>Triggering phase</a:t>
            </a:r>
            <a:r>
              <a:rPr lang="en-US" sz="1100" b="0" dirty="0" smtClean="0">
                <a:latin typeface="Arial" charset="0"/>
                <a:ea typeface="ＭＳ Ｐゴシック" pitchFamily="-65" charset="-128"/>
              </a:rPr>
              <a:t>: The virus is activated to perform the function for which it</a:t>
            </a:r>
          </a:p>
          <a:p>
            <a:pPr eaLnBrk="1" hangingPunct="1">
              <a:lnSpc>
                <a:spcPct val="90000"/>
              </a:lnSpc>
            </a:pPr>
            <a:r>
              <a:rPr lang="en-US" sz="1100" b="0" dirty="0" smtClean="0">
                <a:latin typeface="Arial" charset="0"/>
                <a:ea typeface="ＭＳ Ｐゴシック" pitchFamily="-65" charset="-128"/>
              </a:rPr>
              <a:t>was intended. As with the dormant phase, the triggering phase can be caused</a:t>
            </a:r>
          </a:p>
          <a:p>
            <a:pPr eaLnBrk="1" hangingPunct="1">
              <a:lnSpc>
                <a:spcPct val="90000"/>
              </a:lnSpc>
            </a:pPr>
            <a:r>
              <a:rPr lang="en-US" sz="1100" b="0" dirty="0" smtClean="0">
                <a:latin typeface="Arial" charset="0"/>
                <a:ea typeface="ＭＳ Ｐゴシック" pitchFamily="-65" charset="-128"/>
              </a:rPr>
              <a:t>by a variety of system events, including a count of the number of times that</a:t>
            </a:r>
          </a:p>
          <a:p>
            <a:pPr eaLnBrk="1" hangingPunct="1">
              <a:lnSpc>
                <a:spcPct val="90000"/>
              </a:lnSpc>
            </a:pPr>
            <a:r>
              <a:rPr lang="en-US" sz="1100" b="0" dirty="0" smtClean="0">
                <a:latin typeface="Arial" charset="0"/>
                <a:ea typeface="ＭＳ Ｐゴシック" pitchFamily="-65" charset="-128"/>
              </a:rPr>
              <a:t>this copy of the virus has made copies of itself.</a:t>
            </a:r>
          </a:p>
          <a:p>
            <a:pPr eaLnBrk="1" hangingPunct="1">
              <a:lnSpc>
                <a:spcPct val="90000"/>
              </a:lnSpc>
            </a:pPr>
            <a:endParaRPr lang="en-US" sz="1100" b="0" dirty="0" smtClean="0">
              <a:latin typeface="Arial" charset="0"/>
              <a:ea typeface="ＭＳ Ｐゴシック" pitchFamily="-65" charset="-128"/>
            </a:endParaRPr>
          </a:p>
          <a:p>
            <a:pPr eaLnBrk="1" hangingPunct="1">
              <a:lnSpc>
                <a:spcPct val="90000"/>
              </a:lnSpc>
            </a:pPr>
            <a:r>
              <a:rPr lang="en-US" sz="1100" b="0" dirty="0" smtClean="0">
                <a:latin typeface="Arial" charset="0"/>
                <a:ea typeface="ＭＳ Ｐゴシック" pitchFamily="-65" charset="-128"/>
              </a:rPr>
              <a:t>• </a:t>
            </a:r>
            <a:r>
              <a:rPr lang="en-US" sz="1100" b="1" dirty="0" smtClean="0">
                <a:latin typeface="Arial" charset="0"/>
                <a:ea typeface="ＭＳ Ｐゴシック" pitchFamily="-65" charset="-128"/>
              </a:rPr>
              <a:t>Execution phase</a:t>
            </a:r>
            <a:r>
              <a:rPr lang="en-US" sz="1100" b="0" dirty="0" smtClean="0">
                <a:latin typeface="Arial" charset="0"/>
                <a:ea typeface="ＭＳ Ｐゴシック" pitchFamily="-65" charset="-128"/>
              </a:rPr>
              <a:t>: The function is performed. The function may be harmless,</a:t>
            </a:r>
          </a:p>
          <a:p>
            <a:pPr eaLnBrk="1" hangingPunct="1">
              <a:lnSpc>
                <a:spcPct val="90000"/>
              </a:lnSpc>
            </a:pPr>
            <a:r>
              <a:rPr lang="en-US" sz="1100" b="0" dirty="0" smtClean="0">
                <a:latin typeface="Arial" charset="0"/>
                <a:ea typeface="ＭＳ Ｐゴシック" pitchFamily="-65" charset="-128"/>
              </a:rPr>
              <a:t>such as a message on the screen, or damaging, such as the destruction of</a:t>
            </a:r>
          </a:p>
          <a:p>
            <a:pPr eaLnBrk="1" hangingPunct="1">
              <a:lnSpc>
                <a:spcPct val="90000"/>
              </a:lnSpc>
            </a:pPr>
            <a:r>
              <a:rPr lang="en-US" sz="1100" b="0" dirty="0" smtClean="0">
                <a:latin typeface="Arial" charset="0"/>
                <a:ea typeface="ＭＳ Ｐゴシック" pitchFamily="-65" charset="-128"/>
              </a:rPr>
              <a:t>programs and data files.</a:t>
            </a:r>
          </a:p>
          <a:p>
            <a:pPr eaLnBrk="1" hangingPunct="1">
              <a:lnSpc>
                <a:spcPct val="90000"/>
              </a:lnSpc>
            </a:pPr>
            <a:endParaRPr lang="en-US" sz="1100" b="0" dirty="0" smtClean="0">
              <a:latin typeface="Arial" charset="0"/>
              <a:ea typeface="ＭＳ Ｐゴシック" pitchFamily="-65" charset="-128"/>
            </a:endParaRPr>
          </a:p>
          <a:p>
            <a:pPr eaLnBrk="1" hangingPunct="1">
              <a:lnSpc>
                <a:spcPct val="90000"/>
              </a:lnSpc>
            </a:pPr>
            <a:r>
              <a:rPr lang="en-US" sz="1100" b="0" dirty="0" smtClean="0">
                <a:latin typeface="Arial" charset="0"/>
                <a:ea typeface="ＭＳ Ｐゴシック" pitchFamily="-65" charset="-128"/>
              </a:rPr>
              <a:t>Most viruses that infect executable program files carry out their work in a</a:t>
            </a:r>
          </a:p>
          <a:p>
            <a:pPr eaLnBrk="1" hangingPunct="1">
              <a:lnSpc>
                <a:spcPct val="90000"/>
              </a:lnSpc>
            </a:pPr>
            <a:r>
              <a:rPr lang="en-US" sz="1100" b="0" dirty="0" smtClean="0">
                <a:latin typeface="Arial" charset="0"/>
                <a:ea typeface="ＭＳ Ｐゴシック" pitchFamily="-65" charset="-128"/>
              </a:rPr>
              <a:t>manner that is specific to a particular operating system and, in some cases, specific</a:t>
            </a:r>
          </a:p>
          <a:p>
            <a:pPr eaLnBrk="1" hangingPunct="1">
              <a:lnSpc>
                <a:spcPct val="90000"/>
              </a:lnSpc>
            </a:pPr>
            <a:r>
              <a:rPr lang="en-US" sz="1100" b="0" dirty="0" smtClean="0">
                <a:latin typeface="Arial" charset="0"/>
                <a:ea typeface="ＭＳ Ｐゴシック" pitchFamily="-65" charset="-128"/>
              </a:rPr>
              <a:t>to a particular hardware platform. Thus, they are designed to take advantage of the</a:t>
            </a:r>
          </a:p>
          <a:p>
            <a:pPr eaLnBrk="1" hangingPunct="1">
              <a:lnSpc>
                <a:spcPct val="90000"/>
              </a:lnSpc>
            </a:pPr>
            <a:r>
              <a:rPr lang="en-US" sz="1100" b="0" dirty="0" smtClean="0">
                <a:latin typeface="Arial" charset="0"/>
                <a:ea typeface="ＭＳ Ｐゴシック" pitchFamily="-65" charset="-128"/>
              </a:rPr>
              <a:t>details and weaknesses of particular systems. Macro viruses though, target specific</a:t>
            </a:r>
          </a:p>
          <a:p>
            <a:pPr eaLnBrk="1" hangingPunct="1">
              <a:lnSpc>
                <a:spcPct val="90000"/>
              </a:lnSpc>
            </a:pPr>
            <a:r>
              <a:rPr lang="en-US" sz="1100" b="0" dirty="0" smtClean="0">
                <a:latin typeface="Arial" charset="0"/>
                <a:ea typeface="ＭＳ Ｐゴシック" pitchFamily="-65" charset="-128"/>
              </a:rPr>
              <a:t>document types, which are often supported on a variety of systems.</a:t>
            </a:r>
          </a:p>
        </p:txBody>
      </p:sp>
      <p:sp>
        <p:nvSpPr>
          <p:cNvPr id="32772" name="Slide Number Placeholder 3"/>
          <p:cNvSpPr>
            <a:spLocks noGrp="1"/>
          </p:cNvSpPr>
          <p:nvPr>
            <p:ph type="sldNum" sz="quarter" idx="5"/>
          </p:nvPr>
        </p:nvSpPr>
        <p:spPr>
          <a:noFill/>
        </p:spPr>
        <p:txBody>
          <a:bodyPr/>
          <a:lstStyle/>
          <a:p>
            <a:fld id="{A76015EA-74A3-46FF-810D-644790A65482}" type="slidenum">
              <a:rPr lang="en-AU"/>
              <a:pPr/>
              <a:t>14</a:t>
            </a:fld>
            <a:endParaRPr lang="en-AU"/>
          </a:p>
        </p:txBody>
      </p:sp>
    </p:spTree>
    <p:extLst>
      <p:ext uri="{BB962C8B-B14F-4D97-AF65-F5344CB8AC3E}">
        <p14:creationId xmlns:p14="http://schemas.microsoft.com/office/powerpoint/2010/main" val="1578904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212043D7-8623-425F-AF3A-635A5149D4E8}" type="slidenum">
              <a:rPr lang="en-AU"/>
              <a:pPr/>
              <a:t>15</a:t>
            </a:fld>
            <a:endParaRPr lang="en-AU"/>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In the mid-1990s, macro or scripting code viruses became by far the most prevalent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type of virus. NISTIR 7298 (</a:t>
            </a:r>
            <a:r>
              <a:rPr lang="en-US" sz="1200" i="1" kern="1200" dirty="0" smtClean="0">
                <a:solidFill>
                  <a:schemeClr val="tx1"/>
                </a:solidFill>
                <a:effectLst/>
                <a:latin typeface="Arial" pitchFamily="-110" charset="0"/>
                <a:ea typeface="ＭＳ Ｐゴシック" pitchFamily="-110" charset="-128"/>
                <a:cs typeface="ＭＳ Ｐゴシック" pitchFamily="-110" charset="-128"/>
              </a:rPr>
              <a:t>Glossary of Key Information Security Terms,</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May 2013)</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defines a </a:t>
            </a:r>
            <a:r>
              <a:rPr lang="en-US" sz="1200" b="1" kern="1200" dirty="0" smtClean="0">
                <a:solidFill>
                  <a:schemeClr val="tx1"/>
                </a:solidFill>
                <a:effectLst/>
                <a:latin typeface="Arial" pitchFamily="-110" charset="0"/>
                <a:ea typeface="ＭＳ Ｐゴシック" pitchFamily="-110" charset="-128"/>
                <a:cs typeface="ＭＳ Ｐゴシック" pitchFamily="-110" charset="-128"/>
              </a:rPr>
              <a:t>macro virus</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as a virus that attaches itself to documents and uses the macro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programming capabilities of the document’s application to execute and propagate.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Macro viruses infect scripting code used to support active content in a variety of user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document types. Macro viruses are particularly threatening for a number of reasons:</a:t>
            </a:r>
          </a:p>
          <a:p>
            <a:pPr eaLnBrk="1" hangingPunct="1"/>
            <a:endParaRPr lang="en-US" b="0" dirty="0" smtClean="0">
              <a:latin typeface="Arial" charset="0"/>
              <a:ea typeface="ＭＳ Ｐゴシック" pitchFamily="-65" charset="-128"/>
            </a:endParaRPr>
          </a:p>
          <a:p>
            <a:pPr eaLnBrk="1" hangingPunct="1"/>
            <a:endParaRPr lang="en-US" b="0" dirty="0" smtClean="0">
              <a:latin typeface="Arial" charset="0"/>
              <a:ea typeface="ＭＳ Ｐゴシック" pitchFamily="-65" charset="-128"/>
            </a:endParaRPr>
          </a:p>
          <a:p>
            <a:pPr eaLnBrk="1" hangingPunct="1"/>
            <a:r>
              <a:rPr lang="en-US" b="0" dirty="0" smtClean="0">
                <a:latin typeface="Arial" charset="0"/>
                <a:ea typeface="ＭＳ Ｐゴシック" pitchFamily="-65" charset="-128"/>
              </a:rPr>
              <a:t>1. A macro virus is platform independent. Many macro viruses infect active</a:t>
            </a:r>
          </a:p>
          <a:p>
            <a:pPr eaLnBrk="1" hangingPunct="1"/>
            <a:r>
              <a:rPr lang="en-US" b="0" dirty="0" smtClean="0">
                <a:latin typeface="Arial" charset="0"/>
                <a:ea typeface="ＭＳ Ｐゴシック" pitchFamily="-65" charset="-128"/>
              </a:rPr>
              <a:t>content in commonly used applications, such as macros in Microsoft Word</a:t>
            </a:r>
          </a:p>
          <a:p>
            <a:pPr eaLnBrk="1" hangingPunct="1"/>
            <a:r>
              <a:rPr lang="en-US" b="0" dirty="0" smtClean="0">
                <a:latin typeface="Arial" charset="0"/>
                <a:ea typeface="ＭＳ Ｐゴシック" pitchFamily="-65" charset="-128"/>
              </a:rPr>
              <a:t>documents or other Microsoft Office documents, or scripting code in Adobe</a:t>
            </a:r>
          </a:p>
          <a:p>
            <a:pPr eaLnBrk="1" hangingPunct="1"/>
            <a:r>
              <a:rPr lang="en-US" b="0" dirty="0" smtClean="0">
                <a:latin typeface="Arial" charset="0"/>
                <a:ea typeface="ＭＳ Ｐゴシック" pitchFamily="-65" charset="-128"/>
              </a:rPr>
              <a:t>PDF documents. Any hardware platform and operating system that supports</a:t>
            </a:r>
          </a:p>
          <a:p>
            <a:pPr eaLnBrk="1" hangingPunct="1"/>
            <a:r>
              <a:rPr lang="en-US" b="0" dirty="0" smtClean="0">
                <a:latin typeface="Arial" charset="0"/>
                <a:ea typeface="ＭＳ Ｐゴシック" pitchFamily="-65" charset="-128"/>
              </a:rPr>
              <a:t>these applications can be infected.</a:t>
            </a:r>
          </a:p>
          <a:p>
            <a:pPr eaLnBrk="1" hangingPunct="1"/>
            <a:endParaRPr lang="en-US" b="0" dirty="0" smtClean="0">
              <a:latin typeface="Arial" charset="0"/>
              <a:ea typeface="ＭＳ Ｐゴシック" pitchFamily="-65" charset="-128"/>
            </a:endParaRPr>
          </a:p>
          <a:p>
            <a:pPr eaLnBrk="1" hangingPunct="1"/>
            <a:r>
              <a:rPr lang="en-US" b="0" dirty="0" smtClean="0">
                <a:latin typeface="Arial" charset="0"/>
                <a:ea typeface="ＭＳ Ｐゴシック" pitchFamily="-65" charset="-128"/>
              </a:rPr>
              <a:t>2. Macro viruses infect documents, not executable portions of code. Most of the</a:t>
            </a:r>
          </a:p>
          <a:p>
            <a:pPr eaLnBrk="1" hangingPunct="1"/>
            <a:r>
              <a:rPr lang="en-US" b="0" dirty="0" smtClean="0">
                <a:latin typeface="Arial" charset="0"/>
                <a:ea typeface="ＭＳ Ｐゴシック" pitchFamily="-65" charset="-128"/>
              </a:rPr>
              <a:t>information introduced onto a computer system is in the form of documents</a:t>
            </a:r>
          </a:p>
          <a:p>
            <a:pPr eaLnBrk="1" hangingPunct="1"/>
            <a:r>
              <a:rPr lang="en-US" b="0" dirty="0" smtClean="0">
                <a:latin typeface="Arial" charset="0"/>
                <a:ea typeface="ＭＳ Ｐゴシック" pitchFamily="-65" charset="-128"/>
              </a:rPr>
              <a:t>rather than programs.</a:t>
            </a:r>
          </a:p>
          <a:p>
            <a:pPr eaLnBrk="1" hangingPunct="1"/>
            <a:endParaRPr lang="en-US" b="0" dirty="0" smtClean="0">
              <a:latin typeface="Arial" charset="0"/>
              <a:ea typeface="ＭＳ Ｐゴシック" pitchFamily="-65" charset="-128"/>
            </a:endParaRPr>
          </a:p>
          <a:p>
            <a:pPr eaLnBrk="1" hangingPunct="1"/>
            <a:r>
              <a:rPr lang="en-US" b="0" dirty="0" smtClean="0">
                <a:latin typeface="Arial" charset="0"/>
                <a:ea typeface="ＭＳ Ｐゴシック" pitchFamily="-65" charset="-128"/>
              </a:rPr>
              <a:t>3. Macro viruses are easily spread, as the documents they exploit are shared in</a:t>
            </a:r>
          </a:p>
          <a:p>
            <a:r>
              <a:rPr lang="en-US" b="0" dirty="0" smtClean="0">
                <a:latin typeface="Arial" charset="0"/>
                <a:ea typeface="ＭＳ Ｐゴシック" pitchFamily="-65" charset="-128"/>
              </a:rPr>
              <a:t>normal use. A very common method is by electronic mail,</a:t>
            </a:r>
            <a:r>
              <a:rPr lang="en-US" b="0" baseline="0" dirty="0" smtClean="0">
                <a:latin typeface="Arial" charset="0"/>
                <a:ea typeface="ＭＳ Ｐゴシック" pitchFamily="-65" charset="-128"/>
              </a:rPr>
              <a:t> </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particularly since these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documents can sometimes be opened automatically without prompting the user.</a:t>
            </a:r>
          </a:p>
          <a:p>
            <a:pPr eaLnBrk="1" hangingPunct="1"/>
            <a:endParaRPr lang="en-US" b="0" dirty="0" smtClean="0">
              <a:latin typeface="Arial" charset="0"/>
              <a:ea typeface="ＭＳ Ｐゴシック" pitchFamily="-65" charset="-128"/>
            </a:endParaRPr>
          </a:p>
          <a:p>
            <a:pPr eaLnBrk="1" hangingPunct="1"/>
            <a:r>
              <a:rPr lang="en-US" b="0" dirty="0" smtClean="0">
                <a:latin typeface="Arial" charset="0"/>
                <a:ea typeface="ＭＳ Ｐゴシック" pitchFamily="-65" charset="-128"/>
              </a:rPr>
              <a:t>4. Because macro viruses infect user documents rather than system programs,</a:t>
            </a:r>
          </a:p>
          <a:p>
            <a:pPr eaLnBrk="1" hangingPunct="1"/>
            <a:r>
              <a:rPr lang="en-US" b="0" dirty="0" smtClean="0">
                <a:latin typeface="Arial" charset="0"/>
                <a:ea typeface="ＭＳ Ｐゴシック" pitchFamily="-65" charset="-128"/>
              </a:rPr>
              <a:t>traditional file system access controls are of limited use in preventing their</a:t>
            </a:r>
          </a:p>
          <a:p>
            <a:pPr eaLnBrk="1" hangingPunct="1"/>
            <a:r>
              <a:rPr lang="en-US" b="0" dirty="0" smtClean="0">
                <a:latin typeface="Arial" charset="0"/>
                <a:ea typeface="ＭＳ Ｐゴシック" pitchFamily="-65" charset="-128"/>
              </a:rPr>
              <a:t>spread, since users are expected to modify them.</a:t>
            </a:r>
          </a:p>
          <a:p>
            <a:pPr eaLnBrk="1" hangingPunct="1"/>
            <a:endParaRPr lang="en-US" b="0" dirty="0" smtClean="0">
              <a:latin typeface="Arial" charset="0"/>
              <a:ea typeface="ＭＳ Ｐゴシック" pitchFamily="-65"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5. Macro viruses are much easier to write or to modify than traditional executable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viruses.</a:t>
            </a:r>
          </a:p>
          <a:p>
            <a:endParaRPr lang="en-US" sz="1200" b="0" kern="1200" dirty="0" smtClean="0">
              <a:solidFill>
                <a:schemeClr val="tx1"/>
              </a:solidFill>
              <a:effectLst/>
              <a:latin typeface="Arial" pitchFamily="-110" charset="0"/>
              <a:ea typeface="ＭＳ Ｐゴシック" pitchFamily="-110" charset="-128"/>
              <a:cs typeface="ＭＳ Ｐゴシック" pitchFamily="-110" charset="-128"/>
            </a:endParaRPr>
          </a:p>
          <a:p>
            <a:pPr eaLnBrk="1" hangingPunct="1"/>
            <a:r>
              <a:rPr lang="en-US" b="0" dirty="0" smtClean="0">
                <a:latin typeface="Arial" charset="0"/>
                <a:ea typeface="ＭＳ Ｐゴシック" pitchFamily="-65" charset="-128"/>
              </a:rPr>
              <a:t>Macro viruses take advantage of support for active content using a scripting or</a:t>
            </a:r>
          </a:p>
          <a:p>
            <a:pPr eaLnBrk="1" hangingPunct="1"/>
            <a:r>
              <a:rPr lang="en-US" b="0" dirty="0" smtClean="0">
                <a:latin typeface="Arial" charset="0"/>
                <a:ea typeface="ＭＳ Ｐゴシック" pitchFamily="-65" charset="-128"/>
              </a:rPr>
              <a:t>macro language, embedded in a word processing document or other type of file.</a:t>
            </a:r>
          </a:p>
          <a:p>
            <a:pPr eaLnBrk="1" hangingPunct="1"/>
            <a:r>
              <a:rPr lang="en-US" b="0" dirty="0" smtClean="0">
                <a:latin typeface="Arial" charset="0"/>
                <a:ea typeface="ＭＳ Ｐゴシック" pitchFamily="-65" charset="-128"/>
              </a:rPr>
              <a:t>Typically, users employ macros to automate repetitive tasks and thereby save keystrokes.</a:t>
            </a:r>
          </a:p>
          <a:p>
            <a:pPr eaLnBrk="1" hangingPunct="1"/>
            <a:r>
              <a:rPr lang="en-US" b="0" dirty="0" smtClean="0">
                <a:latin typeface="Arial" charset="0"/>
                <a:ea typeface="ＭＳ Ｐゴシック" pitchFamily="-65" charset="-128"/>
              </a:rPr>
              <a:t>They are also used to support dynamic content, form validation, and other</a:t>
            </a:r>
          </a:p>
          <a:p>
            <a:pPr eaLnBrk="1" hangingPunct="1"/>
            <a:r>
              <a:rPr lang="en-US" b="0" dirty="0" smtClean="0">
                <a:latin typeface="Arial" charset="0"/>
                <a:ea typeface="ＭＳ Ｐゴシック" pitchFamily="-65" charset="-128"/>
              </a:rPr>
              <a:t>useful tasks associated with these documents.</a:t>
            </a:r>
          </a:p>
          <a:p>
            <a:pPr eaLnBrk="1" hangingPunct="1"/>
            <a:endParaRPr lang="en-US" b="0" dirty="0" smtClean="0">
              <a:latin typeface="Arial" charset="0"/>
              <a:ea typeface="ＭＳ Ｐゴシック" pitchFamily="-65"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Microsoft Word and Excel documents are common targets due to their widespread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use. Successive releases of MS Office products provide increased protection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against macro viruses. For example, Microsoft offers an optional Macro Virus Protection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tool that detects suspicious Word files and alerts the customer to the potential</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risk of opening a file with macros. Office 2000 improved macro security by allowing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macros to be digitally signed by their author, and for authors to be listed as trusted.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Users were then warned if a document being opened contained unsigned, or signed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but untrusted, macros, and were advised to disable macros in this case. Various antivirus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product vendors have also developed tools to detect and remove macro viruses.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As in other types of malware, the arms race continues in the field of macro viruses,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but they no longer are the predominant malware threat.</a:t>
            </a:r>
          </a:p>
          <a:p>
            <a:pPr eaLnBrk="1" hangingPunct="1"/>
            <a:endParaRPr lang="en-US" b="0" dirty="0" smtClean="0">
              <a:latin typeface="Arial" charset="0"/>
              <a:ea typeface="ＭＳ Ｐゴシック" pitchFamily="-65" charset="-128"/>
            </a:endParaRPr>
          </a:p>
          <a:p>
            <a:pPr eaLnBrk="1" hangingPunct="1"/>
            <a:endParaRPr lang="en-US" b="0" dirty="0" smtClean="0">
              <a:latin typeface="Arial" charset="0"/>
              <a:ea typeface="ＭＳ Ｐゴシック" pitchFamily="-65" charset="-128"/>
            </a:endParaRPr>
          </a:p>
          <a:p>
            <a:pPr eaLnBrk="1" hangingPunct="1"/>
            <a:r>
              <a:rPr lang="en-US" b="0" dirty="0" smtClean="0">
                <a:latin typeface="Arial" charset="0"/>
                <a:ea typeface="ＭＳ Ｐゴシック" pitchFamily="-65" charset="-128"/>
              </a:rPr>
              <a:t>Another possible host for macro virus–style malware is in Adobe’s PDF documents.</a:t>
            </a:r>
          </a:p>
          <a:p>
            <a:pPr eaLnBrk="1" hangingPunct="1"/>
            <a:r>
              <a:rPr lang="en-US" b="0" dirty="0" smtClean="0">
                <a:latin typeface="Arial" charset="0"/>
                <a:ea typeface="ＭＳ Ｐゴシック" pitchFamily="-65" charset="-128"/>
              </a:rPr>
              <a:t>These can support a range of embedded components, including </a:t>
            </a:r>
            <a:r>
              <a:rPr lang="en-US" b="0" dirty="0" err="1" smtClean="0">
                <a:latin typeface="Arial" charset="0"/>
                <a:ea typeface="ＭＳ Ｐゴシック" pitchFamily="-65" charset="-128"/>
              </a:rPr>
              <a:t>Javascript</a:t>
            </a:r>
            <a:endParaRPr lang="en-US" b="0" dirty="0" smtClean="0">
              <a:latin typeface="Arial" charset="0"/>
              <a:ea typeface="ＭＳ Ｐゴシック" pitchFamily="-65" charset="-128"/>
            </a:endParaRPr>
          </a:p>
          <a:p>
            <a:pPr eaLnBrk="1" hangingPunct="1"/>
            <a:r>
              <a:rPr lang="en-US" b="0" dirty="0" smtClean="0">
                <a:latin typeface="Arial" charset="0"/>
                <a:ea typeface="ＭＳ Ｐゴシック" pitchFamily="-65" charset="-128"/>
              </a:rPr>
              <a:t>and other types of scripting code. Although recent PDF viewers include measures to</a:t>
            </a:r>
          </a:p>
          <a:p>
            <a:pPr eaLnBrk="1" hangingPunct="1"/>
            <a:r>
              <a:rPr lang="en-US" b="0" dirty="0" smtClean="0">
                <a:latin typeface="Arial" charset="0"/>
                <a:ea typeface="ＭＳ Ｐゴシック" pitchFamily="-65" charset="-128"/>
              </a:rPr>
              <a:t>warn users when such code is run, the message the user is shown can be manipulated</a:t>
            </a:r>
          </a:p>
          <a:p>
            <a:pPr eaLnBrk="1" hangingPunct="1"/>
            <a:r>
              <a:rPr lang="en-US" b="0" dirty="0" smtClean="0">
                <a:latin typeface="Arial" charset="0"/>
                <a:ea typeface="ＭＳ Ｐゴシック" pitchFamily="-65" charset="-128"/>
              </a:rPr>
              <a:t>to trick them into permitting its execution. If this occurs, the code could potentially</a:t>
            </a:r>
          </a:p>
          <a:p>
            <a:pPr eaLnBrk="1" hangingPunct="1"/>
            <a:r>
              <a:rPr lang="en-US" b="0" dirty="0" smtClean="0">
                <a:latin typeface="Arial" charset="0"/>
                <a:ea typeface="ＭＳ Ｐゴシック" pitchFamily="-65" charset="-128"/>
              </a:rPr>
              <a:t>act as a virus to infect other PDF documents the user can access on their system.</a:t>
            </a:r>
          </a:p>
          <a:p>
            <a:pPr eaLnBrk="1" hangingPunct="1"/>
            <a:r>
              <a:rPr lang="en-US" b="0" dirty="0" smtClean="0">
                <a:latin typeface="Arial" charset="0"/>
                <a:ea typeface="ＭＳ Ｐゴシック" pitchFamily="-65" charset="-128"/>
              </a:rPr>
              <a:t>Alternatively, it can install a Trojan, or act as a worm, as we discuss later [STEV11].</a:t>
            </a:r>
            <a:endParaRPr lang="en-US" b="0" dirty="0" smtClean="0">
              <a:latin typeface="Times New Roman" pitchFamily="-65" charset="0"/>
              <a:ea typeface="ＭＳ Ｐゴシック" pitchFamily="-65" charset="-128"/>
            </a:endParaRPr>
          </a:p>
          <a:p>
            <a:endParaRPr lang="en-US" b="0" dirty="0" smtClean="0">
              <a:latin typeface="Arial" charset="0"/>
              <a:ea typeface="ＭＳ Ｐゴシック" pitchFamily="-65" charset="-128"/>
            </a:endParaRPr>
          </a:p>
          <a:p>
            <a:pPr eaLnBrk="1" hangingPunct="1"/>
            <a:endParaRPr lang="en-US" b="0" dirty="0" smtClean="0">
              <a:latin typeface="Arial" charset="0"/>
              <a:ea typeface="ＭＳ Ｐゴシック" pitchFamily="-65" charset="-128"/>
            </a:endParaRPr>
          </a:p>
        </p:txBody>
      </p:sp>
    </p:spTree>
    <p:extLst>
      <p:ext uri="{BB962C8B-B14F-4D97-AF65-F5344CB8AC3E}">
        <p14:creationId xmlns:p14="http://schemas.microsoft.com/office/powerpoint/2010/main" val="2646100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095F3090-86B3-4DDD-A375-1755D7109FE9}" type="slidenum">
              <a:rPr lang="en-AU"/>
              <a:pPr/>
              <a:t>16</a:t>
            </a:fld>
            <a:endParaRPr lang="en-AU"/>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Although macro languages may have a similar syntax,</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details depend on the application interpreting the macro, and so will always target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documents for a specific application. For example, a Microsoft Word macro, including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 macro virus, will be different to an Excel macro. Macros can either be saved with</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 document, or be saved in a global template or worksheet. Some macros are run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automatically when certain actions occur. In Microsoft Word, for example, macros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can run when Word starts, a document is opened, a new document is created, or when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 document is closed. Macros can perform a wide range of operations, not just only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on the document content, but can read and write files, and call other applications.</a:t>
            </a:r>
          </a:p>
          <a:p>
            <a:endParaRPr lang="en-US" sz="1200" kern="1200" dirty="0" smtClean="0">
              <a:solidFill>
                <a:schemeClr val="tx1"/>
              </a:solidFill>
              <a:effectLst/>
              <a:latin typeface="Arial" pitchFamily="-110" charset="0"/>
              <a:ea typeface="ＭＳ Ｐゴシック" pitchFamily="-110" charset="-128"/>
              <a:cs typeface="ＭＳ Ｐゴシック" pitchFamily="-110"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As an example of the operation of a macro virus, pseudo-code for the Melissa</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macro virus is shown in Figure 6.1. This was a component of the Melissa e-mail worm</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that we will describe further in the next section. This code would be introduced onto a</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system by opening an infected Word document, most likely sent by e-mail. This macro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code is contained in the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Document_Open</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macro, which is automatically run when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document is opened. It first disables the Macro menu and some related security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features, making it harder for the user stop or remove its operation. Next it checks to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see if it is being run from an infected document, and if so copies itself into the global</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template file. This file is opened with every subsequent document, and the macro virus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run, infecting that document. It then checks to see if it has been run on this system</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before, by looking to see if a specific key “Melissa” has been added to the registry. If</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that key is absent, and Outlook is the e-mail client, the macro virus then sends a copy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of the current, infected document to each of the first 50 addresses in the current user’s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Address Book. It then creates the “Melissa” registry entry, so this is only done once on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any system. Finally it checks the current time and date for a specific trigger condition,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which if met results in a Simpson quote being inserted into the current document.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Once the macro virus code has finished, the document continues opening and the user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can then edit as normal. This code illustrates how a macro virus can manipulate both</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document contents, and access other applications on the system. It also shows two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infection mechanisms, the first infecting every subsequent document opened on the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system, the second sending infected documents to other users via e-mail.</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More sophisticated macro virus code can use stealth techniques such as encryption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or polymorphism, changing its appearance each time, to avoid scanning detection.</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864946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10531331-62FD-4E09-851E-39996F4E17C3}" type="slidenum">
              <a:rPr lang="en-AU"/>
              <a:pPr/>
              <a:t>17</a:t>
            </a:fld>
            <a:endParaRPr lang="en-AU"/>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There has been a continuous arms race between virus writers and writers of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anti- virus software since viruses first appeared. As effective countermeasures 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developed for existing types of viruses, newer types are developed. There is no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simple or universally agreed upon classification scheme for viruses. In this section,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we follow [AYCO06] and classify viruses along two orthogonal axes: the type of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target the virus tries to infect and the method the virus uses to conceal itself from</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detection by users and anti-virus software.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 virus classification by target includes the following categories: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Boot sector infector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Infects a master boot record or boot record and spreads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when a system is booted from the disk containing the virus.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File infector: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Infects files that the operating system or shell consider to be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executable.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Macro virus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Infects files with macro or scripting code that is interpreted by an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application.</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Multipartite virus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Infects files in multiple ways. Typically, the multipartite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virus is capable of infecting multiple types of files, so that virus eradication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must deal with all of the possible sites of infection.</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 virus classification by concealment strategy includes the following categories: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Encrypted virus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 form of virus that uses encryption to obscure it’s content.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 portion of the virus creates a random encryption key and encrypts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remainder of the virus. The key is stored with the virus. When an infected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program is invoked, the virus uses the stored random key to decrypt the virus.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When the virus replicates, a different random key is selected. Because the bulk</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of the virus is encrypted with a different key for each instance, there is no constant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bit pattern to observe.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Stealth virus </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 form of virus explicitly designed to hide itself from detection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by anti-virus software. Thus, the entire virus, not just a payload is hidden. It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may use code mutation, compression, or rootkit techniques to achieve this.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Polymorphic virus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 form of virus that creates copies during replication that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are functionally equivalent but have distinctly different bit patterns, in order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to defeat programs that scan for viruses. In this case, the “signature” of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virus will vary with each copy. To achieve this variation, the virus may randomly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insert superfluous instructions or interchange the order of independent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instructions. A more effective approach is to use encryption. The strategy of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encryption virus is followed. The portion of the virus that is responsible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for generating keys and performing encryption/decryption is referred to as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mutation engine . The mutation engine itself is altered with each use.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Metamorphic virus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As with a polymorphic virus, a metamorphic virus mutates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with every infection. The difference is that a metamorphic virus rewrites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itself completely at each iteration, using multiple transformation techniques, increasing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difficulty of detection. Metamorphic viruses may change their behavior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as well as their appearance.</a:t>
            </a:r>
            <a:endParaRPr lang="en-US"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40754426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664C3111-AC3A-4D49-969B-416BE39DD9F2}" type="slidenum">
              <a:rPr lang="en-AU"/>
              <a:pPr/>
              <a:t>18</a:t>
            </a:fld>
            <a:endParaRPr lang="en-AU"/>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en-US" dirty="0" smtClean="0">
                <a:latin typeface="Arial" charset="0"/>
                <a:ea typeface="ＭＳ Ｐゴシック" pitchFamily="-65" charset="-128"/>
              </a:rPr>
              <a:t>The next category of malware propagation concerns the exploit of software</a:t>
            </a:r>
          </a:p>
          <a:p>
            <a:pPr eaLnBrk="1" hangingPunct="1"/>
            <a:r>
              <a:rPr lang="en-US" dirty="0" smtClean="0">
                <a:latin typeface="Arial" charset="0"/>
                <a:ea typeface="ＭＳ Ｐゴシック" pitchFamily="-65" charset="-128"/>
              </a:rPr>
              <a:t>vulnerabilities, such as those we discuss in Chapters 10 and 11 , which are commonly</a:t>
            </a:r>
          </a:p>
          <a:p>
            <a:pPr eaLnBrk="1" hangingPunct="1"/>
            <a:r>
              <a:rPr lang="en-US" dirty="0" smtClean="0">
                <a:latin typeface="Arial" charset="0"/>
                <a:ea typeface="ＭＳ Ｐゴシック" pitchFamily="-65" charset="-128"/>
              </a:rPr>
              <a:t>exploited by computer worms. A worm is a program that actively seeks out</a:t>
            </a:r>
          </a:p>
          <a:p>
            <a:pPr eaLnBrk="1" hangingPunct="1"/>
            <a:r>
              <a:rPr lang="en-US" dirty="0" smtClean="0">
                <a:latin typeface="Arial" charset="0"/>
                <a:ea typeface="ＭＳ Ｐゴシック" pitchFamily="-65" charset="-128"/>
              </a:rPr>
              <a:t>more machines to infect, and then each infected machine serves as an automated</a:t>
            </a:r>
          </a:p>
          <a:p>
            <a:pPr eaLnBrk="1" hangingPunct="1"/>
            <a:r>
              <a:rPr lang="en-US" dirty="0" smtClean="0">
                <a:latin typeface="Arial" charset="0"/>
                <a:ea typeface="ＭＳ Ｐゴシック" pitchFamily="-65" charset="-128"/>
              </a:rPr>
              <a:t>launching pad for attacks on other machines. Worm programs exploit software</a:t>
            </a:r>
          </a:p>
          <a:p>
            <a:pPr eaLnBrk="1" hangingPunct="1"/>
            <a:r>
              <a:rPr lang="en-US" dirty="0" smtClean="0">
                <a:latin typeface="Arial" charset="0"/>
                <a:ea typeface="ＭＳ Ｐゴシック" pitchFamily="-65" charset="-128"/>
              </a:rPr>
              <a:t>vulnerabilities in client or server programs to gain access to each new system. They</a:t>
            </a:r>
          </a:p>
          <a:p>
            <a:pPr eaLnBrk="1" hangingPunct="1"/>
            <a:r>
              <a:rPr lang="en-US" dirty="0" smtClean="0">
                <a:latin typeface="Arial" charset="0"/>
                <a:ea typeface="ＭＳ Ｐゴシック" pitchFamily="-65" charset="-128"/>
              </a:rPr>
              <a:t>can use network connections to spread from system to system. They can also spread</a:t>
            </a:r>
          </a:p>
          <a:p>
            <a:pPr eaLnBrk="1" hangingPunct="1"/>
            <a:r>
              <a:rPr lang="en-US" dirty="0" smtClean="0">
                <a:latin typeface="Arial" charset="0"/>
                <a:ea typeface="ＭＳ Ｐゴシック" pitchFamily="-65" charset="-128"/>
              </a:rPr>
              <a:t>through shared media, such as USB drives or CD and DVD data disks. E-mail</a:t>
            </a:r>
          </a:p>
          <a:p>
            <a:pPr eaLnBrk="1" hangingPunct="1"/>
            <a:r>
              <a:rPr lang="en-US" dirty="0" smtClean="0">
                <a:latin typeface="Arial" charset="0"/>
                <a:ea typeface="ＭＳ Ｐゴシック" pitchFamily="-65" charset="-128"/>
              </a:rPr>
              <a:t>worms spread in macro or script code included in documents attached to e-mail or</a:t>
            </a:r>
          </a:p>
          <a:p>
            <a:pPr eaLnBrk="1" hangingPunct="1"/>
            <a:r>
              <a:rPr lang="en-US" dirty="0" smtClean="0">
                <a:latin typeface="Arial" charset="0"/>
                <a:ea typeface="ＭＳ Ｐゴシック" pitchFamily="-65" charset="-128"/>
              </a:rPr>
              <a:t>to instant messenger file transfers. Upon activation, the worm may replicate and</a:t>
            </a:r>
          </a:p>
          <a:p>
            <a:pPr eaLnBrk="1" hangingPunct="1"/>
            <a:r>
              <a:rPr lang="en-US" dirty="0" smtClean="0">
                <a:latin typeface="Arial" charset="0"/>
                <a:ea typeface="ＭＳ Ｐゴシック" pitchFamily="-65" charset="-128"/>
              </a:rPr>
              <a:t>propagate again. In addition to propagation, the worm usually carries some form of</a:t>
            </a:r>
          </a:p>
          <a:p>
            <a:pPr eaLnBrk="1" hangingPunct="1"/>
            <a:r>
              <a:rPr lang="en-US" dirty="0" smtClean="0">
                <a:latin typeface="Arial" charset="0"/>
                <a:ea typeface="ＭＳ Ｐゴシック" pitchFamily="-65" charset="-128"/>
              </a:rPr>
              <a:t>payload, such as those we discuss later.</a:t>
            </a:r>
          </a:p>
          <a:p>
            <a:pPr eaLnBrk="1" hangingPunct="1"/>
            <a:endParaRPr lang="en-US" dirty="0" smtClean="0">
              <a:latin typeface="Arial" charset="0"/>
              <a:ea typeface="ＭＳ Ｐゴシック" pitchFamily="-65" charset="-128"/>
            </a:endParaRPr>
          </a:p>
          <a:p>
            <a:pPr eaLnBrk="1" hangingPunct="1"/>
            <a:r>
              <a:rPr lang="en-US" dirty="0" smtClean="0">
                <a:latin typeface="Arial" charset="0"/>
                <a:ea typeface="ＭＳ Ｐゴシック" pitchFamily="-65" charset="-128"/>
              </a:rPr>
              <a:t>The concept of a computer worm was introduced in John Brunner’s 1975 SF</a:t>
            </a:r>
          </a:p>
          <a:p>
            <a:pPr eaLnBrk="1" hangingPunct="1"/>
            <a:r>
              <a:rPr lang="en-US" dirty="0" smtClean="0">
                <a:latin typeface="Arial" charset="0"/>
                <a:ea typeface="ＭＳ Ｐゴシック" pitchFamily="-65" charset="-128"/>
              </a:rPr>
              <a:t>novel </a:t>
            </a:r>
            <a:r>
              <a:rPr lang="en-US" i="1" dirty="0" smtClean="0">
                <a:latin typeface="Arial" charset="0"/>
                <a:ea typeface="ＭＳ Ｐゴシック" pitchFamily="-65" charset="-128"/>
              </a:rPr>
              <a:t>The Shockwave Rider . The first known worm implementation was done in</a:t>
            </a:r>
          </a:p>
          <a:p>
            <a:pPr eaLnBrk="1" hangingPunct="1"/>
            <a:r>
              <a:rPr lang="en-US" dirty="0" smtClean="0">
                <a:latin typeface="Arial" charset="0"/>
                <a:ea typeface="ＭＳ Ｐゴシック" pitchFamily="-65" charset="-128"/>
              </a:rPr>
              <a:t>Xerox Palo Alto Labs in the early 1980s. It was </a:t>
            </a:r>
            <a:r>
              <a:rPr lang="en-US" dirty="0" err="1" smtClean="0">
                <a:latin typeface="Arial" charset="0"/>
                <a:ea typeface="ＭＳ Ｐゴシック" pitchFamily="-65" charset="-128"/>
              </a:rPr>
              <a:t>nonmalicious</a:t>
            </a:r>
            <a:r>
              <a:rPr lang="en-US" dirty="0" smtClean="0">
                <a:latin typeface="Arial" charset="0"/>
                <a:ea typeface="ＭＳ Ｐゴシック" pitchFamily="-65" charset="-128"/>
              </a:rPr>
              <a:t>, searching for idle</a:t>
            </a:r>
          </a:p>
          <a:p>
            <a:pPr eaLnBrk="1" hangingPunct="1"/>
            <a:r>
              <a:rPr lang="en-US" dirty="0" smtClean="0">
                <a:latin typeface="Arial" charset="0"/>
                <a:ea typeface="ＭＳ Ｐゴシック" pitchFamily="-65" charset="-128"/>
              </a:rPr>
              <a:t>systems to use to run a computationally intensive task.</a:t>
            </a:r>
            <a:endParaRPr lang="en-US"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1879198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0000" lnSpcReduction="20000"/>
          </a:bodyPr>
          <a:lstStyle/>
          <a:p>
            <a:pPr eaLnBrk="1" hangingPunct="1">
              <a:lnSpc>
                <a:spcPct val="90000"/>
              </a:lnSpc>
            </a:pPr>
            <a:r>
              <a:rPr lang="en-US" dirty="0" smtClean="0">
                <a:latin typeface="Arial" charset="0"/>
                <a:ea typeface="ＭＳ Ｐゴシック" pitchFamily="-65" charset="-128"/>
              </a:rPr>
              <a:t>To replicate itself, a worm uses some means to access remote systems. These</a:t>
            </a:r>
          </a:p>
          <a:p>
            <a:pPr eaLnBrk="1" hangingPunct="1">
              <a:lnSpc>
                <a:spcPct val="90000"/>
              </a:lnSpc>
            </a:pPr>
            <a:r>
              <a:rPr lang="en-US" dirty="0" smtClean="0">
                <a:latin typeface="Arial" charset="0"/>
                <a:ea typeface="ＭＳ Ｐゴシック" pitchFamily="-65" charset="-128"/>
              </a:rPr>
              <a:t>include the following, most of which are still seen in active use:</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 </a:t>
            </a:r>
            <a:r>
              <a:rPr lang="en-US" b="1" dirty="0" smtClean="0">
                <a:latin typeface="Arial" charset="0"/>
                <a:ea typeface="ＭＳ Ｐゴシック" pitchFamily="-65" charset="-128"/>
              </a:rPr>
              <a:t>Electronic mail or instant messenger facility: </a:t>
            </a:r>
            <a:r>
              <a:rPr lang="en-US" b="0" dirty="0" smtClean="0">
                <a:latin typeface="Arial" charset="0"/>
                <a:ea typeface="ＭＳ Ｐゴシック" pitchFamily="-65" charset="-128"/>
              </a:rPr>
              <a:t>A worm e-mails a copy of itself to</a:t>
            </a:r>
          </a:p>
          <a:p>
            <a:pPr eaLnBrk="1" hangingPunct="1">
              <a:lnSpc>
                <a:spcPct val="90000"/>
              </a:lnSpc>
            </a:pPr>
            <a:r>
              <a:rPr lang="en-US" dirty="0" smtClean="0">
                <a:latin typeface="Arial" charset="0"/>
                <a:ea typeface="ＭＳ Ｐゴシック" pitchFamily="-65" charset="-128"/>
              </a:rPr>
              <a:t>other systems, or sends itself as an attachment via an of instant message service,</a:t>
            </a:r>
          </a:p>
          <a:p>
            <a:pPr eaLnBrk="1" hangingPunct="1">
              <a:lnSpc>
                <a:spcPct val="90000"/>
              </a:lnSpc>
            </a:pPr>
            <a:r>
              <a:rPr lang="en-US" dirty="0" smtClean="0">
                <a:latin typeface="Arial" charset="0"/>
                <a:ea typeface="ＭＳ Ｐゴシック" pitchFamily="-65" charset="-128"/>
              </a:rPr>
              <a:t>so that its code is run when the e-mail or attachment is received or viewed.</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 </a:t>
            </a:r>
            <a:r>
              <a:rPr lang="en-US" b="1" dirty="0" smtClean="0">
                <a:latin typeface="Arial" charset="0"/>
                <a:ea typeface="ＭＳ Ｐゴシック" pitchFamily="-65" charset="-128"/>
              </a:rPr>
              <a:t>File sharing: </a:t>
            </a:r>
            <a:r>
              <a:rPr lang="en-US" b="0" dirty="0" smtClean="0">
                <a:latin typeface="Arial" charset="0"/>
                <a:ea typeface="ＭＳ Ｐゴシック" pitchFamily="-65" charset="-128"/>
              </a:rPr>
              <a:t>A worm either creates a copy of itself or infects other suitable</a:t>
            </a:r>
          </a:p>
          <a:p>
            <a:pPr eaLnBrk="1" hangingPunct="1">
              <a:lnSpc>
                <a:spcPct val="90000"/>
              </a:lnSpc>
            </a:pPr>
            <a:r>
              <a:rPr lang="en-US" dirty="0" smtClean="0">
                <a:latin typeface="Arial" charset="0"/>
                <a:ea typeface="ＭＳ Ｐゴシック" pitchFamily="-65" charset="-128"/>
              </a:rPr>
              <a:t>files as a virus on removable media such as a USB drive; it then executes when</a:t>
            </a:r>
          </a:p>
          <a:p>
            <a:pPr eaLnBrk="1" hangingPunct="1">
              <a:lnSpc>
                <a:spcPct val="90000"/>
              </a:lnSpc>
            </a:pPr>
            <a:r>
              <a:rPr lang="en-US" dirty="0" smtClean="0">
                <a:latin typeface="Arial" charset="0"/>
                <a:ea typeface="ＭＳ Ｐゴシック" pitchFamily="-65" charset="-128"/>
              </a:rPr>
              <a:t>the drive is connected to another system using the </a:t>
            </a:r>
            <a:r>
              <a:rPr lang="en-US" dirty="0" err="1" smtClean="0">
                <a:latin typeface="Arial" charset="0"/>
                <a:ea typeface="ＭＳ Ｐゴシック" pitchFamily="-65" charset="-128"/>
              </a:rPr>
              <a:t>autorun</a:t>
            </a:r>
            <a:r>
              <a:rPr lang="en-US" dirty="0" smtClean="0">
                <a:latin typeface="Arial" charset="0"/>
                <a:ea typeface="ＭＳ Ｐゴシック" pitchFamily="-65" charset="-128"/>
              </a:rPr>
              <a:t> mechanism by</a:t>
            </a:r>
          </a:p>
          <a:p>
            <a:pPr eaLnBrk="1" hangingPunct="1">
              <a:lnSpc>
                <a:spcPct val="90000"/>
              </a:lnSpc>
            </a:pPr>
            <a:r>
              <a:rPr lang="en-US" dirty="0" smtClean="0">
                <a:latin typeface="Arial" charset="0"/>
                <a:ea typeface="ＭＳ Ｐゴシック" pitchFamily="-65" charset="-128"/>
              </a:rPr>
              <a:t>exploiting some software vulnerability, or when a user opens the infected file</a:t>
            </a:r>
          </a:p>
          <a:p>
            <a:pPr eaLnBrk="1" hangingPunct="1">
              <a:lnSpc>
                <a:spcPct val="90000"/>
              </a:lnSpc>
            </a:pPr>
            <a:r>
              <a:rPr lang="en-US" dirty="0" smtClean="0">
                <a:latin typeface="Arial" charset="0"/>
                <a:ea typeface="ＭＳ Ｐゴシック" pitchFamily="-65" charset="-128"/>
              </a:rPr>
              <a:t>on the target system.</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 </a:t>
            </a:r>
            <a:r>
              <a:rPr lang="en-US" b="1" dirty="0" smtClean="0">
                <a:latin typeface="Arial" charset="0"/>
                <a:ea typeface="ＭＳ Ｐゴシック" pitchFamily="-65" charset="-128"/>
              </a:rPr>
              <a:t>Remote execution capability: </a:t>
            </a:r>
            <a:r>
              <a:rPr lang="en-US" b="0" dirty="0" smtClean="0">
                <a:latin typeface="Arial" charset="0"/>
                <a:ea typeface="ＭＳ Ｐゴシック" pitchFamily="-65" charset="-128"/>
              </a:rPr>
              <a:t>A worm executes a copy of itself on another</a:t>
            </a:r>
          </a:p>
          <a:p>
            <a:pPr eaLnBrk="1" hangingPunct="1">
              <a:lnSpc>
                <a:spcPct val="90000"/>
              </a:lnSpc>
            </a:pPr>
            <a:r>
              <a:rPr lang="en-US" dirty="0" smtClean="0">
                <a:latin typeface="Arial" charset="0"/>
                <a:ea typeface="ＭＳ Ｐゴシック" pitchFamily="-65" charset="-128"/>
              </a:rPr>
              <a:t>system, either by using an explicit remote execution facility or by exploiting a</a:t>
            </a:r>
          </a:p>
          <a:p>
            <a:pPr eaLnBrk="1" hangingPunct="1">
              <a:lnSpc>
                <a:spcPct val="90000"/>
              </a:lnSpc>
            </a:pPr>
            <a:r>
              <a:rPr lang="en-US" dirty="0" smtClean="0">
                <a:latin typeface="Arial" charset="0"/>
                <a:ea typeface="ＭＳ Ｐゴシック" pitchFamily="-65" charset="-128"/>
              </a:rPr>
              <a:t>program flaw in a network service to subvert its operations (as we discuss in</a:t>
            </a:r>
          </a:p>
          <a:p>
            <a:pPr eaLnBrk="1" hangingPunct="1">
              <a:lnSpc>
                <a:spcPct val="90000"/>
              </a:lnSpc>
            </a:pPr>
            <a:r>
              <a:rPr lang="en-US" dirty="0" smtClean="0">
                <a:latin typeface="Arial" charset="0"/>
                <a:ea typeface="ＭＳ Ｐゴシック" pitchFamily="-65" charset="-128"/>
              </a:rPr>
              <a:t>Chapters 10 and 11 ).</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 </a:t>
            </a:r>
            <a:r>
              <a:rPr lang="en-US" b="1" dirty="0" smtClean="0">
                <a:latin typeface="Arial" charset="0"/>
                <a:ea typeface="ＭＳ Ｐゴシック" pitchFamily="-65" charset="-128"/>
              </a:rPr>
              <a:t>Remote file access or transfer capability: </a:t>
            </a:r>
            <a:r>
              <a:rPr lang="en-US" b="0" dirty="0" smtClean="0">
                <a:latin typeface="Arial" charset="0"/>
                <a:ea typeface="ＭＳ Ｐゴシック" pitchFamily="-65" charset="-128"/>
              </a:rPr>
              <a:t>A worm uses a remote file access or</a:t>
            </a:r>
          </a:p>
          <a:p>
            <a:pPr eaLnBrk="1" hangingPunct="1">
              <a:lnSpc>
                <a:spcPct val="90000"/>
              </a:lnSpc>
            </a:pPr>
            <a:r>
              <a:rPr lang="en-US" dirty="0" smtClean="0">
                <a:latin typeface="Arial" charset="0"/>
                <a:ea typeface="ＭＳ Ｐゴシック" pitchFamily="-65" charset="-128"/>
              </a:rPr>
              <a:t>transfer service to another system to copy itself from one system to the other,</a:t>
            </a:r>
          </a:p>
          <a:p>
            <a:pPr eaLnBrk="1" hangingPunct="1">
              <a:lnSpc>
                <a:spcPct val="90000"/>
              </a:lnSpc>
            </a:pPr>
            <a:r>
              <a:rPr lang="en-US" dirty="0" smtClean="0">
                <a:latin typeface="Arial" charset="0"/>
                <a:ea typeface="ＭＳ Ｐゴシック" pitchFamily="-65" charset="-128"/>
              </a:rPr>
              <a:t>where users on that system may then execute it.</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 </a:t>
            </a:r>
            <a:r>
              <a:rPr lang="en-US" b="1" dirty="0" smtClean="0">
                <a:latin typeface="Arial" charset="0"/>
                <a:ea typeface="ＭＳ Ｐゴシック" pitchFamily="-65" charset="-128"/>
              </a:rPr>
              <a:t>Remote login capability: </a:t>
            </a:r>
            <a:r>
              <a:rPr lang="en-US" b="0" dirty="0" smtClean="0">
                <a:latin typeface="Arial" charset="0"/>
                <a:ea typeface="ＭＳ Ｐゴシック" pitchFamily="-65" charset="-128"/>
              </a:rPr>
              <a:t>A worm logs onto a remote system as a user and</a:t>
            </a:r>
          </a:p>
          <a:p>
            <a:pPr eaLnBrk="1" hangingPunct="1">
              <a:lnSpc>
                <a:spcPct val="90000"/>
              </a:lnSpc>
            </a:pPr>
            <a:r>
              <a:rPr lang="en-US" dirty="0" smtClean="0">
                <a:latin typeface="Arial" charset="0"/>
                <a:ea typeface="ＭＳ Ｐゴシック" pitchFamily="-65" charset="-128"/>
              </a:rPr>
              <a:t>then uses commands to copy itself from one system to the other, where it then</a:t>
            </a:r>
          </a:p>
          <a:p>
            <a:pPr eaLnBrk="1" hangingPunct="1">
              <a:lnSpc>
                <a:spcPct val="90000"/>
              </a:lnSpc>
            </a:pPr>
            <a:r>
              <a:rPr lang="en-US" dirty="0" smtClean="0">
                <a:latin typeface="Arial" charset="0"/>
                <a:ea typeface="ＭＳ Ｐゴシック" pitchFamily="-65" charset="-128"/>
              </a:rPr>
              <a:t>executes.</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The new copy of the worm program is then run on the remote system where, in</a:t>
            </a:r>
          </a:p>
          <a:p>
            <a:pPr eaLnBrk="1" hangingPunct="1">
              <a:lnSpc>
                <a:spcPct val="90000"/>
              </a:lnSpc>
            </a:pPr>
            <a:r>
              <a:rPr lang="en-US" dirty="0" smtClean="0">
                <a:latin typeface="Arial" charset="0"/>
                <a:ea typeface="ＭＳ Ｐゴシック" pitchFamily="-65" charset="-128"/>
              </a:rPr>
              <a:t>addition to any payload functions that it performs on that system, it continues to</a:t>
            </a:r>
          </a:p>
          <a:p>
            <a:pPr eaLnBrk="1" hangingPunct="1">
              <a:lnSpc>
                <a:spcPct val="90000"/>
              </a:lnSpc>
            </a:pPr>
            <a:r>
              <a:rPr lang="en-US" dirty="0" smtClean="0">
                <a:latin typeface="Arial" charset="0"/>
                <a:ea typeface="ＭＳ Ｐゴシック" pitchFamily="-65" charset="-128"/>
              </a:rPr>
              <a:t>propagate.</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A worm typically uses the same phases as a computer virus: dormant, propagation,</a:t>
            </a:r>
          </a:p>
          <a:p>
            <a:pPr eaLnBrk="1" hangingPunct="1">
              <a:lnSpc>
                <a:spcPct val="90000"/>
              </a:lnSpc>
            </a:pPr>
            <a:r>
              <a:rPr lang="en-US" dirty="0" smtClean="0">
                <a:latin typeface="Arial" charset="0"/>
                <a:ea typeface="ＭＳ Ｐゴシック" pitchFamily="-65" charset="-128"/>
              </a:rPr>
              <a:t>triggering, and execution. The propagation phase generally performs the</a:t>
            </a:r>
          </a:p>
          <a:p>
            <a:pPr eaLnBrk="1" hangingPunct="1">
              <a:lnSpc>
                <a:spcPct val="90000"/>
              </a:lnSpc>
            </a:pPr>
            <a:r>
              <a:rPr lang="en-US" dirty="0" smtClean="0">
                <a:latin typeface="Arial" charset="0"/>
                <a:ea typeface="ＭＳ Ｐゴシック" pitchFamily="-65" charset="-128"/>
              </a:rPr>
              <a:t>following functions:</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 Search for appropriate access mechanisms to other systems to infect by examining</a:t>
            </a:r>
          </a:p>
          <a:p>
            <a:pPr eaLnBrk="1" hangingPunct="1">
              <a:lnSpc>
                <a:spcPct val="90000"/>
              </a:lnSpc>
            </a:pPr>
            <a:r>
              <a:rPr lang="en-US" dirty="0" smtClean="0">
                <a:latin typeface="Arial" charset="0"/>
                <a:ea typeface="ＭＳ Ｐゴシック" pitchFamily="-65" charset="-128"/>
              </a:rPr>
              <a:t>host tables, address books, buddy lists, trusted peers, and other similar</a:t>
            </a:r>
          </a:p>
          <a:p>
            <a:pPr eaLnBrk="1" hangingPunct="1">
              <a:lnSpc>
                <a:spcPct val="90000"/>
              </a:lnSpc>
            </a:pPr>
            <a:r>
              <a:rPr lang="en-US" dirty="0" smtClean="0">
                <a:latin typeface="Arial" charset="0"/>
                <a:ea typeface="ＭＳ Ｐゴシック" pitchFamily="-65" charset="-128"/>
              </a:rPr>
              <a:t>repositories of remote system access details; by scanning possible target host</a:t>
            </a:r>
          </a:p>
          <a:p>
            <a:pPr eaLnBrk="1" hangingPunct="1">
              <a:lnSpc>
                <a:spcPct val="90000"/>
              </a:lnSpc>
            </a:pPr>
            <a:r>
              <a:rPr lang="en-US" dirty="0" smtClean="0">
                <a:latin typeface="Arial" charset="0"/>
                <a:ea typeface="ＭＳ Ｐゴシック" pitchFamily="-65" charset="-128"/>
              </a:rPr>
              <a:t>addresses; or by searching for suitable removable media devices to use.</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 Use the access mechanisms found to transfer a copy of itself to the remote</a:t>
            </a:r>
          </a:p>
          <a:p>
            <a:pPr eaLnBrk="1" hangingPunct="1">
              <a:lnSpc>
                <a:spcPct val="90000"/>
              </a:lnSpc>
            </a:pPr>
            <a:r>
              <a:rPr lang="en-US" dirty="0" smtClean="0">
                <a:latin typeface="Arial" charset="0"/>
                <a:ea typeface="ＭＳ Ｐゴシック" pitchFamily="-65" charset="-128"/>
              </a:rPr>
              <a:t>system, and cause the copy to be run.</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The worm may also attempt to determine whether a system has previously</a:t>
            </a:r>
          </a:p>
          <a:p>
            <a:pPr eaLnBrk="1" hangingPunct="1">
              <a:lnSpc>
                <a:spcPct val="90000"/>
              </a:lnSpc>
            </a:pPr>
            <a:r>
              <a:rPr lang="en-US" dirty="0" smtClean="0">
                <a:latin typeface="Arial" charset="0"/>
                <a:ea typeface="ＭＳ Ｐゴシック" pitchFamily="-65" charset="-128"/>
              </a:rPr>
              <a:t>been infected before copying itself to the system. In a multiprogramming system,</a:t>
            </a:r>
          </a:p>
          <a:p>
            <a:pPr eaLnBrk="1" hangingPunct="1">
              <a:lnSpc>
                <a:spcPct val="90000"/>
              </a:lnSpc>
            </a:pPr>
            <a:r>
              <a:rPr lang="en-US" dirty="0" smtClean="0">
                <a:latin typeface="Arial" charset="0"/>
                <a:ea typeface="ＭＳ Ｐゴシック" pitchFamily="-65" charset="-128"/>
              </a:rPr>
              <a:t>it can also disguise its presence by naming itself as a system process or using some</a:t>
            </a:r>
          </a:p>
          <a:p>
            <a:pPr eaLnBrk="1" hangingPunct="1">
              <a:lnSpc>
                <a:spcPct val="90000"/>
              </a:lnSpc>
            </a:pPr>
            <a:r>
              <a:rPr lang="en-US" dirty="0" smtClean="0">
                <a:latin typeface="Arial" charset="0"/>
                <a:ea typeface="ＭＳ Ｐゴシック" pitchFamily="-65" charset="-128"/>
              </a:rPr>
              <a:t>other name that may not be noticed by a system operator. More recent worms can</a:t>
            </a:r>
          </a:p>
          <a:p>
            <a:pPr eaLnBrk="1" hangingPunct="1">
              <a:lnSpc>
                <a:spcPct val="90000"/>
              </a:lnSpc>
            </a:pPr>
            <a:r>
              <a:rPr lang="en-US" dirty="0" smtClean="0">
                <a:latin typeface="Arial" charset="0"/>
                <a:ea typeface="ＭＳ Ｐゴシック" pitchFamily="-65" charset="-128"/>
              </a:rPr>
              <a:t>even inject their code into existing processes on the system, and run using additional</a:t>
            </a:r>
          </a:p>
          <a:p>
            <a:pPr eaLnBrk="1" hangingPunct="1">
              <a:lnSpc>
                <a:spcPct val="90000"/>
              </a:lnSpc>
            </a:pPr>
            <a:r>
              <a:rPr lang="en-US" dirty="0" smtClean="0">
                <a:latin typeface="Arial" charset="0"/>
                <a:ea typeface="ＭＳ Ｐゴシック" pitchFamily="-65" charset="-128"/>
              </a:rPr>
              <a:t>threads in that process, to further disguise their presence.</a:t>
            </a:r>
          </a:p>
        </p:txBody>
      </p:sp>
      <p:sp>
        <p:nvSpPr>
          <p:cNvPr id="47108" name="Slide Number Placeholder 3"/>
          <p:cNvSpPr>
            <a:spLocks noGrp="1"/>
          </p:cNvSpPr>
          <p:nvPr>
            <p:ph type="sldNum" sz="quarter" idx="5"/>
          </p:nvPr>
        </p:nvSpPr>
        <p:spPr>
          <a:noFill/>
        </p:spPr>
        <p:txBody>
          <a:bodyPr/>
          <a:lstStyle/>
          <a:p>
            <a:fld id="{2E2963D8-2005-4DB4-BA38-3BF67BD199C5}" type="slidenum">
              <a:rPr lang="en-AU"/>
              <a:pPr/>
              <a:t>19</a:t>
            </a:fld>
            <a:endParaRPr lang="en-AU"/>
          </a:p>
        </p:txBody>
      </p:sp>
    </p:spTree>
    <p:extLst>
      <p:ext uri="{BB962C8B-B14F-4D97-AF65-F5344CB8AC3E}">
        <p14:creationId xmlns:p14="http://schemas.microsoft.com/office/powerpoint/2010/main" val="1373555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C27882FE-C651-41F4-B86A-AB2AA24EE238}" type="slidenum">
              <a:rPr lang="en-AU"/>
              <a:pPr/>
              <a:t>2</a:t>
            </a:fld>
            <a:endParaRPr lang="en-AU"/>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r>
              <a:rPr lang="en-US" b="1" dirty="0" smtClean="0">
                <a:latin typeface="Arial" charset="0"/>
                <a:ea typeface="ＭＳ Ｐゴシック" pitchFamily="-65" charset="-128"/>
              </a:rPr>
              <a:t>Malicious software</a:t>
            </a:r>
            <a:r>
              <a:rPr lang="en-US" b="0" dirty="0" smtClean="0">
                <a:latin typeface="Arial" charset="0"/>
                <a:ea typeface="ＭＳ Ｐゴシック" pitchFamily="-65" charset="-128"/>
              </a:rPr>
              <a:t>, or </a:t>
            </a:r>
            <a:r>
              <a:rPr lang="en-US" b="1" dirty="0" smtClean="0">
                <a:latin typeface="Arial" charset="0"/>
                <a:ea typeface="ＭＳ Ｐゴシック" pitchFamily="-65" charset="-128"/>
              </a:rPr>
              <a:t>malware</a:t>
            </a:r>
            <a:r>
              <a:rPr lang="en-US" b="0" dirty="0" smtClean="0">
                <a:latin typeface="Arial" charset="0"/>
                <a:ea typeface="ＭＳ Ｐゴシック" pitchFamily="-65" charset="-128"/>
              </a:rPr>
              <a:t>, arguably constitutes one of the most significant categories</a:t>
            </a:r>
          </a:p>
          <a:p>
            <a:pPr eaLnBrk="1" hangingPunct="1"/>
            <a:r>
              <a:rPr lang="en-US" b="0" dirty="0" smtClean="0">
                <a:latin typeface="Arial" charset="0"/>
                <a:ea typeface="ＭＳ Ｐゴシック" pitchFamily="-65" charset="-128"/>
              </a:rPr>
              <a:t>of threats to computer systems. NIST</a:t>
            </a:r>
            <a:r>
              <a:rPr lang="en-US" b="0" baseline="0" dirty="0" smtClean="0">
                <a:latin typeface="Arial" charset="0"/>
                <a:ea typeface="ＭＳ Ｐゴシック" pitchFamily="-65" charset="-128"/>
              </a:rPr>
              <a:t> SP 800-83 </a:t>
            </a:r>
            <a:r>
              <a:rPr lang="en-US" b="0" i="1" baseline="0" dirty="0" smtClean="0">
                <a:latin typeface="Arial" charset="0"/>
                <a:ea typeface="ＭＳ Ｐゴシック" pitchFamily="-65" charset="-128"/>
              </a:rPr>
              <a:t>(</a:t>
            </a:r>
            <a:r>
              <a:rPr lang="en-US" b="0" i="1" dirty="0" smtClean="0">
                <a:latin typeface="Arial" charset="0"/>
                <a:ea typeface="ＭＳ Ｐゴシック" pitchFamily="-65" charset="-128"/>
              </a:rPr>
              <a:t>Guide to Malware Incident Prevention and </a:t>
            </a:r>
          </a:p>
          <a:p>
            <a:pPr eaLnBrk="1" hangingPunct="1"/>
            <a:r>
              <a:rPr lang="en-US" b="0" i="1" dirty="0" smtClean="0">
                <a:latin typeface="Arial" charset="0"/>
                <a:ea typeface="ＭＳ Ｐゴシック" pitchFamily="-65" charset="-128"/>
              </a:rPr>
              <a:t>Handling for Desktops and Laptops,</a:t>
            </a:r>
            <a:r>
              <a:rPr lang="en-US" b="0" i="1" baseline="0" dirty="0" smtClean="0">
                <a:latin typeface="Arial" charset="0"/>
                <a:ea typeface="ＭＳ Ｐゴシック" pitchFamily="-65" charset="-128"/>
              </a:rPr>
              <a:t> </a:t>
            </a:r>
            <a:r>
              <a:rPr lang="en-US" b="0" i="0" baseline="0" dirty="0" smtClean="0">
                <a:latin typeface="Arial" charset="0"/>
                <a:ea typeface="ＭＳ Ｐゴシック" pitchFamily="-65" charset="-128"/>
              </a:rPr>
              <a:t>July 2013) def</a:t>
            </a:r>
            <a:r>
              <a:rPr lang="en-US" b="0" i="0" dirty="0" smtClean="0">
                <a:latin typeface="Arial" charset="0"/>
                <a:ea typeface="ＭＳ Ｐゴシック" pitchFamily="-65" charset="-128"/>
              </a:rPr>
              <a:t>ines </a:t>
            </a:r>
            <a:r>
              <a:rPr lang="en-US" b="0" dirty="0" smtClean="0">
                <a:latin typeface="Arial" charset="0"/>
                <a:ea typeface="ＭＳ Ｐゴシック" pitchFamily="-65" charset="-128"/>
              </a:rPr>
              <a:t>malware as “a program that</a:t>
            </a:r>
          </a:p>
          <a:p>
            <a:pPr eaLnBrk="1" hangingPunct="1"/>
            <a:r>
              <a:rPr lang="en-US" b="0" dirty="0" smtClean="0">
                <a:latin typeface="Arial" charset="0"/>
                <a:ea typeface="ＭＳ Ｐゴシック" pitchFamily="-65" charset="-128"/>
              </a:rPr>
              <a:t>is inserted into a system, usually covertly, with the intent of compromising the confidentiality,</a:t>
            </a:r>
          </a:p>
          <a:p>
            <a:pPr eaLnBrk="1" hangingPunct="1"/>
            <a:r>
              <a:rPr lang="en-US" b="0" dirty="0" smtClean="0">
                <a:latin typeface="Arial" charset="0"/>
                <a:ea typeface="ＭＳ Ｐゴシック" pitchFamily="-65" charset="-128"/>
              </a:rPr>
              <a:t>integrity, or availability of the victim’s data, applications, or operating</a:t>
            </a:r>
          </a:p>
          <a:p>
            <a:pPr eaLnBrk="1" hangingPunct="1"/>
            <a:r>
              <a:rPr lang="en-US" b="0" dirty="0" smtClean="0">
                <a:latin typeface="Arial" charset="0"/>
                <a:ea typeface="ＭＳ Ｐゴシック" pitchFamily="-65" charset="-128"/>
              </a:rPr>
              <a:t>system or otherwise annoying or disrupting the victim.” Hence, we are concerned</a:t>
            </a:r>
          </a:p>
          <a:p>
            <a:pPr eaLnBrk="1" hangingPunct="1"/>
            <a:r>
              <a:rPr lang="en-US" b="0" dirty="0" smtClean="0">
                <a:latin typeface="Arial" charset="0"/>
                <a:ea typeface="ＭＳ Ｐゴシック" pitchFamily="-65" charset="-128"/>
              </a:rPr>
              <a:t>with the threat malware poses to application programs, to utility programs, such as</a:t>
            </a:r>
          </a:p>
          <a:p>
            <a:pPr eaLnBrk="1" hangingPunct="1"/>
            <a:r>
              <a:rPr lang="en-US" b="0" dirty="0" smtClean="0">
                <a:latin typeface="Arial" charset="0"/>
                <a:ea typeface="ＭＳ Ｐゴシック" pitchFamily="-65" charset="-128"/>
              </a:rPr>
              <a:t>editors and compilers, and to kernel-level programs. We are also concerned with</a:t>
            </a:r>
          </a:p>
          <a:p>
            <a:pPr eaLnBrk="1" hangingPunct="1"/>
            <a:r>
              <a:rPr lang="en-US" b="0" dirty="0" smtClean="0">
                <a:latin typeface="Arial" charset="0"/>
                <a:ea typeface="ＭＳ Ｐゴシック" pitchFamily="-65" charset="-128"/>
              </a:rPr>
              <a:t>its use on compromised or malicious Web sites and servers, or in especially crafted</a:t>
            </a:r>
          </a:p>
          <a:p>
            <a:pPr eaLnBrk="1" hangingPunct="1"/>
            <a:r>
              <a:rPr lang="en-US" b="0" dirty="0" smtClean="0">
                <a:latin typeface="Arial" charset="0"/>
                <a:ea typeface="ＭＳ Ｐゴシック" pitchFamily="-65" charset="-128"/>
              </a:rPr>
              <a:t>spam e-mails or other messages, which aim to trick users into revealing sensitive</a:t>
            </a:r>
          </a:p>
          <a:p>
            <a:pPr eaLnBrk="1" hangingPunct="1"/>
            <a:r>
              <a:rPr lang="en-US" b="0" dirty="0" smtClean="0">
                <a:latin typeface="Arial" charset="0"/>
                <a:ea typeface="ＭＳ Ｐゴシック" pitchFamily="-65" charset="-128"/>
              </a:rPr>
              <a:t>personal information.</a:t>
            </a:r>
          </a:p>
          <a:p>
            <a:pPr eaLnBrk="1" hangingPunct="1"/>
            <a:endParaRPr lang="en-US" b="0"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11976518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first function in the propagation phase for a network worm is for it to search</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for other systems to infect, a process known as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scanning</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or fingerprinting. For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such worms, which exploit software vulnerabilities in remotely accessible network</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services, it must identify potential systems running the vulnerable service, and then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infect them. Then, typically, the worm code now installed on the infected machines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repeats the same scanning process, until a large distributed network of infected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machines is created.</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[MIRK04] lists the following types of network address scanning strategies that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such a worm can use: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Random:</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Each compromised host probes random addresses in the IP address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space, using a different seed. This technique produces a high volume of Internet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traffic, which may cause generalized disruption even before the actual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attack is launched.</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Hit-List:</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The attacker first compiles a long list of potential vulnerable machines.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This can be a slow process done over a long period to avoid detection that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 attack is underway. Once the list is compiled, the attacker begins infecting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machines on the list. Each infected machine is provided with a portion of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list to scan. This strategy results in a very short scanning period, which may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make it difficult to detect that infection is taking place.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Topological:</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This method uses information contained on an infected victim</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machine to find more hosts to scan.</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Local subnet</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If a host can be infected behind a firewall, that host then looks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for targets in its own local network. The host uses the subnet address structure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to find other hosts that would otherwise be protected by the firewall.</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20</a:t>
            </a:fld>
            <a:endParaRPr lang="en-AU"/>
          </a:p>
        </p:txBody>
      </p:sp>
    </p:spTree>
    <p:extLst>
      <p:ext uri="{BB962C8B-B14F-4D97-AF65-F5344CB8AC3E}">
        <p14:creationId xmlns:p14="http://schemas.microsoft.com/office/powerpoint/2010/main" val="1431357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DD3D72DD-D89B-4FEF-9CC6-1A8370D21FDA}" type="slidenum">
              <a:rPr lang="en-AU"/>
              <a:pPr/>
              <a:t>21</a:t>
            </a:fld>
            <a:endParaRPr lang="en-AU"/>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 well-designed worm can spread rapidly and infect massive numbers of hosts. It 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useful to have a general model for the rate of worm propagation. Computer viruses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worms exhibit similar self-replication and propagation behavior to biological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viruses. Thus we can look to classic epidemic models for understanding computer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virus and worm propagation behavior.</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Figure 6.2 shows the dynamics of worm propagation using this model. Propagation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proceeds through three phases. In the initial phase, the number of hosts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increases exponentially. To see that this is so, consider a simplified case in which</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 worm is launched from a single host and infects two nearby hosts. Each of these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hosts infects two more hosts, and so on. This results in exponential growth. After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 time, infecting hosts waste some time attacking already infected hosts, which</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reduces the rate of infection. During this middle phase, growth is approximately linear,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but the rate of infection is rapid. When most vulnerable computers have been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infected, the attack enters a slow finish phase as the worm seeks out those remaining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hosts that are difficult to identify.</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Clearly, the objective in countering a worm is to catch the worm in its slow</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start phase, at a time when few hosts have been infected.</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Zou</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et al [ZOU05] describe a model for worm propagation based on an analysis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of network worm attacks at that time. The speed of propagation and the total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number of hosts infected depend on a number of factors, including the mode of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propagation, the vulnerability or vulnerabilities exploited, and the degree of similarity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to preceding attacks. For the latter factor, an attack that is a variation of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recent previous attack may be countered more effectively than a more novel attack.</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Zou’s model agrees closely with Figure 6.2.</a:t>
            </a:r>
          </a:p>
          <a:p>
            <a:endParaRPr lang="en-US"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11952039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BA4A35DD-46EE-444E-A156-A983ADC0B9CB}" type="slidenum">
              <a:rPr lang="en-AU"/>
              <a:pPr/>
              <a:t>22</a:t>
            </a:fld>
            <a:endParaRPr lang="en-AU"/>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r>
              <a:rPr lang="en-US" b="0" dirty="0" smtClean="0">
                <a:latin typeface="Arial" charset="0"/>
                <a:ea typeface="ＭＳ Ｐゴシック" pitchFamily="-65" charset="-128"/>
              </a:rPr>
              <a:t>Arguably, the earliest significant, and hence well-known, worm infection was</a:t>
            </a:r>
          </a:p>
          <a:p>
            <a:pPr eaLnBrk="1" hangingPunct="1"/>
            <a:r>
              <a:rPr lang="en-US" b="0" dirty="0" smtClean="0">
                <a:latin typeface="Arial" charset="0"/>
                <a:ea typeface="ＭＳ Ｐゴシック" pitchFamily="-65" charset="-128"/>
              </a:rPr>
              <a:t>released onto the Internet by Robert Morris in 1988 [ORMA03]. The Morris</a:t>
            </a:r>
          </a:p>
          <a:p>
            <a:pPr eaLnBrk="1" hangingPunct="1"/>
            <a:r>
              <a:rPr lang="en-US" b="0" dirty="0" smtClean="0">
                <a:latin typeface="Arial" charset="0"/>
                <a:ea typeface="ＭＳ Ｐゴシック" pitchFamily="-65" charset="-128"/>
              </a:rPr>
              <a:t>worm was designed to spread on UNIX systems and used a number of different</a:t>
            </a:r>
          </a:p>
          <a:p>
            <a:pPr eaLnBrk="1" hangingPunct="1"/>
            <a:r>
              <a:rPr lang="en-US" b="0" dirty="0" smtClean="0">
                <a:latin typeface="Arial" charset="0"/>
                <a:ea typeface="ＭＳ Ｐゴシック" pitchFamily="-65" charset="-128"/>
              </a:rPr>
              <a:t>techniques for propagation. When a copy began execution, its first task was to discover</a:t>
            </a:r>
          </a:p>
          <a:p>
            <a:pPr eaLnBrk="1" hangingPunct="1"/>
            <a:r>
              <a:rPr lang="en-US" b="0" dirty="0" smtClean="0">
                <a:latin typeface="Arial" charset="0"/>
                <a:ea typeface="ＭＳ Ｐゴシック" pitchFamily="-65" charset="-128"/>
              </a:rPr>
              <a:t>other hosts known to this host that would allow entry from this host. The</a:t>
            </a:r>
          </a:p>
          <a:p>
            <a:pPr eaLnBrk="1" hangingPunct="1"/>
            <a:r>
              <a:rPr lang="en-US" b="0" dirty="0" smtClean="0">
                <a:latin typeface="Arial" charset="0"/>
                <a:ea typeface="ＭＳ Ｐゴシック" pitchFamily="-65" charset="-128"/>
              </a:rPr>
              <a:t>worm performed this task by examining a variety of lists and tables, including system</a:t>
            </a:r>
          </a:p>
          <a:p>
            <a:pPr eaLnBrk="1" hangingPunct="1"/>
            <a:r>
              <a:rPr lang="en-US" b="0" dirty="0" smtClean="0">
                <a:latin typeface="Arial" charset="0"/>
                <a:ea typeface="ＭＳ Ｐゴシック" pitchFamily="-65" charset="-128"/>
              </a:rPr>
              <a:t>tables that declared which other machines were trusted by this host, users’ mail forwarding</a:t>
            </a:r>
          </a:p>
          <a:p>
            <a:pPr eaLnBrk="1" hangingPunct="1"/>
            <a:r>
              <a:rPr lang="en-US" b="0" dirty="0" smtClean="0">
                <a:latin typeface="Arial" charset="0"/>
                <a:ea typeface="ＭＳ Ｐゴシック" pitchFamily="-65" charset="-128"/>
              </a:rPr>
              <a:t>files, tables by which users gave themselves permission for access to remote</a:t>
            </a:r>
          </a:p>
          <a:p>
            <a:pPr eaLnBrk="1" hangingPunct="1"/>
            <a:r>
              <a:rPr lang="en-US" b="0" dirty="0" smtClean="0">
                <a:latin typeface="Arial" charset="0"/>
                <a:ea typeface="ＭＳ Ｐゴシック" pitchFamily="-65" charset="-128"/>
              </a:rPr>
              <a:t>accounts, and from a program that reported the status of network connections. For</a:t>
            </a:r>
          </a:p>
          <a:p>
            <a:pPr eaLnBrk="1" hangingPunct="1"/>
            <a:r>
              <a:rPr lang="en-US" b="0" dirty="0" smtClean="0">
                <a:latin typeface="Arial" charset="0"/>
                <a:ea typeface="ＭＳ Ｐゴシック" pitchFamily="-65" charset="-128"/>
              </a:rPr>
              <a:t>each discovered host, the worm tried a number of methods for gaining access:</a:t>
            </a:r>
          </a:p>
          <a:p>
            <a:pPr eaLnBrk="1" hangingPunct="1"/>
            <a:endParaRPr lang="en-US" b="0" dirty="0" smtClean="0">
              <a:latin typeface="Arial" charset="0"/>
              <a:ea typeface="ＭＳ Ｐゴシック" pitchFamily="-65" charset="-128"/>
            </a:endParaRPr>
          </a:p>
          <a:p>
            <a:pPr eaLnBrk="1" hangingPunct="1"/>
            <a:r>
              <a:rPr lang="en-US" b="0" dirty="0" smtClean="0">
                <a:latin typeface="Arial" charset="0"/>
                <a:ea typeface="ＭＳ Ｐゴシック" pitchFamily="-65" charset="-128"/>
              </a:rPr>
              <a:t>1. It attempted to log on to a remote host as a legitimate user. In this method, the</a:t>
            </a:r>
          </a:p>
          <a:p>
            <a:pPr eaLnBrk="1" hangingPunct="1"/>
            <a:r>
              <a:rPr lang="en-US" b="0" dirty="0" smtClean="0">
                <a:latin typeface="Arial" charset="0"/>
                <a:ea typeface="ＭＳ Ｐゴシック" pitchFamily="-65" charset="-128"/>
              </a:rPr>
              <a:t>worm first attempted to crack the local password file and then used the discovered</a:t>
            </a:r>
          </a:p>
          <a:p>
            <a:pPr eaLnBrk="1" hangingPunct="1"/>
            <a:r>
              <a:rPr lang="en-US" b="0" dirty="0" smtClean="0">
                <a:latin typeface="Arial" charset="0"/>
                <a:ea typeface="ＭＳ Ｐゴシック" pitchFamily="-65" charset="-128"/>
              </a:rPr>
              <a:t>passwords and corresponding user IDs. The assumption was that many users would</a:t>
            </a:r>
          </a:p>
          <a:p>
            <a:pPr eaLnBrk="1" hangingPunct="1"/>
            <a:r>
              <a:rPr lang="en-US" b="0" dirty="0" smtClean="0">
                <a:latin typeface="Arial" charset="0"/>
                <a:ea typeface="ＭＳ Ｐゴシック" pitchFamily="-65" charset="-128"/>
              </a:rPr>
              <a:t>use the same password on different systems. To obtain the passwords, the worm</a:t>
            </a:r>
          </a:p>
          <a:p>
            <a:pPr eaLnBrk="1" hangingPunct="1"/>
            <a:r>
              <a:rPr lang="en-US" b="0" dirty="0" smtClean="0">
                <a:latin typeface="Arial" charset="0"/>
                <a:ea typeface="ＭＳ Ｐゴシック" pitchFamily="-65" charset="-128"/>
              </a:rPr>
              <a:t>ran a password-cracking program that tried</a:t>
            </a:r>
          </a:p>
          <a:p>
            <a:pPr eaLnBrk="1" hangingPunct="1"/>
            <a:endParaRPr lang="en-US" b="0" dirty="0" smtClean="0">
              <a:latin typeface="Arial" charset="0"/>
              <a:ea typeface="ＭＳ Ｐゴシック" pitchFamily="-65" charset="-128"/>
            </a:endParaRPr>
          </a:p>
          <a:p>
            <a:pPr eaLnBrk="1" hangingPunct="1"/>
            <a:r>
              <a:rPr lang="en-US" b="0" dirty="0" smtClean="0">
                <a:latin typeface="Arial" charset="0"/>
                <a:ea typeface="ＭＳ Ｐゴシック" pitchFamily="-65" charset="-128"/>
              </a:rPr>
              <a:t>a. Each user’s account name and simple permutations of it</a:t>
            </a:r>
          </a:p>
          <a:p>
            <a:pPr eaLnBrk="1" hangingPunct="1"/>
            <a:r>
              <a:rPr lang="en-US" b="0" dirty="0" err="1" smtClean="0">
                <a:latin typeface="Arial" charset="0"/>
                <a:ea typeface="ＭＳ Ｐゴシック" pitchFamily="-65" charset="-128"/>
              </a:rPr>
              <a:t>b</a:t>
            </a:r>
            <a:r>
              <a:rPr lang="en-US" b="0" dirty="0" smtClean="0">
                <a:latin typeface="Arial" charset="0"/>
                <a:ea typeface="ＭＳ Ｐゴシック" pitchFamily="-65" charset="-128"/>
              </a:rPr>
              <a:t>. A list of 432 built-in passwords that Morris thought to be likely candidates</a:t>
            </a:r>
          </a:p>
          <a:p>
            <a:pPr eaLnBrk="1" hangingPunct="1"/>
            <a:r>
              <a:rPr lang="en-US" b="0" dirty="0" smtClean="0">
                <a:latin typeface="Arial" charset="0"/>
                <a:ea typeface="ＭＳ Ｐゴシック" pitchFamily="-65" charset="-128"/>
              </a:rPr>
              <a:t>c. All the words in the local system dictionary</a:t>
            </a:r>
          </a:p>
          <a:p>
            <a:pPr eaLnBrk="1" hangingPunct="1"/>
            <a:endParaRPr lang="en-US" b="0" dirty="0" smtClean="0">
              <a:latin typeface="Arial" charset="0"/>
              <a:ea typeface="ＭＳ Ｐゴシック" pitchFamily="-65" charset="-128"/>
            </a:endParaRPr>
          </a:p>
          <a:p>
            <a:pPr eaLnBrk="1" hangingPunct="1"/>
            <a:r>
              <a:rPr lang="en-US" b="0" dirty="0" smtClean="0">
                <a:latin typeface="Arial" charset="0"/>
                <a:ea typeface="ＭＳ Ｐゴシック" pitchFamily="-65" charset="-128"/>
              </a:rPr>
              <a:t>2. It exploited a bug in the UNIX finger protocol, which reports the whereabouts</a:t>
            </a:r>
          </a:p>
          <a:p>
            <a:pPr eaLnBrk="1" hangingPunct="1"/>
            <a:r>
              <a:rPr lang="en-US" b="0" dirty="0" smtClean="0">
                <a:latin typeface="Arial" charset="0"/>
                <a:ea typeface="ＭＳ Ｐゴシック" pitchFamily="-65" charset="-128"/>
              </a:rPr>
              <a:t>of a remote user.</a:t>
            </a:r>
          </a:p>
          <a:p>
            <a:pPr eaLnBrk="1" hangingPunct="1"/>
            <a:endParaRPr lang="en-US" b="0" dirty="0" smtClean="0">
              <a:latin typeface="Arial" charset="0"/>
              <a:ea typeface="ＭＳ Ｐゴシック" pitchFamily="-65" charset="-128"/>
            </a:endParaRPr>
          </a:p>
          <a:p>
            <a:pPr eaLnBrk="1" hangingPunct="1"/>
            <a:r>
              <a:rPr lang="en-US" b="0" dirty="0" smtClean="0">
                <a:latin typeface="Arial" charset="0"/>
                <a:ea typeface="ＭＳ Ｐゴシック" pitchFamily="-65" charset="-128"/>
              </a:rPr>
              <a:t>3. It exploited a trapdoor in the debug option of the remote process that receives</a:t>
            </a:r>
          </a:p>
          <a:p>
            <a:pPr eaLnBrk="1" hangingPunct="1"/>
            <a:r>
              <a:rPr lang="en-US" b="0" dirty="0" smtClean="0">
                <a:latin typeface="Arial" charset="0"/>
                <a:ea typeface="ＭＳ Ｐゴシック" pitchFamily="-65" charset="-128"/>
              </a:rPr>
              <a:t>and sends mail.</a:t>
            </a:r>
          </a:p>
          <a:p>
            <a:pPr eaLnBrk="1" hangingPunct="1"/>
            <a:endParaRPr lang="en-US" b="0" dirty="0" smtClean="0">
              <a:latin typeface="Arial" charset="0"/>
              <a:ea typeface="ＭＳ Ｐゴシック" pitchFamily="-65" charset="-128"/>
            </a:endParaRPr>
          </a:p>
          <a:p>
            <a:pPr eaLnBrk="1" hangingPunct="1"/>
            <a:r>
              <a:rPr lang="en-US" b="0" dirty="0" smtClean="0">
                <a:latin typeface="Arial" charset="0"/>
                <a:ea typeface="ＭＳ Ｐゴシック" pitchFamily="-65" charset="-128"/>
              </a:rPr>
              <a:t>If any of these attacks succeeded, the worm achieved communication with the</a:t>
            </a:r>
          </a:p>
          <a:p>
            <a:pPr eaLnBrk="1" hangingPunct="1"/>
            <a:r>
              <a:rPr lang="en-US" b="0" dirty="0" smtClean="0">
                <a:latin typeface="Arial" charset="0"/>
                <a:ea typeface="ＭＳ Ｐゴシック" pitchFamily="-65" charset="-128"/>
              </a:rPr>
              <a:t>operating system command interpreter. It then sent this interpreter a short bootstrap</a:t>
            </a:r>
          </a:p>
          <a:p>
            <a:pPr eaLnBrk="1" hangingPunct="1"/>
            <a:r>
              <a:rPr lang="en-US" b="0" dirty="0" smtClean="0">
                <a:latin typeface="Arial" charset="0"/>
                <a:ea typeface="ＭＳ Ｐゴシック" pitchFamily="-65" charset="-128"/>
              </a:rPr>
              <a:t>program, issued a command to execute that program, and then logged off.</a:t>
            </a:r>
          </a:p>
          <a:p>
            <a:pPr eaLnBrk="1" hangingPunct="1"/>
            <a:r>
              <a:rPr lang="en-US" b="0" dirty="0" smtClean="0">
                <a:latin typeface="Arial" charset="0"/>
                <a:ea typeface="ＭＳ Ｐゴシック" pitchFamily="-65" charset="-128"/>
              </a:rPr>
              <a:t>The bootstrap program then called back the parent program and downloaded the</a:t>
            </a:r>
          </a:p>
          <a:p>
            <a:pPr eaLnBrk="1" hangingPunct="1"/>
            <a:r>
              <a:rPr lang="en-US" b="0" dirty="0" smtClean="0">
                <a:latin typeface="Arial" charset="0"/>
                <a:ea typeface="ＭＳ Ｐゴシック" pitchFamily="-65" charset="-128"/>
              </a:rPr>
              <a:t>remainder of the worm. The new worm was then executed.</a:t>
            </a:r>
            <a:endParaRPr lang="en-US" b="0"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12169958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49847121-D02F-4F62-859C-2EAF1728601D}" type="slidenum">
              <a:rPr lang="en-AU"/>
              <a:pPr/>
              <a:t>23</a:t>
            </a:fld>
            <a:endParaRPr lang="en-AU"/>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n-US" b="0" dirty="0" smtClean="0">
                <a:latin typeface="Arial" charset="0"/>
                <a:ea typeface="ＭＳ Ｐゴシック" pitchFamily="-65" charset="-128"/>
              </a:rPr>
              <a:t>The Melissa e-mail worm that appeared in 1998 was the first of a new generation of</a:t>
            </a:r>
          </a:p>
          <a:p>
            <a:r>
              <a:rPr lang="en-US" b="0" dirty="0" smtClean="0">
                <a:latin typeface="Arial" charset="0"/>
                <a:ea typeface="ＭＳ Ｐゴシック" pitchFamily="-65" charset="-128"/>
              </a:rPr>
              <a:t>malware that included aspects of virus, worm, and Trojan in one package [CASS01].</a:t>
            </a:r>
          </a:p>
          <a:p>
            <a:r>
              <a:rPr lang="en-US" b="0" dirty="0" smtClean="0">
                <a:latin typeface="Arial" charset="0"/>
                <a:ea typeface="ＭＳ Ｐゴシック" pitchFamily="-65" charset="-128"/>
              </a:rPr>
              <a:t>Melissa made use of a Microsoft Word macro embedded in an attachment. If the</a:t>
            </a:r>
          </a:p>
          <a:p>
            <a:r>
              <a:rPr lang="en-US" b="0" dirty="0" smtClean="0">
                <a:latin typeface="Arial" charset="0"/>
                <a:ea typeface="ＭＳ Ｐゴシック" pitchFamily="-65" charset="-128"/>
              </a:rPr>
              <a:t>recipient opens the e-mail attachment, the Word macro is activated. Then it</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1. Sends itself to everyone on the mailing list in the user’s e-mail package, propagating</a:t>
            </a:r>
          </a:p>
          <a:p>
            <a:r>
              <a:rPr lang="en-US" b="0" dirty="0" smtClean="0">
                <a:latin typeface="Arial" charset="0"/>
                <a:ea typeface="ＭＳ Ｐゴシック" pitchFamily="-65" charset="-128"/>
              </a:rPr>
              <a:t>as a worm; and</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2. Does local damage on the user’s system, including disabling some security</a:t>
            </a:r>
          </a:p>
          <a:p>
            <a:r>
              <a:rPr lang="en-US" b="0" dirty="0" smtClean="0">
                <a:latin typeface="Arial" charset="0"/>
                <a:ea typeface="ＭＳ Ｐゴシック" pitchFamily="-65" charset="-128"/>
              </a:rPr>
              <a:t>tools, and also copying itself into other documents, propagating as a</a:t>
            </a:r>
          </a:p>
          <a:p>
            <a:r>
              <a:rPr lang="en-US" b="0" dirty="0" smtClean="0">
                <a:latin typeface="Arial" charset="0"/>
                <a:ea typeface="ＭＳ Ｐゴシック" pitchFamily="-65" charset="-128"/>
              </a:rPr>
              <a:t>virus; and</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3. If a trigger time was seen, it displayed a Simpson quote as its payload.</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In 1999, a more powerful version of this e-mail virus appeared. This version</a:t>
            </a:r>
          </a:p>
          <a:p>
            <a:r>
              <a:rPr lang="en-US" b="0" dirty="0" smtClean="0">
                <a:latin typeface="Arial" charset="0"/>
                <a:ea typeface="ＭＳ Ｐゴシック" pitchFamily="-65" charset="-128"/>
              </a:rPr>
              <a:t>could be activated merely by opening an e-mail that contains the virus, rather</a:t>
            </a:r>
          </a:p>
          <a:p>
            <a:r>
              <a:rPr lang="en-US" b="0" dirty="0" smtClean="0">
                <a:latin typeface="Arial" charset="0"/>
                <a:ea typeface="ＭＳ Ｐゴシック" pitchFamily="-65" charset="-128"/>
              </a:rPr>
              <a:t>than by opening an attachment. The virus uses the Visual Basic scripting language</a:t>
            </a:r>
          </a:p>
          <a:p>
            <a:r>
              <a:rPr lang="en-US" b="0" dirty="0" smtClean="0">
                <a:latin typeface="Arial" charset="0"/>
                <a:ea typeface="ＭＳ Ｐゴシック" pitchFamily="-65" charset="-128"/>
              </a:rPr>
              <a:t>supported by the e-mail package.</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Melissa propagates itself as soon as it is activated (either by opening an e-mail</a:t>
            </a:r>
          </a:p>
          <a:p>
            <a:r>
              <a:rPr lang="en-US" b="0" dirty="0" smtClean="0">
                <a:latin typeface="Arial" charset="0"/>
                <a:ea typeface="ＭＳ Ｐゴシック" pitchFamily="-65" charset="-128"/>
              </a:rPr>
              <a:t>attachment or by opening the e-mail) to all of the e-mail addresses known to the</a:t>
            </a:r>
          </a:p>
          <a:p>
            <a:r>
              <a:rPr lang="en-US" b="0" dirty="0" smtClean="0">
                <a:latin typeface="Arial" charset="0"/>
                <a:ea typeface="ＭＳ Ｐゴシック" pitchFamily="-65" charset="-128"/>
              </a:rPr>
              <a:t>infected host. As a result, whereas viruses used to take months or years to propagate,</a:t>
            </a:r>
          </a:p>
          <a:p>
            <a:r>
              <a:rPr lang="en-US" b="0" dirty="0" smtClean="0">
                <a:latin typeface="Arial" charset="0"/>
                <a:ea typeface="ＭＳ Ｐゴシック" pitchFamily="-65" charset="-128"/>
              </a:rPr>
              <a:t>this next generation of malware could do so in hours. [CASS01] notes that it</a:t>
            </a:r>
          </a:p>
          <a:p>
            <a:r>
              <a:rPr lang="en-US" b="0" dirty="0" smtClean="0">
                <a:latin typeface="Arial" charset="0"/>
                <a:ea typeface="ＭＳ Ｐゴシック" pitchFamily="-65" charset="-128"/>
              </a:rPr>
              <a:t>took only three days for Melissa to infect over 100,000 computers, compared to the</a:t>
            </a:r>
          </a:p>
          <a:p>
            <a:r>
              <a:rPr lang="en-US" b="0" dirty="0" smtClean="0">
                <a:latin typeface="Arial" charset="0"/>
                <a:ea typeface="ＭＳ Ｐゴシック" pitchFamily="-65" charset="-128"/>
              </a:rPr>
              <a:t>months it took the Brain virus to infect a few thousand computers a decade before.</a:t>
            </a:r>
          </a:p>
          <a:p>
            <a:r>
              <a:rPr lang="en-US" b="0" dirty="0" smtClean="0">
                <a:latin typeface="Arial" charset="0"/>
                <a:ea typeface="ＭＳ Ｐゴシック" pitchFamily="-65" charset="-128"/>
              </a:rPr>
              <a:t>This makes it very difficult for anti-virus software to respond to new attacks before</a:t>
            </a:r>
          </a:p>
          <a:p>
            <a:r>
              <a:rPr lang="en-US" b="0" dirty="0" smtClean="0">
                <a:latin typeface="Arial" charset="0"/>
                <a:ea typeface="ＭＳ Ｐゴシック" pitchFamily="-65" charset="-128"/>
              </a:rPr>
              <a:t>much damage is done.</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The Code Red worm first appeared in July 2001. Code Red exploits a security</a:t>
            </a:r>
          </a:p>
          <a:p>
            <a:r>
              <a:rPr lang="en-US" b="0" dirty="0" smtClean="0">
                <a:latin typeface="Arial" charset="0"/>
                <a:ea typeface="ＭＳ Ｐゴシック" pitchFamily="-65" charset="-128"/>
              </a:rPr>
              <a:t>hole in the Microsoft Internet Information Server (IIS) to penetrate and spread.</a:t>
            </a:r>
          </a:p>
          <a:p>
            <a:r>
              <a:rPr lang="en-US" b="0" dirty="0" smtClean="0">
                <a:latin typeface="Arial" charset="0"/>
                <a:ea typeface="ＭＳ Ｐゴシック" pitchFamily="-65" charset="-128"/>
              </a:rPr>
              <a:t>It also disables the system file checker in Windows. The worm probes random IP</a:t>
            </a:r>
          </a:p>
          <a:p>
            <a:r>
              <a:rPr lang="en-US" b="0" dirty="0" smtClean="0">
                <a:latin typeface="Arial" charset="0"/>
                <a:ea typeface="ＭＳ Ｐゴシック" pitchFamily="-65" charset="-128"/>
              </a:rPr>
              <a:t>addresses to spread to other hosts. During a certain period of time, it only spreads.</a:t>
            </a:r>
          </a:p>
          <a:p>
            <a:r>
              <a:rPr lang="en-US" b="0" dirty="0" smtClean="0">
                <a:latin typeface="Arial" charset="0"/>
                <a:ea typeface="ＭＳ Ｐゴシック" pitchFamily="-65" charset="-128"/>
              </a:rPr>
              <a:t>It then initiates a denial-of-service attack against a government Web site by flooding</a:t>
            </a:r>
          </a:p>
          <a:p>
            <a:r>
              <a:rPr lang="en-US" b="0" dirty="0" smtClean="0">
                <a:latin typeface="Arial" charset="0"/>
                <a:ea typeface="ＭＳ Ｐゴシック" pitchFamily="-65" charset="-128"/>
              </a:rPr>
              <a:t>the site with packets from numerous hosts. The worm then suspends activities</a:t>
            </a:r>
          </a:p>
          <a:p>
            <a:r>
              <a:rPr lang="en-US" b="0" dirty="0" smtClean="0">
                <a:latin typeface="Arial" charset="0"/>
                <a:ea typeface="ＭＳ Ｐゴシック" pitchFamily="-65" charset="-128"/>
              </a:rPr>
              <a:t>and reactivates periodically. In the second wave of attack, Code Red infected nearly</a:t>
            </a:r>
          </a:p>
          <a:p>
            <a:r>
              <a:rPr lang="en-US" b="0" dirty="0" smtClean="0">
                <a:latin typeface="Arial" charset="0"/>
                <a:ea typeface="ＭＳ Ｐゴシック" pitchFamily="-65" charset="-128"/>
              </a:rPr>
              <a:t>360,000 servers in 14 hours. In addition to the havoc it caused at the targeted server,</a:t>
            </a:r>
          </a:p>
          <a:p>
            <a:r>
              <a:rPr lang="en-US" b="0" dirty="0" smtClean="0">
                <a:latin typeface="Arial" charset="0"/>
                <a:ea typeface="ＭＳ Ｐゴシック" pitchFamily="-65" charset="-128"/>
              </a:rPr>
              <a:t>Code Red consumed enormous amounts of Internet capacity, disrupting service</a:t>
            </a:r>
          </a:p>
          <a:p>
            <a:r>
              <a:rPr lang="en-US" b="0" dirty="0" smtClean="0">
                <a:latin typeface="Arial" charset="0"/>
                <a:ea typeface="ＭＳ Ｐゴシック" pitchFamily="-65" charset="-128"/>
              </a:rPr>
              <a:t>[MOOR02].</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Code Red II is another, distinct, variant that first appeared in August 2001,</a:t>
            </a:r>
          </a:p>
          <a:p>
            <a:r>
              <a:rPr lang="en-US" b="0" dirty="0" smtClean="0">
                <a:latin typeface="Arial" charset="0"/>
                <a:ea typeface="ＭＳ Ｐゴシック" pitchFamily="-65" charset="-128"/>
              </a:rPr>
              <a:t>and also targeted Microsoft IIS. It tried to infect systems on the same subnet as the</a:t>
            </a:r>
          </a:p>
          <a:p>
            <a:r>
              <a:rPr lang="en-US" b="0" dirty="0" smtClean="0">
                <a:latin typeface="Arial" charset="0"/>
                <a:ea typeface="ＭＳ Ｐゴシック" pitchFamily="-65" charset="-128"/>
              </a:rPr>
              <a:t>infected system. Also, this newer worm installs a backdoor, allowing a hacker to</a:t>
            </a:r>
          </a:p>
          <a:p>
            <a:r>
              <a:rPr lang="en-US" b="0" dirty="0" smtClean="0">
                <a:latin typeface="Arial" charset="0"/>
                <a:ea typeface="ＭＳ Ｐゴシック" pitchFamily="-65" charset="-128"/>
              </a:rPr>
              <a:t>remotely execute commands on victim computers.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The </a:t>
            </a:r>
            <a:r>
              <a:rPr lang="en-US" b="0" dirty="0" err="1" smtClean="0">
                <a:latin typeface="Arial" charset="0"/>
                <a:ea typeface="ＭＳ Ｐゴシック" pitchFamily="-65" charset="-128"/>
              </a:rPr>
              <a:t>Nimda</a:t>
            </a:r>
            <a:r>
              <a:rPr lang="en-US" b="0" dirty="0" smtClean="0">
                <a:latin typeface="Arial" charset="0"/>
                <a:ea typeface="ＭＳ Ｐゴシック" pitchFamily="-65" charset="-128"/>
              </a:rPr>
              <a:t> worm that appeared in September 2001 also has worm, virus, and</a:t>
            </a:r>
          </a:p>
          <a:p>
            <a:r>
              <a:rPr lang="en-US" b="0" dirty="0" smtClean="0">
                <a:latin typeface="Arial" charset="0"/>
                <a:ea typeface="ＭＳ Ｐゴシック" pitchFamily="-65" charset="-128"/>
              </a:rPr>
              <a:t>mobile code characteristics. It spread using a variety of distribution methods: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E-mail</a:t>
            </a:r>
            <a:r>
              <a:rPr lang="en-US" b="0" dirty="0" smtClean="0">
                <a:latin typeface="Arial" charset="0"/>
                <a:ea typeface="ＭＳ Ｐゴシック" pitchFamily="-65" charset="-128"/>
              </a:rPr>
              <a:t>: A user on a vulnerable host opens an infected e-mail attachment;</a:t>
            </a:r>
          </a:p>
          <a:p>
            <a:r>
              <a:rPr lang="en-US" b="0" dirty="0" err="1" smtClean="0">
                <a:latin typeface="Arial" charset="0"/>
                <a:ea typeface="ＭＳ Ｐゴシック" pitchFamily="-65" charset="-128"/>
              </a:rPr>
              <a:t>Nimda</a:t>
            </a:r>
            <a:r>
              <a:rPr lang="en-US" b="0" dirty="0" smtClean="0">
                <a:latin typeface="Arial" charset="0"/>
                <a:ea typeface="ＭＳ Ｐゴシック" pitchFamily="-65" charset="-128"/>
              </a:rPr>
              <a:t> looks for e-mail addresses on the host and then sends copies of itself to</a:t>
            </a:r>
          </a:p>
          <a:p>
            <a:r>
              <a:rPr lang="en-US" b="0" dirty="0" smtClean="0">
                <a:latin typeface="Arial" charset="0"/>
                <a:ea typeface="ＭＳ Ｐゴシック" pitchFamily="-65" charset="-128"/>
              </a:rPr>
              <a:t>those addresses.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Windows shares</a:t>
            </a:r>
            <a:r>
              <a:rPr lang="en-US" b="0" dirty="0" smtClean="0">
                <a:latin typeface="Arial" charset="0"/>
                <a:ea typeface="ＭＳ Ｐゴシック" pitchFamily="-65" charset="-128"/>
              </a:rPr>
              <a:t>: </a:t>
            </a:r>
            <a:r>
              <a:rPr lang="en-US" b="0" dirty="0" err="1" smtClean="0">
                <a:latin typeface="Arial" charset="0"/>
                <a:ea typeface="ＭＳ Ｐゴシック" pitchFamily="-65" charset="-128"/>
              </a:rPr>
              <a:t>Nimda</a:t>
            </a:r>
            <a:r>
              <a:rPr lang="en-US" b="0" dirty="0" smtClean="0">
                <a:latin typeface="Arial" charset="0"/>
                <a:ea typeface="ＭＳ Ｐゴシック" pitchFamily="-65" charset="-128"/>
              </a:rPr>
              <a:t> scans hosts for unsecured Windows file shares; it can</a:t>
            </a:r>
          </a:p>
          <a:p>
            <a:r>
              <a:rPr lang="en-US" b="0" dirty="0" smtClean="0">
                <a:latin typeface="Arial" charset="0"/>
                <a:ea typeface="ＭＳ Ｐゴシック" pitchFamily="-65" charset="-128"/>
              </a:rPr>
              <a:t>then use NetBIOS86 as a transport mechanism to infect files on that host in</a:t>
            </a:r>
          </a:p>
          <a:p>
            <a:r>
              <a:rPr lang="en-US" b="0" dirty="0" smtClean="0">
                <a:latin typeface="Arial" charset="0"/>
                <a:ea typeface="ＭＳ Ｐゴシック" pitchFamily="-65" charset="-128"/>
              </a:rPr>
              <a:t>the hopes that a user will run an infected file, which will activate </a:t>
            </a:r>
            <a:r>
              <a:rPr lang="en-US" b="0" dirty="0" err="1" smtClean="0">
                <a:latin typeface="Arial" charset="0"/>
                <a:ea typeface="ＭＳ Ｐゴシック" pitchFamily="-65" charset="-128"/>
              </a:rPr>
              <a:t>Nimda</a:t>
            </a:r>
            <a:r>
              <a:rPr lang="en-US" b="0" dirty="0" smtClean="0">
                <a:latin typeface="Arial" charset="0"/>
                <a:ea typeface="ＭＳ Ｐゴシック" pitchFamily="-65" charset="-128"/>
              </a:rPr>
              <a:t> on</a:t>
            </a:r>
          </a:p>
          <a:p>
            <a:r>
              <a:rPr lang="en-US" b="0" dirty="0" smtClean="0">
                <a:latin typeface="Arial" charset="0"/>
                <a:ea typeface="ＭＳ Ｐゴシック" pitchFamily="-65" charset="-128"/>
              </a:rPr>
              <a:t>that host.</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Web servers</a:t>
            </a:r>
            <a:r>
              <a:rPr lang="en-US" b="0" dirty="0" smtClean="0">
                <a:latin typeface="Arial" charset="0"/>
                <a:ea typeface="ＭＳ Ｐゴシック" pitchFamily="-65" charset="-128"/>
              </a:rPr>
              <a:t>: </a:t>
            </a:r>
            <a:r>
              <a:rPr lang="en-US" b="0" dirty="0" err="1" smtClean="0">
                <a:latin typeface="Arial" charset="0"/>
                <a:ea typeface="ＭＳ Ｐゴシック" pitchFamily="-65" charset="-128"/>
              </a:rPr>
              <a:t>Nimda</a:t>
            </a:r>
            <a:r>
              <a:rPr lang="en-US" b="0" dirty="0" smtClean="0">
                <a:latin typeface="Arial" charset="0"/>
                <a:ea typeface="ＭＳ Ｐゴシック" pitchFamily="-65" charset="-128"/>
              </a:rPr>
              <a:t> scans Web servers, looking for known vulnerabilities in</a:t>
            </a:r>
          </a:p>
          <a:p>
            <a:r>
              <a:rPr lang="en-US" b="0" dirty="0" smtClean="0">
                <a:latin typeface="Arial" charset="0"/>
                <a:ea typeface="ＭＳ Ｐゴシック" pitchFamily="-65" charset="-128"/>
              </a:rPr>
              <a:t>Microsoft IIS. If it finds a vulnerable server, it attempts to transfer a copy of</a:t>
            </a:r>
          </a:p>
          <a:p>
            <a:r>
              <a:rPr lang="en-US" b="0" dirty="0" smtClean="0">
                <a:latin typeface="Arial" charset="0"/>
                <a:ea typeface="ＭＳ Ｐゴシック" pitchFamily="-65" charset="-128"/>
              </a:rPr>
              <a:t>itself to the server and infects it and its files.</a:t>
            </a:r>
          </a:p>
          <a:p>
            <a:endParaRPr lang="en-US" b="0" dirty="0" smtClean="0">
              <a:latin typeface="Arial" charset="0"/>
              <a:ea typeface="ＭＳ Ｐゴシック" pitchFamily="-65" charset="-128"/>
            </a:endParaRPr>
          </a:p>
          <a:p>
            <a:r>
              <a:rPr lang="en-US" b="1" dirty="0" smtClean="0">
                <a:latin typeface="Arial" charset="0"/>
                <a:ea typeface="ＭＳ Ｐゴシック" pitchFamily="-65" charset="-128"/>
              </a:rPr>
              <a:t>Web clients</a:t>
            </a:r>
            <a:r>
              <a:rPr lang="en-US" b="0" dirty="0" smtClean="0">
                <a:latin typeface="Arial" charset="0"/>
                <a:ea typeface="ＭＳ Ｐゴシック" pitchFamily="-65" charset="-128"/>
              </a:rPr>
              <a:t>: If a vulnerable Web client visits a Web server that has been</a:t>
            </a:r>
          </a:p>
          <a:p>
            <a:r>
              <a:rPr lang="en-US" b="0" dirty="0" smtClean="0">
                <a:latin typeface="Arial" charset="0"/>
                <a:ea typeface="ＭＳ Ｐゴシック" pitchFamily="-65" charset="-128"/>
              </a:rPr>
              <a:t>infected by </a:t>
            </a:r>
            <a:r>
              <a:rPr lang="en-US" b="0" dirty="0" err="1" smtClean="0">
                <a:latin typeface="Arial" charset="0"/>
                <a:ea typeface="ＭＳ Ｐゴシック" pitchFamily="-65" charset="-128"/>
              </a:rPr>
              <a:t>Nimda</a:t>
            </a:r>
            <a:r>
              <a:rPr lang="en-US" b="0" dirty="0" smtClean="0">
                <a:latin typeface="Arial" charset="0"/>
                <a:ea typeface="ＭＳ Ｐゴシック" pitchFamily="-65" charset="-128"/>
              </a:rPr>
              <a:t>, the client’s workstation will become infected.</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Backdoors</a:t>
            </a:r>
            <a:r>
              <a:rPr lang="en-US" b="0" dirty="0" smtClean="0">
                <a:latin typeface="Arial" charset="0"/>
                <a:ea typeface="ＭＳ Ｐゴシック" pitchFamily="-65" charset="-128"/>
              </a:rPr>
              <a:t>: If a workstation was infected by earlier worms, such as “Code Red</a:t>
            </a:r>
          </a:p>
          <a:p>
            <a:r>
              <a:rPr lang="en-US" b="0" dirty="0" smtClean="0">
                <a:latin typeface="Arial" charset="0"/>
                <a:ea typeface="ＭＳ Ｐゴシック" pitchFamily="-65" charset="-128"/>
              </a:rPr>
              <a:t>II,” then </a:t>
            </a:r>
            <a:r>
              <a:rPr lang="en-US" b="0" dirty="0" err="1" smtClean="0">
                <a:latin typeface="Arial" charset="0"/>
                <a:ea typeface="ＭＳ Ｐゴシック" pitchFamily="-65" charset="-128"/>
              </a:rPr>
              <a:t>Nimda</a:t>
            </a:r>
            <a:r>
              <a:rPr lang="en-US" b="0" dirty="0" smtClean="0">
                <a:latin typeface="Arial" charset="0"/>
                <a:ea typeface="ＭＳ Ｐゴシック" pitchFamily="-65" charset="-128"/>
              </a:rPr>
              <a:t> will use the backdoor access left by these earlier infections to</a:t>
            </a:r>
          </a:p>
          <a:p>
            <a:r>
              <a:rPr lang="en-US" b="0" dirty="0" smtClean="0">
                <a:latin typeface="Arial" charset="0"/>
                <a:ea typeface="ＭＳ Ｐゴシック" pitchFamily="-65" charset="-128"/>
              </a:rPr>
              <a:t>access the system.</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In early 2003, the SQL Slammer worm appeared. This worm exploited a</a:t>
            </a:r>
          </a:p>
          <a:p>
            <a:r>
              <a:rPr lang="en-US" b="0" dirty="0" smtClean="0">
                <a:latin typeface="Arial" charset="0"/>
                <a:ea typeface="ＭＳ Ｐゴシック" pitchFamily="-65" charset="-128"/>
              </a:rPr>
              <a:t>buffer overflow vulnerability in Microsoft SQL server. The Slammer was extremely</a:t>
            </a:r>
          </a:p>
          <a:p>
            <a:r>
              <a:rPr lang="en-US" b="0" dirty="0" smtClean="0">
                <a:latin typeface="Arial" charset="0"/>
                <a:ea typeface="ＭＳ Ｐゴシック" pitchFamily="-65" charset="-128"/>
              </a:rPr>
              <a:t>compact and spread rapidly, infecting 90% of vulnerable hosts within 10 minutes.</a:t>
            </a:r>
          </a:p>
          <a:p>
            <a:r>
              <a:rPr lang="en-US" b="0" dirty="0" smtClean="0">
                <a:latin typeface="Arial" charset="0"/>
                <a:ea typeface="ＭＳ Ｐゴシック" pitchFamily="-65" charset="-128"/>
              </a:rPr>
              <a:t>This rapid spread caused significant congestion on the Internet.</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Late 2003 saw the arrival of the </a:t>
            </a:r>
            <a:r>
              <a:rPr lang="en-US" b="0" dirty="0" err="1" smtClean="0">
                <a:latin typeface="Arial" charset="0"/>
                <a:ea typeface="ＭＳ Ｐゴシック" pitchFamily="-65" charset="-128"/>
              </a:rPr>
              <a:t>Sobig.F</a:t>
            </a:r>
            <a:r>
              <a:rPr lang="en-US" b="0" dirty="0" smtClean="0">
                <a:latin typeface="Arial" charset="0"/>
                <a:ea typeface="ＭＳ Ｐゴシック" pitchFamily="-65" charset="-128"/>
              </a:rPr>
              <a:t> worm, which exploited open proxy</a:t>
            </a:r>
          </a:p>
          <a:p>
            <a:r>
              <a:rPr lang="en-US" b="0" dirty="0" smtClean="0">
                <a:latin typeface="Arial" charset="0"/>
                <a:ea typeface="ＭＳ Ｐゴシック" pitchFamily="-65" charset="-128"/>
              </a:rPr>
              <a:t>servers to turn infected machines into spam engines. At its peak, </a:t>
            </a:r>
            <a:r>
              <a:rPr lang="en-US" b="0" dirty="0" err="1" smtClean="0">
                <a:latin typeface="Arial" charset="0"/>
                <a:ea typeface="ＭＳ Ｐゴシック" pitchFamily="-65" charset="-128"/>
              </a:rPr>
              <a:t>Sobig.F</a:t>
            </a:r>
            <a:r>
              <a:rPr lang="en-US" b="0" dirty="0" smtClean="0">
                <a:latin typeface="Arial" charset="0"/>
                <a:ea typeface="ＭＳ Ｐゴシック" pitchFamily="-65" charset="-128"/>
              </a:rPr>
              <a:t> reportedly</a:t>
            </a:r>
          </a:p>
          <a:p>
            <a:r>
              <a:rPr lang="en-US" b="0" dirty="0" smtClean="0">
                <a:latin typeface="Arial" charset="0"/>
                <a:ea typeface="ＭＳ Ｐゴシック" pitchFamily="-65" charset="-128"/>
              </a:rPr>
              <a:t>accounted for one in every 17 messages and produced more than one million copies</a:t>
            </a:r>
          </a:p>
          <a:p>
            <a:r>
              <a:rPr lang="en-US" b="0" dirty="0" smtClean="0">
                <a:latin typeface="Arial" charset="0"/>
                <a:ea typeface="ＭＳ Ｐゴシック" pitchFamily="-65" charset="-128"/>
              </a:rPr>
              <a:t>of itself within the first 24 hours.</a:t>
            </a:r>
          </a:p>
          <a:p>
            <a:endParaRPr lang="en-US" b="0" dirty="0" smtClean="0">
              <a:latin typeface="Arial" charset="0"/>
              <a:ea typeface="ＭＳ Ｐゴシック" pitchFamily="-65" charset="-128"/>
            </a:endParaRPr>
          </a:p>
          <a:p>
            <a:r>
              <a:rPr lang="en-US" b="0" dirty="0" err="1" smtClean="0">
                <a:latin typeface="Arial" charset="0"/>
                <a:ea typeface="ＭＳ Ｐゴシック" pitchFamily="-65" charset="-128"/>
              </a:rPr>
              <a:t>Mydoom</a:t>
            </a:r>
            <a:r>
              <a:rPr lang="en-US" b="0" dirty="0" smtClean="0">
                <a:latin typeface="Arial" charset="0"/>
                <a:ea typeface="ＭＳ Ｐゴシック" pitchFamily="-65" charset="-128"/>
              </a:rPr>
              <a:t> is a mass-mailing e-mail worm that appeared in 2004. It followed</a:t>
            </a:r>
          </a:p>
          <a:p>
            <a:r>
              <a:rPr lang="en-US" b="0" dirty="0" smtClean="0">
                <a:latin typeface="Arial" charset="0"/>
                <a:ea typeface="ＭＳ Ｐゴシック" pitchFamily="-65" charset="-128"/>
              </a:rPr>
              <a:t>a growing trend of installing a backdoor in infected computers, thereby enabling</a:t>
            </a:r>
          </a:p>
          <a:p>
            <a:r>
              <a:rPr lang="en-US" b="0" dirty="0" smtClean="0">
                <a:latin typeface="Arial" charset="0"/>
                <a:ea typeface="ＭＳ Ｐゴシック" pitchFamily="-65" charset="-128"/>
              </a:rPr>
              <a:t>hackers to gain remote access to data such as passwords and credit card numbers.</a:t>
            </a:r>
          </a:p>
          <a:p>
            <a:r>
              <a:rPr lang="en-US" b="0" dirty="0" err="1" smtClean="0">
                <a:latin typeface="Arial" charset="0"/>
                <a:ea typeface="ＭＳ Ｐゴシック" pitchFamily="-65" charset="-128"/>
              </a:rPr>
              <a:t>Mydoom</a:t>
            </a:r>
            <a:r>
              <a:rPr lang="en-US" b="0" dirty="0" smtClean="0">
                <a:latin typeface="Arial" charset="0"/>
                <a:ea typeface="ＭＳ Ｐゴシック" pitchFamily="-65" charset="-128"/>
              </a:rPr>
              <a:t> replicated up to 1,000 times per minute and reportedly flooded the</a:t>
            </a:r>
          </a:p>
          <a:p>
            <a:r>
              <a:rPr lang="en-US" b="0" dirty="0" smtClean="0">
                <a:latin typeface="Arial" charset="0"/>
                <a:ea typeface="ＭＳ Ｐゴシック" pitchFamily="-65" charset="-128"/>
              </a:rPr>
              <a:t>Internet with 100 million infected messages in 36 hours.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The </a:t>
            </a:r>
            <a:r>
              <a:rPr lang="en-US" b="0" dirty="0" err="1" smtClean="0">
                <a:latin typeface="Arial" charset="0"/>
                <a:ea typeface="ＭＳ Ｐゴシック" pitchFamily="-65" charset="-128"/>
              </a:rPr>
              <a:t>Warezov</a:t>
            </a:r>
            <a:r>
              <a:rPr lang="en-US" b="0" dirty="0" smtClean="0">
                <a:latin typeface="Arial" charset="0"/>
                <a:ea typeface="ＭＳ Ｐゴシック" pitchFamily="-65" charset="-128"/>
              </a:rPr>
              <a:t> family of worms appeared in 2006 [KIRK06]. When the worm</a:t>
            </a:r>
          </a:p>
          <a:p>
            <a:r>
              <a:rPr lang="en-US" b="0" dirty="0" smtClean="0">
                <a:latin typeface="Arial" charset="0"/>
                <a:ea typeface="ＭＳ Ｐゴシック" pitchFamily="-65" charset="-128"/>
              </a:rPr>
              <a:t>is launched, it creates several </a:t>
            </a:r>
            <a:r>
              <a:rPr lang="en-US" b="0" dirty="0" err="1" smtClean="0">
                <a:latin typeface="Arial" charset="0"/>
                <a:ea typeface="ＭＳ Ｐゴシック" pitchFamily="-65" charset="-128"/>
              </a:rPr>
              <a:t>executables</a:t>
            </a:r>
            <a:r>
              <a:rPr lang="en-US" b="0" dirty="0" smtClean="0">
                <a:latin typeface="Arial" charset="0"/>
                <a:ea typeface="ＭＳ Ｐゴシック" pitchFamily="-65" charset="-128"/>
              </a:rPr>
              <a:t> in system directories and sets itself to</a:t>
            </a:r>
          </a:p>
          <a:p>
            <a:r>
              <a:rPr lang="en-US" b="0" dirty="0" smtClean="0">
                <a:latin typeface="Arial" charset="0"/>
                <a:ea typeface="ＭＳ Ｐゴシック" pitchFamily="-65" charset="-128"/>
              </a:rPr>
              <a:t>run every time Windows starts by creating a registry entry. </a:t>
            </a:r>
            <a:r>
              <a:rPr lang="en-US" b="0" dirty="0" err="1" smtClean="0">
                <a:latin typeface="Arial" charset="0"/>
                <a:ea typeface="ＭＳ Ｐゴシック" pitchFamily="-65" charset="-128"/>
              </a:rPr>
              <a:t>Warezov</a:t>
            </a:r>
            <a:r>
              <a:rPr lang="en-US" b="0" dirty="0" smtClean="0">
                <a:latin typeface="Arial" charset="0"/>
                <a:ea typeface="ＭＳ Ｐゴシック" pitchFamily="-65" charset="-128"/>
              </a:rPr>
              <a:t> scans several</a:t>
            </a:r>
          </a:p>
          <a:p>
            <a:r>
              <a:rPr lang="en-US" b="0" dirty="0" smtClean="0">
                <a:latin typeface="Arial" charset="0"/>
                <a:ea typeface="ＭＳ Ｐゴシック" pitchFamily="-65" charset="-128"/>
              </a:rPr>
              <a:t>types of files for e-mail addresses and sends itself as an e-mail attachment. Some</a:t>
            </a:r>
          </a:p>
          <a:p>
            <a:r>
              <a:rPr lang="en-US" b="0" dirty="0" smtClean="0">
                <a:latin typeface="Arial" charset="0"/>
                <a:ea typeface="ＭＳ Ｐゴシック" pitchFamily="-65" charset="-128"/>
              </a:rPr>
              <a:t>variants are capable of downloading other malware, such as Trojan horses and</a:t>
            </a:r>
          </a:p>
          <a:p>
            <a:r>
              <a:rPr lang="en-US" b="0" dirty="0" smtClean="0">
                <a:latin typeface="Arial" charset="0"/>
                <a:ea typeface="ＭＳ Ｐゴシック" pitchFamily="-65" charset="-128"/>
              </a:rPr>
              <a:t>adware. Many variants disable security-related products and/or disable their</a:t>
            </a:r>
          </a:p>
          <a:p>
            <a:r>
              <a:rPr lang="en-US" b="0" dirty="0" smtClean="0">
                <a:latin typeface="Arial" charset="0"/>
                <a:ea typeface="ＭＳ Ｐゴシック" pitchFamily="-65" charset="-128"/>
              </a:rPr>
              <a:t>updating capability.</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The </a:t>
            </a:r>
            <a:r>
              <a:rPr lang="en-US" b="0" dirty="0" err="1" smtClean="0">
                <a:latin typeface="Arial" charset="0"/>
                <a:ea typeface="ＭＳ Ｐゴシック" pitchFamily="-65" charset="-128"/>
              </a:rPr>
              <a:t>Conficker</a:t>
            </a:r>
            <a:r>
              <a:rPr lang="en-US" b="0" dirty="0" smtClean="0">
                <a:latin typeface="Arial" charset="0"/>
                <a:ea typeface="ＭＳ Ｐゴシック" pitchFamily="-65" charset="-128"/>
              </a:rPr>
              <a:t> (or </a:t>
            </a:r>
            <a:r>
              <a:rPr lang="en-US" b="0" dirty="0" err="1" smtClean="0">
                <a:latin typeface="Arial" charset="0"/>
                <a:ea typeface="ＭＳ Ｐゴシック" pitchFamily="-65" charset="-128"/>
              </a:rPr>
              <a:t>Downadup</a:t>
            </a:r>
            <a:r>
              <a:rPr lang="en-US" b="0" dirty="0" smtClean="0">
                <a:latin typeface="Arial" charset="0"/>
                <a:ea typeface="ＭＳ Ｐゴシック" pitchFamily="-65" charset="-128"/>
              </a:rPr>
              <a:t>) worm was first detected in November 2008</a:t>
            </a:r>
          </a:p>
          <a:p>
            <a:r>
              <a:rPr lang="en-US" b="0" dirty="0" smtClean="0">
                <a:latin typeface="Arial" charset="0"/>
                <a:ea typeface="ＭＳ Ｐゴシック" pitchFamily="-65" charset="-128"/>
              </a:rPr>
              <a:t>and spread quickly to become one of the most widespread infections since SQL</a:t>
            </a:r>
          </a:p>
          <a:p>
            <a:r>
              <a:rPr lang="en-US" b="0" dirty="0" smtClean="0">
                <a:latin typeface="Arial" charset="0"/>
                <a:ea typeface="ＭＳ Ｐゴシック" pitchFamily="-65" charset="-128"/>
              </a:rPr>
              <a:t>Slammer in 2003 [LAWT09]. It spread initially by exploiting a Windows buffer</a:t>
            </a:r>
          </a:p>
          <a:p>
            <a:r>
              <a:rPr lang="en-US" b="0" dirty="0" smtClean="0">
                <a:latin typeface="Arial" charset="0"/>
                <a:ea typeface="ＭＳ Ｐゴシック" pitchFamily="-65" charset="-128"/>
              </a:rPr>
              <a:t>overflow vulnerability, though later versions could also spread via USB drives and</a:t>
            </a:r>
          </a:p>
          <a:p>
            <a:r>
              <a:rPr lang="en-US" b="0" dirty="0" smtClean="0">
                <a:latin typeface="Arial" charset="0"/>
                <a:ea typeface="ＭＳ Ｐゴシック" pitchFamily="-65" charset="-128"/>
              </a:rPr>
              <a:t>network file shares. In 2010, it still comprised the second most common family of</a:t>
            </a:r>
          </a:p>
          <a:p>
            <a:r>
              <a:rPr lang="en-US" b="0" dirty="0" smtClean="0">
                <a:latin typeface="Arial" charset="0"/>
                <a:ea typeface="ＭＳ Ｐゴシック" pitchFamily="-65" charset="-128"/>
              </a:rPr>
              <a:t>malware observed by Symantec [SYMA16], even though patches were available</a:t>
            </a:r>
          </a:p>
          <a:p>
            <a:r>
              <a:rPr lang="en-US" b="0" dirty="0" smtClean="0">
                <a:latin typeface="Arial" charset="0"/>
                <a:ea typeface="ＭＳ Ｐゴシック" pitchFamily="-65" charset="-128"/>
              </a:rPr>
              <a:t>from Microsoft to close the main vulnerabilities it exploits.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In 2010, the </a:t>
            </a:r>
            <a:r>
              <a:rPr lang="en-US" b="0" dirty="0" err="1" smtClean="0">
                <a:latin typeface="Arial" charset="0"/>
                <a:ea typeface="ＭＳ Ｐゴシック" pitchFamily="-65" charset="-128"/>
              </a:rPr>
              <a:t>Stuxnet</a:t>
            </a:r>
            <a:r>
              <a:rPr lang="en-US" b="0" dirty="0" smtClean="0">
                <a:latin typeface="Arial" charset="0"/>
                <a:ea typeface="ＭＳ Ｐゴシック" pitchFamily="-65" charset="-128"/>
              </a:rPr>
              <a:t> worm was detected, though it had been spreading quietly</a:t>
            </a:r>
          </a:p>
          <a:p>
            <a:r>
              <a:rPr lang="en-US" b="0" dirty="0" smtClean="0">
                <a:latin typeface="Arial" charset="0"/>
                <a:ea typeface="ＭＳ Ｐゴシック" pitchFamily="-65" charset="-128"/>
              </a:rPr>
              <a:t>for some time previously [CHEN11, KUSH13]. Unlike many previous worms, it deliberately</a:t>
            </a:r>
          </a:p>
          <a:p>
            <a:r>
              <a:rPr lang="en-US" b="0" dirty="0" smtClean="0">
                <a:latin typeface="Arial" charset="0"/>
                <a:ea typeface="ＭＳ Ｐゴシック" pitchFamily="-65" charset="-128"/>
              </a:rPr>
              <a:t>restricted its rate of spread to reduce its chance of detection. It also targeted industrial</a:t>
            </a:r>
          </a:p>
          <a:p>
            <a:r>
              <a:rPr lang="en-US" b="0" dirty="0" smtClean="0">
                <a:latin typeface="Arial" charset="0"/>
                <a:ea typeface="ＭＳ Ｐゴシック" pitchFamily="-65" charset="-128"/>
              </a:rPr>
              <a:t>control systems, most likely those associated with the Iranian nuclear program,</a:t>
            </a:r>
          </a:p>
          <a:p>
            <a:r>
              <a:rPr lang="en-US" b="0" dirty="0" smtClean="0">
                <a:latin typeface="Arial" charset="0"/>
                <a:ea typeface="ＭＳ Ｐゴシック" pitchFamily="-65" charset="-128"/>
              </a:rPr>
              <a:t>with the likely aim of disrupting the operation of their equipment. It supported a</a:t>
            </a:r>
          </a:p>
          <a:p>
            <a:r>
              <a:rPr lang="en-US" b="0" dirty="0" smtClean="0">
                <a:latin typeface="Arial" charset="0"/>
                <a:ea typeface="ＭＳ Ｐゴシック" pitchFamily="-65" charset="-128"/>
              </a:rPr>
              <a:t>range of propagation mechanisms, including via USB drives, network file shares,</a:t>
            </a:r>
          </a:p>
          <a:p>
            <a:r>
              <a:rPr lang="en-US" b="0" dirty="0" smtClean="0">
                <a:latin typeface="Arial" charset="0"/>
                <a:ea typeface="ＭＳ Ｐゴシック" pitchFamily="-65" charset="-128"/>
              </a:rPr>
              <a:t>and using no less than four unknown, zero-day vulnerability exploits. Considerable</a:t>
            </a:r>
          </a:p>
          <a:p>
            <a:r>
              <a:rPr lang="en-US" b="0" dirty="0" smtClean="0">
                <a:latin typeface="Arial" charset="0"/>
                <a:ea typeface="ＭＳ Ｐゴシック" pitchFamily="-65" charset="-128"/>
              </a:rPr>
              <a:t>debate resulted from the size and complexity of its code, the use of an unprecedented</a:t>
            </a:r>
          </a:p>
          <a:p>
            <a:r>
              <a:rPr lang="en-US" b="0" dirty="0" smtClean="0">
                <a:latin typeface="Arial" charset="0"/>
                <a:ea typeface="ＭＳ Ｐゴシック" pitchFamily="-65" charset="-128"/>
              </a:rPr>
              <a:t>four zero-day exploits, and the cost and effort apparent in its development.</a:t>
            </a:r>
          </a:p>
          <a:p>
            <a:r>
              <a:rPr lang="en-US" b="0" dirty="0" smtClean="0">
                <a:latin typeface="Arial" charset="0"/>
                <a:ea typeface="ＭＳ Ｐゴシック" pitchFamily="-65" charset="-128"/>
              </a:rPr>
              <a:t>There are claims that it appears to be the first serious use of a </a:t>
            </a:r>
            <a:r>
              <a:rPr lang="en-US" b="0" dirty="0" err="1" smtClean="0">
                <a:latin typeface="Arial" charset="0"/>
                <a:ea typeface="ＭＳ Ｐゴシック" pitchFamily="-65" charset="-128"/>
              </a:rPr>
              <a:t>cyberwarfare</a:t>
            </a:r>
            <a:r>
              <a:rPr lang="en-US" b="0" dirty="0" smtClean="0">
                <a:latin typeface="Arial" charset="0"/>
                <a:ea typeface="ＭＳ Ｐゴシック" pitchFamily="-65" charset="-128"/>
              </a:rPr>
              <a:t> weapon</a:t>
            </a:r>
          </a:p>
          <a:p>
            <a:r>
              <a:rPr lang="en-US" b="0" dirty="0" smtClean="0">
                <a:latin typeface="Arial" charset="0"/>
                <a:ea typeface="ＭＳ Ｐゴシック" pitchFamily="-65" charset="-128"/>
              </a:rPr>
              <a:t>against a nation’s physical infrastructure. The researchers at Symantec who analyzed</a:t>
            </a:r>
          </a:p>
          <a:p>
            <a:r>
              <a:rPr lang="en-US" b="0" dirty="0" err="1" smtClean="0">
                <a:latin typeface="Arial" charset="0"/>
                <a:ea typeface="ＭＳ Ｐゴシック" pitchFamily="-65" charset="-128"/>
              </a:rPr>
              <a:t>Stuxnet</a:t>
            </a:r>
            <a:r>
              <a:rPr lang="en-US" b="0" dirty="0" smtClean="0">
                <a:latin typeface="Arial" charset="0"/>
                <a:ea typeface="ＭＳ Ｐゴシック" pitchFamily="-65" charset="-128"/>
              </a:rPr>
              <a:t> noted that while they were expecting to find espionage, they never expected</a:t>
            </a:r>
          </a:p>
          <a:p>
            <a:r>
              <a:rPr lang="en-US" b="0" dirty="0" smtClean="0">
                <a:latin typeface="Arial" charset="0"/>
                <a:ea typeface="ＭＳ Ｐゴシック" pitchFamily="-65" charset="-128"/>
              </a:rPr>
              <a:t>to see malware with targeted sabotage as its aim. As a result, greater attention is now</a:t>
            </a:r>
          </a:p>
          <a:p>
            <a:r>
              <a:rPr lang="en-US" b="0" dirty="0" smtClean="0">
                <a:latin typeface="Arial" charset="0"/>
                <a:ea typeface="ＭＳ Ｐゴシック" pitchFamily="-65" charset="-128"/>
              </a:rPr>
              <a:t>being directed at the use of malware as a weapon by a number of nations.</a:t>
            </a:r>
          </a:p>
          <a:p>
            <a:endParaRPr lang="en-US" b="0" dirty="0" smtClean="0">
              <a:latin typeface="Arial" charset="0"/>
              <a:ea typeface="ＭＳ Ｐゴシック" pitchFamily="-65"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In late 2011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Duqu</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worm was discovered, which uses code related to that in</a:t>
            </a: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Stuxnet</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Its aim is different, being cyber-espionage, though it appears to also target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Iranian nuclear program. Another prominent, recent, cyber-espionage worm 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Flame family, which was discovered in 2012 and appears to target Middle-Eastern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countries. Despite the specific target areas for these various worms, their infection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strategies have been so successful that they have been identified on computer systems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a very large number of countries, including on systems kept physically isolated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from the general Internet. This reinforces the need for significantly improved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countermeasures to resist such infections.</a:t>
            </a:r>
            <a:endParaRPr lang="en-US" b="0"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39400921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In May 2017, the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WannaCry</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ransomware attack spread extremely rapidly over a</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period of hours to days, infecting hundreds of thousands of systems belonging to both</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public and private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organisations</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in more than 150 countries (US-CERT Alert TA17-</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132A) [GOOD17]. It spread as a worm by aggressively scanning both local and random</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remote networks, attempting to exploit a vulnerability in the SMB file sharing service on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unpatched Windows systems. This rapid spread was only slowed by the accidental activation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of a “kill-switch” domain by a UK security researcher, whose existence was checked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for in the initial versions of this malware. Once installed on infected systems, it also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encrypted files, demanding a ransom payment to recover them, as we will discuss later.</a:t>
            </a:r>
          </a:p>
          <a:p>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24</a:t>
            </a:fld>
            <a:endParaRPr lang="en-AU"/>
          </a:p>
        </p:txBody>
      </p:sp>
    </p:spTree>
    <p:extLst>
      <p:ext uri="{BB962C8B-B14F-4D97-AF65-F5344CB8AC3E}">
        <p14:creationId xmlns:p14="http://schemas.microsoft.com/office/powerpoint/2010/main" val="8678445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858B8A76-7F91-435F-9153-27AA6B070F89}" type="slidenum">
              <a:rPr lang="en-AU"/>
              <a:pPr/>
              <a:t>25</a:t>
            </a:fld>
            <a:endParaRPr lang="en-AU"/>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lang="en-US" b="0" dirty="0" smtClean="0">
                <a:latin typeface="Arial" charset="0"/>
                <a:ea typeface="ＭＳ Ｐゴシック" pitchFamily="-65" charset="-128"/>
              </a:rPr>
              <a:t>The state of the art in worm technology includes the following:</a:t>
            </a:r>
          </a:p>
          <a:p>
            <a:endParaRPr lang="en-US" b="1" dirty="0" smtClean="0">
              <a:latin typeface="Arial" charset="0"/>
              <a:ea typeface="ＭＳ Ｐゴシック" pitchFamily="-65" charset="-128"/>
            </a:endParaRPr>
          </a:p>
          <a:p>
            <a:r>
              <a:rPr lang="en-US" b="1" dirty="0" smtClean="0">
                <a:latin typeface="Arial" charset="0"/>
                <a:ea typeface="ＭＳ Ｐゴシック" pitchFamily="-65" charset="-128"/>
              </a:rPr>
              <a:t>• Multiplatform</a:t>
            </a:r>
            <a:r>
              <a:rPr lang="en-US" b="0" dirty="0" smtClean="0">
                <a:latin typeface="Arial" charset="0"/>
                <a:ea typeface="ＭＳ Ｐゴシック" pitchFamily="-65" charset="-128"/>
              </a:rPr>
              <a:t>: Newer worms are not limited to Windows machines but can</a:t>
            </a:r>
          </a:p>
          <a:p>
            <a:r>
              <a:rPr lang="en-US" b="0" dirty="0" smtClean="0">
                <a:latin typeface="Arial" charset="0"/>
                <a:ea typeface="ＭＳ Ｐゴシック" pitchFamily="-65" charset="-128"/>
              </a:rPr>
              <a:t>attack a variety of platforms, especially the popular varieties of UNIX; or</a:t>
            </a:r>
          </a:p>
          <a:p>
            <a:r>
              <a:rPr lang="en-US" b="0" dirty="0" smtClean="0">
                <a:latin typeface="Arial" charset="0"/>
                <a:ea typeface="ＭＳ Ｐゴシック" pitchFamily="-65" charset="-128"/>
              </a:rPr>
              <a:t>exploit macro or scripting languages supported in popular document types.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Multi-exploit</a:t>
            </a:r>
            <a:r>
              <a:rPr lang="en-US" b="0" dirty="0" smtClean="0">
                <a:latin typeface="Arial" charset="0"/>
                <a:ea typeface="ＭＳ Ｐゴシック" pitchFamily="-65" charset="-128"/>
              </a:rPr>
              <a:t>: New worms penetrate systems in a variety of ways, using exploits</a:t>
            </a:r>
          </a:p>
          <a:p>
            <a:r>
              <a:rPr lang="en-US" b="0" dirty="0" smtClean="0">
                <a:latin typeface="Arial" charset="0"/>
                <a:ea typeface="ＭＳ Ｐゴシック" pitchFamily="-65" charset="-128"/>
              </a:rPr>
              <a:t>against Web servers, browsers, e-mail, file sharing, and other network-based</a:t>
            </a:r>
          </a:p>
          <a:p>
            <a:r>
              <a:rPr lang="en-US" b="0" dirty="0" smtClean="0">
                <a:latin typeface="Arial" charset="0"/>
                <a:ea typeface="ＭＳ Ｐゴシック" pitchFamily="-65" charset="-128"/>
              </a:rPr>
              <a:t>applications; or via shared media.</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Ultrafast spreading</a:t>
            </a:r>
            <a:r>
              <a:rPr lang="en-US" b="0" dirty="0" smtClean="0">
                <a:latin typeface="Arial" charset="0"/>
                <a:ea typeface="ＭＳ Ｐゴシック" pitchFamily="-65" charset="-128"/>
              </a:rPr>
              <a:t>: Exploit various techniques to optimize the rate of spread</a:t>
            </a:r>
          </a:p>
          <a:p>
            <a:r>
              <a:rPr lang="en-US" b="0" dirty="0" smtClean="0">
                <a:latin typeface="Arial" charset="0"/>
                <a:ea typeface="ＭＳ Ｐゴシック" pitchFamily="-65" charset="-128"/>
              </a:rPr>
              <a:t>of a worm to maximize its likelihood of locating as many vulnerable machines</a:t>
            </a:r>
          </a:p>
          <a:p>
            <a:r>
              <a:rPr lang="en-US" b="0" dirty="0" smtClean="0">
                <a:latin typeface="Arial" charset="0"/>
                <a:ea typeface="ＭＳ Ｐゴシック" pitchFamily="-65" charset="-128"/>
              </a:rPr>
              <a:t>as possible in a short time period.</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Polymorphic</a:t>
            </a:r>
            <a:r>
              <a:rPr lang="en-US" b="0" dirty="0" smtClean="0">
                <a:latin typeface="Arial" charset="0"/>
                <a:ea typeface="ＭＳ Ｐゴシック" pitchFamily="-65" charset="-128"/>
              </a:rPr>
              <a:t>: To evade detection, skip past filters, and foil real-time analysis,</a:t>
            </a:r>
          </a:p>
          <a:p>
            <a:r>
              <a:rPr lang="en-US" b="0" dirty="0" smtClean="0">
                <a:latin typeface="Arial" charset="0"/>
                <a:ea typeface="ＭＳ Ｐゴシック" pitchFamily="-65" charset="-128"/>
              </a:rPr>
              <a:t>worms adopt the virus polymorphic technique. Each copy of the worm has</a:t>
            </a:r>
          </a:p>
          <a:p>
            <a:r>
              <a:rPr lang="en-US" b="0" dirty="0" smtClean="0">
                <a:latin typeface="Arial" charset="0"/>
                <a:ea typeface="ＭＳ Ｐゴシック" pitchFamily="-65" charset="-128"/>
              </a:rPr>
              <a:t>new code generated on the fly using functionally equivalent instructions and</a:t>
            </a:r>
          </a:p>
          <a:p>
            <a:r>
              <a:rPr lang="en-US" b="0" dirty="0" smtClean="0">
                <a:latin typeface="Arial" charset="0"/>
                <a:ea typeface="ＭＳ Ｐゴシック" pitchFamily="-65" charset="-128"/>
              </a:rPr>
              <a:t>encryption techniques.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Metamorphic</a:t>
            </a:r>
            <a:r>
              <a:rPr lang="en-US" b="0" dirty="0" smtClean="0">
                <a:latin typeface="Arial" charset="0"/>
                <a:ea typeface="ＭＳ Ｐゴシック" pitchFamily="-65" charset="-128"/>
              </a:rPr>
              <a:t>: In addition to changing their appearance, metamorphic worms</a:t>
            </a:r>
          </a:p>
          <a:p>
            <a:r>
              <a:rPr lang="en-US" b="0" dirty="0" smtClean="0">
                <a:latin typeface="Arial" charset="0"/>
                <a:ea typeface="ＭＳ Ｐゴシック" pitchFamily="-65" charset="-128"/>
              </a:rPr>
              <a:t>have a repertoire of behavior patterns that are unleashed at different stages of</a:t>
            </a:r>
          </a:p>
          <a:p>
            <a:r>
              <a:rPr lang="en-US" b="0" dirty="0" smtClean="0">
                <a:latin typeface="Arial" charset="0"/>
                <a:ea typeface="ＭＳ Ｐゴシック" pitchFamily="-65" charset="-128"/>
              </a:rPr>
              <a:t>propagation.</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Transport vehicles</a:t>
            </a:r>
            <a:r>
              <a:rPr lang="en-US" b="0" dirty="0" smtClean="0">
                <a:latin typeface="Arial" charset="0"/>
                <a:ea typeface="ＭＳ Ｐゴシック" pitchFamily="-65" charset="-128"/>
              </a:rPr>
              <a:t>: Because worms can rapidly compromise a large number of</a:t>
            </a:r>
          </a:p>
          <a:p>
            <a:r>
              <a:rPr lang="en-US" b="0" dirty="0" smtClean="0">
                <a:latin typeface="Arial" charset="0"/>
                <a:ea typeface="ＭＳ Ｐゴシック" pitchFamily="-65" charset="-128"/>
              </a:rPr>
              <a:t>systems, they are ideal for spreading a wide variety of malicious payloads, such as</a:t>
            </a:r>
          </a:p>
          <a:p>
            <a:r>
              <a:rPr lang="en-US" b="0" dirty="0" smtClean="0">
                <a:latin typeface="Arial" charset="0"/>
                <a:ea typeface="ＭＳ Ｐゴシック" pitchFamily="-65" charset="-128"/>
              </a:rPr>
              <a:t>distributed denial-of-service bots, rootkits, spam e-mail generators, and spyware.</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Zero-day exploi</a:t>
            </a:r>
            <a:r>
              <a:rPr lang="en-US" b="0" dirty="0" smtClean="0">
                <a:latin typeface="Arial" charset="0"/>
                <a:ea typeface="ＭＳ Ｐゴシック" pitchFamily="-65" charset="-128"/>
              </a:rPr>
              <a:t>t : To achieve maximum surprise and distribution, a worm</a:t>
            </a:r>
          </a:p>
          <a:p>
            <a:r>
              <a:rPr lang="en-US" b="0" dirty="0" smtClean="0">
                <a:latin typeface="Arial" charset="0"/>
                <a:ea typeface="ＭＳ Ｐゴシック" pitchFamily="-65" charset="-128"/>
              </a:rPr>
              <a:t>should exploit an unknown vulnerability that is only discovered by the general</a:t>
            </a:r>
          </a:p>
          <a:p>
            <a:r>
              <a:rPr lang="en-US" b="0" dirty="0" smtClean="0">
                <a:latin typeface="Arial" charset="0"/>
                <a:ea typeface="ＭＳ Ｐゴシック" pitchFamily="-65" charset="-128"/>
              </a:rPr>
              <a:t>network community when the worm is launched. </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In 2015, 54 zero-day exploits were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discovered and exploited, significantly more than in previous years [SYMA16].</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Many of these were in common computer and mobile software. Some, though,</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were in common libraries and development packages, and some in industrial</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control systems. This indicates the range of systems being targeted.</a:t>
            </a:r>
          </a:p>
          <a:p>
            <a:endParaRPr lang="en-US" b="0"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21186039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a:bodyPr>
          <a:lstStyle/>
          <a:p>
            <a:r>
              <a:rPr lang="en-US" sz="1200" kern="1200" dirty="0" smtClean="0">
                <a:solidFill>
                  <a:schemeClr val="tx1"/>
                </a:solidFill>
                <a:effectLst/>
                <a:latin typeface="Arial" pitchFamily="-110" charset="0"/>
                <a:ea typeface="ＭＳ Ｐゴシック" pitchFamily="-110" charset="-128"/>
                <a:cs typeface="ＭＳ Ｐゴシック" pitchFamily="-110" charset="-128"/>
              </a:rPr>
              <a:t>NIST SP 800-28 (Guidelines on Active Content and Mobile Code , March 2008) defines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mobile code as programs (e.g., script, macro, or other portable instruction) that can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be shipped unchanged to a heterogeneous collection of platforms and executed with</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identical semantics.</a:t>
            </a:r>
          </a:p>
          <a:p>
            <a:pPr>
              <a:lnSpc>
                <a:spcPct val="90000"/>
              </a:lnSpc>
            </a:pPr>
            <a:endParaRPr lang="en-US" dirty="0" smtClean="0">
              <a:latin typeface="Arial" charset="0"/>
              <a:ea typeface="ＭＳ Ｐゴシック" pitchFamily="-65" charset="-128"/>
            </a:endParaRPr>
          </a:p>
          <a:p>
            <a:pPr>
              <a:lnSpc>
                <a:spcPct val="90000"/>
              </a:lnSpc>
            </a:pPr>
            <a:r>
              <a:rPr lang="en-US" dirty="0" smtClean="0">
                <a:latin typeface="Arial" charset="0"/>
                <a:ea typeface="ＭＳ Ｐゴシック" pitchFamily="-65" charset="-128"/>
              </a:rPr>
              <a:t>Mobile code is transmitted from a remote system to a local system and then</a:t>
            </a:r>
          </a:p>
          <a:p>
            <a:pPr>
              <a:lnSpc>
                <a:spcPct val="90000"/>
              </a:lnSpc>
            </a:pPr>
            <a:r>
              <a:rPr lang="en-US" dirty="0" smtClean="0">
                <a:latin typeface="Arial" charset="0"/>
                <a:ea typeface="ＭＳ Ｐゴシック" pitchFamily="-65" charset="-128"/>
              </a:rPr>
              <a:t>executed on the local system without the user’s explicit instruction [SOUP13]. Mobile</a:t>
            </a:r>
          </a:p>
          <a:p>
            <a:pPr>
              <a:lnSpc>
                <a:spcPct val="90000"/>
              </a:lnSpc>
            </a:pPr>
            <a:r>
              <a:rPr lang="en-US" dirty="0" smtClean="0">
                <a:latin typeface="Arial" charset="0"/>
                <a:ea typeface="ＭＳ Ｐゴシック" pitchFamily="-65" charset="-128"/>
              </a:rPr>
              <a:t>code often acts as a mechanism for a virus, worm, or Trojan horse to be transmitted to</a:t>
            </a:r>
          </a:p>
          <a:p>
            <a:pPr>
              <a:lnSpc>
                <a:spcPct val="90000"/>
              </a:lnSpc>
            </a:pPr>
            <a:r>
              <a:rPr lang="en-US" dirty="0" smtClean="0">
                <a:latin typeface="Arial" charset="0"/>
                <a:ea typeface="ＭＳ Ｐゴシック" pitchFamily="-65" charset="-128"/>
              </a:rPr>
              <a:t>the user’s workstation. In other cases, mobile code takes advantage of vulnerabilities</a:t>
            </a:r>
          </a:p>
          <a:p>
            <a:pPr>
              <a:lnSpc>
                <a:spcPct val="90000"/>
              </a:lnSpc>
            </a:pPr>
            <a:r>
              <a:rPr lang="en-US" dirty="0" smtClean="0">
                <a:latin typeface="Arial" charset="0"/>
                <a:ea typeface="ＭＳ Ｐゴシック" pitchFamily="-65" charset="-128"/>
              </a:rPr>
              <a:t>to perform its own exploits, such as unauthorized data access or root compromise.</a:t>
            </a:r>
          </a:p>
          <a:p>
            <a:pPr>
              <a:lnSpc>
                <a:spcPct val="90000"/>
              </a:lnSpc>
            </a:pPr>
            <a:r>
              <a:rPr lang="en-US" dirty="0" smtClean="0">
                <a:latin typeface="Arial" charset="0"/>
                <a:ea typeface="ＭＳ Ｐゴシック" pitchFamily="-65" charset="-128"/>
              </a:rPr>
              <a:t>Popular vehicles for mobile code include Java applets, ActiveX, JavaScript, and</a:t>
            </a:r>
          </a:p>
          <a:p>
            <a:pPr>
              <a:lnSpc>
                <a:spcPct val="90000"/>
              </a:lnSpc>
            </a:pPr>
            <a:r>
              <a:rPr lang="en-US" dirty="0" smtClean="0">
                <a:latin typeface="Arial" charset="0"/>
                <a:ea typeface="ＭＳ Ｐゴシック" pitchFamily="-65" charset="-128"/>
              </a:rPr>
              <a:t>VBScript. The most common ways of using mobile code for malicious operations on</a:t>
            </a:r>
          </a:p>
          <a:p>
            <a:pPr>
              <a:lnSpc>
                <a:spcPct val="90000"/>
              </a:lnSpc>
            </a:pPr>
            <a:r>
              <a:rPr lang="en-US" dirty="0" smtClean="0">
                <a:latin typeface="Arial" charset="0"/>
                <a:ea typeface="ＭＳ Ｐゴシック" pitchFamily="-65" charset="-128"/>
              </a:rPr>
              <a:t>local system are cross-site scripting, interactive and dynamic Web sites, e-mail attachments,</a:t>
            </a:r>
          </a:p>
          <a:p>
            <a:pPr>
              <a:lnSpc>
                <a:spcPct val="90000"/>
              </a:lnSpc>
            </a:pPr>
            <a:r>
              <a:rPr lang="en-US" dirty="0" smtClean="0">
                <a:latin typeface="Arial" charset="0"/>
                <a:ea typeface="ＭＳ Ｐゴシック" pitchFamily="-65" charset="-128"/>
              </a:rPr>
              <a:t>and downloads from untrusted sites or of untrusted software.</a:t>
            </a:r>
          </a:p>
        </p:txBody>
      </p:sp>
      <p:sp>
        <p:nvSpPr>
          <p:cNvPr id="57348" name="Slide Number Placeholder 3"/>
          <p:cNvSpPr>
            <a:spLocks noGrp="1"/>
          </p:cNvSpPr>
          <p:nvPr>
            <p:ph type="sldNum" sz="quarter" idx="5"/>
          </p:nvPr>
        </p:nvSpPr>
        <p:spPr>
          <a:noFill/>
        </p:spPr>
        <p:txBody>
          <a:bodyPr/>
          <a:lstStyle/>
          <a:p>
            <a:fld id="{353A8A23-2EEF-4597-A988-F86389022732}" type="slidenum">
              <a:rPr lang="en-AU"/>
              <a:pPr/>
              <a:t>26</a:t>
            </a:fld>
            <a:endParaRPr lang="en-AU"/>
          </a:p>
        </p:txBody>
      </p:sp>
    </p:spTree>
    <p:extLst>
      <p:ext uri="{BB962C8B-B14F-4D97-AF65-F5344CB8AC3E}">
        <p14:creationId xmlns:p14="http://schemas.microsoft.com/office/powerpoint/2010/main" val="4309852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a:bodyPr>
          <a:lstStyle/>
          <a:p>
            <a:r>
              <a:rPr lang="en-US" sz="1100" dirty="0" smtClean="0">
                <a:latin typeface="Arial" charset="0"/>
                <a:ea typeface="ＭＳ Ｐゴシック" pitchFamily="-65" charset="-128"/>
              </a:rPr>
              <a:t>Worms first appeared on mobile phones with the discovery of the </a:t>
            </a:r>
            <a:r>
              <a:rPr lang="en-US" sz="1100" dirty="0" err="1" smtClean="0">
                <a:latin typeface="Arial" charset="0"/>
                <a:ea typeface="ＭＳ Ｐゴシック" pitchFamily="-65" charset="-128"/>
              </a:rPr>
              <a:t>Cabir</a:t>
            </a:r>
            <a:r>
              <a:rPr lang="en-US" sz="1100" dirty="0" smtClean="0">
                <a:latin typeface="Arial" charset="0"/>
                <a:ea typeface="ＭＳ Ｐゴシック" pitchFamily="-65" charset="-128"/>
              </a:rPr>
              <a:t> worm in</a:t>
            </a:r>
          </a:p>
          <a:p>
            <a:r>
              <a:rPr lang="en-US" sz="1100" dirty="0" smtClean="0">
                <a:latin typeface="Arial" charset="0"/>
                <a:ea typeface="ＭＳ Ｐゴシック" pitchFamily="-65" charset="-128"/>
              </a:rPr>
              <a:t>2004, and then </a:t>
            </a:r>
            <a:r>
              <a:rPr lang="en-US" sz="1100" dirty="0" err="1" smtClean="0">
                <a:latin typeface="Arial" charset="0"/>
                <a:ea typeface="ＭＳ Ｐゴシック" pitchFamily="-65" charset="-128"/>
              </a:rPr>
              <a:t>Lasco</a:t>
            </a:r>
            <a:r>
              <a:rPr lang="en-US" sz="1100" dirty="0" smtClean="0">
                <a:latin typeface="Arial" charset="0"/>
                <a:ea typeface="ＭＳ Ｐゴシック" pitchFamily="-65" charset="-128"/>
              </a:rPr>
              <a:t> and </a:t>
            </a:r>
            <a:r>
              <a:rPr lang="en-US" sz="1100" dirty="0" err="1" smtClean="0">
                <a:latin typeface="Arial" charset="0"/>
                <a:ea typeface="ＭＳ Ｐゴシック" pitchFamily="-65" charset="-128"/>
              </a:rPr>
              <a:t>CommWarrior</a:t>
            </a:r>
            <a:r>
              <a:rPr lang="en-US" sz="1100" dirty="0" smtClean="0">
                <a:latin typeface="Arial" charset="0"/>
                <a:ea typeface="ＭＳ Ｐゴシック" pitchFamily="-65" charset="-128"/>
              </a:rPr>
              <a:t> in 2005. These worms communicate through</a:t>
            </a:r>
          </a:p>
          <a:p>
            <a:r>
              <a:rPr lang="en-US" sz="1100" dirty="0" smtClean="0">
                <a:latin typeface="Arial" charset="0"/>
                <a:ea typeface="ＭＳ Ｐゴシック" pitchFamily="-65" charset="-128"/>
              </a:rPr>
              <a:t>Bluetooth wireless connections or via the multimedia messaging service (MMS).</a:t>
            </a:r>
          </a:p>
          <a:p>
            <a:r>
              <a:rPr lang="en-US" sz="1100" dirty="0" smtClean="0">
                <a:latin typeface="Arial" charset="0"/>
                <a:ea typeface="ＭＳ Ｐゴシック" pitchFamily="-65" charset="-128"/>
              </a:rPr>
              <a:t>The target is the smartphone, which is a mobile phone that permits users to install</a:t>
            </a:r>
          </a:p>
          <a:p>
            <a:r>
              <a:rPr lang="en-US" sz="1100" dirty="0" smtClean="0">
                <a:latin typeface="Arial" charset="0"/>
                <a:ea typeface="ＭＳ Ｐゴシック" pitchFamily="-65" charset="-128"/>
              </a:rPr>
              <a:t>software applications from sources other than the cellular network operator. All</a:t>
            </a:r>
          </a:p>
          <a:p>
            <a:r>
              <a:rPr lang="en-US" sz="1100" dirty="0" smtClean="0">
                <a:latin typeface="Arial" charset="0"/>
                <a:ea typeface="ＭＳ Ｐゴシック" pitchFamily="-65" charset="-128"/>
              </a:rPr>
              <a:t>these early mobile worms targeted mobile phones using the Symbian operating</a:t>
            </a:r>
          </a:p>
          <a:p>
            <a:r>
              <a:rPr lang="en-US" sz="1100" dirty="0" smtClean="0">
                <a:latin typeface="Arial" charset="0"/>
                <a:ea typeface="ＭＳ Ｐゴシック" pitchFamily="-65" charset="-128"/>
              </a:rPr>
              <a:t>system. More recent malware targets Android and iPhone systems. Mobile phone</a:t>
            </a:r>
          </a:p>
          <a:p>
            <a:r>
              <a:rPr lang="en-US" sz="1100" dirty="0" smtClean="0">
                <a:latin typeface="Arial" charset="0"/>
                <a:ea typeface="ＭＳ Ｐゴシック" pitchFamily="-65" charset="-128"/>
              </a:rPr>
              <a:t>malware can completely disable the phone, delete data on the phone, or force the</a:t>
            </a:r>
          </a:p>
          <a:p>
            <a:r>
              <a:rPr lang="en-US" sz="1100" dirty="0" smtClean="0">
                <a:latin typeface="Arial" charset="0"/>
                <a:ea typeface="ＭＳ Ｐゴシック" pitchFamily="-65" charset="-128"/>
              </a:rPr>
              <a:t>device to send costly messages to premium-priced numbers.</a:t>
            </a:r>
          </a:p>
          <a:p>
            <a:endParaRPr lang="en-US" sz="1100" dirty="0" smtClean="0">
              <a:latin typeface="Arial" charset="0"/>
              <a:ea typeface="ＭＳ Ｐゴシック" pitchFamily="-65" charset="-128"/>
            </a:endParaRPr>
          </a:p>
          <a:p>
            <a:r>
              <a:rPr lang="en-US" sz="1100" dirty="0" smtClean="0">
                <a:latin typeface="Arial" charset="0"/>
                <a:ea typeface="ＭＳ Ｐゴシック" pitchFamily="-65" charset="-128"/>
              </a:rPr>
              <a:t>The </a:t>
            </a:r>
            <a:r>
              <a:rPr lang="en-US" sz="1100" dirty="0" err="1" smtClean="0">
                <a:latin typeface="Arial" charset="0"/>
                <a:ea typeface="ＭＳ Ｐゴシック" pitchFamily="-65" charset="-128"/>
              </a:rPr>
              <a:t>CommWarrior</a:t>
            </a:r>
            <a:r>
              <a:rPr lang="en-US" sz="1100" dirty="0" smtClean="0">
                <a:latin typeface="Arial" charset="0"/>
                <a:ea typeface="ＭＳ Ｐゴシック" pitchFamily="-65" charset="-128"/>
              </a:rPr>
              <a:t> worm replicates by means of Bluetooth to other phones</a:t>
            </a:r>
          </a:p>
          <a:p>
            <a:r>
              <a:rPr lang="en-US" sz="1100" dirty="0" smtClean="0">
                <a:latin typeface="Arial" charset="0"/>
                <a:ea typeface="ＭＳ Ｐゴシック" pitchFamily="-65" charset="-128"/>
              </a:rPr>
              <a:t>in the receiving area. It also sends itself as an MMS file to numbers in the phone’s</a:t>
            </a:r>
          </a:p>
          <a:p>
            <a:r>
              <a:rPr lang="en-US" sz="1100" dirty="0" smtClean="0">
                <a:latin typeface="Arial" charset="0"/>
                <a:ea typeface="ＭＳ Ｐゴシック" pitchFamily="-65" charset="-128"/>
              </a:rPr>
              <a:t>address book and in automatic replies to incoming text messages and MMS messages.</a:t>
            </a:r>
          </a:p>
          <a:p>
            <a:r>
              <a:rPr lang="en-US" sz="1100" dirty="0" smtClean="0">
                <a:latin typeface="Arial" charset="0"/>
                <a:ea typeface="ＭＳ Ｐゴシック" pitchFamily="-65" charset="-128"/>
              </a:rPr>
              <a:t>In addition, it copies itself to the removable memory card and inserts itself</a:t>
            </a:r>
          </a:p>
          <a:p>
            <a:r>
              <a:rPr lang="en-US" sz="1100" dirty="0" smtClean="0">
                <a:latin typeface="Arial" charset="0"/>
                <a:ea typeface="ＭＳ Ｐゴシック" pitchFamily="-65" charset="-128"/>
              </a:rPr>
              <a:t>into the program installation files on the phone.</a:t>
            </a:r>
          </a:p>
          <a:p>
            <a:endParaRPr lang="en-US" sz="1100" dirty="0" smtClean="0">
              <a:latin typeface="Arial" charset="0"/>
              <a:ea typeface="ＭＳ Ｐゴシック" pitchFamily="-65"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Although these examples demonstrate that mobile phone worms are possible,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vast majority of mobile phone malware observed use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trojan</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apps to install themselves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[SYMA16].</a:t>
            </a:r>
            <a:endParaRPr lang="en-US" sz="1100" dirty="0" smtClean="0">
              <a:latin typeface="Arial" charset="0"/>
              <a:ea typeface="ＭＳ Ｐゴシック" pitchFamily="-65" charset="-128"/>
            </a:endParaRPr>
          </a:p>
        </p:txBody>
      </p:sp>
      <p:sp>
        <p:nvSpPr>
          <p:cNvPr id="59396" name="Slide Number Placeholder 3"/>
          <p:cNvSpPr>
            <a:spLocks noGrp="1"/>
          </p:cNvSpPr>
          <p:nvPr>
            <p:ph type="sldNum" sz="quarter" idx="5"/>
          </p:nvPr>
        </p:nvSpPr>
        <p:spPr>
          <a:noFill/>
        </p:spPr>
        <p:txBody>
          <a:bodyPr/>
          <a:lstStyle/>
          <a:p>
            <a:fld id="{B840E144-5D5B-4E51-A4C8-12FF29CB1015}" type="slidenum">
              <a:rPr lang="en-AU"/>
              <a:pPr/>
              <a:t>27</a:t>
            </a:fld>
            <a:endParaRPr lang="en-AU"/>
          </a:p>
        </p:txBody>
      </p:sp>
    </p:spTree>
    <p:extLst>
      <p:ext uri="{BB962C8B-B14F-4D97-AF65-F5344CB8AC3E}">
        <p14:creationId xmlns:p14="http://schemas.microsoft.com/office/powerpoint/2010/main" val="1123074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Another approach to exploiting software vulnerabilities involves the exploit of bugs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user applications to install malware. A common technique exploits browser vulnerabilities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so that when the user views a Web page controlled by the attacker, it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contains code that exploits the browser bug to download and install malware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on the system without the user’s knowledge or consent. This is known as a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drive-by-download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and is a common exploit in recent attack kits. </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Multiple vulnerabilities in the Adobe Flash</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Player and Oracle Java plugins have been exploited by attackers over many years, to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point where many browsers are now removing support for them. In most cases, this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malware does not actively propagate as a worm does, but rather waits for unsuspecting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users to visit the malicious webpage in order to spread to their systems [SYMA16].</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p:txBody>
      </p:sp>
      <p:sp>
        <p:nvSpPr>
          <p:cNvPr id="61444" name="Slide Number Placeholder 3"/>
          <p:cNvSpPr>
            <a:spLocks noGrp="1"/>
          </p:cNvSpPr>
          <p:nvPr>
            <p:ph type="sldNum" sz="quarter" idx="5"/>
          </p:nvPr>
        </p:nvSpPr>
        <p:spPr>
          <a:noFill/>
        </p:spPr>
        <p:txBody>
          <a:bodyPr/>
          <a:lstStyle/>
          <a:p>
            <a:fld id="{6A1CD6A7-873F-4FC7-AA31-DFA155F764A4}" type="slidenum">
              <a:rPr lang="en-AU"/>
              <a:pPr/>
              <a:t>28</a:t>
            </a:fld>
            <a:endParaRPr lang="en-AU"/>
          </a:p>
        </p:txBody>
      </p:sp>
    </p:spTree>
    <p:extLst>
      <p:ext uri="{BB962C8B-B14F-4D97-AF65-F5344CB8AC3E}">
        <p14:creationId xmlns:p14="http://schemas.microsoft.com/office/powerpoint/2010/main" val="8123274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general, drive-by-download attacks are aimed at anyone who visits a compromised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site and is vulnerable to the exploits used.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Watering-hole attacks </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are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variant of this used in highly targeted attacks. The attacker researches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their intended victims to identify web sites they are likely to visit, and then scans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these sites to identify those with vulnerabilities that allow their compromise with</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 drive-by-download attack. They then wait for one of their intended victims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visit one of the compromised sites. Their attack code may even be written so that it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will only infect systems belonging to the target organization, and take no action for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other visitors to the site. This greatly increases the likelihood of the site compromise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remaining undetected.</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p:txBody>
      </p:sp>
      <p:sp>
        <p:nvSpPr>
          <p:cNvPr id="61444" name="Slide Number Placeholder 3"/>
          <p:cNvSpPr>
            <a:spLocks noGrp="1"/>
          </p:cNvSpPr>
          <p:nvPr>
            <p:ph type="sldNum" sz="quarter" idx="5"/>
          </p:nvPr>
        </p:nvSpPr>
        <p:spPr>
          <a:noFill/>
        </p:spPr>
        <p:txBody>
          <a:bodyPr/>
          <a:lstStyle/>
          <a:p>
            <a:fld id="{6A1CD6A7-873F-4FC7-AA31-DFA155F764A4}" type="slidenum">
              <a:rPr lang="en-AU"/>
              <a:pPr/>
              <a:t>29</a:t>
            </a:fld>
            <a:endParaRPr lang="en-AU"/>
          </a:p>
        </p:txBody>
      </p:sp>
    </p:spTree>
    <p:extLst>
      <p:ext uri="{BB962C8B-B14F-4D97-AF65-F5344CB8AC3E}">
        <p14:creationId xmlns:p14="http://schemas.microsoft.com/office/powerpoint/2010/main" val="1019191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C27882FE-C651-41F4-B86A-AB2AA24EE238}" type="slidenum">
              <a:rPr lang="en-AU"/>
              <a:pPr/>
              <a:t>3</a:t>
            </a:fld>
            <a:endParaRPr lang="en-AU"/>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r>
              <a:rPr lang="en-US" b="1" dirty="0" smtClean="0">
                <a:latin typeface="Arial" charset="0"/>
                <a:ea typeface="ＭＳ Ｐゴシック" pitchFamily="-65" charset="-128"/>
              </a:rPr>
              <a:t>Malicious software</a:t>
            </a:r>
            <a:r>
              <a:rPr lang="en-US" b="0" dirty="0" smtClean="0">
                <a:latin typeface="Arial" charset="0"/>
                <a:ea typeface="ＭＳ Ｐゴシック" pitchFamily="-65" charset="-128"/>
              </a:rPr>
              <a:t>, or </a:t>
            </a:r>
            <a:r>
              <a:rPr lang="en-US" b="1" dirty="0" smtClean="0">
                <a:latin typeface="Arial" charset="0"/>
                <a:ea typeface="ＭＳ Ｐゴシック" pitchFamily="-65" charset="-128"/>
              </a:rPr>
              <a:t>malware</a:t>
            </a:r>
            <a:r>
              <a:rPr lang="en-US" b="0" dirty="0" smtClean="0">
                <a:latin typeface="Arial" charset="0"/>
                <a:ea typeface="ＭＳ Ｐゴシック" pitchFamily="-65" charset="-128"/>
              </a:rPr>
              <a:t>, arguably constitutes one of the most significant categories</a:t>
            </a:r>
          </a:p>
          <a:p>
            <a:pPr eaLnBrk="1" hangingPunct="1"/>
            <a:r>
              <a:rPr lang="en-US" b="0" dirty="0" smtClean="0">
                <a:latin typeface="Arial" charset="0"/>
                <a:ea typeface="ＭＳ Ｐゴシック" pitchFamily="-65" charset="-128"/>
              </a:rPr>
              <a:t>of threats to computer systems. NIST</a:t>
            </a:r>
            <a:r>
              <a:rPr lang="en-US" b="0" baseline="0" dirty="0" smtClean="0">
                <a:latin typeface="Arial" charset="0"/>
                <a:ea typeface="ＭＳ Ｐゴシック" pitchFamily="-65" charset="-128"/>
              </a:rPr>
              <a:t> SP 800-83 </a:t>
            </a:r>
            <a:r>
              <a:rPr lang="en-US" b="0" i="1" baseline="0" dirty="0" smtClean="0">
                <a:latin typeface="Arial" charset="0"/>
                <a:ea typeface="ＭＳ Ｐゴシック" pitchFamily="-65" charset="-128"/>
              </a:rPr>
              <a:t>(</a:t>
            </a:r>
            <a:r>
              <a:rPr lang="en-US" b="0" i="1" dirty="0" smtClean="0">
                <a:latin typeface="Arial" charset="0"/>
                <a:ea typeface="ＭＳ Ｐゴシック" pitchFamily="-65" charset="-128"/>
              </a:rPr>
              <a:t>Guide to Malware Incident Prevention and </a:t>
            </a:r>
          </a:p>
          <a:p>
            <a:pPr eaLnBrk="1" hangingPunct="1"/>
            <a:r>
              <a:rPr lang="en-US" b="0" i="1" dirty="0" smtClean="0">
                <a:latin typeface="Arial" charset="0"/>
                <a:ea typeface="ＭＳ Ｐゴシック" pitchFamily="-65" charset="-128"/>
              </a:rPr>
              <a:t>Handling for Desktops and Laptops,</a:t>
            </a:r>
            <a:r>
              <a:rPr lang="en-US" b="0" i="1" baseline="0" dirty="0" smtClean="0">
                <a:latin typeface="Arial" charset="0"/>
                <a:ea typeface="ＭＳ Ｐゴシック" pitchFamily="-65" charset="-128"/>
              </a:rPr>
              <a:t> </a:t>
            </a:r>
            <a:r>
              <a:rPr lang="en-US" b="0" i="0" baseline="0" dirty="0" smtClean="0">
                <a:latin typeface="Arial" charset="0"/>
                <a:ea typeface="ＭＳ Ｐゴシック" pitchFamily="-65" charset="-128"/>
              </a:rPr>
              <a:t>July 2013) def</a:t>
            </a:r>
            <a:r>
              <a:rPr lang="en-US" b="0" i="0" dirty="0" smtClean="0">
                <a:latin typeface="Arial" charset="0"/>
                <a:ea typeface="ＭＳ Ｐゴシック" pitchFamily="-65" charset="-128"/>
              </a:rPr>
              <a:t>ines </a:t>
            </a:r>
            <a:r>
              <a:rPr lang="en-US" b="0" dirty="0" smtClean="0">
                <a:latin typeface="Arial" charset="0"/>
                <a:ea typeface="ＭＳ Ｐゴシック" pitchFamily="-65" charset="-128"/>
              </a:rPr>
              <a:t>malware as “a program that</a:t>
            </a:r>
          </a:p>
          <a:p>
            <a:pPr eaLnBrk="1" hangingPunct="1"/>
            <a:r>
              <a:rPr lang="en-US" b="0" dirty="0" smtClean="0">
                <a:latin typeface="Arial" charset="0"/>
                <a:ea typeface="ＭＳ Ｐゴシック" pitchFamily="-65" charset="-128"/>
              </a:rPr>
              <a:t>is inserted into a system, usually covertly, with the intent of compromising the confidentiality,</a:t>
            </a:r>
          </a:p>
          <a:p>
            <a:pPr eaLnBrk="1" hangingPunct="1"/>
            <a:r>
              <a:rPr lang="en-US" b="0" dirty="0" smtClean="0">
                <a:latin typeface="Arial" charset="0"/>
                <a:ea typeface="ＭＳ Ｐゴシック" pitchFamily="-65" charset="-128"/>
              </a:rPr>
              <a:t>integrity, or availability of the victim’s data, applications, or operating</a:t>
            </a:r>
          </a:p>
          <a:p>
            <a:pPr eaLnBrk="1" hangingPunct="1"/>
            <a:r>
              <a:rPr lang="en-US" b="0" dirty="0" smtClean="0">
                <a:latin typeface="Arial" charset="0"/>
                <a:ea typeface="ＭＳ Ｐゴシック" pitchFamily="-65" charset="-128"/>
              </a:rPr>
              <a:t>system or otherwise annoying or disrupting the victim.” Hence, we are concerned</a:t>
            </a:r>
          </a:p>
          <a:p>
            <a:pPr eaLnBrk="1" hangingPunct="1"/>
            <a:r>
              <a:rPr lang="en-US" b="0" dirty="0" smtClean="0">
                <a:latin typeface="Arial" charset="0"/>
                <a:ea typeface="ＭＳ Ｐゴシック" pitchFamily="-65" charset="-128"/>
              </a:rPr>
              <a:t>with the threat malware poses to application programs, to utility programs, such as</a:t>
            </a:r>
          </a:p>
          <a:p>
            <a:pPr eaLnBrk="1" hangingPunct="1"/>
            <a:r>
              <a:rPr lang="en-US" b="0" dirty="0" smtClean="0">
                <a:latin typeface="Arial" charset="0"/>
                <a:ea typeface="ＭＳ Ｐゴシック" pitchFamily="-65" charset="-128"/>
              </a:rPr>
              <a:t>editors and compilers, and to kernel-level programs. We are also concerned with</a:t>
            </a:r>
          </a:p>
          <a:p>
            <a:pPr eaLnBrk="1" hangingPunct="1"/>
            <a:r>
              <a:rPr lang="en-US" b="0" dirty="0" smtClean="0">
                <a:latin typeface="Arial" charset="0"/>
                <a:ea typeface="ＭＳ Ｐゴシック" pitchFamily="-65" charset="-128"/>
              </a:rPr>
              <a:t>its use on compromised or malicious Web sites and servers, or in especially crafted</a:t>
            </a:r>
          </a:p>
          <a:p>
            <a:pPr eaLnBrk="1" hangingPunct="1"/>
            <a:r>
              <a:rPr lang="en-US" b="0" dirty="0" smtClean="0">
                <a:latin typeface="Arial" charset="0"/>
                <a:ea typeface="ＭＳ Ｐゴシック" pitchFamily="-65" charset="-128"/>
              </a:rPr>
              <a:t>spam e-mails or other messages, which aim to trick users into revealing sensitive</a:t>
            </a:r>
          </a:p>
          <a:p>
            <a:pPr eaLnBrk="1" hangingPunct="1"/>
            <a:r>
              <a:rPr lang="en-US" b="0" dirty="0" smtClean="0">
                <a:latin typeface="Arial" charset="0"/>
                <a:ea typeface="ＭＳ Ｐゴシック" pitchFamily="-65" charset="-128"/>
              </a:rPr>
              <a:t>personal information.</a:t>
            </a:r>
          </a:p>
          <a:p>
            <a:pPr eaLnBrk="1" hangingPunct="1"/>
            <a:endParaRPr lang="en-US" b="0"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18757751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Malvertising</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is another technique used to place malware on websites without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actually compromising them. The attacker pays for advertisements that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are highly likely to be placed on their intended target websites, and which incorporate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malware in them. Using these malicious adds, attackers can infect visitors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sites displaying them. Again, the malware code may be dynamically generated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either reduce the chance of detection, or to only infect specific systems.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Malvertising</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has grown rapidly</a:t>
            </a:r>
            <a:r>
              <a:rPr lang="en-US" sz="1200" kern="1200" baseline="0" dirty="0" smtClean="0">
                <a:solidFill>
                  <a:schemeClr val="tx1"/>
                </a:solidFill>
                <a:effectLst/>
                <a:latin typeface="Arial" pitchFamily="-110" charset="0"/>
                <a:ea typeface="ＭＳ Ｐゴシック" pitchFamily="-110" charset="-128"/>
                <a:cs typeface="ＭＳ Ｐゴシック" pitchFamily="-110" charset="-128"/>
              </a:rPr>
              <a:t> </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in recent years, as they are easy to place on desired websites with few questions asked,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and are hard to track. Attackers have placed these ads for as little as a few hours,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when they expect their intended victims could be browsing the targeted websites,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greatly reducing their visibility [SYMA16].</a:t>
            </a:r>
          </a:p>
          <a:p>
            <a:endParaRPr lang="en-US" dirty="0" smtClean="0"/>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Other malware may target common PDF viewers to also download and install</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malware without the user’s consent when they view a malicious PDF document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[STEV11]. Such documents may be spread by spam e-mail, or be part of a targeted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phishing attack, as we will discuss in the next section.</a:t>
            </a:r>
          </a:p>
          <a:p>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30</a:t>
            </a:fld>
            <a:endParaRPr lang="en-AU"/>
          </a:p>
        </p:txBody>
      </p:sp>
    </p:spTree>
    <p:extLst>
      <p:ext uri="{BB962C8B-B14F-4D97-AF65-F5344CB8AC3E}">
        <p14:creationId xmlns:p14="http://schemas.microsoft.com/office/powerpoint/2010/main" val="3641068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Clickjacking</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also known as a </a:t>
            </a:r>
            <a:r>
              <a:rPr lang="en-US" sz="1200" b="0" i="1" u="none" strike="noStrike" kern="1200" baseline="0" dirty="0" smtClean="0">
                <a:solidFill>
                  <a:schemeClr val="tx1"/>
                </a:solidFill>
                <a:latin typeface="Arial" pitchFamily="-110" charset="0"/>
                <a:ea typeface="ＭＳ Ｐゴシック" pitchFamily="-110" charset="-128"/>
                <a:cs typeface="ＭＳ Ｐゴシック" pitchFamily="-110" charset="-128"/>
              </a:rPr>
              <a:t>user-interface  (UI) redress attack </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is a vulnerability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used by an attacker to collect an infected user’s clicks. The attacker can force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user to do a variety of things from adjusting the user’s computer settings to unwittingly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sending the user to Web sites that might have malicious code. Also, by taking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advantage of Adobe Flash or JavaScript, an attacker could even place a button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under or over a legitimate button, making it difficult for users to detect. A typical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attack uses multiple transparent or opaque layers to trick a user into clicking on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button or link on another page when they were intending to click on the top level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page. Thus, the attacker is hijacking clicks meant for one page and routing them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another page, most likely owned by another application, domain, or both.</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Using a similar technique, keystrokes can also be hijacked. With a carefully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crafted combination of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stylesheets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iframes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and text boxes, a user can be led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believe they are typing in the password to their email or bank account, but 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instead typing into an invisible frame controlled by the attacker.</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There is a wide variety of techniques for accomplishing a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clickjacking</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attack,</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new techniques are developed as defenses to older techniques are put in place.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[NIEM11] and [STON10] are useful discussions.</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31</a:t>
            </a:fld>
            <a:endParaRPr lang="en-AU"/>
          </a:p>
        </p:txBody>
      </p:sp>
    </p:spTree>
    <p:extLst>
      <p:ext uri="{BB962C8B-B14F-4D97-AF65-F5344CB8AC3E}">
        <p14:creationId xmlns:p14="http://schemas.microsoft.com/office/powerpoint/2010/main" val="42460170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25000" lnSpcReduction="20000"/>
          </a:bodyPr>
          <a:lstStyle/>
          <a:p>
            <a:pPr>
              <a:lnSpc>
                <a:spcPct val="90000"/>
              </a:lnSpc>
            </a:pPr>
            <a:r>
              <a:rPr lang="en-US" dirty="0" smtClean="0">
                <a:latin typeface="Arial" charset="0"/>
                <a:ea typeface="ＭＳ Ｐゴシック" pitchFamily="-65" charset="-128"/>
              </a:rPr>
              <a:t>The final category of malware propagation we consider involves social engineering,</a:t>
            </a:r>
          </a:p>
          <a:p>
            <a:pPr>
              <a:lnSpc>
                <a:spcPct val="90000"/>
              </a:lnSpc>
            </a:pPr>
            <a:r>
              <a:rPr lang="en-US" dirty="0" smtClean="0">
                <a:latin typeface="Arial" charset="0"/>
                <a:ea typeface="ＭＳ Ｐゴシック" pitchFamily="-65" charset="-128"/>
              </a:rPr>
              <a:t>“tricking” users to assist in the compromise of their own systems or personal</a:t>
            </a:r>
          </a:p>
          <a:p>
            <a:pPr>
              <a:lnSpc>
                <a:spcPct val="90000"/>
              </a:lnSpc>
            </a:pPr>
            <a:r>
              <a:rPr lang="en-US" dirty="0" smtClean="0">
                <a:latin typeface="Arial" charset="0"/>
                <a:ea typeface="ＭＳ Ｐゴシック" pitchFamily="-65" charset="-128"/>
              </a:rPr>
              <a:t>information. This can occur when a user views and responds to some SPAM</a:t>
            </a:r>
          </a:p>
          <a:p>
            <a:pPr>
              <a:lnSpc>
                <a:spcPct val="90000"/>
              </a:lnSpc>
            </a:pPr>
            <a:r>
              <a:rPr lang="en-US" dirty="0" smtClean="0">
                <a:latin typeface="Arial" charset="0"/>
                <a:ea typeface="ＭＳ Ｐゴシック" pitchFamily="-65" charset="-128"/>
              </a:rPr>
              <a:t>e-mail, or permits the installation and execution of some Trojan horse program or</a:t>
            </a:r>
          </a:p>
          <a:p>
            <a:pPr>
              <a:lnSpc>
                <a:spcPct val="90000"/>
              </a:lnSpc>
            </a:pPr>
            <a:r>
              <a:rPr lang="en-US" dirty="0" smtClean="0">
                <a:latin typeface="Arial" charset="0"/>
                <a:ea typeface="ＭＳ Ｐゴシック" pitchFamily="-65" charset="-128"/>
              </a:rPr>
              <a:t>scripting code.</a:t>
            </a:r>
          </a:p>
          <a:p>
            <a:pPr>
              <a:lnSpc>
                <a:spcPct val="90000"/>
              </a:lnSpc>
            </a:pPr>
            <a:endParaRPr lang="en-US" b="1" dirty="0" smtClean="0">
              <a:latin typeface="Arial" charset="0"/>
              <a:ea typeface="ＭＳ Ｐゴシック" pitchFamily="-65" charset="-128"/>
            </a:endParaRPr>
          </a:p>
          <a:p>
            <a:pPr>
              <a:lnSpc>
                <a:spcPct val="90000"/>
              </a:lnSpc>
            </a:pPr>
            <a:r>
              <a:rPr lang="en-US" b="1" dirty="0" smtClean="0">
                <a:latin typeface="Arial" charset="0"/>
                <a:ea typeface="ＭＳ Ｐゴシック" pitchFamily="-65" charset="-128"/>
              </a:rPr>
              <a:t>Spam (Unsolicited Bulk) E-Mail</a:t>
            </a:r>
          </a:p>
          <a:p>
            <a:pPr>
              <a:lnSpc>
                <a:spcPct val="90000"/>
              </a:lnSpc>
            </a:pPr>
            <a:endParaRPr lang="en-US" dirty="0" smtClean="0">
              <a:latin typeface="Arial" charset="0"/>
              <a:ea typeface="ＭＳ Ｐゴシック" pitchFamily="-65"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With the explosive growth of the Internet over the last few decades, the widespread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use of e-mail, and the extremely low cost required to send large volumes of e-mail, has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come the rise of unsolicited bulk e-mail, commonly known as spam. [SYMA16] notes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that more than half of inbound business e-mail traffic is still spam, despite a gradual</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decline in recent years. This imposes significant costs on both the network infrastructure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needed to relay this traffic, and on users who need to filter their legitimate e-mails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out of this flood. In response to this explosive growth, there has been the equally rapid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growth of the anti-spam industry that provides products to detect and filter spam</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e-mails. This has led to an arms race between the spammers devising techniques to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sneak their content through, and with the defenders, efforts to block them [KREI09].</a:t>
            </a:r>
          </a:p>
          <a:p>
            <a:pPr>
              <a:lnSpc>
                <a:spcPct val="90000"/>
              </a:lnSpc>
            </a:pPr>
            <a:endParaRPr lang="en-US" dirty="0" smtClean="0">
              <a:latin typeface="Arial" charset="0"/>
              <a:ea typeface="ＭＳ Ｐゴシック" pitchFamily="-65"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However, the spam problem continues, as spammers exploit other means of</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reaching their victims. This includes the use of social media, reflecting the rapid growth</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in the use of these networks. For example, [SYMA16] described a successful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weightloss</a:t>
            </a:r>
            <a:endParaRPr lang="en-US" sz="1200" kern="1200" dirty="0" smtClean="0">
              <a:solidFill>
                <a:schemeClr val="tx1"/>
              </a:solidFill>
              <a:effectLst/>
              <a:latin typeface="Arial" pitchFamily="-110" charset="0"/>
              <a:ea typeface="ＭＳ Ｐゴシック" pitchFamily="-110" charset="-128"/>
              <a:cs typeface="ＭＳ Ｐゴシック" pitchFamily="-110"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spam campaign that exploited hundreds of thousands of fake Twitter accounts,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mutually supporting and reinforcing each other, to increase their credibility and likelihood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of users following them, and then falling for the scam. Social network scams often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rely on victims sharing the scam, or on fake offers with incentives, to assist their spread.</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While some spam e-mail is sent from legitimate mail servers using stolen user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credentials, most recent spam is sent by botnets using compromised user systems,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as we will discuss in Section 6.6. A significant portion of spam e-mail content is just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advertising, trying to convince the recipient to purchase some product online, such</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as pharmaceuticals, or used in scams, such as stock, romance or fake trader scams, or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money mule job ads. But spam is also a significant carrier of malware. The e-mail may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have an attached document, which, if opened, may exploit a software vulnerability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to install malware on the user’s system, as we discussed in the previous section. Or, it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may have an attached Trojan horse program or scripting code that, if run, also installs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malware on the user’s system. Some Trojans avoid the need for user agreement by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exploiting a software vulnerability in order to install themselves, as we will discuss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next. Finally the spam may be used in a phishing attack, typically directing the user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either to a fake website that mirrors some legitimate service, such as an online banking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site, where it attempts to capture the user’s login and password details; or to complete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some form with sufficient personal details to allow the attacker to impersonate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user in an identity theft. In recent years, the evolving criminal marketplace makes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phishing campaigns easier by selling packages to scammers that largely automate the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process of running the scam [SYMA16]. All of these uses make spam e-mails a significant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security concern. However, in many cases, it requires the user’s active choice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to view the e-mail and any attached document, or to permit the installation of some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program, in order for the compromise to occur. Hence the importance of providing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appropriate security awareness training to users, so they are better able to recognize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and respond appropriately to such e-mails, as we will discuss in Chapter 17.</a:t>
            </a:r>
          </a:p>
          <a:p>
            <a:pPr>
              <a:lnSpc>
                <a:spcPct val="90000"/>
              </a:lnSpc>
            </a:pPr>
            <a:endParaRPr lang="en-US" b="1" dirty="0" smtClean="0">
              <a:latin typeface="Arial" charset="0"/>
              <a:ea typeface="ＭＳ Ｐゴシック" pitchFamily="-65" charset="-128"/>
            </a:endParaRPr>
          </a:p>
          <a:p>
            <a:pPr>
              <a:lnSpc>
                <a:spcPct val="90000"/>
              </a:lnSpc>
            </a:pPr>
            <a:r>
              <a:rPr lang="en-US" b="1" dirty="0" smtClean="0">
                <a:latin typeface="Arial" charset="0"/>
                <a:ea typeface="ＭＳ Ｐゴシック" pitchFamily="-65" charset="-128"/>
              </a:rPr>
              <a:t>Trojan Horses</a:t>
            </a:r>
          </a:p>
          <a:p>
            <a:pPr>
              <a:lnSpc>
                <a:spcPct val="90000"/>
              </a:lnSpc>
            </a:pPr>
            <a:endParaRPr lang="en-US" dirty="0" smtClean="0">
              <a:latin typeface="Arial" charset="0"/>
              <a:ea typeface="ＭＳ Ｐゴシック" pitchFamily="-65" charset="-128"/>
            </a:endParaRPr>
          </a:p>
          <a:p>
            <a:pPr>
              <a:lnSpc>
                <a:spcPct val="90000"/>
              </a:lnSpc>
            </a:pPr>
            <a:r>
              <a:rPr lang="en-US" dirty="0" smtClean="0">
                <a:latin typeface="Arial" charset="0"/>
                <a:ea typeface="ＭＳ Ｐゴシック" pitchFamily="-65" charset="-128"/>
              </a:rPr>
              <a:t>A Trojan horse is a useful, or apparently useful, program or utility containing</a:t>
            </a:r>
          </a:p>
          <a:p>
            <a:pPr>
              <a:lnSpc>
                <a:spcPct val="90000"/>
              </a:lnSpc>
            </a:pPr>
            <a:r>
              <a:rPr lang="en-US" dirty="0" smtClean="0">
                <a:latin typeface="Arial" charset="0"/>
                <a:ea typeface="ＭＳ Ｐゴシック" pitchFamily="-65" charset="-128"/>
              </a:rPr>
              <a:t>hidden code that, when invoked, performs some unwanted or harmful function.</a:t>
            </a:r>
          </a:p>
          <a:p>
            <a:pPr>
              <a:lnSpc>
                <a:spcPct val="90000"/>
              </a:lnSpc>
            </a:pPr>
            <a:endParaRPr lang="en-US" dirty="0" smtClean="0">
              <a:latin typeface="Arial" charset="0"/>
              <a:ea typeface="ＭＳ Ｐゴシック" pitchFamily="-65" charset="-128"/>
            </a:endParaRPr>
          </a:p>
          <a:p>
            <a:pPr>
              <a:lnSpc>
                <a:spcPct val="90000"/>
              </a:lnSpc>
            </a:pPr>
            <a:r>
              <a:rPr lang="en-US" dirty="0" smtClean="0">
                <a:latin typeface="Arial" charset="0"/>
                <a:ea typeface="ＭＳ Ｐゴシック" pitchFamily="-65" charset="-128"/>
              </a:rPr>
              <a:t>Trojan horse programs can be used to accomplish functions indirectly that</a:t>
            </a:r>
          </a:p>
          <a:p>
            <a:pPr>
              <a:lnSpc>
                <a:spcPct val="90000"/>
              </a:lnSpc>
            </a:pPr>
            <a:r>
              <a:rPr lang="en-US" dirty="0" smtClean="0">
                <a:latin typeface="Arial" charset="0"/>
                <a:ea typeface="ＭＳ Ｐゴシック" pitchFamily="-65" charset="-128"/>
              </a:rPr>
              <a:t>the attacker could not accomplish directly. For example, to gain access to sensitive,</a:t>
            </a:r>
          </a:p>
          <a:p>
            <a:pPr>
              <a:lnSpc>
                <a:spcPct val="90000"/>
              </a:lnSpc>
            </a:pPr>
            <a:r>
              <a:rPr lang="en-US" dirty="0" smtClean="0">
                <a:latin typeface="Arial" charset="0"/>
                <a:ea typeface="ＭＳ Ｐゴシック" pitchFamily="-65" charset="-128"/>
              </a:rPr>
              <a:t>personal information stored in the files of a user, an attacker could create a Trojan</a:t>
            </a:r>
          </a:p>
          <a:p>
            <a:pPr>
              <a:lnSpc>
                <a:spcPct val="90000"/>
              </a:lnSpc>
            </a:pPr>
            <a:r>
              <a:rPr lang="en-US" dirty="0" smtClean="0">
                <a:latin typeface="Arial" charset="0"/>
                <a:ea typeface="ＭＳ Ｐゴシック" pitchFamily="-65" charset="-128"/>
              </a:rPr>
              <a:t>horse program that, when executed, scans the user’s files for the desired sensitive</a:t>
            </a:r>
          </a:p>
          <a:p>
            <a:pPr>
              <a:lnSpc>
                <a:spcPct val="90000"/>
              </a:lnSpc>
            </a:pPr>
            <a:r>
              <a:rPr lang="en-US" dirty="0" smtClean="0">
                <a:latin typeface="Arial" charset="0"/>
                <a:ea typeface="ＭＳ Ｐゴシック" pitchFamily="-65" charset="-128"/>
              </a:rPr>
              <a:t>information and sends a copy of it to the attacker via a Web form or e-mail or text</a:t>
            </a:r>
          </a:p>
          <a:p>
            <a:pPr>
              <a:lnSpc>
                <a:spcPct val="90000"/>
              </a:lnSpc>
            </a:pPr>
            <a:r>
              <a:rPr lang="en-US" dirty="0" smtClean="0">
                <a:latin typeface="Arial" charset="0"/>
                <a:ea typeface="ＭＳ Ｐゴシック" pitchFamily="-65" charset="-128"/>
              </a:rPr>
              <a:t>message. The author could then entice users to run the program by incorporating it</a:t>
            </a:r>
          </a:p>
          <a:p>
            <a:pPr>
              <a:lnSpc>
                <a:spcPct val="90000"/>
              </a:lnSpc>
            </a:pPr>
            <a:r>
              <a:rPr lang="en-US" dirty="0" smtClean="0">
                <a:latin typeface="Arial" charset="0"/>
                <a:ea typeface="ＭＳ Ｐゴシック" pitchFamily="-65" charset="-128"/>
              </a:rPr>
              <a:t>into a game or useful utility program, and making it available via a known software</a:t>
            </a:r>
          </a:p>
          <a:p>
            <a:pPr>
              <a:lnSpc>
                <a:spcPct val="90000"/>
              </a:lnSpc>
            </a:pPr>
            <a:r>
              <a:rPr lang="en-US" dirty="0" smtClean="0">
                <a:latin typeface="Arial" charset="0"/>
                <a:ea typeface="ＭＳ Ｐゴシック" pitchFamily="-65" charset="-128"/>
              </a:rPr>
              <a:t>distribution site or app store. This approach has been used recently with utilities</a:t>
            </a:r>
          </a:p>
          <a:p>
            <a:pPr>
              <a:lnSpc>
                <a:spcPct val="90000"/>
              </a:lnSpc>
            </a:pPr>
            <a:r>
              <a:rPr lang="en-US" dirty="0" smtClean="0">
                <a:latin typeface="Arial" charset="0"/>
                <a:ea typeface="ＭＳ Ｐゴシック" pitchFamily="-65" charset="-128"/>
              </a:rPr>
              <a:t>that “claim” to be the latest anti-virus scanner, or security update, for systems, but</a:t>
            </a:r>
          </a:p>
          <a:p>
            <a:pPr>
              <a:lnSpc>
                <a:spcPct val="90000"/>
              </a:lnSpc>
            </a:pPr>
            <a:r>
              <a:rPr lang="en-US" dirty="0" smtClean="0">
                <a:latin typeface="Arial" charset="0"/>
                <a:ea typeface="ＭＳ Ｐゴシック" pitchFamily="-65" charset="-128"/>
              </a:rPr>
              <a:t>which are actually malicious Trojans, often carrying payloads such as spyware that</a:t>
            </a:r>
          </a:p>
          <a:p>
            <a:pPr>
              <a:lnSpc>
                <a:spcPct val="90000"/>
              </a:lnSpc>
            </a:pPr>
            <a:r>
              <a:rPr lang="en-US" dirty="0" smtClean="0">
                <a:latin typeface="Arial" charset="0"/>
                <a:ea typeface="ＭＳ Ｐゴシック" pitchFamily="-65" charset="-128"/>
              </a:rPr>
              <a:t>searches for banking credentials. Hence, users need to take precautions to validate</a:t>
            </a:r>
          </a:p>
          <a:p>
            <a:pPr>
              <a:lnSpc>
                <a:spcPct val="90000"/>
              </a:lnSpc>
            </a:pPr>
            <a:r>
              <a:rPr lang="en-US" dirty="0" smtClean="0">
                <a:latin typeface="Arial" charset="0"/>
                <a:ea typeface="ＭＳ Ｐゴシック" pitchFamily="-65" charset="-128"/>
              </a:rPr>
              <a:t>the source of any software they install.</a:t>
            </a:r>
          </a:p>
          <a:p>
            <a:pPr>
              <a:lnSpc>
                <a:spcPct val="90000"/>
              </a:lnSpc>
            </a:pPr>
            <a:endParaRPr lang="en-US" dirty="0" smtClean="0">
              <a:latin typeface="Arial" charset="0"/>
              <a:ea typeface="ＭＳ Ｐゴシック" pitchFamily="-65" charset="-128"/>
            </a:endParaRPr>
          </a:p>
          <a:p>
            <a:pPr>
              <a:lnSpc>
                <a:spcPct val="90000"/>
              </a:lnSpc>
            </a:pPr>
            <a:r>
              <a:rPr lang="en-US" dirty="0" smtClean="0">
                <a:latin typeface="Arial" charset="0"/>
                <a:ea typeface="ＭＳ Ｐゴシック" pitchFamily="-65" charset="-128"/>
              </a:rPr>
              <a:t>Trojan horses fit into one of three models:</a:t>
            </a:r>
          </a:p>
          <a:p>
            <a:pPr>
              <a:lnSpc>
                <a:spcPct val="90000"/>
              </a:lnSpc>
            </a:pPr>
            <a:endParaRPr lang="en-US" dirty="0" smtClean="0">
              <a:latin typeface="Arial" charset="0"/>
              <a:ea typeface="ＭＳ Ｐゴシック" pitchFamily="-65" charset="-128"/>
            </a:endParaRPr>
          </a:p>
          <a:p>
            <a:pPr>
              <a:lnSpc>
                <a:spcPct val="90000"/>
              </a:lnSpc>
            </a:pPr>
            <a:r>
              <a:rPr lang="en-US" dirty="0" smtClean="0">
                <a:latin typeface="Arial" charset="0"/>
                <a:ea typeface="ＭＳ Ｐゴシック" pitchFamily="-65" charset="-128"/>
              </a:rPr>
              <a:t>• Continuing to perform the function of the original program and additionally</a:t>
            </a:r>
          </a:p>
          <a:p>
            <a:pPr>
              <a:lnSpc>
                <a:spcPct val="90000"/>
              </a:lnSpc>
            </a:pPr>
            <a:r>
              <a:rPr lang="en-US" dirty="0" smtClean="0">
                <a:latin typeface="Arial" charset="0"/>
                <a:ea typeface="ＭＳ Ｐゴシック" pitchFamily="-65" charset="-128"/>
              </a:rPr>
              <a:t>performing a separate malicious activity</a:t>
            </a:r>
          </a:p>
          <a:p>
            <a:pPr>
              <a:lnSpc>
                <a:spcPct val="90000"/>
              </a:lnSpc>
            </a:pPr>
            <a:endParaRPr lang="en-US" dirty="0" smtClean="0">
              <a:latin typeface="Arial" charset="0"/>
              <a:ea typeface="ＭＳ Ｐゴシック" pitchFamily="-65" charset="-128"/>
            </a:endParaRPr>
          </a:p>
          <a:p>
            <a:pPr>
              <a:lnSpc>
                <a:spcPct val="90000"/>
              </a:lnSpc>
            </a:pPr>
            <a:r>
              <a:rPr lang="en-US" dirty="0" smtClean="0">
                <a:latin typeface="Arial" charset="0"/>
                <a:ea typeface="ＭＳ Ｐゴシック" pitchFamily="-65" charset="-128"/>
              </a:rPr>
              <a:t>• Continuing to perform the function of the original program but modifying the</a:t>
            </a:r>
          </a:p>
          <a:p>
            <a:pPr>
              <a:lnSpc>
                <a:spcPct val="90000"/>
              </a:lnSpc>
            </a:pPr>
            <a:r>
              <a:rPr lang="en-US" dirty="0" smtClean="0">
                <a:latin typeface="Arial" charset="0"/>
                <a:ea typeface="ＭＳ Ｐゴシック" pitchFamily="-65" charset="-128"/>
              </a:rPr>
              <a:t>function to perform malicious activity (e.g., a Trojan horse version of a login</a:t>
            </a:r>
          </a:p>
          <a:p>
            <a:pPr>
              <a:lnSpc>
                <a:spcPct val="90000"/>
              </a:lnSpc>
            </a:pPr>
            <a:r>
              <a:rPr lang="en-US" dirty="0" smtClean="0">
                <a:latin typeface="Arial" charset="0"/>
                <a:ea typeface="ＭＳ Ｐゴシック" pitchFamily="-65" charset="-128"/>
              </a:rPr>
              <a:t>program that collects passwords) or to disguise other malicious activity (e.g., a</a:t>
            </a:r>
          </a:p>
          <a:p>
            <a:pPr>
              <a:lnSpc>
                <a:spcPct val="90000"/>
              </a:lnSpc>
            </a:pPr>
            <a:r>
              <a:rPr lang="en-US" dirty="0" smtClean="0">
                <a:latin typeface="Arial" charset="0"/>
                <a:ea typeface="ＭＳ Ｐゴシック" pitchFamily="-65" charset="-128"/>
              </a:rPr>
              <a:t>Trojan horse version of a process listing program that does not display certain</a:t>
            </a:r>
          </a:p>
          <a:p>
            <a:pPr>
              <a:lnSpc>
                <a:spcPct val="90000"/>
              </a:lnSpc>
            </a:pPr>
            <a:r>
              <a:rPr lang="en-US" dirty="0" smtClean="0">
                <a:latin typeface="Arial" charset="0"/>
                <a:ea typeface="ＭＳ Ｐゴシック" pitchFamily="-65" charset="-128"/>
              </a:rPr>
              <a:t>processes that are malicious)</a:t>
            </a:r>
          </a:p>
          <a:p>
            <a:pPr>
              <a:lnSpc>
                <a:spcPct val="90000"/>
              </a:lnSpc>
            </a:pPr>
            <a:endParaRPr lang="en-US" dirty="0" smtClean="0">
              <a:latin typeface="Arial" charset="0"/>
              <a:ea typeface="ＭＳ Ｐゴシック" pitchFamily="-65" charset="-128"/>
            </a:endParaRPr>
          </a:p>
          <a:p>
            <a:pPr>
              <a:lnSpc>
                <a:spcPct val="90000"/>
              </a:lnSpc>
            </a:pPr>
            <a:r>
              <a:rPr lang="en-US" dirty="0" smtClean="0">
                <a:latin typeface="Arial" charset="0"/>
                <a:ea typeface="ＭＳ Ｐゴシック" pitchFamily="-65" charset="-128"/>
              </a:rPr>
              <a:t>• Performing a malicious function that completely replaces the function of the</a:t>
            </a:r>
          </a:p>
          <a:p>
            <a:pPr>
              <a:lnSpc>
                <a:spcPct val="90000"/>
              </a:lnSpc>
            </a:pPr>
            <a:r>
              <a:rPr lang="en-US" dirty="0" smtClean="0">
                <a:latin typeface="Arial" charset="0"/>
                <a:ea typeface="ＭＳ Ｐゴシック" pitchFamily="-65" charset="-128"/>
              </a:rPr>
              <a:t>original program</a:t>
            </a:r>
          </a:p>
          <a:p>
            <a:pPr>
              <a:lnSpc>
                <a:spcPct val="90000"/>
              </a:lnSpc>
            </a:pPr>
            <a:endParaRPr lang="en-US" dirty="0" smtClean="0">
              <a:latin typeface="Arial" charset="0"/>
              <a:ea typeface="ＭＳ Ｐゴシック" pitchFamily="-65"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Some Trojans avoid the requirement for user assistance by exploiting some software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vulnerability to enable their automatic installation and execution. In this they share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some features of a worm, but unlike it, they do not replicate. A prominent example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of such an attack was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Hydraq</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Trojan used in Operation Aurora in 2009 and early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2010. </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This exploited a vulnerability in Internet Explorer to install itself, and targeted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several high-profile companies. It was typically distributed using either spam e-mail or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via a compromised website using a “watering-hole” attack. Tech Support Scams are a</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growing social engineering concern. These involve call centers calling users about nonexistent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problems on their computer systems. If the users respond, the attackers try to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sell them bogus tech support or ask them to install Trojan malware or other unwanted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applications on their systems, all while claiming this will fix their problem [SYMA16].</a:t>
            </a:r>
          </a:p>
          <a:p>
            <a:pPr>
              <a:lnSpc>
                <a:spcPct val="90000"/>
              </a:lnSpc>
            </a:pPr>
            <a:endParaRPr lang="en-US" b="1" dirty="0" smtClean="0">
              <a:latin typeface="Arial" charset="0"/>
              <a:ea typeface="ＭＳ Ｐゴシック" pitchFamily="-65" charset="-128"/>
            </a:endParaRPr>
          </a:p>
          <a:p>
            <a:pPr>
              <a:lnSpc>
                <a:spcPct val="90000"/>
              </a:lnSpc>
            </a:pPr>
            <a:r>
              <a:rPr lang="en-US" b="1" dirty="0" smtClean="0">
                <a:latin typeface="Arial" charset="0"/>
                <a:ea typeface="ＭＳ Ｐゴシック" pitchFamily="-65" charset="-128"/>
              </a:rPr>
              <a:t>Mobile Phone Trojans</a:t>
            </a:r>
          </a:p>
          <a:p>
            <a:pPr>
              <a:lnSpc>
                <a:spcPct val="90000"/>
              </a:lnSpc>
            </a:pPr>
            <a:endParaRPr lang="en-US" dirty="0" smtClean="0">
              <a:latin typeface="Arial" charset="0"/>
              <a:ea typeface="ＭＳ Ｐゴシック" pitchFamily="-65"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Mobile phone Trojans also first appeared in 2004 with the discovery of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Skuller</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As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with mobile worms, the target is the smartphone, and the early mobile Trojans targeted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Symbian phones. More recently, a significant number of Trojans have been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detected that target Android phones and Apple iPhones. These Trojans are usually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distributed via one or more of the app marketplaces for the target phone O/S.</a:t>
            </a:r>
          </a:p>
          <a:p>
            <a:endParaRPr lang="en-US" sz="1200" kern="1200" dirty="0" smtClean="0">
              <a:solidFill>
                <a:schemeClr val="tx1"/>
              </a:solidFill>
              <a:effectLst/>
              <a:latin typeface="Arial" pitchFamily="-110" charset="0"/>
              <a:ea typeface="ＭＳ Ｐゴシック" pitchFamily="-110" charset="-128"/>
              <a:cs typeface="ＭＳ Ｐゴシック" pitchFamily="-110"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rapid growth in smartphone sales and use, which increasingly contain valuable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personal information, make them an attractive target for criminals and other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attackers. Given five in six new phones run Android, they are a key target [SYMA16].</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number of vulnerabilities discovered in, and malware families targeting these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phones, have both increased steadily in recent years. Recent examples include a</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phishing Trojan that tricks the user into entering their banking details, and ransomware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that mimics Google’s design style to appear more legitimate and intimidating.</a:t>
            </a:r>
          </a:p>
          <a:p>
            <a:endParaRPr lang="en-US" sz="1200" kern="1200" dirty="0" smtClean="0">
              <a:solidFill>
                <a:schemeClr val="tx1"/>
              </a:solidFill>
              <a:effectLst/>
              <a:latin typeface="Arial" pitchFamily="-110" charset="0"/>
              <a:ea typeface="ＭＳ Ｐゴシック" pitchFamily="-110" charset="-128"/>
              <a:cs typeface="ＭＳ Ｐゴシック" pitchFamily="-110"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tighter controls that Apple impose on their app store, mean that many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iPhone Trojans target “jail-broken” phones, and are distributed via unofficial sites.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However a number of versions of the iPhone O/S contained some form of graphic</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or PDF vulnerability. Indeed these vulnerabilities were the main means used to “jailbreak”</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phones. But they also provided a path that malware could use to target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phones. While Apple has fixed a number of these vulnerabilities, new variants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continued to be discovered. This is yet another illustration of just how difficult it is, for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even well- resourced organizations, to write secure software within a complex system,</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such as an operating system. We will return to this topic in Chapters 10 and 11. More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recently in 2015,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XcodeGhost</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malware was discovered in a number of legitimate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Apple Store apps. The apps were not intentionally designed to be malicious, but their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developers used a compromised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Xcode</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development system that covertly installed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malware as the apps were created [SYMA16]. This is one of several examples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of attackers exploiting the development or enterprise provisioning infrastructure to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assist malware distribution.</a:t>
            </a:r>
          </a:p>
          <a:p>
            <a:endParaRPr lang="en-US" dirty="0" smtClean="0">
              <a:latin typeface="Arial" charset="0"/>
              <a:ea typeface="ＭＳ Ｐゴシック" pitchFamily="-65" charset="-128"/>
            </a:endParaRPr>
          </a:p>
        </p:txBody>
      </p:sp>
      <p:sp>
        <p:nvSpPr>
          <p:cNvPr id="63492" name="Slide Number Placeholder 3"/>
          <p:cNvSpPr>
            <a:spLocks noGrp="1"/>
          </p:cNvSpPr>
          <p:nvPr>
            <p:ph type="sldNum" sz="quarter" idx="5"/>
          </p:nvPr>
        </p:nvSpPr>
        <p:spPr>
          <a:noFill/>
        </p:spPr>
        <p:txBody>
          <a:bodyPr/>
          <a:lstStyle/>
          <a:p>
            <a:fld id="{16EB63E4-2A6A-4607-9B0C-53260A018263}" type="slidenum">
              <a:rPr lang="en-AU"/>
              <a:pPr/>
              <a:t>32</a:t>
            </a:fld>
            <a:endParaRPr lang="en-AU"/>
          </a:p>
        </p:txBody>
      </p:sp>
    </p:spTree>
    <p:extLst>
      <p:ext uri="{BB962C8B-B14F-4D97-AF65-F5344CB8AC3E}">
        <p14:creationId xmlns:p14="http://schemas.microsoft.com/office/powerpoint/2010/main" val="4178901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7500" lnSpcReduction="20000"/>
          </a:bodyPr>
          <a:lstStyle/>
          <a:p>
            <a:r>
              <a:rPr lang="en-US" sz="1100" b="0" dirty="0" smtClean="0">
                <a:latin typeface="Arial" charset="0"/>
                <a:ea typeface="ＭＳ Ｐゴシック" pitchFamily="-65" charset="-128"/>
              </a:rPr>
              <a:t>Once malware is active on the target system, the next concern is what actions it</a:t>
            </a:r>
          </a:p>
          <a:p>
            <a:r>
              <a:rPr lang="en-US" sz="1100" b="0" dirty="0" smtClean="0">
                <a:latin typeface="Arial" charset="0"/>
                <a:ea typeface="ＭＳ Ｐゴシック" pitchFamily="-65" charset="-128"/>
              </a:rPr>
              <a:t>will take on this system. That is, what payload does it carry. Some malware has a</a:t>
            </a:r>
          </a:p>
          <a:p>
            <a:r>
              <a:rPr lang="en-US" sz="1100" b="0" dirty="0" smtClean="0">
                <a:latin typeface="Arial" charset="0"/>
                <a:ea typeface="ＭＳ Ｐゴシック" pitchFamily="-65" charset="-128"/>
              </a:rPr>
              <a:t>nonexistent or nonfunctional payload. Its only purpose, either deliberate or due to</a:t>
            </a:r>
          </a:p>
          <a:p>
            <a:r>
              <a:rPr lang="en-US" sz="1100" b="0" dirty="0" smtClean="0">
                <a:latin typeface="Arial" charset="0"/>
                <a:ea typeface="ＭＳ Ｐゴシック" pitchFamily="-65" charset="-128"/>
              </a:rPr>
              <a:t>accidental early release, is to spread. More commonly, it carries one or more payloads</a:t>
            </a:r>
          </a:p>
          <a:p>
            <a:r>
              <a:rPr lang="en-US" sz="1100" b="0" dirty="0" smtClean="0">
                <a:latin typeface="Arial" charset="0"/>
                <a:ea typeface="ＭＳ Ｐゴシック" pitchFamily="-65" charset="-128"/>
              </a:rPr>
              <a:t>that perform covert actions for the attacker.</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An early payload seen in a number of viruses and worms resulted in data</a:t>
            </a:r>
          </a:p>
          <a:p>
            <a:r>
              <a:rPr lang="en-US" sz="1100" b="0" dirty="0" smtClean="0">
                <a:latin typeface="Arial" charset="0"/>
                <a:ea typeface="ＭＳ Ｐゴシック" pitchFamily="-65" charset="-128"/>
              </a:rPr>
              <a:t>destruction on the infected system when certain trigger conditions were met</a:t>
            </a:r>
          </a:p>
          <a:p>
            <a:r>
              <a:rPr lang="en-US" sz="1100" b="0" dirty="0" smtClean="0">
                <a:latin typeface="Arial" charset="0"/>
                <a:ea typeface="ＭＳ Ｐゴシック" pitchFamily="-65" charset="-128"/>
              </a:rPr>
              <a:t>[WEAV03]. A related payload is one that displays unwanted messages or content</a:t>
            </a:r>
          </a:p>
          <a:p>
            <a:r>
              <a:rPr lang="en-US" sz="1100" b="0" dirty="0" smtClean="0">
                <a:latin typeface="Arial" charset="0"/>
                <a:ea typeface="ＭＳ Ｐゴシック" pitchFamily="-65" charset="-128"/>
              </a:rPr>
              <a:t>on the user’s system when triggered. More seriously, another variant attempts to</a:t>
            </a:r>
          </a:p>
          <a:p>
            <a:r>
              <a:rPr lang="en-US" sz="1100" b="0" dirty="0" smtClean="0">
                <a:latin typeface="Arial" charset="0"/>
                <a:ea typeface="ＭＳ Ｐゴシック" pitchFamily="-65" charset="-128"/>
              </a:rPr>
              <a:t>inflict real-world damage on the system. All of these actions target the integrity of</a:t>
            </a:r>
          </a:p>
          <a:p>
            <a:r>
              <a:rPr lang="en-US" sz="1100" b="0" dirty="0" smtClean="0">
                <a:latin typeface="Arial" charset="0"/>
                <a:ea typeface="ＭＳ Ｐゴシック" pitchFamily="-65" charset="-128"/>
              </a:rPr>
              <a:t>the computer system’s software or hardware, or of the user’s data. These changes</a:t>
            </a:r>
          </a:p>
          <a:p>
            <a:r>
              <a:rPr lang="en-US" sz="1100" b="0" dirty="0" smtClean="0">
                <a:latin typeface="Arial" charset="0"/>
                <a:ea typeface="ＭＳ Ｐゴシック" pitchFamily="-65" charset="-128"/>
              </a:rPr>
              <a:t>may not occur immediately, but only when specific trigger conditions are met that</a:t>
            </a:r>
          </a:p>
          <a:p>
            <a:r>
              <a:rPr lang="en-US" sz="1100" b="0" dirty="0" smtClean="0">
                <a:latin typeface="Arial" charset="0"/>
                <a:ea typeface="ＭＳ Ｐゴシック" pitchFamily="-65" charset="-128"/>
              </a:rPr>
              <a:t>satisfy their logic-bomb code.</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The Chernobyl virus is an early example of a destructive parasitic memory-resident</a:t>
            </a:r>
          </a:p>
          <a:p>
            <a:r>
              <a:rPr lang="en-US" sz="1100" b="0" dirty="0" smtClean="0">
                <a:latin typeface="Arial" charset="0"/>
                <a:ea typeface="ＭＳ Ｐゴシック" pitchFamily="-65" charset="-128"/>
              </a:rPr>
              <a:t>Windows-95 and 98 virus, that was first seen in 1998. It infects executable files when</a:t>
            </a:r>
          </a:p>
          <a:p>
            <a:r>
              <a:rPr lang="en-US" sz="1100" b="0" dirty="0" smtClean="0">
                <a:latin typeface="Arial" charset="0"/>
                <a:ea typeface="ＭＳ Ｐゴシック" pitchFamily="-65" charset="-128"/>
              </a:rPr>
              <a:t>they’re opened. And when a trigger date is reached, it deletes data on the infected</a:t>
            </a:r>
          </a:p>
          <a:p>
            <a:r>
              <a:rPr lang="en-US" sz="1100" b="0" dirty="0" smtClean="0">
                <a:latin typeface="Arial" charset="0"/>
                <a:ea typeface="ＭＳ Ｐゴシック" pitchFamily="-65" charset="-128"/>
              </a:rPr>
              <a:t>system by overwriting the first megabyte of the hard drive with zeroes, resulting in</a:t>
            </a:r>
          </a:p>
          <a:p>
            <a:r>
              <a:rPr lang="en-US" sz="1100" b="0" dirty="0" smtClean="0">
                <a:latin typeface="Arial" charset="0"/>
                <a:ea typeface="ＭＳ Ｐゴシック" pitchFamily="-65" charset="-128"/>
              </a:rPr>
              <a:t>massive corruption of the entire file system. This first occurred on April 26, 1999,</a:t>
            </a:r>
          </a:p>
          <a:p>
            <a:r>
              <a:rPr lang="en-US" sz="1100" b="0" dirty="0" smtClean="0">
                <a:latin typeface="Arial" charset="0"/>
                <a:ea typeface="ＭＳ Ｐゴシック" pitchFamily="-65" charset="-128"/>
              </a:rPr>
              <a:t>when estimates suggest more than one million computers were affected.</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Similarly, the </a:t>
            </a:r>
            <a:r>
              <a:rPr lang="en-US" sz="1100" b="0" dirty="0" err="1" smtClean="0">
                <a:latin typeface="Arial" charset="0"/>
                <a:ea typeface="ＭＳ Ｐゴシック" pitchFamily="-65" charset="-128"/>
              </a:rPr>
              <a:t>Klez</a:t>
            </a:r>
            <a:r>
              <a:rPr lang="en-US" sz="1100" b="0" dirty="0" smtClean="0">
                <a:latin typeface="Arial" charset="0"/>
                <a:ea typeface="ＭＳ Ｐゴシック" pitchFamily="-65" charset="-128"/>
              </a:rPr>
              <a:t> mass-mailing worm is an early example of a destructive</a:t>
            </a:r>
          </a:p>
          <a:p>
            <a:r>
              <a:rPr lang="en-US" sz="1100" b="0" dirty="0" smtClean="0">
                <a:latin typeface="Arial" charset="0"/>
                <a:ea typeface="ＭＳ Ｐゴシック" pitchFamily="-65" charset="-128"/>
              </a:rPr>
              <a:t>worm infecting Windows-95 to XP systems, and was first seen in October 2001. It</a:t>
            </a:r>
          </a:p>
          <a:p>
            <a:r>
              <a:rPr lang="en-US" sz="1100" b="0" dirty="0" smtClean="0">
                <a:latin typeface="Arial" charset="0"/>
                <a:ea typeface="ＭＳ Ｐゴシック" pitchFamily="-65" charset="-128"/>
              </a:rPr>
              <a:t>spreads by e-mailing copies of itself to addresses found in the address book and in</a:t>
            </a:r>
          </a:p>
          <a:p>
            <a:r>
              <a:rPr lang="en-US" sz="1100" b="0" dirty="0" smtClean="0">
                <a:latin typeface="Arial" charset="0"/>
                <a:ea typeface="ＭＳ Ｐゴシック" pitchFamily="-65" charset="-128"/>
              </a:rPr>
              <a:t>files on the system. It can stop and delete some anti-virus programs running on the</a:t>
            </a:r>
          </a:p>
          <a:p>
            <a:r>
              <a:rPr lang="en-US" sz="1100" b="0" dirty="0" smtClean="0">
                <a:latin typeface="Arial" charset="0"/>
                <a:ea typeface="ＭＳ Ｐゴシック" pitchFamily="-65" charset="-128"/>
              </a:rPr>
              <a:t>system. On trigger dates, being the 13th of several months each year, it causes files</a:t>
            </a:r>
          </a:p>
          <a:p>
            <a:r>
              <a:rPr lang="en-US" sz="1100" b="0" dirty="0" smtClean="0">
                <a:latin typeface="Arial" charset="0"/>
                <a:ea typeface="ＭＳ Ｐゴシック" pitchFamily="-65" charset="-128"/>
              </a:rPr>
              <a:t>on the local hard drive to become empty.</a:t>
            </a:r>
          </a:p>
          <a:p>
            <a:endParaRPr lang="en-US" sz="1100" b="0" dirty="0" smtClean="0">
              <a:latin typeface="Arial" charset="0"/>
              <a:ea typeface="ＭＳ Ｐゴシック" pitchFamily="-65"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As an alternative to just destroying data, some malware encrypts the user’s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data, and demands payment in order to access the key needed to recover this information.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This is known as </a:t>
            </a:r>
            <a:r>
              <a:rPr lang="en-US" sz="1200" b="1" kern="1200" dirty="0" smtClean="0">
                <a:solidFill>
                  <a:schemeClr val="tx1"/>
                </a:solidFill>
                <a:effectLst/>
                <a:latin typeface="Arial" pitchFamily="-110" charset="0"/>
                <a:ea typeface="ＭＳ Ｐゴシック" pitchFamily="-110" charset="-128"/>
                <a:cs typeface="ＭＳ Ｐゴシック" pitchFamily="-110" charset="-128"/>
              </a:rPr>
              <a:t>ransomware</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 The PC Cyborg Trojan seen in 1989 was an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early example of this. However, around mid-2006, a number of worms and Trojans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appeared, such as the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Gpcode</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Trojan, that used public-key cryptography with increasingly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larger key sizes to encrypt data. The user needed to pay a ransom, or to make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 purchase from certain sites, in order to receive the key to decrypt this data. While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earlier instances used weaker cryptography that could be cracked without paying the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ransom, the later versions using public-key cryptography with large key sizes could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not be broken this way. [SYMA16, VERI16] note that ransomware is a growing challenge,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comprising one of the most common types of malware installed on systems,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and is often spread via “drive-by-downloads” or via SPAM e-mails.</a:t>
            </a:r>
          </a:p>
          <a:p>
            <a:endParaRPr lang="en-US" sz="1200" kern="1200" dirty="0" smtClean="0">
              <a:solidFill>
                <a:schemeClr val="tx1"/>
              </a:solidFill>
              <a:effectLst/>
              <a:latin typeface="Arial" pitchFamily="-110" charset="0"/>
              <a:ea typeface="ＭＳ Ｐゴシック" pitchFamily="-110" charset="-128"/>
              <a:cs typeface="ＭＳ Ｐゴシック" pitchFamily="-110" charset="-128"/>
            </a:endParaRPr>
          </a:p>
        </p:txBody>
      </p:sp>
      <p:sp>
        <p:nvSpPr>
          <p:cNvPr id="65540" name="Slide Number Placeholder 3"/>
          <p:cNvSpPr>
            <a:spLocks noGrp="1"/>
          </p:cNvSpPr>
          <p:nvPr>
            <p:ph type="sldNum" sz="quarter" idx="5"/>
          </p:nvPr>
        </p:nvSpPr>
        <p:spPr>
          <a:noFill/>
        </p:spPr>
        <p:txBody>
          <a:bodyPr/>
          <a:lstStyle/>
          <a:p>
            <a:fld id="{9960B062-B33A-4DA9-9E89-7352DBB66A5F}" type="slidenum">
              <a:rPr lang="en-AU"/>
              <a:pPr/>
              <a:t>33</a:t>
            </a:fld>
            <a:endParaRPr lang="en-AU"/>
          </a:p>
        </p:txBody>
      </p:sp>
    </p:spTree>
    <p:extLst>
      <p:ext uri="{BB962C8B-B14F-4D97-AF65-F5344CB8AC3E}">
        <p14:creationId xmlns:p14="http://schemas.microsoft.com/office/powerpoint/2010/main" val="21491648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WannaCry</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ransomware, that we mentioned earlier in our discussion of</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Worms, infected a large number of systems in many countries in May 2017. When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installed on infected systems, it encrypted a large number of files matching a list of</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particular file types, and then demanded a ransom payment in Bitcoins to recover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them. Once this had occurred, recovery of this information was generally only possible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if the organization had good backups, and an appropriate incident response and disaster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recovery plan, as we will discuss in Chapter 17. The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WannaCry</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ransomware attack</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generated a significant amount of media attention, in part due to the large number of</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affected organizations, and the significant costs they incurred in recovering from it. The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targets for these attacks have widened beyond personal computer systems to include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mobile devices and Linux servers. And tactics such as threatening to publish sensitive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personal information, or to permanently destroy the encryption key after a short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period of time, are sometimes used to increase the pressure on the victim to pay up.</a:t>
            </a:r>
          </a:p>
          <a:p>
            <a:endParaRPr lang="en-US" sz="1100" b="0" dirty="0" smtClean="0">
              <a:latin typeface="Arial" charset="0"/>
              <a:ea typeface="ＭＳ Ｐゴシック" pitchFamily="-65" charset="-128"/>
            </a:endParaRPr>
          </a:p>
          <a:p>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34</a:t>
            </a:fld>
            <a:endParaRPr lang="en-AU"/>
          </a:p>
        </p:txBody>
      </p:sp>
    </p:spTree>
    <p:extLst>
      <p:ext uri="{BB962C8B-B14F-4D97-AF65-F5344CB8AC3E}">
        <p14:creationId xmlns:p14="http://schemas.microsoft.com/office/powerpoint/2010/main" val="19554631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55000" lnSpcReduction="20000"/>
          </a:bodyPr>
          <a:lstStyle/>
          <a:p>
            <a:r>
              <a:rPr lang="en-US" sz="1100" dirty="0" smtClean="0">
                <a:latin typeface="Arial" charset="0"/>
                <a:ea typeface="ＭＳ Ｐゴシック" pitchFamily="-65" charset="-128"/>
              </a:rPr>
              <a:t>A further variant of system corruption payloads aims to cause damage to physical</a:t>
            </a:r>
          </a:p>
          <a:p>
            <a:r>
              <a:rPr lang="en-US" sz="1100" dirty="0" smtClean="0">
                <a:latin typeface="Arial" charset="0"/>
                <a:ea typeface="ＭＳ Ｐゴシック" pitchFamily="-65" charset="-128"/>
              </a:rPr>
              <a:t>equipment. The infected system is clearly the device most easily targeted. The</a:t>
            </a:r>
          </a:p>
          <a:p>
            <a:r>
              <a:rPr lang="en-US" sz="1100" dirty="0" smtClean="0">
                <a:latin typeface="Arial" charset="0"/>
                <a:ea typeface="ＭＳ Ｐゴシック" pitchFamily="-65" charset="-128"/>
              </a:rPr>
              <a:t>Chernobyl virus mentioned above not only corrupts data, but attempts to rewrite</a:t>
            </a:r>
          </a:p>
          <a:p>
            <a:r>
              <a:rPr lang="en-US" sz="1100" dirty="0" smtClean="0">
                <a:latin typeface="Arial" charset="0"/>
                <a:ea typeface="ＭＳ Ｐゴシック" pitchFamily="-65" charset="-128"/>
              </a:rPr>
              <a:t>the BIOS code used to initially boot the computer. If it is successful, the boot process</a:t>
            </a:r>
          </a:p>
          <a:p>
            <a:r>
              <a:rPr lang="en-US" sz="1100" dirty="0" smtClean="0">
                <a:latin typeface="Arial" charset="0"/>
                <a:ea typeface="ＭＳ Ｐゴシック" pitchFamily="-65" charset="-128"/>
              </a:rPr>
              <a:t>fails, and the system is unusable until the BIOS chip is either re-programmed or</a:t>
            </a:r>
          </a:p>
          <a:p>
            <a:r>
              <a:rPr lang="en-US" sz="1100" dirty="0" smtClean="0">
                <a:latin typeface="Arial" charset="0"/>
                <a:ea typeface="ＭＳ Ｐゴシック" pitchFamily="-65" charset="-128"/>
              </a:rPr>
              <a:t>replaced.</a:t>
            </a:r>
          </a:p>
          <a:p>
            <a:endParaRPr lang="en-US" sz="1100" dirty="0" smtClean="0">
              <a:latin typeface="Arial" charset="0"/>
              <a:ea typeface="ＭＳ Ｐゴシック" pitchFamily="-65" charset="-128"/>
            </a:endParaRPr>
          </a:p>
          <a:p>
            <a:r>
              <a:rPr lang="en-US" sz="1100" dirty="0" smtClean="0">
                <a:latin typeface="Arial" charset="0"/>
                <a:ea typeface="ＭＳ Ｐゴシック" pitchFamily="-65" charset="-128"/>
              </a:rPr>
              <a:t>More recently, the </a:t>
            </a:r>
            <a:r>
              <a:rPr lang="en-US" sz="1100" dirty="0" err="1" smtClean="0">
                <a:latin typeface="Arial" charset="0"/>
                <a:ea typeface="ＭＳ Ｐゴシック" pitchFamily="-65" charset="-128"/>
              </a:rPr>
              <a:t>Stuxnet</a:t>
            </a:r>
            <a:r>
              <a:rPr lang="en-US" sz="1100" dirty="0" smtClean="0">
                <a:latin typeface="Arial" charset="0"/>
                <a:ea typeface="ＭＳ Ｐゴシック" pitchFamily="-65" charset="-128"/>
              </a:rPr>
              <a:t> worm that we discussed previously targets some</a:t>
            </a:r>
          </a:p>
          <a:p>
            <a:r>
              <a:rPr lang="en-US" sz="1100" dirty="0" smtClean="0">
                <a:latin typeface="Arial" charset="0"/>
                <a:ea typeface="ＭＳ Ｐゴシック" pitchFamily="-65" charset="-128"/>
              </a:rPr>
              <a:t>specific industrial control system software as its key payload [CHEN11, KUSH13]. If control</a:t>
            </a:r>
          </a:p>
          <a:p>
            <a:r>
              <a:rPr lang="en-US" sz="1100" dirty="0" smtClean="0">
                <a:latin typeface="Arial" charset="0"/>
                <a:ea typeface="ＭＳ Ｐゴシック" pitchFamily="-65" charset="-128"/>
              </a:rPr>
              <a:t>systems using certain Siemens industrial control software with a specific configuration</a:t>
            </a:r>
          </a:p>
          <a:p>
            <a:r>
              <a:rPr lang="en-US" sz="1100" dirty="0" smtClean="0">
                <a:latin typeface="Arial" charset="0"/>
                <a:ea typeface="ＭＳ Ｐゴシック" pitchFamily="-65" charset="-128"/>
              </a:rPr>
              <a:t>of devices are infected, then the worm replaces the original control code with code</a:t>
            </a:r>
          </a:p>
          <a:p>
            <a:r>
              <a:rPr lang="en-US" sz="1100" dirty="0" smtClean="0">
                <a:latin typeface="Arial" charset="0"/>
                <a:ea typeface="ＭＳ Ｐゴシック" pitchFamily="-65" charset="-128"/>
              </a:rPr>
              <a:t>that deliberately drives the controlled equipment outside its normal operating range,</a:t>
            </a:r>
          </a:p>
          <a:p>
            <a:r>
              <a:rPr lang="en-US" sz="1100" dirty="0" smtClean="0">
                <a:latin typeface="Arial" charset="0"/>
                <a:ea typeface="ＭＳ Ｐゴシック" pitchFamily="-65" charset="-128"/>
              </a:rPr>
              <a:t>resulting in the failure of the attached equipment. The centrifuges used in the Iranian</a:t>
            </a:r>
          </a:p>
          <a:p>
            <a:r>
              <a:rPr lang="en-US" sz="1100" dirty="0" smtClean="0">
                <a:latin typeface="Arial" charset="0"/>
                <a:ea typeface="ＭＳ Ｐゴシック" pitchFamily="-65" charset="-128"/>
              </a:rPr>
              <a:t>uranium enrichment program were strongly suspected as the target, with reports of</a:t>
            </a:r>
          </a:p>
          <a:p>
            <a:r>
              <a:rPr lang="en-US" sz="1100" dirty="0" smtClean="0">
                <a:latin typeface="Arial" charset="0"/>
                <a:ea typeface="ＭＳ Ｐゴシック" pitchFamily="-65" charset="-128"/>
              </a:rPr>
              <a:t>much higher than normal failure rates observed in them over the period when this</a:t>
            </a:r>
          </a:p>
          <a:p>
            <a:r>
              <a:rPr lang="en-US" sz="1100" dirty="0" smtClean="0">
                <a:latin typeface="Arial" charset="0"/>
                <a:ea typeface="ＭＳ Ｐゴシック" pitchFamily="-65" charset="-128"/>
              </a:rPr>
              <a:t>worm was active. As noted in our earlier discussion, this has raised concerns over the</a:t>
            </a:r>
          </a:p>
          <a:p>
            <a:r>
              <a:rPr lang="en-US" sz="1100" dirty="0" smtClean="0">
                <a:latin typeface="Arial" charset="0"/>
                <a:ea typeface="ＭＳ Ｐゴシック" pitchFamily="-65" charset="-128"/>
              </a:rPr>
              <a:t>use of sophisticated targeted malware for industrial sabotage.</a:t>
            </a:r>
          </a:p>
          <a:p>
            <a:endParaRPr lang="en-US" sz="1100" dirty="0" smtClean="0">
              <a:latin typeface="Arial" charset="0"/>
              <a:ea typeface="ＭＳ Ｐゴシック" pitchFamily="-65"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The British Government’s 2015 Security and Defense Review noted their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growing concerns over the use of cyber attacks against critical infrastructure by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both state-sponsored and non state actors. The December 2015 attack that disrupted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Ukrainian power systems shows these concerns are well-founded, given that much</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critical infrastructure is not sufficiently hardened to resist such attacks [SYMA16].</a:t>
            </a:r>
          </a:p>
          <a:p>
            <a:endParaRPr lang="en-US" sz="1100" dirty="0" smtClean="0">
              <a:latin typeface="Arial" charset="0"/>
              <a:ea typeface="ＭＳ Ｐゴシック" pitchFamily="-65" charset="-128"/>
            </a:endParaRPr>
          </a:p>
          <a:p>
            <a:r>
              <a:rPr lang="en-US" sz="1100" dirty="0" smtClean="0">
                <a:latin typeface="Arial" charset="0"/>
                <a:ea typeface="ＭＳ Ｐゴシック" pitchFamily="-65" charset="-128"/>
              </a:rPr>
              <a:t>A key component of data corrupting malware is the logic bomb. The logic bomb is</a:t>
            </a:r>
          </a:p>
          <a:p>
            <a:r>
              <a:rPr lang="en-US" sz="1100" dirty="0" smtClean="0">
                <a:latin typeface="Arial" charset="0"/>
                <a:ea typeface="ＭＳ Ｐゴシック" pitchFamily="-65" charset="-128"/>
              </a:rPr>
              <a:t>code embedded in the malware that is set to “explode” when certain conditions are</a:t>
            </a:r>
          </a:p>
          <a:p>
            <a:r>
              <a:rPr lang="en-US" sz="1100" dirty="0" smtClean="0">
                <a:latin typeface="Arial" charset="0"/>
                <a:ea typeface="ＭＳ Ｐゴシック" pitchFamily="-65" charset="-128"/>
              </a:rPr>
              <a:t>met. Examples of conditions that can be used as triggers for a logic bomb are the presence</a:t>
            </a:r>
          </a:p>
          <a:p>
            <a:r>
              <a:rPr lang="en-US" sz="1100" dirty="0" smtClean="0">
                <a:latin typeface="Arial" charset="0"/>
                <a:ea typeface="ＭＳ Ｐゴシック" pitchFamily="-65" charset="-128"/>
              </a:rPr>
              <a:t>or absence of certain files or devices on the system, a particular day of the week</a:t>
            </a:r>
          </a:p>
          <a:p>
            <a:r>
              <a:rPr lang="en-US" sz="1100" dirty="0" smtClean="0">
                <a:latin typeface="Arial" charset="0"/>
                <a:ea typeface="ＭＳ Ｐゴシック" pitchFamily="-65" charset="-128"/>
              </a:rPr>
              <a:t>or date, a particular version or configuration of some software, or a particular user</a:t>
            </a:r>
          </a:p>
          <a:p>
            <a:r>
              <a:rPr lang="en-US" sz="1100" dirty="0" smtClean="0">
                <a:latin typeface="Arial" charset="0"/>
                <a:ea typeface="ＭＳ Ｐゴシック" pitchFamily="-65" charset="-128"/>
              </a:rPr>
              <a:t>running the application. Once triggered, a bomb may alter or delete data or entire files,</a:t>
            </a:r>
          </a:p>
          <a:p>
            <a:r>
              <a:rPr lang="en-US" sz="1100" dirty="0" smtClean="0">
                <a:latin typeface="Arial" charset="0"/>
                <a:ea typeface="ＭＳ Ｐゴシック" pitchFamily="-65" charset="-128"/>
              </a:rPr>
              <a:t>cause a machine halt, or do some other damage. </a:t>
            </a:r>
          </a:p>
          <a:p>
            <a:endParaRPr lang="en-US" sz="1100" dirty="0" smtClean="0">
              <a:latin typeface="Arial" charset="0"/>
              <a:ea typeface="ＭＳ Ｐゴシック" pitchFamily="-65" charset="-128"/>
            </a:endParaRPr>
          </a:p>
          <a:p>
            <a:r>
              <a:rPr lang="en-US" sz="1100" dirty="0" smtClean="0">
                <a:latin typeface="Arial" charset="0"/>
                <a:ea typeface="ＭＳ Ｐゴシック" pitchFamily="-65" charset="-128"/>
              </a:rPr>
              <a:t>A striking example of how logic bombs can be employed was the case of Tim</a:t>
            </a:r>
          </a:p>
          <a:p>
            <a:r>
              <a:rPr lang="en-US" sz="1100" dirty="0" smtClean="0">
                <a:latin typeface="Arial" charset="0"/>
                <a:ea typeface="ＭＳ Ｐゴシック" pitchFamily="-65" charset="-128"/>
              </a:rPr>
              <a:t>Lloyd, who was convicted of setting a logic bomb that cost his employer, Omega</a:t>
            </a:r>
          </a:p>
          <a:p>
            <a:r>
              <a:rPr lang="en-US" sz="1100" dirty="0" smtClean="0">
                <a:latin typeface="Arial" charset="0"/>
                <a:ea typeface="ＭＳ Ｐゴシック" pitchFamily="-65" charset="-128"/>
              </a:rPr>
              <a:t>Engineering, more than $10 million, derailed its corporate growth strategy, and</a:t>
            </a:r>
          </a:p>
          <a:p>
            <a:r>
              <a:rPr lang="en-US" sz="1100" dirty="0" smtClean="0">
                <a:latin typeface="Arial" charset="0"/>
                <a:ea typeface="ＭＳ Ｐゴシック" pitchFamily="-65" charset="-128"/>
              </a:rPr>
              <a:t>eventually led to the layoff of 80 workers [GAUD00]. Ultimately, Lloyd was</a:t>
            </a:r>
          </a:p>
          <a:p>
            <a:r>
              <a:rPr lang="en-US" sz="1100" dirty="0" smtClean="0">
                <a:latin typeface="Arial" charset="0"/>
                <a:ea typeface="ＭＳ Ｐゴシック" pitchFamily="-65" charset="-128"/>
              </a:rPr>
              <a:t>sentenced to 41 months in prison and ordered to pay $2 million in restitution.</a:t>
            </a:r>
          </a:p>
        </p:txBody>
      </p:sp>
      <p:sp>
        <p:nvSpPr>
          <p:cNvPr id="67588" name="Slide Number Placeholder 3"/>
          <p:cNvSpPr>
            <a:spLocks noGrp="1"/>
          </p:cNvSpPr>
          <p:nvPr>
            <p:ph type="sldNum" sz="quarter" idx="5"/>
          </p:nvPr>
        </p:nvSpPr>
        <p:spPr>
          <a:noFill/>
        </p:spPr>
        <p:txBody>
          <a:bodyPr/>
          <a:lstStyle/>
          <a:p>
            <a:fld id="{C7F2DF1B-2E8A-4343-BF1C-83443696DB17}" type="slidenum">
              <a:rPr lang="en-AU"/>
              <a:pPr/>
              <a:t>35</a:t>
            </a:fld>
            <a:endParaRPr lang="en-AU"/>
          </a:p>
        </p:txBody>
      </p:sp>
    </p:spTree>
    <p:extLst>
      <p:ext uri="{BB962C8B-B14F-4D97-AF65-F5344CB8AC3E}">
        <p14:creationId xmlns:p14="http://schemas.microsoft.com/office/powerpoint/2010/main" val="37828131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0733148B-1BFD-40AE-B285-40A0AB49743A}" type="slidenum">
              <a:rPr lang="en-AU"/>
              <a:pPr/>
              <a:t>36</a:t>
            </a:fld>
            <a:endParaRPr lang="en-AU"/>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b="0" dirty="0" smtClean="0">
                <a:latin typeface="Arial" charset="0"/>
                <a:ea typeface="ＭＳ Ｐゴシック" pitchFamily="-65" charset="-128"/>
              </a:rPr>
              <a:t>The next category of payload we discuss is where the malware subverts the computational</a:t>
            </a:r>
          </a:p>
          <a:p>
            <a:r>
              <a:rPr lang="en-US" b="0" dirty="0" smtClean="0">
                <a:latin typeface="Arial" charset="0"/>
                <a:ea typeface="ＭＳ Ｐゴシック" pitchFamily="-65" charset="-128"/>
              </a:rPr>
              <a:t>and network resources of the infected system for use by the attacker.</a:t>
            </a:r>
          </a:p>
          <a:p>
            <a:r>
              <a:rPr lang="en-US" b="0" dirty="0" smtClean="0">
                <a:latin typeface="Arial" charset="0"/>
                <a:ea typeface="ＭＳ Ｐゴシック" pitchFamily="-65" charset="-128"/>
              </a:rPr>
              <a:t>Such a system is known as a bot (robot), zombie or drone, and secretly takes over</a:t>
            </a:r>
          </a:p>
          <a:p>
            <a:r>
              <a:rPr lang="en-US" b="0" dirty="0" smtClean="0">
                <a:latin typeface="Arial" charset="0"/>
                <a:ea typeface="ＭＳ Ｐゴシック" pitchFamily="-65" charset="-128"/>
              </a:rPr>
              <a:t>another Internet-attached computer and then uses that computer to launch or manage</a:t>
            </a:r>
          </a:p>
          <a:p>
            <a:r>
              <a:rPr lang="en-US" b="0" dirty="0" smtClean="0">
                <a:latin typeface="Arial" charset="0"/>
                <a:ea typeface="ＭＳ Ｐゴシック" pitchFamily="-65" charset="-128"/>
              </a:rPr>
              <a:t>attacks that are difficult to trace to the bot’s creator. The bot is typically planted</a:t>
            </a:r>
          </a:p>
          <a:p>
            <a:r>
              <a:rPr lang="en-US" b="0" dirty="0" smtClean="0">
                <a:latin typeface="Arial" charset="0"/>
                <a:ea typeface="ＭＳ Ｐゴシック" pitchFamily="-65" charset="-128"/>
              </a:rPr>
              <a:t>on hundreds or thousands of computers belonging to unsuspecting third parties.</a:t>
            </a:r>
          </a:p>
          <a:p>
            <a:r>
              <a:rPr lang="en-US" b="0" dirty="0" smtClean="0">
                <a:latin typeface="Arial" charset="0"/>
                <a:ea typeface="ＭＳ Ｐゴシック" pitchFamily="-65" charset="-128"/>
              </a:rPr>
              <a:t>The collection of bots often is capable of acting in a coordinated manner; such a</a:t>
            </a:r>
          </a:p>
          <a:p>
            <a:r>
              <a:rPr lang="en-US" b="0" dirty="0" smtClean="0">
                <a:latin typeface="Arial" charset="0"/>
                <a:ea typeface="ＭＳ Ｐゴシック" pitchFamily="-65" charset="-128"/>
              </a:rPr>
              <a:t>collection is referred to as a botnet . This type of payload attacks the integrity and</a:t>
            </a:r>
          </a:p>
          <a:p>
            <a:r>
              <a:rPr lang="en-US" b="0" dirty="0" smtClean="0">
                <a:latin typeface="Arial" charset="0"/>
                <a:ea typeface="ＭＳ Ｐゴシック" pitchFamily="-65" charset="-128"/>
              </a:rPr>
              <a:t>availability of the infected system.</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Uses of Bots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[HONE05] lists the following uses of bots: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Distributed denial-of-service (</a:t>
            </a:r>
            <a:r>
              <a:rPr lang="en-US" b="1" dirty="0" err="1" smtClean="0">
                <a:latin typeface="Arial" charset="0"/>
                <a:ea typeface="ＭＳ Ｐゴシック" pitchFamily="-65" charset="-128"/>
              </a:rPr>
              <a:t>DDoS</a:t>
            </a:r>
            <a:r>
              <a:rPr lang="en-US" b="1" dirty="0" smtClean="0">
                <a:latin typeface="Arial" charset="0"/>
                <a:ea typeface="ＭＳ Ｐゴシック" pitchFamily="-65" charset="-128"/>
              </a:rPr>
              <a:t>) attacks</a:t>
            </a:r>
            <a:r>
              <a:rPr lang="en-US" b="0" dirty="0" smtClean="0">
                <a:latin typeface="Arial" charset="0"/>
                <a:ea typeface="ＭＳ Ｐゴシック" pitchFamily="-65" charset="-128"/>
              </a:rPr>
              <a:t>: A </a:t>
            </a:r>
            <a:r>
              <a:rPr lang="en-US" b="0" dirty="0" err="1" smtClean="0">
                <a:latin typeface="Arial" charset="0"/>
                <a:ea typeface="ＭＳ Ｐゴシック" pitchFamily="-65" charset="-128"/>
              </a:rPr>
              <a:t>DDoS</a:t>
            </a:r>
            <a:r>
              <a:rPr lang="en-US" b="0" dirty="0" smtClean="0">
                <a:latin typeface="Arial" charset="0"/>
                <a:ea typeface="ＭＳ Ｐゴシック" pitchFamily="-65" charset="-128"/>
              </a:rPr>
              <a:t> attack is an attack on</a:t>
            </a:r>
          </a:p>
          <a:p>
            <a:r>
              <a:rPr lang="en-US" b="0" dirty="0" smtClean="0">
                <a:latin typeface="Arial" charset="0"/>
                <a:ea typeface="ＭＳ Ｐゴシック" pitchFamily="-65" charset="-128"/>
              </a:rPr>
              <a:t>a computer system or network that causes a loss of service to users. We examine</a:t>
            </a:r>
          </a:p>
          <a:p>
            <a:r>
              <a:rPr lang="en-US" b="0" dirty="0" err="1" smtClean="0">
                <a:latin typeface="Arial" charset="0"/>
                <a:ea typeface="ＭＳ Ｐゴシック" pitchFamily="-65" charset="-128"/>
              </a:rPr>
              <a:t>DDoS</a:t>
            </a:r>
            <a:r>
              <a:rPr lang="en-US" b="0" dirty="0" smtClean="0">
                <a:latin typeface="Arial" charset="0"/>
                <a:ea typeface="ＭＳ Ｐゴシック" pitchFamily="-65" charset="-128"/>
              </a:rPr>
              <a:t> attacks in Chapter 7 .</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Spamming</a:t>
            </a:r>
            <a:r>
              <a:rPr lang="en-US" b="0" dirty="0" smtClean="0">
                <a:latin typeface="Arial" charset="0"/>
                <a:ea typeface="ＭＳ Ｐゴシック" pitchFamily="-65" charset="-128"/>
              </a:rPr>
              <a:t>: With the help of a botnet and thousands of bots, an attacker is able</a:t>
            </a:r>
          </a:p>
          <a:p>
            <a:r>
              <a:rPr lang="en-US" b="0" dirty="0" smtClean="0">
                <a:latin typeface="Arial" charset="0"/>
                <a:ea typeface="ＭＳ Ｐゴシック" pitchFamily="-65" charset="-128"/>
              </a:rPr>
              <a:t>to send massive amounts of bulk e-mail (spam).</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Sniffing traffic</a:t>
            </a:r>
            <a:r>
              <a:rPr lang="en-US" b="0" dirty="0" smtClean="0">
                <a:latin typeface="Arial" charset="0"/>
                <a:ea typeface="ＭＳ Ｐゴシック" pitchFamily="-65" charset="-128"/>
              </a:rPr>
              <a:t>: Bots can also use a packet sniffer to watch for interesting </a:t>
            </a:r>
            <a:r>
              <a:rPr lang="en-US" b="0" dirty="0" err="1" smtClean="0">
                <a:latin typeface="Arial" charset="0"/>
                <a:ea typeface="ＭＳ Ｐゴシック" pitchFamily="-65" charset="-128"/>
              </a:rPr>
              <a:t>cleartext</a:t>
            </a:r>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data passing by a compromised machine. The sniffers are mostly used to</a:t>
            </a:r>
          </a:p>
          <a:p>
            <a:r>
              <a:rPr lang="en-US" b="0" dirty="0" smtClean="0">
                <a:latin typeface="Arial" charset="0"/>
                <a:ea typeface="ＭＳ Ｐゴシック" pitchFamily="-65" charset="-128"/>
              </a:rPr>
              <a:t>retrieve sensitive information like usernames and passwords.</a:t>
            </a:r>
          </a:p>
          <a:p>
            <a:endParaRPr lang="en-US" b="0" dirty="0" smtClean="0">
              <a:latin typeface="Arial" charset="0"/>
              <a:ea typeface="ＭＳ Ｐゴシック" pitchFamily="-65" charset="-128"/>
            </a:endParaRPr>
          </a:p>
          <a:p>
            <a:pPr marL="171450" indent="-171450">
              <a:buFont typeface="Arial" charset="0"/>
              <a:buChar char="•"/>
            </a:pPr>
            <a:r>
              <a:rPr lang="en-US" b="1" dirty="0" err="1" smtClean="0">
                <a:latin typeface="Arial" charset="0"/>
                <a:ea typeface="ＭＳ Ｐゴシック" pitchFamily="-65" charset="-128"/>
              </a:rPr>
              <a:t>Keylogging</a:t>
            </a:r>
            <a:r>
              <a:rPr lang="en-US" b="0" dirty="0" smtClean="0">
                <a:latin typeface="Arial" charset="0"/>
                <a:ea typeface="ＭＳ Ｐゴシック" pitchFamily="-65" charset="-128"/>
              </a:rPr>
              <a:t>: If the compromised machine uses encrypted communication</a:t>
            </a:r>
          </a:p>
          <a:p>
            <a:r>
              <a:rPr lang="en-US" b="0" dirty="0" smtClean="0">
                <a:latin typeface="Arial" charset="0"/>
                <a:ea typeface="ＭＳ Ｐゴシック" pitchFamily="-65" charset="-128"/>
              </a:rPr>
              <a:t>channels (e.g. HTTPS or POP3S), then just sniffing the network packets on</a:t>
            </a:r>
          </a:p>
          <a:p>
            <a:r>
              <a:rPr lang="en-US" b="0" dirty="0" smtClean="0">
                <a:latin typeface="Arial" charset="0"/>
                <a:ea typeface="ＭＳ Ｐゴシック" pitchFamily="-65" charset="-128"/>
              </a:rPr>
              <a:t>the victim’s computer is useless because the appropriate key to decrypt the</a:t>
            </a:r>
          </a:p>
          <a:p>
            <a:r>
              <a:rPr lang="en-US" b="0" dirty="0" smtClean="0">
                <a:latin typeface="Arial" charset="0"/>
                <a:ea typeface="ＭＳ Ｐゴシック" pitchFamily="-65" charset="-128"/>
              </a:rPr>
              <a:t>packets is missing. But by using a </a:t>
            </a:r>
            <a:r>
              <a:rPr lang="en-US" b="0" dirty="0" err="1" smtClean="0">
                <a:latin typeface="Arial" charset="0"/>
                <a:ea typeface="ＭＳ Ｐゴシック" pitchFamily="-65" charset="-128"/>
              </a:rPr>
              <a:t>keylogger</a:t>
            </a:r>
            <a:r>
              <a:rPr lang="en-US" b="0" dirty="0" smtClean="0">
                <a:latin typeface="Arial" charset="0"/>
                <a:ea typeface="ＭＳ Ｐゴシック" pitchFamily="-65" charset="-128"/>
              </a:rPr>
              <a:t>, which captures keystrokes on the</a:t>
            </a:r>
          </a:p>
          <a:p>
            <a:r>
              <a:rPr lang="en-US" b="0" dirty="0" smtClean="0">
                <a:latin typeface="Arial" charset="0"/>
                <a:ea typeface="ＭＳ Ｐゴシック" pitchFamily="-65" charset="-128"/>
              </a:rPr>
              <a:t>infected machine, an attacker can retrieve sensitive information.</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Spreading new malware</a:t>
            </a:r>
            <a:r>
              <a:rPr lang="en-US" b="0" dirty="0" smtClean="0">
                <a:latin typeface="Arial" charset="0"/>
                <a:ea typeface="ＭＳ Ｐゴシック" pitchFamily="-65" charset="-128"/>
              </a:rPr>
              <a:t>: Botnets are used to spread new bots. This is very</a:t>
            </a:r>
          </a:p>
          <a:p>
            <a:r>
              <a:rPr lang="en-US" b="0" dirty="0" smtClean="0">
                <a:latin typeface="Arial" charset="0"/>
                <a:ea typeface="ＭＳ Ｐゴシック" pitchFamily="-65" charset="-128"/>
              </a:rPr>
              <a:t>easy since all bots implement mechanisms to download and execute a file via</a:t>
            </a:r>
          </a:p>
          <a:p>
            <a:r>
              <a:rPr lang="en-US" b="0" dirty="0" smtClean="0">
                <a:latin typeface="Arial" charset="0"/>
                <a:ea typeface="ＭＳ Ｐゴシック" pitchFamily="-65" charset="-128"/>
              </a:rPr>
              <a:t>HTTP or FTP. A botnet with 10,000 hosts that acts as the start base for a</a:t>
            </a:r>
          </a:p>
          <a:p>
            <a:r>
              <a:rPr lang="en-US" b="0" dirty="0" smtClean="0">
                <a:latin typeface="Arial" charset="0"/>
                <a:ea typeface="ＭＳ Ｐゴシック" pitchFamily="-65" charset="-128"/>
              </a:rPr>
              <a:t>worm or mail virus allows very fast spreading and thus causes more harm.</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Installing advertisement add-ons and browser helper objects (BHOs): </a:t>
            </a:r>
            <a:r>
              <a:rPr lang="en-US" b="0" dirty="0" smtClean="0">
                <a:latin typeface="Arial" charset="0"/>
                <a:ea typeface="ＭＳ Ｐゴシック" pitchFamily="-65" charset="-128"/>
              </a:rPr>
              <a:t>Botnets</a:t>
            </a:r>
          </a:p>
          <a:p>
            <a:r>
              <a:rPr lang="en-US" b="0" dirty="0" smtClean="0">
                <a:latin typeface="Arial" charset="0"/>
                <a:ea typeface="ＭＳ Ｐゴシック" pitchFamily="-65" charset="-128"/>
              </a:rPr>
              <a:t>can also be used to gain financial advantages. This works by setting up a fake</a:t>
            </a:r>
          </a:p>
          <a:p>
            <a:r>
              <a:rPr lang="en-US" b="0" dirty="0" smtClean="0">
                <a:latin typeface="Arial" charset="0"/>
                <a:ea typeface="ＭＳ Ｐゴシック" pitchFamily="-65" charset="-128"/>
              </a:rPr>
              <a:t>Web site with some advertisements: The operator of this Web site negotiates a</a:t>
            </a:r>
          </a:p>
          <a:p>
            <a:r>
              <a:rPr lang="en-US" b="0" dirty="0" smtClean="0">
                <a:latin typeface="Arial" charset="0"/>
                <a:ea typeface="ＭＳ Ｐゴシック" pitchFamily="-65" charset="-128"/>
              </a:rPr>
              <a:t>deal with some hosting companies that pay for clicks on ads. With the help of</a:t>
            </a:r>
          </a:p>
          <a:p>
            <a:r>
              <a:rPr lang="en-US" b="0" dirty="0" smtClean="0">
                <a:latin typeface="Arial" charset="0"/>
                <a:ea typeface="ＭＳ Ｐゴシック" pitchFamily="-65" charset="-128"/>
              </a:rPr>
              <a:t>a botnet, these clicks can be “automated” so that instantly a few thousand bots</a:t>
            </a:r>
          </a:p>
          <a:p>
            <a:r>
              <a:rPr lang="en-US" b="0" dirty="0" smtClean="0">
                <a:latin typeface="Arial" charset="0"/>
                <a:ea typeface="ＭＳ Ｐゴシック" pitchFamily="-65" charset="-128"/>
              </a:rPr>
              <a:t>click on the pop-ups. This process can be further enhanced if the bot hijacks</a:t>
            </a:r>
          </a:p>
          <a:p>
            <a:r>
              <a:rPr lang="en-US" b="0" dirty="0" smtClean="0">
                <a:latin typeface="Arial" charset="0"/>
                <a:ea typeface="ＭＳ Ｐゴシック" pitchFamily="-65" charset="-128"/>
              </a:rPr>
              <a:t>the start-page of a compromised machine so that the “clicks” are executed</a:t>
            </a:r>
          </a:p>
          <a:p>
            <a:r>
              <a:rPr lang="en-US" b="0" dirty="0" smtClean="0">
                <a:latin typeface="Arial" charset="0"/>
                <a:ea typeface="ＭＳ Ｐゴシック" pitchFamily="-65" charset="-128"/>
              </a:rPr>
              <a:t>each time the victim uses the browser.</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Attacking IRC chat networks</a:t>
            </a:r>
            <a:r>
              <a:rPr lang="en-US" b="0" dirty="0" smtClean="0">
                <a:latin typeface="Arial" charset="0"/>
                <a:ea typeface="ＭＳ Ｐゴシック" pitchFamily="-65" charset="-128"/>
              </a:rPr>
              <a:t>: Botnets are also used for attacks against</a:t>
            </a:r>
          </a:p>
          <a:p>
            <a:r>
              <a:rPr lang="en-US" b="0" dirty="0" smtClean="0">
                <a:latin typeface="Arial" charset="0"/>
                <a:ea typeface="ＭＳ Ｐゴシック" pitchFamily="-65" charset="-128"/>
              </a:rPr>
              <a:t>Internet Relay Chat (IRC) networks. Popular among attackers is especially</a:t>
            </a:r>
          </a:p>
          <a:p>
            <a:r>
              <a:rPr lang="en-US" b="0" dirty="0" smtClean="0">
                <a:latin typeface="Arial" charset="0"/>
                <a:ea typeface="ＭＳ Ｐゴシック" pitchFamily="-65" charset="-128"/>
              </a:rPr>
              <a:t>the so-called clone attack: In this kind of attack, the controller orders each bot</a:t>
            </a:r>
          </a:p>
          <a:p>
            <a:r>
              <a:rPr lang="en-US" b="0" dirty="0" smtClean="0">
                <a:latin typeface="Arial" charset="0"/>
                <a:ea typeface="ＭＳ Ｐゴシック" pitchFamily="-65" charset="-128"/>
              </a:rPr>
              <a:t>to connect a large number of clones to the victim IRC network. The victim is</a:t>
            </a:r>
          </a:p>
          <a:p>
            <a:r>
              <a:rPr lang="en-US" b="0" dirty="0" smtClean="0">
                <a:latin typeface="Arial" charset="0"/>
                <a:ea typeface="ＭＳ Ｐゴシック" pitchFamily="-65" charset="-128"/>
              </a:rPr>
              <a:t>flooded by service requests from thousands of bots or thousands of </a:t>
            </a:r>
            <a:r>
              <a:rPr lang="en-US" b="0" dirty="0" err="1" smtClean="0">
                <a:latin typeface="Arial" charset="0"/>
                <a:ea typeface="ＭＳ Ｐゴシック" pitchFamily="-65" charset="-128"/>
              </a:rPr>
              <a:t>channeljoins</a:t>
            </a:r>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by these cloned bots. In this way, the victim IRC network is brought</a:t>
            </a:r>
          </a:p>
          <a:p>
            <a:r>
              <a:rPr lang="en-US" b="0" dirty="0" smtClean="0">
                <a:latin typeface="Arial" charset="0"/>
                <a:ea typeface="ＭＳ Ｐゴシック" pitchFamily="-65" charset="-128"/>
              </a:rPr>
              <a:t>down, similar to a </a:t>
            </a:r>
            <a:r>
              <a:rPr lang="en-US" b="0" dirty="0" err="1" smtClean="0">
                <a:latin typeface="Arial" charset="0"/>
                <a:ea typeface="ＭＳ Ｐゴシック" pitchFamily="-65" charset="-128"/>
              </a:rPr>
              <a:t>DDoS</a:t>
            </a:r>
            <a:r>
              <a:rPr lang="en-US" b="0" dirty="0" smtClean="0">
                <a:latin typeface="Arial" charset="0"/>
                <a:ea typeface="ＭＳ Ｐゴシック" pitchFamily="-65" charset="-128"/>
              </a:rPr>
              <a:t> attack.</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Manipulating online polls/games</a:t>
            </a:r>
            <a:r>
              <a:rPr lang="en-US" b="0" dirty="0" smtClean="0">
                <a:latin typeface="Arial" charset="0"/>
                <a:ea typeface="ＭＳ Ｐゴシック" pitchFamily="-65" charset="-128"/>
              </a:rPr>
              <a:t>: Online polls/games are getting more and</a:t>
            </a:r>
          </a:p>
          <a:p>
            <a:r>
              <a:rPr lang="en-US" b="0" dirty="0" smtClean="0">
                <a:latin typeface="Arial" charset="0"/>
                <a:ea typeface="ＭＳ Ｐゴシック" pitchFamily="-65" charset="-128"/>
              </a:rPr>
              <a:t>more attention and it is rather easy to manipulate them with botnets. Since</a:t>
            </a:r>
          </a:p>
          <a:p>
            <a:r>
              <a:rPr lang="en-US" b="0" dirty="0" smtClean="0">
                <a:latin typeface="Arial" charset="0"/>
                <a:ea typeface="ＭＳ Ｐゴシック" pitchFamily="-65" charset="-128"/>
              </a:rPr>
              <a:t>every bot has a distinct IP address, every vote will have the same credibility as</a:t>
            </a:r>
          </a:p>
          <a:p>
            <a:r>
              <a:rPr lang="en-US" b="0" dirty="0" smtClean="0">
                <a:latin typeface="Arial" charset="0"/>
                <a:ea typeface="ＭＳ Ｐゴシック" pitchFamily="-65" charset="-128"/>
              </a:rPr>
              <a:t>a vote cast by a real person. Online games can be manipulated in a similar way.</a:t>
            </a:r>
            <a:endParaRPr lang="en-US" b="0"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37412856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7500" lnSpcReduction="20000"/>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The remote control facility is what distinguishes a bot from a worm. A worm propagates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itself and activates itself, whereas a bot is controlled by some form of command-and-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control (C&amp;C) server network. This contact does not need to be continuous,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but can be initiated periodically when the bot observes it has network access.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 early means of implementing the remote control facility used an IRC</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server. All bots join a specific channel on this server and treat incoming messages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as commands. More recent botnets tend to avoid IRC mechanisms and use covert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communication channels via protocols such as HTTP. Distributed control mechanisms,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using peer-to-peer protocols, are also used, to avoid a single point of failure.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Originally these C&amp;C servers used fixed addresses, which meant they could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be located and potentially taken over or removed by law enforcement agencies.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Some more recent malware families have used techniques such as the automatic</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generation of very large numbers of server domain names that the malware will try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to contact. If one server name is compromised, the attackers can setup a new server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another name they know will be tried. To defeat this requires security analysts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reverse engineer the name generation algorithm, and to then attempt to gain control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over all of the extremely large number of possible domains. Another technique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used to hide the servers is fast-flux DNS, where the address associated with a given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server name is changed frequently, often every few minutes, to rotate over a large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number of server proxies, usually other members of the botnet. Such approaches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hinder attempts by law enforcement agencies to respond to the botnet threat.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Once a communications path is established between a control module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bots, the control module can manage the bots. In its simplest form, the control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module simply issues command to the bot that causes the bot to execute routines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that are already implemented in the bot. For greater flexibility, the control module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can issue update commands that instruct the bots to download a file from some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Internet location and execute it. The bot in this latter case becomes a more general purpose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tool that can be used for multiple attacks. The control module can also collect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information gathered by the bots that the attacker can then exploit. </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One effective counter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measure against a botnet is to take-over or shutdown its C&amp;C network. Increasing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cooperation and coordination between law enforcement agencies in a number of</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countries resulted in a growing number of successful C&amp;C seizures in recent years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[SYMA16], and the consequent suppression of their associated botnets. These actions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also resulted in criminal charges on a number of people associated with them.</a:t>
            </a:r>
            <a:endParaRPr lang="en-US" sz="1200" kern="1200" dirty="0">
              <a:solidFill>
                <a:schemeClr val="tx1"/>
              </a:solidFill>
              <a:effectLst/>
              <a:latin typeface="Arial" pitchFamily="-110" charset="0"/>
              <a:ea typeface="ＭＳ Ｐゴシック" pitchFamily="-110" charset="-128"/>
              <a:cs typeface="ＭＳ Ｐゴシック" pitchFamily="-110" charset="-128"/>
            </a:endParaRPr>
          </a:p>
        </p:txBody>
      </p:sp>
      <p:sp>
        <p:nvSpPr>
          <p:cNvPr id="71684" name="Slide Number Placeholder 3"/>
          <p:cNvSpPr>
            <a:spLocks noGrp="1"/>
          </p:cNvSpPr>
          <p:nvPr>
            <p:ph type="sldNum" sz="quarter" idx="5"/>
          </p:nvPr>
        </p:nvSpPr>
        <p:spPr>
          <a:noFill/>
        </p:spPr>
        <p:txBody>
          <a:bodyPr/>
          <a:lstStyle/>
          <a:p>
            <a:fld id="{CD8FEDF0-0128-4739-AFE3-556577D0BCA0}" type="slidenum">
              <a:rPr lang="en-AU"/>
              <a:pPr/>
              <a:t>37</a:t>
            </a:fld>
            <a:endParaRPr lang="en-AU"/>
          </a:p>
        </p:txBody>
      </p:sp>
    </p:spTree>
    <p:extLst>
      <p:ext uri="{BB962C8B-B14F-4D97-AF65-F5344CB8AC3E}">
        <p14:creationId xmlns:p14="http://schemas.microsoft.com/office/powerpoint/2010/main" val="11255131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700" dirty="0" smtClean="0">
                <a:latin typeface="Arial" charset="0"/>
                <a:ea typeface="ＭＳ Ｐゴシック" pitchFamily="-65" charset="-128"/>
              </a:rPr>
              <a:t>We now consider payloads where the malware gathers data stored on the infected</a:t>
            </a:r>
          </a:p>
          <a:p>
            <a:pPr>
              <a:lnSpc>
                <a:spcPct val="80000"/>
              </a:lnSpc>
            </a:pPr>
            <a:r>
              <a:rPr lang="en-US" sz="700" dirty="0" smtClean="0">
                <a:latin typeface="Arial" charset="0"/>
                <a:ea typeface="ＭＳ Ｐゴシック" pitchFamily="-65" charset="-128"/>
              </a:rPr>
              <a:t>system for use by the attacker. A common target is the user’s login and password</a:t>
            </a:r>
          </a:p>
          <a:p>
            <a:pPr>
              <a:lnSpc>
                <a:spcPct val="80000"/>
              </a:lnSpc>
            </a:pPr>
            <a:r>
              <a:rPr lang="en-US" sz="700" dirty="0" smtClean="0">
                <a:latin typeface="Arial" charset="0"/>
                <a:ea typeface="ＭＳ Ｐゴシック" pitchFamily="-65" charset="-128"/>
              </a:rPr>
              <a:t>credentials to banking, gaming, and related sites, which the attacker then uses to</a:t>
            </a:r>
          </a:p>
          <a:p>
            <a:pPr>
              <a:lnSpc>
                <a:spcPct val="80000"/>
              </a:lnSpc>
            </a:pPr>
            <a:r>
              <a:rPr lang="en-US" sz="700" dirty="0" smtClean="0">
                <a:latin typeface="Arial" charset="0"/>
                <a:ea typeface="ＭＳ Ｐゴシック" pitchFamily="-65" charset="-128"/>
              </a:rPr>
              <a:t>impersonate the user to access these sites for gain. Less commonly, the payload may</a:t>
            </a:r>
          </a:p>
          <a:p>
            <a:pPr>
              <a:lnSpc>
                <a:spcPct val="80000"/>
              </a:lnSpc>
            </a:pPr>
            <a:r>
              <a:rPr lang="en-US" sz="700" dirty="0" smtClean="0">
                <a:latin typeface="Arial" charset="0"/>
                <a:ea typeface="ＭＳ Ｐゴシック" pitchFamily="-65" charset="-128"/>
              </a:rPr>
              <a:t>target documents or system configuration details for the purpose of reconnaissance</a:t>
            </a:r>
          </a:p>
          <a:p>
            <a:pPr>
              <a:lnSpc>
                <a:spcPct val="80000"/>
              </a:lnSpc>
            </a:pPr>
            <a:r>
              <a:rPr lang="en-US" sz="700" dirty="0" smtClean="0">
                <a:latin typeface="Arial" charset="0"/>
                <a:ea typeface="ＭＳ Ｐゴシック" pitchFamily="-65" charset="-128"/>
              </a:rPr>
              <a:t>or espionage. These attacks target the confidentiality of this information.</a:t>
            </a:r>
          </a:p>
          <a:p>
            <a:pPr>
              <a:lnSpc>
                <a:spcPct val="80000"/>
              </a:lnSpc>
            </a:pPr>
            <a:endParaRPr lang="en-US" sz="700" dirty="0" smtClean="0">
              <a:latin typeface="Arial" charset="0"/>
              <a:ea typeface="ＭＳ Ｐゴシック" pitchFamily="-65" charset="-128"/>
            </a:endParaRPr>
          </a:p>
          <a:p>
            <a:pPr>
              <a:lnSpc>
                <a:spcPct val="80000"/>
              </a:lnSpc>
            </a:pPr>
            <a:r>
              <a:rPr lang="en-US" sz="700" dirty="0" smtClean="0">
                <a:latin typeface="Arial" charset="0"/>
                <a:ea typeface="ＭＳ Ｐゴシック" pitchFamily="-65" charset="-128"/>
              </a:rPr>
              <a:t>Typically, users send their login and password credentials to banking, gaming, and</a:t>
            </a:r>
          </a:p>
          <a:p>
            <a:pPr>
              <a:lnSpc>
                <a:spcPct val="80000"/>
              </a:lnSpc>
            </a:pPr>
            <a:r>
              <a:rPr lang="en-US" sz="700" dirty="0" smtClean="0">
                <a:latin typeface="Arial" charset="0"/>
                <a:ea typeface="ＭＳ Ｐゴシック" pitchFamily="-65" charset="-128"/>
              </a:rPr>
              <a:t>related sites over encrypted communication channels (e.g., HTTPS or POP3S),</a:t>
            </a:r>
          </a:p>
          <a:p>
            <a:pPr>
              <a:lnSpc>
                <a:spcPct val="80000"/>
              </a:lnSpc>
            </a:pPr>
            <a:r>
              <a:rPr lang="en-US" sz="700" dirty="0" smtClean="0">
                <a:latin typeface="Arial" charset="0"/>
                <a:ea typeface="ＭＳ Ｐゴシック" pitchFamily="-65" charset="-128"/>
              </a:rPr>
              <a:t>which protects them from capture by monitoring network packets. To bypass this,</a:t>
            </a:r>
          </a:p>
          <a:p>
            <a:pPr>
              <a:lnSpc>
                <a:spcPct val="80000"/>
              </a:lnSpc>
            </a:pPr>
            <a:r>
              <a:rPr lang="en-US" sz="700" dirty="0" smtClean="0">
                <a:latin typeface="Arial" charset="0"/>
                <a:ea typeface="ＭＳ Ｐゴシック" pitchFamily="-65" charset="-128"/>
              </a:rPr>
              <a:t>an attacker can install a </a:t>
            </a:r>
            <a:r>
              <a:rPr lang="en-US" sz="700" b="1" dirty="0" err="1" smtClean="0">
                <a:latin typeface="Arial" charset="0"/>
                <a:ea typeface="ＭＳ Ｐゴシック" pitchFamily="-65" charset="-128"/>
              </a:rPr>
              <a:t>keylogger</a:t>
            </a:r>
            <a:r>
              <a:rPr lang="en-US" sz="700" b="1" dirty="0" smtClean="0">
                <a:latin typeface="Arial" charset="0"/>
                <a:ea typeface="ＭＳ Ｐゴシック" pitchFamily="-65" charset="-128"/>
              </a:rPr>
              <a:t> , </a:t>
            </a:r>
            <a:r>
              <a:rPr lang="en-US" sz="700" b="0" dirty="0" smtClean="0">
                <a:latin typeface="Arial" charset="0"/>
                <a:ea typeface="ＭＳ Ｐゴシック" pitchFamily="-65" charset="-128"/>
              </a:rPr>
              <a:t>which captures keystrokes on the infected</a:t>
            </a:r>
          </a:p>
          <a:p>
            <a:pPr>
              <a:lnSpc>
                <a:spcPct val="80000"/>
              </a:lnSpc>
            </a:pPr>
            <a:r>
              <a:rPr lang="en-US" sz="700" dirty="0" smtClean="0">
                <a:latin typeface="Arial" charset="0"/>
                <a:ea typeface="ＭＳ Ｐゴシック" pitchFamily="-65" charset="-128"/>
              </a:rPr>
              <a:t>machine to allow an attacker to monitor this sensitive information. Since this would</a:t>
            </a:r>
          </a:p>
          <a:p>
            <a:pPr>
              <a:lnSpc>
                <a:spcPct val="80000"/>
              </a:lnSpc>
            </a:pPr>
            <a:r>
              <a:rPr lang="en-US" sz="700" dirty="0" smtClean="0">
                <a:latin typeface="Arial" charset="0"/>
                <a:ea typeface="ＭＳ Ｐゴシック" pitchFamily="-65" charset="-128"/>
              </a:rPr>
              <a:t>result in the attacker receiving a copy of all text entered on the compromised</a:t>
            </a:r>
          </a:p>
          <a:p>
            <a:pPr>
              <a:lnSpc>
                <a:spcPct val="80000"/>
              </a:lnSpc>
            </a:pPr>
            <a:r>
              <a:rPr lang="en-US" sz="700" dirty="0" smtClean="0">
                <a:latin typeface="Arial" charset="0"/>
                <a:ea typeface="ＭＳ Ｐゴシック" pitchFamily="-65" charset="-128"/>
              </a:rPr>
              <a:t>machine, </a:t>
            </a:r>
            <a:r>
              <a:rPr lang="en-US" sz="700" dirty="0" err="1" smtClean="0">
                <a:latin typeface="Arial" charset="0"/>
                <a:ea typeface="ＭＳ Ｐゴシック" pitchFamily="-65" charset="-128"/>
              </a:rPr>
              <a:t>keyloggers</a:t>
            </a:r>
            <a:r>
              <a:rPr lang="en-US" sz="700" dirty="0" smtClean="0">
                <a:latin typeface="Arial" charset="0"/>
                <a:ea typeface="ＭＳ Ｐゴシック" pitchFamily="-65" charset="-128"/>
              </a:rPr>
              <a:t> typical implement some form of filtering mechanism that</a:t>
            </a:r>
          </a:p>
          <a:p>
            <a:pPr>
              <a:lnSpc>
                <a:spcPct val="80000"/>
              </a:lnSpc>
            </a:pPr>
            <a:r>
              <a:rPr lang="en-US" sz="700" dirty="0" smtClean="0">
                <a:latin typeface="Arial" charset="0"/>
                <a:ea typeface="ＭＳ Ｐゴシック" pitchFamily="-65" charset="-128"/>
              </a:rPr>
              <a:t>only returns information close to desired keywords (e.g., “login” or “password” or</a:t>
            </a:r>
          </a:p>
          <a:p>
            <a:pPr>
              <a:lnSpc>
                <a:spcPct val="80000"/>
              </a:lnSpc>
            </a:pPr>
            <a:r>
              <a:rPr lang="en-US" sz="700" dirty="0" smtClean="0">
                <a:latin typeface="Arial" charset="0"/>
                <a:ea typeface="ＭＳ Ｐゴシック" pitchFamily="-65" charset="-128"/>
              </a:rPr>
              <a:t>“</a:t>
            </a:r>
            <a:r>
              <a:rPr lang="en-US" sz="700" dirty="0" err="1" smtClean="0">
                <a:latin typeface="Arial" charset="0"/>
                <a:ea typeface="ＭＳ Ｐゴシック" pitchFamily="-65" charset="-128"/>
              </a:rPr>
              <a:t>paypal.com</a:t>
            </a:r>
            <a:r>
              <a:rPr lang="en-US" sz="700" dirty="0" smtClean="0">
                <a:latin typeface="Arial" charset="0"/>
                <a:ea typeface="ＭＳ Ｐゴシック" pitchFamily="-65" charset="-128"/>
              </a:rPr>
              <a:t>”).</a:t>
            </a:r>
          </a:p>
          <a:p>
            <a:pPr>
              <a:lnSpc>
                <a:spcPct val="80000"/>
              </a:lnSpc>
            </a:pPr>
            <a:endParaRPr lang="en-US" sz="700" dirty="0" smtClean="0">
              <a:latin typeface="Arial" charset="0"/>
              <a:ea typeface="ＭＳ Ｐゴシック" pitchFamily="-65" charset="-128"/>
            </a:endParaRPr>
          </a:p>
          <a:p>
            <a:pPr>
              <a:lnSpc>
                <a:spcPct val="80000"/>
              </a:lnSpc>
            </a:pPr>
            <a:r>
              <a:rPr lang="en-US" sz="700" dirty="0" smtClean="0">
                <a:latin typeface="Arial" charset="0"/>
                <a:ea typeface="ＭＳ Ｐゴシック" pitchFamily="-65" charset="-128"/>
              </a:rPr>
              <a:t>In response to the use of </a:t>
            </a:r>
            <a:r>
              <a:rPr lang="en-US" sz="700" dirty="0" err="1" smtClean="0">
                <a:latin typeface="Arial" charset="0"/>
                <a:ea typeface="ＭＳ Ｐゴシック" pitchFamily="-65" charset="-128"/>
              </a:rPr>
              <a:t>keyloggers</a:t>
            </a:r>
            <a:r>
              <a:rPr lang="en-US" sz="700" dirty="0" smtClean="0">
                <a:latin typeface="Arial" charset="0"/>
                <a:ea typeface="ＭＳ Ｐゴシック" pitchFamily="-65" charset="-128"/>
              </a:rPr>
              <a:t>, some banking and other sites switched to</a:t>
            </a:r>
          </a:p>
          <a:p>
            <a:pPr>
              <a:lnSpc>
                <a:spcPct val="80000"/>
              </a:lnSpc>
            </a:pPr>
            <a:r>
              <a:rPr lang="en-US" sz="700" dirty="0" smtClean="0">
                <a:latin typeface="Arial" charset="0"/>
                <a:ea typeface="ＭＳ Ｐゴシック" pitchFamily="-65" charset="-128"/>
              </a:rPr>
              <a:t>using a graphical applet to enter critical information, such as passwords. Since these</a:t>
            </a:r>
          </a:p>
          <a:p>
            <a:pPr>
              <a:lnSpc>
                <a:spcPct val="80000"/>
              </a:lnSpc>
            </a:pPr>
            <a:r>
              <a:rPr lang="en-US" sz="700" dirty="0" smtClean="0">
                <a:latin typeface="Arial" charset="0"/>
                <a:ea typeface="ＭＳ Ｐゴシック" pitchFamily="-65" charset="-128"/>
              </a:rPr>
              <a:t>do not use text entered via the keyboard, traditional </a:t>
            </a:r>
            <a:r>
              <a:rPr lang="en-US" sz="700" dirty="0" err="1" smtClean="0">
                <a:latin typeface="Arial" charset="0"/>
                <a:ea typeface="ＭＳ Ｐゴシック" pitchFamily="-65" charset="-128"/>
              </a:rPr>
              <a:t>keyloggers</a:t>
            </a:r>
            <a:r>
              <a:rPr lang="en-US" sz="700" dirty="0" smtClean="0">
                <a:latin typeface="Arial" charset="0"/>
                <a:ea typeface="ＭＳ Ｐゴシック" pitchFamily="-65" charset="-128"/>
              </a:rPr>
              <a:t> do not capture this</a:t>
            </a:r>
          </a:p>
          <a:p>
            <a:pPr>
              <a:lnSpc>
                <a:spcPct val="80000"/>
              </a:lnSpc>
            </a:pPr>
            <a:r>
              <a:rPr lang="en-US" sz="700" dirty="0" smtClean="0">
                <a:latin typeface="Arial" charset="0"/>
                <a:ea typeface="ＭＳ Ｐゴシック" pitchFamily="-65" charset="-128"/>
              </a:rPr>
              <a:t>information. In response, attackers developed more general </a:t>
            </a:r>
            <a:r>
              <a:rPr lang="en-US" sz="700" b="1" dirty="0" smtClean="0">
                <a:latin typeface="Arial" charset="0"/>
                <a:ea typeface="ＭＳ Ｐゴシック" pitchFamily="-65" charset="-128"/>
              </a:rPr>
              <a:t>spyware </a:t>
            </a:r>
            <a:r>
              <a:rPr lang="en-US" sz="700" b="0" dirty="0" smtClean="0">
                <a:latin typeface="Arial" charset="0"/>
                <a:ea typeface="ＭＳ Ｐゴシック" pitchFamily="-65" charset="-128"/>
              </a:rPr>
              <a:t>payloads,</a:t>
            </a:r>
          </a:p>
          <a:p>
            <a:pPr>
              <a:lnSpc>
                <a:spcPct val="80000"/>
              </a:lnSpc>
            </a:pPr>
            <a:r>
              <a:rPr lang="en-US" sz="700" dirty="0" smtClean="0">
                <a:latin typeface="Arial" charset="0"/>
                <a:ea typeface="ＭＳ Ｐゴシック" pitchFamily="-65" charset="-128"/>
              </a:rPr>
              <a:t>which subvert the compromised machine to allow monitoring of a wide range of</a:t>
            </a:r>
          </a:p>
          <a:p>
            <a:pPr>
              <a:lnSpc>
                <a:spcPct val="80000"/>
              </a:lnSpc>
            </a:pPr>
            <a:r>
              <a:rPr lang="en-US" sz="700" dirty="0" smtClean="0">
                <a:latin typeface="Arial" charset="0"/>
                <a:ea typeface="ＭＳ Ｐゴシック" pitchFamily="-65" charset="-128"/>
              </a:rPr>
              <a:t>activity on the system. This may include monitoring the history and content of</a:t>
            </a:r>
          </a:p>
          <a:p>
            <a:pPr>
              <a:lnSpc>
                <a:spcPct val="80000"/>
              </a:lnSpc>
            </a:pPr>
            <a:r>
              <a:rPr lang="en-US" sz="700" dirty="0" smtClean="0">
                <a:latin typeface="Arial" charset="0"/>
                <a:ea typeface="ＭＳ Ｐゴシック" pitchFamily="-65" charset="-128"/>
              </a:rPr>
              <a:t>browsing activity, redirecting certain Web page requests to fake sites controlled by</a:t>
            </a:r>
          </a:p>
          <a:p>
            <a:pPr>
              <a:lnSpc>
                <a:spcPct val="80000"/>
              </a:lnSpc>
            </a:pPr>
            <a:r>
              <a:rPr lang="en-US" sz="700" dirty="0" smtClean="0">
                <a:latin typeface="Arial" charset="0"/>
                <a:ea typeface="ＭＳ Ｐゴシック" pitchFamily="-65" charset="-128"/>
              </a:rPr>
              <a:t>the attacker, and dynamically modifying data exchanged between the browser and</a:t>
            </a:r>
          </a:p>
          <a:p>
            <a:pPr>
              <a:lnSpc>
                <a:spcPct val="80000"/>
              </a:lnSpc>
            </a:pPr>
            <a:r>
              <a:rPr lang="en-US" sz="700" dirty="0" smtClean="0">
                <a:latin typeface="Arial" charset="0"/>
                <a:ea typeface="ＭＳ Ｐゴシック" pitchFamily="-65" charset="-128"/>
              </a:rPr>
              <a:t>certain Web sites of interest. All of which can result in significant compromise of</a:t>
            </a:r>
          </a:p>
          <a:p>
            <a:pPr>
              <a:lnSpc>
                <a:spcPct val="80000"/>
              </a:lnSpc>
            </a:pPr>
            <a:r>
              <a:rPr lang="en-US" sz="700" dirty="0" smtClean="0">
                <a:latin typeface="Arial" charset="0"/>
                <a:ea typeface="ＭＳ Ｐゴシック" pitchFamily="-65" charset="-128"/>
              </a:rPr>
              <a:t>the user’s personal information.</a:t>
            </a:r>
          </a:p>
          <a:p>
            <a:pPr>
              <a:lnSpc>
                <a:spcPct val="80000"/>
              </a:lnSpc>
            </a:pPr>
            <a:endParaRPr lang="en-US" sz="700" dirty="0" smtClean="0">
              <a:latin typeface="Arial" charset="0"/>
              <a:ea typeface="ＭＳ Ｐゴシック" pitchFamily="-65" charset="-128"/>
            </a:endParaRPr>
          </a:p>
          <a:p>
            <a:pPr>
              <a:lnSpc>
                <a:spcPct val="80000"/>
              </a:lnSpc>
            </a:pPr>
            <a:r>
              <a:rPr lang="en-US" sz="700" dirty="0" smtClean="0">
                <a:latin typeface="Arial" charset="0"/>
                <a:ea typeface="ＭＳ Ｐゴシック" pitchFamily="-65" charset="-128"/>
              </a:rPr>
              <a:t>The Zeus banking Trojan, created from its </a:t>
            </a:r>
            <a:r>
              <a:rPr lang="en-US" sz="700" dirty="0" err="1" smtClean="0">
                <a:latin typeface="Arial" charset="0"/>
                <a:ea typeface="ＭＳ Ｐゴシック" pitchFamily="-65" charset="-128"/>
              </a:rPr>
              <a:t>crimeware</a:t>
            </a:r>
            <a:r>
              <a:rPr lang="en-US" sz="700" dirty="0" smtClean="0">
                <a:latin typeface="Arial" charset="0"/>
                <a:ea typeface="ＭＳ Ｐゴシック" pitchFamily="-65" charset="-128"/>
              </a:rPr>
              <a:t> toolkit, is a prominent</a:t>
            </a:r>
          </a:p>
          <a:p>
            <a:pPr>
              <a:lnSpc>
                <a:spcPct val="80000"/>
              </a:lnSpc>
            </a:pPr>
            <a:r>
              <a:rPr lang="en-US" sz="700" dirty="0" smtClean="0">
                <a:latin typeface="Arial" charset="0"/>
                <a:ea typeface="ＭＳ Ｐゴシック" pitchFamily="-65" charset="-128"/>
              </a:rPr>
              <a:t>example of such spyware that has been widely deployed in recent years [BINS10].</a:t>
            </a:r>
          </a:p>
          <a:p>
            <a:pPr>
              <a:lnSpc>
                <a:spcPct val="80000"/>
              </a:lnSpc>
            </a:pPr>
            <a:r>
              <a:rPr lang="en-US" sz="700" dirty="0" smtClean="0">
                <a:latin typeface="Arial" charset="0"/>
                <a:ea typeface="ＭＳ Ｐゴシック" pitchFamily="-65" charset="-128"/>
              </a:rPr>
              <a:t>It steals banking and financial credentials using both a </a:t>
            </a:r>
            <a:r>
              <a:rPr lang="en-US" sz="700" dirty="0" err="1" smtClean="0">
                <a:latin typeface="Arial" charset="0"/>
                <a:ea typeface="ＭＳ Ｐゴシック" pitchFamily="-65" charset="-128"/>
              </a:rPr>
              <a:t>keylogger</a:t>
            </a:r>
            <a:r>
              <a:rPr lang="en-US" sz="700" dirty="0" smtClean="0">
                <a:latin typeface="Arial" charset="0"/>
                <a:ea typeface="ＭＳ Ｐゴシック" pitchFamily="-65" charset="-128"/>
              </a:rPr>
              <a:t> and capturing and</a:t>
            </a:r>
          </a:p>
          <a:p>
            <a:pPr>
              <a:lnSpc>
                <a:spcPct val="80000"/>
              </a:lnSpc>
            </a:pPr>
            <a:r>
              <a:rPr lang="en-US" sz="700" dirty="0" smtClean="0">
                <a:latin typeface="Arial" charset="0"/>
                <a:ea typeface="ＭＳ Ｐゴシック" pitchFamily="-65" charset="-128"/>
              </a:rPr>
              <a:t>possibly altering form data for certain Web sites. It is typically deployed using either</a:t>
            </a:r>
          </a:p>
          <a:p>
            <a:pPr>
              <a:lnSpc>
                <a:spcPct val="80000"/>
              </a:lnSpc>
            </a:pPr>
            <a:r>
              <a:rPr lang="en-US" sz="700" dirty="0" smtClean="0">
                <a:latin typeface="Arial" charset="0"/>
                <a:ea typeface="ＭＳ Ｐゴシック" pitchFamily="-65" charset="-128"/>
              </a:rPr>
              <a:t>spam e-mails or via a compromised Web site in a “drive-by-download.”</a:t>
            </a:r>
          </a:p>
        </p:txBody>
      </p:sp>
      <p:sp>
        <p:nvSpPr>
          <p:cNvPr id="73732" name="Slide Number Placeholder 3"/>
          <p:cNvSpPr>
            <a:spLocks noGrp="1"/>
          </p:cNvSpPr>
          <p:nvPr>
            <p:ph type="sldNum" sz="quarter" idx="5"/>
          </p:nvPr>
        </p:nvSpPr>
        <p:spPr>
          <a:noFill/>
        </p:spPr>
        <p:txBody>
          <a:bodyPr/>
          <a:lstStyle/>
          <a:p>
            <a:fld id="{5DAB00E8-443A-4840-A52B-F664395D31E8}" type="slidenum">
              <a:rPr lang="en-AU"/>
              <a:pPr/>
              <a:t>38</a:t>
            </a:fld>
            <a:endParaRPr lang="en-AU"/>
          </a:p>
        </p:txBody>
      </p:sp>
    </p:spTree>
    <p:extLst>
      <p:ext uri="{BB962C8B-B14F-4D97-AF65-F5344CB8AC3E}">
        <p14:creationId xmlns:p14="http://schemas.microsoft.com/office/powerpoint/2010/main" val="38823146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32500" lnSpcReduction="20000"/>
          </a:bodyPr>
          <a:lstStyle/>
          <a:p>
            <a:pPr>
              <a:lnSpc>
                <a:spcPct val="80000"/>
              </a:lnSpc>
            </a:pPr>
            <a:r>
              <a:rPr lang="en-US" sz="900" dirty="0" smtClean="0">
                <a:latin typeface="Arial" charset="0"/>
                <a:ea typeface="ＭＳ Ｐゴシック" pitchFamily="-65" charset="-128"/>
              </a:rPr>
              <a:t>Another approach used to capture a user’s login and password credentials is to</a:t>
            </a:r>
          </a:p>
          <a:p>
            <a:pPr>
              <a:lnSpc>
                <a:spcPct val="80000"/>
              </a:lnSpc>
            </a:pPr>
            <a:r>
              <a:rPr lang="en-US" sz="900" dirty="0" smtClean="0">
                <a:latin typeface="Arial" charset="0"/>
                <a:ea typeface="ＭＳ Ｐゴシック" pitchFamily="-65" charset="-128"/>
              </a:rPr>
              <a:t>include a URL in a spam e-mail that links to a fake Web site controlled by the</a:t>
            </a:r>
          </a:p>
          <a:p>
            <a:pPr>
              <a:lnSpc>
                <a:spcPct val="80000"/>
              </a:lnSpc>
            </a:pPr>
            <a:r>
              <a:rPr lang="en-US" sz="900" dirty="0" smtClean="0">
                <a:latin typeface="Arial" charset="0"/>
                <a:ea typeface="ＭＳ Ｐゴシック" pitchFamily="-65" charset="-128"/>
              </a:rPr>
              <a:t>attacker, but which mimics the login page of some banking, gaming, or similar site.</a:t>
            </a:r>
          </a:p>
          <a:p>
            <a:pPr>
              <a:lnSpc>
                <a:spcPct val="80000"/>
              </a:lnSpc>
            </a:pPr>
            <a:r>
              <a:rPr lang="en-US" sz="900" dirty="0" smtClean="0">
                <a:latin typeface="Arial" charset="0"/>
                <a:ea typeface="ＭＳ Ｐゴシック" pitchFamily="-65" charset="-128"/>
              </a:rPr>
              <a:t>This is normally included in some message suggesting that urgent action is required</a:t>
            </a:r>
          </a:p>
          <a:p>
            <a:pPr>
              <a:lnSpc>
                <a:spcPct val="80000"/>
              </a:lnSpc>
            </a:pPr>
            <a:r>
              <a:rPr lang="en-US" sz="900" dirty="0" smtClean="0">
                <a:latin typeface="Arial" charset="0"/>
                <a:ea typeface="ＭＳ Ｐゴシック" pitchFamily="-65" charset="-128"/>
              </a:rPr>
              <a:t>by the user to authenticate their account, to prevent it being locked. If the user is</a:t>
            </a:r>
          </a:p>
          <a:p>
            <a:pPr>
              <a:lnSpc>
                <a:spcPct val="80000"/>
              </a:lnSpc>
            </a:pPr>
            <a:r>
              <a:rPr lang="en-US" sz="900" dirty="0" smtClean="0">
                <a:latin typeface="Arial" charset="0"/>
                <a:ea typeface="ＭＳ Ｐゴシック" pitchFamily="-65" charset="-128"/>
              </a:rPr>
              <a:t>careless, and doesn’t realize that they are being conned, then following the link and</a:t>
            </a:r>
          </a:p>
          <a:p>
            <a:pPr>
              <a:lnSpc>
                <a:spcPct val="80000"/>
              </a:lnSpc>
            </a:pPr>
            <a:r>
              <a:rPr lang="en-US" sz="900" dirty="0" smtClean="0">
                <a:latin typeface="Arial" charset="0"/>
                <a:ea typeface="ＭＳ Ｐゴシック" pitchFamily="-65" charset="-128"/>
              </a:rPr>
              <a:t>supplying the requested details will certainly result in the attackers exploiting their</a:t>
            </a:r>
          </a:p>
          <a:p>
            <a:pPr>
              <a:lnSpc>
                <a:spcPct val="80000"/>
              </a:lnSpc>
            </a:pPr>
            <a:r>
              <a:rPr lang="en-US" sz="900" dirty="0" smtClean="0">
                <a:latin typeface="Arial" charset="0"/>
                <a:ea typeface="ＭＳ Ｐゴシック" pitchFamily="-65" charset="-128"/>
              </a:rPr>
              <a:t>account using the captured credentials.</a:t>
            </a:r>
          </a:p>
          <a:p>
            <a:pPr>
              <a:lnSpc>
                <a:spcPct val="80000"/>
              </a:lnSpc>
            </a:pPr>
            <a:endParaRPr lang="en-US" sz="900" dirty="0" smtClean="0">
              <a:latin typeface="Arial" charset="0"/>
              <a:ea typeface="ＭＳ Ｐゴシック" pitchFamily="-65" charset="-128"/>
            </a:endParaRPr>
          </a:p>
          <a:p>
            <a:pPr>
              <a:lnSpc>
                <a:spcPct val="80000"/>
              </a:lnSpc>
            </a:pPr>
            <a:r>
              <a:rPr lang="en-US" sz="900" dirty="0" smtClean="0">
                <a:latin typeface="Arial" charset="0"/>
                <a:ea typeface="ＭＳ Ｐゴシック" pitchFamily="-65" charset="-128"/>
              </a:rPr>
              <a:t>More generally, such a spam e-mail may direct a user to a fake Web site</a:t>
            </a:r>
          </a:p>
          <a:p>
            <a:pPr>
              <a:lnSpc>
                <a:spcPct val="80000"/>
              </a:lnSpc>
            </a:pPr>
            <a:r>
              <a:rPr lang="en-US" sz="900" dirty="0" smtClean="0">
                <a:latin typeface="Arial" charset="0"/>
                <a:ea typeface="ＭＳ Ｐゴシック" pitchFamily="-65" charset="-128"/>
              </a:rPr>
              <a:t>controlled by the attacker, or to complete some enclosed form and return to an e-mail</a:t>
            </a:r>
          </a:p>
          <a:p>
            <a:pPr>
              <a:lnSpc>
                <a:spcPct val="80000"/>
              </a:lnSpc>
            </a:pPr>
            <a:r>
              <a:rPr lang="en-US" sz="900" dirty="0" smtClean="0">
                <a:latin typeface="Arial" charset="0"/>
                <a:ea typeface="ＭＳ Ｐゴシック" pitchFamily="-65" charset="-128"/>
              </a:rPr>
              <a:t>accessible to the attacker, which is used to gather a range of private, personal, information</a:t>
            </a:r>
          </a:p>
          <a:p>
            <a:pPr>
              <a:lnSpc>
                <a:spcPct val="80000"/>
              </a:lnSpc>
            </a:pPr>
            <a:r>
              <a:rPr lang="en-US" sz="900" dirty="0" smtClean="0">
                <a:latin typeface="Arial" charset="0"/>
                <a:ea typeface="ＭＳ Ｐゴシック" pitchFamily="-65" charset="-128"/>
              </a:rPr>
              <a:t>on the user. Given sufficient details, the attacker can then “assume” the user’s</a:t>
            </a:r>
          </a:p>
          <a:p>
            <a:pPr>
              <a:lnSpc>
                <a:spcPct val="80000"/>
              </a:lnSpc>
            </a:pPr>
            <a:r>
              <a:rPr lang="en-US" sz="900" dirty="0" smtClean="0">
                <a:latin typeface="Arial" charset="0"/>
                <a:ea typeface="ＭＳ Ｐゴシック" pitchFamily="-65" charset="-128"/>
              </a:rPr>
              <a:t>identity for the purpose of obtaining credit, or sensitive access to other resources.</a:t>
            </a:r>
          </a:p>
          <a:p>
            <a:pPr>
              <a:lnSpc>
                <a:spcPct val="80000"/>
              </a:lnSpc>
            </a:pPr>
            <a:r>
              <a:rPr lang="en-US" sz="900" dirty="0" smtClean="0">
                <a:latin typeface="Arial" charset="0"/>
                <a:ea typeface="ＭＳ Ｐゴシック" pitchFamily="-65" charset="-128"/>
              </a:rPr>
              <a:t>This is known as a </a:t>
            </a:r>
            <a:r>
              <a:rPr lang="en-US" sz="900" b="1" dirty="0" smtClean="0">
                <a:latin typeface="Arial" charset="0"/>
                <a:ea typeface="ＭＳ Ｐゴシック" pitchFamily="-65" charset="-128"/>
              </a:rPr>
              <a:t>phishing </a:t>
            </a:r>
            <a:r>
              <a:rPr lang="en-US" sz="900" b="0" dirty="0" smtClean="0">
                <a:latin typeface="Arial" charset="0"/>
                <a:ea typeface="ＭＳ Ｐゴシック" pitchFamily="-65" charset="-128"/>
              </a:rPr>
              <a:t>attack and exploits social engineering to leverage user’s</a:t>
            </a:r>
          </a:p>
          <a:p>
            <a:pPr>
              <a:lnSpc>
                <a:spcPct val="80000"/>
              </a:lnSpc>
            </a:pPr>
            <a:r>
              <a:rPr lang="en-US" sz="900" dirty="0" smtClean="0">
                <a:latin typeface="Arial" charset="0"/>
                <a:ea typeface="ＭＳ Ｐゴシック" pitchFamily="-65" charset="-128"/>
              </a:rPr>
              <a:t>trust by masquerading as communications from a trusted source [GOLD10].</a:t>
            </a:r>
          </a:p>
          <a:p>
            <a:pPr>
              <a:lnSpc>
                <a:spcPct val="80000"/>
              </a:lnSpc>
            </a:pPr>
            <a:endParaRPr lang="en-US" sz="900" dirty="0" smtClean="0">
              <a:latin typeface="Arial" charset="0"/>
              <a:ea typeface="ＭＳ Ｐゴシック" pitchFamily="-65" charset="-128"/>
            </a:endParaRPr>
          </a:p>
          <a:p>
            <a:pPr>
              <a:lnSpc>
                <a:spcPct val="80000"/>
              </a:lnSpc>
            </a:pPr>
            <a:r>
              <a:rPr lang="en-US" sz="900" dirty="0" smtClean="0">
                <a:latin typeface="Arial" charset="0"/>
                <a:ea typeface="ＭＳ Ｐゴシック" pitchFamily="-65" charset="-128"/>
              </a:rPr>
              <a:t>Such general spam e-mails are typically widely distributed to very large numbers</a:t>
            </a:r>
          </a:p>
          <a:p>
            <a:pPr>
              <a:lnSpc>
                <a:spcPct val="80000"/>
              </a:lnSpc>
            </a:pPr>
            <a:r>
              <a:rPr lang="en-US" sz="900" dirty="0" smtClean="0">
                <a:latin typeface="Arial" charset="0"/>
                <a:ea typeface="ＭＳ Ｐゴシック" pitchFamily="-65" charset="-128"/>
              </a:rPr>
              <a:t>of users, often via a botnet. While the content will not match appropriate</a:t>
            </a:r>
          </a:p>
          <a:p>
            <a:pPr>
              <a:lnSpc>
                <a:spcPct val="80000"/>
              </a:lnSpc>
            </a:pPr>
            <a:r>
              <a:rPr lang="en-US" sz="900" dirty="0" smtClean="0">
                <a:latin typeface="Arial" charset="0"/>
                <a:ea typeface="ＭＳ Ｐゴシック" pitchFamily="-65" charset="-128"/>
              </a:rPr>
              <a:t>trusted sources for a significant fraction of the recipients, the attackers rely on it</a:t>
            </a:r>
          </a:p>
          <a:p>
            <a:pPr>
              <a:lnSpc>
                <a:spcPct val="80000"/>
              </a:lnSpc>
            </a:pPr>
            <a:r>
              <a:rPr lang="en-US" sz="900" dirty="0" smtClean="0">
                <a:latin typeface="Arial" charset="0"/>
                <a:ea typeface="ＭＳ Ｐゴシック" pitchFamily="-65" charset="-128"/>
              </a:rPr>
              <a:t>reaching sufficient users of the named trusted source, a gullible portion of whom</a:t>
            </a:r>
          </a:p>
          <a:p>
            <a:pPr>
              <a:lnSpc>
                <a:spcPct val="80000"/>
              </a:lnSpc>
            </a:pPr>
            <a:r>
              <a:rPr lang="en-US" sz="900" dirty="0" smtClean="0">
                <a:latin typeface="Arial" charset="0"/>
                <a:ea typeface="ＭＳ Ｐゴシック" pitchFamily="-65" charset="-128"/>
              </a:rPr>
              <a:t>will respond, for it to be profitable.</a:t>
            </a:r>
          </a:p>
          <a:p>
            <a:pPr>
              <a:lnSpc>
                <a:spcPct val="80000"/>
              </a:lnSpc>
            </a:pPr>
            <a:endParaRPr lang="en-US" sz="900" dirty="0" smtClean="0">
              <a:latin typeface="Arial" charset="0"/>
              <a:ea typeface="ＭＳ Ｐゴシック" pitchFamily="-65" charset="-128"/>
            </a:endParaRPr>
          </a:p>
          <a:p>
            <a:pPr>
              <a:lnSpc>
                <a:spcPct val="80000"/>
              </a:lnSpc>
            </a:pPr>
            <a:r>
              <a:rPr lang="en-US" sz="900" dirty="0" smtClean="0">
                <a:latin typeface="Arial" charset="0"/>
                <a:ea typeface="ＭＳ Ｐゴシック" pitchFamily="-65" charset="-128"/>
              </a:rPr>
              <a:t>A more dangerous variant of this is the </a:t>
            </a:r>
            <a:r>
              <a:rPr lang="en-US" sz="900" b="1" dirty="0" smtClean="0">
                <a:latin typeface="Arial" charset="0"/>
                <a:ea typeface="ＭＳ Ｐゴシック" pitchFamily="-65" charset="-128"/>
              </a:rPr>
              <a:t>spear-phishing </a:t>
            </a:r>
            <a:r>
              <a:rPr lang="en-US" sz="900" b="0" dirty="0" smtClean="0">
                <a:latin typeface="Arial" charset="0"/>
                <a:ea typeface="ＭＳ Ｐゴシック" pitchFamily="-65" charset="-128"/>
              </a:rPr>
              <a:t>attack. This again is an</a:t>
            </a:r>
          </a:p>
          <a:p>
            <a:pPr>
              <a:lnSpc>
                <a:spcPct val="80000"/>
              </a:lnSpc>
            </a:pPr>
            <a:r>
              <a:rPr lang="en-US" sz="900" dirty="0" smtClean="0">
                <a:latin typeface="Arial" charset="0"/>
                <a:ea typeface="ＭＳ Ｐゴシック" pitchFamily="-65" charset="-128"/>
              </a:rPr>
              <a:t>e-mail claiming to be from a trusted source. However, the recipients are carefully</a:t>
            </a:r>
          </a:p>
          <a:p>
            <a:pPr>
              <a:lnSpc>
                <a:spcPct val="80000"/>
              </a:lnSpc>
            </a:pPr>
            <a:r>
              <a:rPr lang="en-US" sz="900" dirty="0" smtClean="0">
                <a:latin typeface="Arial" charset="0"/>
                <a:ea typeface="ＭＳ Ｐゴシック" pitchFamily="-65" charset="-128"/>
              </a:rPr>
              <a:t>researched by the attacker, and each e-mail is carefully crafted to suit its recipient specifically,</a:t>
            </a:r>
          </a:p>
          <a:p>
            <a:pPr>
              <a:lnSpc>
                <a:spcPct val="80000"/>
              </a:lnSpc>
            </a:pPr>
            <a:r>
              <a:rPr lang="en-US" sz="900" dirty="0" smtClean="0">
                <a:latin typeface="Arial" charset="0"/>
                <a:ea typeface="ＭＳ Ｐゴシック" pitchFamily="-65" charset="-128"/>
              </a:rPr>
              <a:t>often quoting a range of information to convince them of its authenticity. This</a:t>
            </a:r>
          </a:p>
          <a:p>
            <a:pPr>
              <a:lnSpc>
                <a:spcPct val="80000"/>
              </a:lnSpc>
            </a:pPr>
            <a:r>
              <a:rPr lang="en-US" sz="900" dirty="0" smtClean="0">
                <a:latin typeface="Arial" charset="0"/>
                <a:ea typeface="ＭＳ Ｐゴシック" pitchFamily="-65" charset="-128"/>
              </a:rPr>
              <a:t>greatly increases the likelihood of the recipient responding as desired by the attacker.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This type of attack is particularly used in industrial and other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forms of espionage, or in financial fraud such as bogus wire-transfer authorizations,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by well-resourced organizations. Whether as a result of phishing, drive-by-download,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or direct hacker attack, the number of incidents, and the quantity of personal records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exposed, continues to grow. For example, the Anthem medical data breach in January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2015 exposed more than 78 million personal</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information records that could potentially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be used for identity theft. The well-resourced Black Vine cyber-espionage group</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is thought responsible for this attack [SYMA16].</a:t>
            </a:r>
          </a:p>
          <a:p>
            <a:pPr>
              <a:lnSpc>
                <a:spcPct val="80000"/>
              </a:lnSpc>
            </a:pPr>
            <a:endParaRPr lang="en-US" sz="900" dirty="0" smtClean="0">
              <a:latin typeface="Arial" charset="0"/>
              <a:ea typeface="ＭＳ Ｐゴシック" pitchFamily="-65" charset="-128"/>
            </a:endParaRPr>
          </a:p>
          <a:p>
            <a:pPr>
              <a:lnSpc>
                <a:spcPct val="80000"/>
              </a:lnSpc>
            </a:pPr>
            <a:r>
              <a:rPr lang="en-US" sz="900" dirty="0" smtClean="0">
                <a:latin typeface="Arial" charset="0"/>
                <a:ea typeface="ＭＳ Ｐゴシック" pitchFamily="-65" charset="-128"/>
              </a:rPr>
              <a:t>Credential theft and identity theft are special cases of a more general reconnaissance</a:t>
            </a:r>
          </a:p>
          <a:p>
            <a:pPr>
              <a:lnSpc>
                <a:spcPct val="80000"/>
              </a:lnSpc>
            </a:pPr>
            <a:r>
              <a:rPr lang="en-US" sz="900" dirty="0" smtClean="0">
                <a:latin typeface="Arial" charset="0"/>
                <a:ea typeface="ＭＳ Ｐゴシック" pitchFamily="-65" charset="-128"/>
              </a:rPr>
              <a:t>payload, which aims to obtain certain types of desired information and return</a:t>
            </a:r>
          </a:p>
          <a:p>
            <a:pPr>
              <a:lnSpc>
                <a:spcPct val="80000"/>
              </a:lnSpc>
            </a:pPr>
            <a:r>
              <a:rPr lang="en-US" sz="900" dirty="0" smtClean="0">
                <a:latin typeface="Arial" charset="0"/>
                <a:ea typeface="ＭＳ Ｐゴシック" pitchFamily="-65" charset="-128"/>
              </a:rPr>
              <a:t>this to the attacker. These special cases are certainly the most common; however,</a:t>
            </a:r>
          </a:p>
          <a:p>
            <a:pPr>
              <a:lnSpc>
                <a:spcPct val="80000"/>
              </a:lnSpc>
            </a:pPr>
            <a:r>
              <a:rPr lang="en-US" sz="900" dirty="0" smtClean="0">
                <a:latin typeface="Arial" charset="0"/>
                <a:ea typeface="ＭＳ Ｐゴシック" pitchFamily="-65" charset="-128"/>
              </a:rPr>
              <a:t>other targets are known. Operation Aurora in 2009 used a Trojan to gain access</a:t>
            </a:r>
          </a:p>
          <a:p>
            <a:pPr>
              <a:lnSpc>
                <a:spcPct val="80000"/>
              </a:lnSpc>
            </a:pPr>
            <a:r>
              <a:rPr lang="en-US" sz="900" dirty="0" smtClean="0">
                <a:latin typeface="Arial" charset="0"/>
                <a:ea typeface="ＭＳ Ｐゴシック" pitchFamily="-65" charset="-128"/>
              </a:rPr>
              <a:t>to and potentially modify source code repositories at a range of high tech, security,</a:t>
            </a:r>
          </a:p>
          <a:p>
            <a:pPr>
              <a:lnSpc>
                <a:spcPct val="80000"/>
              </a:lnSpc>
            </a:pPr>
            <a:r>
              <a:rPr lang="en-US" sz="900" dirty="0" smtClean="0">
                <a:latin typeface="Arial" charset="0"/>
                <a:ea typeface="ＭＳ Ｐゴシック" pitchFamily="-65" charset="-128"/>
              </a:rPr>
              <a:t>and defense contractor companies [SYMA16]. The </a:t>
            </a:r>
            <a:r>
              <a:rPr lang="en-US" sz="900" dirty="0" err="1" smtClean="0">
                <a:latin typeface="Arial" charset="0"/>
                <a:ea typeface="ＭＳ Ｐゴシック" pitchFamily="-65" charset="-128"/>
              </a:rPr>
              <a:t>Stuxnet</a:t>
            </a:r>
            <a:r>
              <a:rPr lang="en-US" sz="900" dirty="0" smtClean="0">
                <a:latin typeface="Arial" charset="0"/>
                <a:ea typeface="ＭＳ Ｐゴシック" pitchFamily="-65" charset="-128"/>
              </a:rPr>
              <a:t> worm discovered</a:t>
            </a:r>
          </a:p>
          <a:p>
            <a:pPr>
              <a:lnSpc>
                <a:spcPct val="80000"/>
              </a:lnSpc>
            </a:pPr>
            <a:r>
              <a:rPr lang="en-US" sz="900" dirty="0" smtClean="0">
                <a:latin typeface="Arial" charset="0"/>
                <a:ea typeface="ＭＳ Ｐゴシック" pitchFamily="-65" charset="-128"/>
              </a:rPr>
              <a:t>in 2010 included capture of hardware and software configuration details in order to</a:t>
            </a:r>
          </a:p>
          <a:p>
            <a:pPr>
              <a:lnSpc>
                <a:spcPct val="80000"/>
              </a:lnSpc>
            </a:pPr>
            <a:r>
              <a:rPr lang="en-US" sz="900" dirty="0" smtClean="0">
                <a:latin typeface="Arial" charset="0"/>
                <a:ea typeface="ＭＳ Ｐゴシック" pitchFamily="-65" charset="-128"/>
              </a:rPr>
              <a:t>determine whether it had compromised the specific desired target systems. Early</a:t>
            </a:r>
          </a:p>
          <a:p>
            <a:pPr>
              <a:lnSpc>
                <a:spcPct val="80000"/>
              </a:lnSpc>
            </a:pPr>
            <a:r>
              <a:rPr lang="en-US" sz="900" dirty="0" smtClean="0">
                <a:latin typeface="Arial" charset="0"/>
                <a:ea typeface="ＭＳ Ｐゴシック" pitchFamily="-65" charset="-128"/>
              </a:rPr>
              <a:t>versions of this worm returned this same information, which was then used to</a:t>
            </a:r>
          </a:p>
          <a:p>
            <a:r>
              <a:rPr lang="en-US" sz="900" dirty="0" smtClean="0">
                <a:latin typeface="Arial" charset="0"/>
                <a:ea typeface="ＭＳ Ｐゴシック" pitchFamily="-65" charset="-128"/>
              </a:rPr>
              <a:t>develop the attacks deployed in later versions [CHEN11, KUSH13]. </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There are a number of other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high-profile examples of mass record exposure. These include the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Wikileaks</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leak of</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sensitive military and diplomatic documents by Chelsea (born Bradley) Manning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in 2010, and the release of information on NSA surveillance programs by Edward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Snowden in 2013. Both of these are examples of insiders exploiting their legitimate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access rights to release information for ideological reasons. And both resulted in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significant global discussion and debate on the consequences of these actions. In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contrast, the 2015 release of personal information on the users of the Ashley Madison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adult website, and the 2016 Panama Papers leak of millions of documents relating to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off-shore entities used as tax havens in at least some cases, are thought to have been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carried out by outside hackers attacking poorly secured systems. Both have resulted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in serious consequences for some of the people named in these leaks.</a:t>
            </a:r>
          </a:p>
          <a:p>
            <a:pPr>
              <a:lnSpc>
                <a:spcPct val="80000"/>
              </a:lnSpc>
            </a:pPr>
            <a:endParaRPr lang="en-US" sz="900" dirty="0" smtClean="0">
              <a:latin typeface="Arial" charset="0"/>
              <a:ea typeface="ＭＳ Ｐゴシック" pitchFamily="-65" charset="-128"/>
            </a:endParaRPr>
          </a:p>
          <a:p>
            <a:pPr>
              <a:lnSpc>
                <a:spcPct val="80000"/>
              </a:lnSpc>
            </a:pPr>
            <a:endParaRPr lang="en-US" sz="900" dirty="0" smtClean="0">
              <a:latin typeface="Arial" charset="0"/>
              <a:ea typeface="ＭＳ Ｐゴシック" pitchFamily="-65"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APT attacks may result in the loss of large volumes of sensitive information,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which is sent,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exfiltrated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from the target organization, to the attackers. To detect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block such data exfiltration requires suitable “data-loss” technical countermeasures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that manage either access to such information, or its transmission across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organization’s network perimeter.</a:t>
            </a:r>
            <a:endParaRPr lang="en-US" sz="900" dirty="0" smtClean="0">
              <a:latin typeface="Arial" charset="0"/>
              <a:ea typeface="ＭＳ Ｐゴシック" pitchFamily="-65" charset="-128"/>
            </a:endParaRPr>
          </a:p>
        </p:txBody>
      </p:sp>
      <p:sp>
        <p:nvSpPr>
          <p:cNvPr id="75780" name="Slide Number Placeholder 3"/>
          <p:cNvSpPr>
            <a:spLocks noGrp="1"/>
          </p:cNvSpPr>
          <p:nvPr>
            <p:ph type="sldNum" sz="quarter" idx="5"/>
          </p:nvPr>
        </p:nvSpPr>
        <p:spPr>
          <a:noFill/>
        </p:spPr>
        <p:txBody>
          <a:bodyPr/>
          <a:lstStyle/>
          <a:p>
            <a:fld id="{F5E89E48-221C-41CD-B383-5C58E20A453D}" type="slidenum">
              <a:rPr lang="en-AU"/>
              <a:pPr/>
              <a:t>39</a:t>
            </a:fld>
            <a:endParaRPr lang="en-AU"/>
          </a:p>
        </p:txBody>
      </p:sp>
    </p:spTree>
    <p:extLst>
      <p:ext uri="{BB962C8B-B14F-4D97-AF65-F5344CB8AC3E}">
        <p14:creationId xmlns:p14="http://schemas.microsoft.com/office/powerpoint/2010/main" val="595608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p:cNvSpPr>
          <p:nvPr>
            <p:ph type="sldImg"/>
          </p:nvPr>
        </p:nvSpPr>
        <p:spPr>
          <a:ln/>
        </p:spPr>
      </p:sp>
      <p:sp>
        <p:nvSpPr>
          <p:cNvPr id="22531" name="Notes Placeholder 2"/>
          <p:cNvSpPr>
            <a:spLocks noGrp="1"/>
          </p:cNvSpPr>
          <p:nvPr>
            <p:ph type="body" idx="1"/>
          </p:nvPr>
        </p:nvSpPr>
        <p:spPr>
          <a:noFill/>
          <a:ln/>
        </p:spPr>
        <p:txBody>
          <a:bodyPr/>
          <a:lstStyle/>
          <a:p>
            <a:pPr eaLnBrk="1" hangingPunct="1"/>
            <a:r>
              <a:rPr lang="en-US" smtClean="0">
                <a:latin typeface="Arial" charset="0"/>
                <a:ea typeface="ＭＳ Ｐゴシック" pitchFamily="-65" charset="-128"/>
              </a:rPr>
              <a:t>The terminology in this area presents problems because of a lack of universal agreement</a:t>
            </a:r>
          </a:p>
          <a:p>
            <a:pPr eaLnBrk="1" hangingPunct="1"/>
            <a:r>
              <a:rPr lang="en-US" smtClean="0">
                <a:latin typeface="Arial" charset="0"/>
                <a:ea typeface="ＭＳ Ｐゴシック" pitchFamily="-65" charset="-128"/>
              </a:rPr>
              <a:t>on all of the terms and because some of the categories overlap. Table 6.1 is a</a:t>
            </a:r>
          </a:p>
          <a:p>
            <a:pPr eaLnBrk="1" hangingPunct="1"/>
            <a:r>
              <a:rPr lang="en-US" smtClean="0">
                <a:latin typeface="Arial" charset="0"/>
                <a:ea typeface="ＭＳ Ｐゴシック" pitchFamily="-65" charset="-128"/>
              </a:rPr>
              <a:t>useful guide to some of the terms in use.</a:t>
            </a:r>
          </a:p>
        </p:txBody>
      </p:sp>
      <p:sp>
        <p:nvSpPr>
          <p:cNvPr id="22532" name="Slide Number Placeholder 3"/>
          <p:cNvSpPr>
            <a:spLocks noGrp="1"/>
          </p:cNvSpPr>
          <p:nvPr>
            <p:ph type="sldNum" sz="quarter" idx="5"/>
          </p:nvPr>
        </p:nvSpPr>
        <p:spPr>
          <a:noFill/>
        </p:spPr>
        <p:txBody>
          <a:bodyPr/>
          <a:lstStyle/>
          <a:p>
            <a:fld id="{3404FC2A-5826-4C2F-BB27-3AEA69C3C42B}" type="slidenum">
              <a:rPr lang="en-AU"/>
              <a:pPr/>
              <a:t>4</a:t>
            </a:fld>
            <a:endParaRPr lang="en-AU"/>
          </a:p>
        </p:txBody>
      </p:sp>
    </p:spTree>
    <p:extLst>
      <p:ext uri="{BB962C8B-B14F-4D97-AF65-F5344CB8AC3E}">
        <p14:creationId xmlns:p14="http://schemas.microsoft.com/office/powerpoint/2010/main" val="10063798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55000" lnSpcReduction="20000"/>
          </a:bodyPr>
          <a:lstStyle/>
          <a:p>
            <a:r>
              <a:rPr lang="en-US" sz="1100" b="0" dirty="0" smtClean="0">
                <a:latin typeface="Arial" charset="0"/>
                <a:ea typeface="ＭＳ Ｐゴシック" pitchFamily="-65" charset="-128"/>
              </a:rPr>
              <a:t>The final category of payload we discuss concerns techniques used by malware to</a:t>
            </a:r>
          </a:p>
          <a:p>
            <a:r>
              <a:rPr lang="en-US" sz="1100" b="0" dirty="0" smtClean="0">
                <a:latin typeface="Arial" charset="0"/>
                <a:ea typeface="ＭＳ Ｐゴシック" pitchFamily="-65" charset="-128"/>
              </a:rPr>
              <a:t>hide its presence on the infected system, and to provide covert access to that system.</a:t>
            </a:r>
          </a:p>
          <a:p>
            <a:r>
              <a:rPr lang="en-US" sz="1100" b="0" dirty="0" smtClean="0">
                <a:latin typeface="Arial" charset="0"/>
                <a:ea typeface="ＭＳ Ｐゴシック" pitchFamily="-65" charset="-128"/>
              </a:rPr>
              <a:t>This type of payload also attacks the integrity of the infected system.</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A </a:t>
            </a:r>
            <a:r>
              <a:rPr lang="en-US" sz="1100" b="1" dirty="0" smtClean="0">
                <a:latin typeface="Arial" charset="0"/>
                <a:ea typeface="ＭＳ Ｐゴシック" pitchFamily="-65" charset="-128"/>
              </a:rPr>
              <a:t>backdoor</a:t>
            </a:r>
            <a:r>
              <a:rPr lang="en-US" sz="1100" b="0" dirty="0" smtClean="0">
                <a:latin typeface="Arial" charset="0"/>
                <a:ea typeface="ＭＳ Ｐゴシック" pitchFamily="-65" charset="-128"/>
              </a:rPr>
              <a:t>, also known as a </a:t>
            </a:r>
            <a:r>
              <a:rPr lang="en-US" sz="1100" b="1" dirty="0" smtClean="0">
                <a:latin typeface="Arial" charset="0"/>
                <a:ea typeface="ＭＳ Ｐゴシック" pitchFamily="-65" charset="-128"/>
              </a:rPr>
              <a:t>trapdoor</a:t>
            </a:r>
            <a:r>
              <a:rPr lang="en-US" sz="1100" b="0" dirty="0" smtClean="0">
                <a:latin typeface="Arial" charset="0"/>
                <a:ea typeface="ＭＳ Ｐゴシック" pitchFamily="-65" charset="-128"/>
              </a:rPr>
              <a:t>, is a secret entry point into a program</a:t>
            </a:r>
          </a:p>
          <a:p>
            <a:r>
              <a:rPr lang="en-US" sz="1100" b="0" dirty="0" smtClean="0">
                <a:latin typeface="Arial" charset="0"/>
                <a:ea typeface="ＭＳ Ｐゴシック" pitchFamily="-65" charset="-128"/>
              </a:rPr>
              <a:t>that allows someone who is aware of the backdoor to gain access without going</a:t>
            </a:r>
          </a:p>
          <a:p>
            <a:r>
              <a:rPr lang="en-US" sz="1100" b="0" dirty="0" smtClean="0">
                <a:latin typeface="Arial" charset="0"/>
                <a:ea typeface="ＭＳ Ｐゴシック" pitchFamily="-65" charset="-128"/>
              </a:rPr>
              <a:t>through the usual security access procedures. Programmers have used backdoors</a:t>
            </a:r>
          </a:p>
          <a:p>
            <a:r>
              <a:rPr lang="en-US" sz="1100" b="0" dirty="0" smtClean="0">
                <a:latin typeface="Arial" charset="0"/>
                <a:ea typeface="ＭＳ Ｐゴシック" pitchFamily="-65" charset="-128"/>
              </a:rPr>
              <a:t>legitimately for many years to debug and test programs; such a backdoor is called</a:t>
            </a:r>
          </a:p>
          <a:p>
            <a:r>
              <a:rPr lang="en-US" sz="1100" b="0" dirty="0" smtClean="0">
                <a:latin typeface="Arial" charset="0"/>
                <a:ea typeface="ＭＳ Ｐゴシック" pitchFamily="-65" charset="-128"/>
              </a:rPr>
              <a:t>a maintenance hook . This usually is done when the programmer is developing an</a:t>
            </a:r>
          </a:p>
          <a:p>
            <a:r>
              <a:rPr lang="en-US" sz="1100" b="0" dirty="0" smtClean="0">
                <a:latin typeface="Arial" charset="0"/>
                <a:ea typeface="ＭＳ Ｐゴシック" pitchFamily="-65" charset="-128"/>
              </a:rPr>
              <a:t>application that has an authentication procedure, or a long setup, requiring the user</a:t>
            </a:r>
          </a:p>
          <a:p>
            <a:r>
              <a:rPr lang="en-US" sz="1100" b="0" dirty="0" smtClean="0">
                <a:latin typeface="Arial" charset="0"/>
                <a:ea typeface="ＭＳ Ｐゴシック" pitchFamily="-65" charset="-128"/>
              </a:rPr>
              <a:t>to enter many different values to run the application. To debug the program, the</a:t>
            </a:r>
          </a:p>
          <a:p>
            <a:r>
              <a:rPr lang="en-US" sz="1100" b="0" dirty="0" smtClean="0">
                <a:latin typeface="Arial" charset="0"/>
                <a:ea typeface="ＭＳ Ｐゴシック" pitchFamily="-65" charset="-128"/>
              </a:rPr>
              <a:t>developer may wish to gain special privileges or to avoid all the necessary setup and</a:t>
            </a:r>
          </a:p>
          <a:p>
            <a:r>
              <a:rPr lang="en-US" sz="1100" b="0" dirty="0" smtClean="0">
                <a:latin typeface="Arial" charset="0"/>
                <a:ea typeface="ＭＳ Ｐゴシック" pitchFamily="-65" charset="-128"/>
              </a:rPr>
              <a:t>authentication. The programmer may also want to ensure that there is a method of</a:t>
            </a:r>
          </a:p>
          <a:p>
            <a:r>
              <a:rPr lang="en-US" sz="1100" b="0" dirty="0" smtClean="0">
                <a:latin typeface="Arial" charset="0"/>
                <a:ea typeface="ＭＳ Ｐゴシック" pitchFamily="-65" charset="-128"/>
              </a:rPr>
              <a:t>activating the program should something be wrong with the authentication procedure</a:t>
            </a:r>
          </a:p>
          <a:p>
            <a:r>
              <a:rPr lang="en-US" sz="1100" b="0" dirty="0" smtClean="0">
                <a:latin typeface="Arial" charset="0"/>
                <a:ea typeface="ＭＳ Ｐゴシック" pitchFamily="-65" charset="-128"/>
              </a:rPr>
              <a:t>that is being built into the application. The backdoor is code that recognizes</a:t>
            </a:r>
          </a:p>
          <a:p>
            <a:r>
              <a:rPr lang="en-US" sz="1100" b="0" dirty="0" smtClean="0">
                <a:latin typeface="Arial" charset="0"/>
                <a:ea typeface="ＭＳ Ｐゴシック" pitchFamily="-65" charset="-128"/>
              </a:rPr>
              <a:t>some special sequence of input or is triggered by being run from a certain user ID or</a:t>
            </a:r>
          </a:p>
          <a:p>
            <a:r>
              <a:rPr lang="en-US" sz="1100" b="0" dirty="0" smtClean="0">
                <a:latin typeface="Arial" charset="0"/>
                <a:ea typeface="ＭＳ Ｐゴシック" pitchFamily="-65" charset="-128"/>
              </a:rPr>
              <a:t>by an unlikely sequence of events.</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Backdoors become threats when unscrupulous programmers use them to</a:t>
            </a:r>
          </a:p>
          <a:p>
            <a:r>
              <a:rPr lang="en-US" sz="1100" b="0" dirty="0" smtClean="0">
                <a:latin typeface="Arial" charset="0"/>
                <a:ea typeface="ＭＳ Ｐゴシック" pitchFamily="-65" charset="-128"/>
              </a:rPr>
              <a:t>gain unauthorized access. The backdoor was the basic idea for the vulnerability</a:t>
            </a:r>
          </a:p>
          <a:p>
            <a:r>
              <a:rPr lang="en-US" sz="1100" b="0" dirty="0" smtClean="0">
                <a:latin typeface="Arial" charset="0"/>
                <a:ea typeface="ＭＳ Ｐゴシック" pitchFamily="-65" charset="-128"/>
              </a:rPr>
              <a:t>portrayed in the movie </a:t>
            </a:r>
            <a:r>
              <a:rPr lang="en-US" sz="1100" b="0" i="1" dirty="0" smtClean="0">
                <a:latin typeface="Arial" charset="0"/>
                <a:ea typeface="ＭＳ Ｐゴシック" pitchFamily="-65" charset="-128"/>
              </a:rPr>
              <a:t>War Games . </a:t>
            </a:r>
            <a:r>
              <a:rPr lang="en-US" sz="1100" b="0" i="0" dirty="0" smtClean="0">
                <a:latin typeface="Arial" charset="0"/>
                <a:ea typeface="ＭＳ Ｐゴシック" pitchFamily="-65" charset="-128"/>
              </a:rPr>
              <a:t>Another example is that during the development</a:t>
            </a:r>
          </a:p>
          <a:p>
            <a:r>
              <a:rPr lang="en-US" sz="1100" b="0" dirty="0" smtClean="0">
                <a:latin typeface="Arial" charset="0"/>
                <a:ea typeface="ＭＳ Ｐゴシック" pitchFamily="-65" charset="-128"/>
              </a:rPr>
              <a:t>of </a:t>
            </a:r>
            <a:r>
              <a:rPr lang="en-US" sz="1100" b="0" dirty="0" err="1" smtClean="0">
                <a:latin typeface="Arial" charset="0"/>
                <a:ea typeface="ＭＳ Ｐゴシック" pitchFamily="-65" charset="-128"/>
              </a:rPr>
              <a:t>Multics</a:t>
            </a:r>
            <a:r>
              <a:rPr lang="en-US" sz="1100" b="0" dirty="0" smtClean="0">
                <a:latin typeface="Arial" charset="0"/>
                <a:ea typeface="ＭＳ Ｐゴシック" pitchFamily="-65" charset="-128"/>
              </a:rPr>
              <a:t>, penetration tests were conducted by an Air Force “tiger team”</a:t>
            </a:r>
          </a:p>
          <a:p>
            <a:r>
              <a:rPr lang="en-US" sz="1100" b="0" dirty="0" smtClean="0">
                <a:latin typeface="Arial" charset="0"/>
                <a:ea typeface="ＭＳ Ｐゴシック" pitchFamily="-65" charset="-128"/>
              </a:rPr>
              <a:t>(simulating adversaries). One tactic employed was to send a bogus operating system</a:t>
            </a:r>
          </a:p>
          <a:p>
            <a:r>
              <a:rPr lang="en-US" sz="1100" b="0" dirty="0" smtClean="0">
                <a:latin typeface="Arial" charset="0"/>
                <a:ea typeface="ＭＳ Ｐゴシック" pitchFamily="-65" charset="-128"/>
              </a:rPr>
              <a:t>update to a site running </a:t>
            </a:r>
            <a:r>
              <a:rPr lang="en-US" sz="1100" b="0" dirty="0" err="1" smtClean="0">
                <a:latin typeface="Arial" charset="0"/>
                <a:ea typeface="ＭＳ Ｐゴシック" pitchFamily="-65" charset="-128"/>
              </a:rPr>
              <a:t>Multics</a:t>
            </a:r>
            <a:r>
              <a:rPr lang="en-US" sz="1100" b="0" dirty="0" smtClean="0">
                <a:latin typeface="Arial" charset="0"/>
                <a:ea typeface="ＭＳ Ｐゴシック" pitchFamily="-65" charset="-128"/>
              </a:rPr>
              <a:t>. The update contained a Trojan horse that could be</a:t>
            </a:r>
          </a:p>
          <a:p>
            <a:r>
              <a:rPr lang="en-US" sz="1100" b="0" dirty="0" smtClean="0">
                <a:latin typeface="Arial" charset="0"/>
                <a:ea typeface="ＭＳ Ｐゴシック" pitchFamily="-65" charset="-128"/>
              </a:rPr>
              <a:t>activated by a backdoor and that allowed the tiger team to gain access. The threat</a:t>
            </a:r>
          </a:p>
          <a:p>
            <a:r>
              <a:rPr lang="en-US" sz="1100" b="0" dirty="0" smtClean="0">
                <a:latin typeface="Arial" charset="0"/>
                <a:ea typeface="ＭＳ Ｐゴシック" pitchFamily="-65" charset="-128"/>
              </a:rPr>
              <a:t>was so well implemented that the </a:t>
            </a:r>
            <a:r>
              <a:rPr lang="en-US" sz="1100" b="0" dirty="0" err="1" smtClean="0">
                <a:latin typeface="Arial" charset="0"/>
                <a:ea typeface="ＭＳ Ｐゴシック" pitchFamily="-65" charset="-128"/>
              </a:rPr>
              <a:t>Multics</a:t>
            </a:r>
            <a:r>
              <a:rPr lang="en-US" sz="1100" b="0" dirty="0" smtClean="0">
                <a:latin typeface="Arial" charset="0"/>
                <a:ea typeface="ＭＳ Ｐゴシック" pitchFamily="-65" charset="-128"/>
              </a:rPr>
              <a:t> developers could not find it, even after</a:t>
            </a:r>
          </a:p>
          <a:p>
            <a:r>
              <a:rPr lang="en-US" sz="1100" b="0" dirty="0" smtClean="0">
                <a:latin typeface="Arial" charset="0"/>
                <a:ea typeface="ＭＳ Ｐゴシック" pitchFamily="-65" charset="-128"/>
              </a:rPr>
              <a:t>they were informed of its presence [ENGE80].</a:t>
            </a:r>
          </a:p>
          <a:p>
            <a:endParaRPr lang="en-US" sz="1100" b="0" dirty="0" smtClean="0">
              <a:latin typeface="Arial" charset="0"/>
              <a:ea typeface="ＭＳ Ｐゴシック" pitchFamily="-65"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In more recent times, a backdoor is usually implemented as a network service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listening on some non-standard port that the attacker can connect to and issue commands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through to be run on the compromised system. The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WannaCry</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ransomware,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that we described earlier in this chapter, included such a backdoor.</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It is difficult to implement operating system controls for backdoors in</a:t>
            </a:r>
          </a:p>
          <a:p>
            <a:r>
              <a:rPr lang="en-US" sz="1100" b="0" dirty="0" smtClean="0">
                <a:latin typeface="Arial" charset="0"/>
                <a:ea typeface="ＭＳ Ｐゴシック" pitchFamily="-65" charset="-128"/>
              </a:rPr>
              <a:t>applications. Security measures must focus on the program development and</a:t>
            </a:r>
          </a:p>
          <a:p>
            <a:r>
              <a:rPr lang="en-US" sz="1100" b="0" dirty="0" smtClean="0">
                <a:latin typeface="Arial" charset="0"/>
                <a:ea typeface="ＭＳ Ｐゴシック" pitchFamily="-65" charset="-128"/>
              </a:rPr>
              <a:t>software update activities, and on programs that wish to offer a network service.</a:t>
            </a:r>
          </a:p>
        </p:txBody>
      </p:sp>
      <p:sp>
        <p:nvSpPr>
          <p:cNvPr id="77828" name="Slide Number Placeholder 3"/>
          <p:cNvSpPr>
            <a:spLocks noGrp="1"/>
          </p:cNvSpPr>
          <p:nvPr>
            <p:ph type="sldNum" sz="quarter" idx="5"/>
          </p:nvPr>
        </p:nvSpPr>
        <p:spPr>
          <a:noFill/>
        </p:spPr>
        <p:txBody>
          <a:bodyPr/>
          <a:lstStyle/>
          <a:p>
            <a:fld id="{3048BF5D-C960-4AE8-B338-8921E465EAEC}" type="slidenum">
              <a:rPr lang="en-AU"/>
              <a:pPr/>
              <a:t>40</a:t>
            </a:fld>
            <a:endParaRPr lang="en-AU"/>
          </a:p>
        </p:txBody>
      </p:sp>
    </p:spTree>
    <p:extLst>
      <p:ext uri="{BB962C8B-B14F-4D97-AF65-F5344CB8AC3E}">
        <p14:creationId xmlns:p14="http://schemas.microsoft.com/office/powerpoint/2010/main" val="16826665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34E35ED1-D109-4F03-A4A8-BF5B342C4B68}" type="slidenum">
              <a:rPr lang="en-AU"/>
              <a:pPr/>
              <a:t>41</a:t>
            </a:fld>
            <a:endParaRPr lang="en-AU"/>
          </a:p>
        </p:txBody>
      </p:sp>
      <p:sp>
        <p:nvSpPr>
          <p:cNvPr id="79875" name="Rectangle 1026"/>
          <p:cNvSpPr>
            <a:spLocks noGrp="1" noRot="1" noChangeAspect="1" noChangeArrowheads="1" noTextEdit="1"/>
          </p:cNvSpPr>
          <p:nvPr>
            <p:ph type="sldImg"/>
          </p:nvPr>
        </p:nvSpPr>
        <p:spPr>
          <a:ln/>
        </p:spPr>
      </p:sp>
      <p:sp>
        <p:nvSpPr>
          <p:cNvPr id="79876" name="Rectangle 1027"/>
          <p:cNvSpPr>
            <a:spLocks noGrp="1" noChangeArrowheads="1"/>
          </p:cNvSpPr>
          <p:nvPr>
            <p:ph type="body" idx="1"/>
          </p:nvPr>
        </p:nvSpPr>
        <p:spPr>
          <a:noFill/>
          <a:ln/>
        </p:spPr>
        <p:txBody>
          <a:bodyPr/>
          <a:lstStyle/>
          <a:p>
            <a:r>
              <a:rPr lang="en-US" dirty="0" smtClean="0">
                <a:latin typeface="Arial" charset="0"/>
                <a:ea typeface="ＭＳ Ｐゴシック" pitchFamily="-65" charset="-128"/>
              </a:rPr>
              <a:t>A </a:t>
            </a:r>
            <a:r>
              <a:rPr lang="en-US" dirty="0" err="1" smtClean="0">
                <a:latin typeface="Arial" charset="0"/>
                <a:ea typeface="ＭＳ Ｐゴシック" pitchFamily="-65" charset="-128"/>
              </a:rPr>
              <a:t>rootkit</a:t>
            </a:r>
            <a:r>
              <a:rPr lang="en-US" dirty="0" smtClean="0">
                <a:latin typeface="Arial" charset="0"/>
                <a:ea typeface="ＭＳ Ｐゴシック" pitchFamily="-65" charset="-128"/>
              </a:rPr>
              <a:t> is a set of programs installed on a system to maintain covert access to that</a:t>
            </a:r>
          </a:p>
          <a:p>
            <a:r>
              <a:rPr lang="en-US" dirty="0" smtClean="0">
                <a:latin typeface="Arial" charset="0"/>
                <a:ea typeface="ＭＳ Ｐゴシック" pitchFamily="-65" charset="-128"/>
              </a:rPr>
              <a:t>system with administrator (or root) privileges, while hiding evidence of its presence</a:t>
            </a:r>
          </a:p>
          <a:p>
            <a:r>
              <a:rPr lang="en-US" dirty="0" smtClean="0">
                <a:latin typeface="Arial" charset="0"/>
                <a:ea typeface="ＭＳ Ｐゴシック" pitchFamily="-65" charset="-128"/>
              </a:rPr>
              <a:t>to the greatest extent possible. This provides access to all the functions and</a:t>
            </a:r>
          </a:p>
          <a:p>
            <a:r>
              <a:rPr lang="en-US" dirty="0" smtClean="0">
                <a:latin typeface="Arial" charset="0"/>
                <a:ea typeface="ＭＳ Ｐゴシック" pitchFamily="-65" charset="-128"/>
              </a:rPr>
              <a:t>services of the operating system. The </a:t>
            </a:r>
            <a:r>
              <a:rPr lang="en-US" dirty="0" err="1" smtClean="0">
                <a:latin typeface="Arial" charset="0"/>
                <a:ea typeface="ＭＳ Ｐゴシック" pitchFamily="-65" charset="-128"/>
              </a:rPr>
              <a:t>rootkit</a:t>
            </a:r>
            <a:r>
              <a:rPr lang="en-US" dirty="0" smtClean="0">
                <a:latin typeface="Arial" charset="0"/>
                <a:ea typeface="ＭＳ Ｐゴシック" pitchFamily="-65" charset="-128"/>
              </a:rPr>
              <a:t> alters the host’s standard functionality</a:t>
            </a:r>
          </a:p>
          <a:p>
            <a:r>
              <a:rPr lang="en-US" dirty="0" smtClean="0">
                <a:latin typeface="Arial" charset="0"/>
                <a:ea typeface="ＭＳ Ｐゴシック" pitchFamily="-65" charset="-128"/>
              </a:rPr>
              <a:t>in a malicious and stealthy way. With root access, an attacker has complete control</a:t>
            </a:r>
          </a:p>
          <a:p>
            <a:r>
              <a:rPr lang="en-US" dirty="0" smtClean="0">
                <a:latin typeface="Arial" charset="0"/>
                <a:ea typeface="ＭＳ Ｐゴシック" pitchFamily="-65" charset="-128"/>
              </a:rPr>
              <a:t>of the system and can add or change programs and files, monitor processes, send and</a:t>
            </a:r>
          </a:p>
          <a:p>
            <a:r>
              <a:rPr lang="en-US" dirty="0" smtClean="0">
                <a:latin typeface="Arial" charset="0"/>
                <a:ea typeface="ＭＳ Ｐゴシック" pitchFamily="-65" charset="-128"/>
              </a:rPr>
              <a:t>receive network traffic, and get backdoor access on demand.</a:t>
            </a:r>
          </a:p>
          <a:p>
            <a:endParaRPr lang="en-US" dirty="0" smtClean="0">
              <a:latin typeface="Arial" charset="0"/>
              <a:ea typeface="ＭＳ Ｐゴシック" pitchFamily="-65" charset="-128"/>
            </a:endParaRPr>
          </a:p>
          <a:p>
            <a:r>
              <a:rPr lang="en-US" dirty="0" smtClean="0">
                <a:latin typeface="Arial" charset="0"/>
                <a:ea typeface="ＭＳ Ｐゴシック" pitchFamily="-65" charset="-128"/>
              </a:rPr>
              <a:t>A rootkit can make many changes to a system to hide its existence, making</a:t>
            </a:r>
          </a:p>
          <a:p>
            <a:r>
              <a:rPr lang="en-US" dirty="0" smtClean="0">
                <a:latin typeface="Arial" charset="0"/>
                <a:ea typeface="ＭＳ Ｐゴシック" pitchFamily="-65" charset="-128"/>
              </a:rPr>
              <a:t>it difficult for the user to determine that the </a:t>
            </a:r>
            <a:r>
              <a:rPr lang="en-US" dirty="0" err="1" smtClean="0">
                <a:latin typeface="Arial" charset="0"/>
                <a:ea typeface="ＭＳ Ｐゴシック" pitchFamily="-65" charset="-128"/>
              </a:rPr>
              <a:t>rootkit</a:t>
            </a:r>
            <a:r>
              <a:rPr lang="en-US" dirty="0" smtClean="0">
                <a:latin typeface="Arial" charset="0"/>
                <a:ea typeface="ＭＳ Ｐゴシック" pitchFamily="-65" charset="-128"/>
              </a:rPr>
              <a:t> is present and to identify what</a:t>
            </a:r>
          </a:p>
          <a:p>
            <a:r>
              <a:rPr lang="en-US" dirty="0" smtClean="0">
                <a:latin typeface="Arial" charset="0"/>
                <a:ea typeface="ＭＳ Ｐゴシック" pitchFamily="-65" charset="-128"/>
              </a:rPr>
              <a:t>changes have been made. In essence, a </a:t>
            </a:r>
            <a:r>
              <a:rPr lang="en-US" dirty="0" err="1" smtClean="0">
                <a:latin typeface="Arial" charset="0"/>
                <a:ea typeface="ＭＳ Ｐゴシック" pitchFamily="-65" charset="-128"/>
              </a:rPr>
              <a:t>rootkit</a:t>
            </a:r>
            <a:r>
              <a:rPr lang="en-US" dirty="0" smtClean="0">
                <a:latin typeface="Arial" charset="0"/>
                <a:ea typeface="ＭＳ Ｐゴシック" pitchFamily="-65" charset="-128"/>
              </a:rPr>
              <a:t> hides by subverting the mechanisms</a:t>
            </a:r>
          </a:p>
          <a:p>
            <a:r>
              <a:rPr lang="en-US" dirty="0" smtClean="0">
                <a:latin typeface="Arial" charset="0"/>
                <a:ea typeface="ＭＳ Ｐゴシック" pitchFamily="-65" charset="-128"/>
              </a:rPr>
              <a:t>that monitor and report on the processes, files, and registries on a computer.</a:t>
            </a:r>
            <a:endParaRPr lang="en-US"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39340776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600" b="0" dirty="0" smtClean="0">
                <a:latin typeface="Arial" charset="0"/>
                <a:ea typeface="ＭＳ Ｐゴシック" pitchFamily="-65" charset="-128"/>
              </a:rPr>
              <a:t>A </a:t>
            </a:r>
            <a:r>
              <a:rPr lang="en-US" sz="600" b="0" dirty="0" err="1" smtClean="0">
                <a:latin typeface="Arial" charset="0"/>
                <a:ea typeface="ＭＳ Ｐゴシック" pitchFamily="-65" charset="-128"/>
              </a:rPr>
              <a:t>rootkit</a:t>
            </a:r>
            <a:r>
              <a:rPr lang="en-US" sz="600" b="0" dirty="0" smtClean="0">
                <a:latin typeface="Arial" charset="0"/>
                <a:ea typeface="ＭＳ Ｐゴシック" pitchFamily="-65" charset="-128"/>
              </a:rPr>
              <a:t> can be classified using the following characteristics:</a:t>
            </a:r>
          </a:p>
          <a:p>
            <a:pPr>
              <a:lnSpc>
                <a:spcPct val="80000"/>
              </a:lnSpc>
            </a:pPr>
            <a:endParaRPr lang="en-US" sz="600" b="0" dirty="0" smtClean="0">
              <a:latin typeface="Arial" charset="0"/>
              <a:ea typeface="ＭＳ Ｐゴシック" pitchFamily="-65" charset="-128"/>
            </a:endParaRPr>
          </a:p>
          <a:p>
            <a:pPr>
              <a:lnSpc>
                <a:spcPct val="80000"/>
              </a:lnSpc>
            </a:pPr>
            <a:r>
              <a:rPr lang="en-US" sz="600" b="0" dirty="0" smtClean="0">
                <a:latin typeface="Arial" charset="0"/>
                <a:ea typeface="ＭＳ Ｐゴシック" pitchFamily="-65" charset="-128"/>
              </a:rPr>
              <a:t>• </a:t>
            </a:r>
            <a:r>
              <a:rPr lang="en-US" sz="600" b="1" dirty="0" smtClean="0">
                <a:latin typeface="Arial" charset="0"/>
                <a:ea typeface="ＭＳ Ｐゴシック" pitchFamily="-65" charset="-128"/>
              </a:rPr>
              <a:t>Persistent:</a:t>
            </a:r>
            <a:r>
              <a:rPr lang="en-US" sz="600" b="0" dirty="0" smtClean="0">
                <a:latin typeface="Arial" charset="0"/>
                <a:ea typeface="ＭＳ Ｐゴシック" pitchFamily="-65" charset="-128"/>
              </a:rPr>
              <a:t> Activates each time the system boots. The </a:t>
            </a:r>
            <a:r>
              <a:rPr lang="en-US" sz="600" b="0" dirty="0" err="1" smtClean="0">
                <a:latin typeface="Arial" charset="0"/>
                <a:ea typeface="ＭＳ Ｐゴシック" pitchFamily="-65" charset="-128"/>
              </a:rPr>
              <a:t>rootkit</a:t>
            </a:r>
            <a:r>
              <a:rPr lang="en-US" sz="600" b="0" dirty="0" smtClean="0">
                <a:latin typeface="Arial" charset="0"/>
                <a:ea typeface="ＭＳ Ｐゴシック" pitchFamily="-65" charset="-128"/>
              </a:rPr>
              <a:t> must store code</a:t>
            </a:r>
          </a:p>
          <a:p>
            <a:pPr>
              <a:lnSpc>
                <a:spcPct val="80000"/>
              </a:lnSpc>
            </a:pPr>
            <a:r>
              <a:rPr lang="en-US" sz="600" b="0" dirty="0" smtClean="0">
                <a:latin typeface="Arial" charset="0"/>
                <a:ea typeface="ＭＳ Ｐゴシック" pitchFamily="-65" charset="-128"/>
              </a:rPr>
              <a:t>in a persistent store, such as the registry or file system, and configure a method</a:t>
            </a:r>
          </a:p>
          <a:p>
            <a:pPr>
              <a:lnSpc>
                <a:spcPct val="80000"/>
              </a:lnSpc>
            </a:pPr>
            <a:r>
              <a:rPr lang="en-US" sz="600" b="0" dirty="0" smtClean="0">
                <a:latin typeface="Arial" charset="0"/>
                <a:ea typeface="ＭＳ Ｐゴシック" pitchFamily="-65" charset="-128"/>
              </a:rPr>
              <a:t>by which the code executes without user intervention. This means it is easier</a:t>
            </a:r>
          </a:p>
          <a:p>
            <a:pPr>
              <a:lnSpc>
                <a:spcPct val="80000"/>
              </a:lnSpc>
            </a:pPr>
            <a:r>
              <a:rPr lang="en-US" sz="600" b="0" dirty="0" smtClean="0">
                <a:latin typeface="Arial" charset="0"/>
                <a:ea typeface="ＭＳ Ｐゴシック" pitchFamily="-65" charset="-128"/>
              </a:rPr>
              <a:t>to detect, as the copy in persistent storage can potentially be scanned.</a:t>
            </a:r>
          </a:p>
          <a:p>
            <a:pPr>
              <a:lnSpc>
                <a:spcPct val="80000"/>
              </a:lnSpc>
            </a:pPr>
            <a:endParaRPr lang="en-US" sz="600" b="0" dirty="0" smtClean="0">
              <a:latin typeface="Arial" charset="0"/>
              <a:ea typeface="ＭＳ Ｐゴシック" pitchFamily="-65" charset="-128"/>
            </a:endParaRPr>
          </a:p>
          <a:p>
            <a:pPr>
              <a:lnSpc>
                <a:spcPct val="80000"/>
              </a:lnSpc>
            </a:pPr>
            <a:r>
              <a:rPr lang="en-US" sz="600" b="0" dirty="0" smtClean="0">
                <a:latin typeface="Arial" charset="0"/>
                <a:ea typeface="ＭＳ Ｐゴシック" pitchFamily="-65" charset="-128"/>
              </a:rPr>
              <a:t>• </a:t>
            </a:r>
            <a:r>
              <a:rPr lang="en-US" sz="600" b="1" dirty="0" smtClean="0">
                <a:latin typeface="Arial" charset="0"/>
                <a:ea typeface="ＭＳ Ｐゴシック" pitchFamily="-65" charset="-128"/>
              </a:rPr>
              <a:t>Memory based</a:t>
            </a:r>
            <a:r>
              <a:rPr lang="en-US" sz="600" b="0" dirty="0" smtClean="0">
                <a:latin typeface="Arial" charset="0"/>
                <a:ea typeface="ＭＳ Ｐゴシック" pitchFamily="-65" charset="-128"/>
              </a:rPr>
              <a:t>: Has no persistent code and therefore cannot survive a reboot.</a:t>
            </a:r>
          </a:p>
          <a:p>
            <a:pPr>
              <a:lnSpc>
                <a:spcPct val="80000"/>
              </a:lnSpc>
            </a:pPr>
            <a:r>
              <a:rPr lang="en-US" sz="600" b="0" dirty="0" smtClean="0">
                <a:latin typeface="Arial" charset="0"/>
                <a:ea typeface="ＭＳ Ｐゴシック" pitchFamily="-65" charset="-128"/>
              </a:rPr>
              <a:t>However, because it is only in memory, it can be harder to detect.</a:t>
            </a:r>
          </a:p>
          <a:p>
            <a:pPr>
              <a:lnSpc>
                <a:spcPct val="80000"/>
              </a:lnSpc>
            </a:pPr>
            <a:endParaRPr lang="en-US" sz="600" b="0" dirty="0" smtClean="0">
              <a:latin typeface="Arial" charset="0"/>
              <a:ea typeface="ＭＳ Ｐゴシック" pitchFamily="-65" charset="-128"/>
            </a:endParaRPr>
          </a:p>
          <a:p>
            <a:pPr>
              <a:lnSpc>
                <a:spcPct val="80000"/>
              </a:lnSpc>
            </a:pPr>
            <a:r>
              <a:rPr lang="en-US" sz="600" b="0" dirty="0" smtClean="0">
                <a:latin typeface="Arial" charset="0"/>
                <a:ea typeface="ＭＳ Ｐゴシック" pitchFamily="-65" charset="-128"/>
              </a:rPr>
              <a:t>• </a:t>
            </a:r>
            <a:r>
              <a:rPr lang="en-US" sz="600" b="1" dirty="0" smtClean="0">
                <a:latin typeface="Arial" charset="0"/>
                <a:ea typeface="ＭＳ Ｐゴシック" pitchFamily="-65" charset="-128"/>
              </a:rPr>
              <a:t>User mode</a:t>
            </a:r>
            <a:r>
              <a:rPr lang="en-US" sz="600" b="0" dirty="0" smtClean="0">
                <a:latin typeface="Arial" charset="0"/>
                <a:ea typeface="ＭＳ Ｐゴシック" pitchFamily="-65" charset="-128"/>
              </a:rPr>
              <a:t>: Intercepts calls to APIs (application program interfaces) and modifies</a:t>
            </a:r>
          </a:p>
          <a:p>
            <a:pPr>
              <a:lnSpc>
                <a:spcPct val="80000"/>
              </a:lnSpc>
            </a:pPr>
            <a:r>
              <a:rPr lang="en-US" sz="600" b="0" dirty="0" smtClean="0">
                <a:latin typeface="Arial" charset="0"/>
                <a:ea typeface="ＭＳ Ｐゴシック" pitchFamily="-65" charset="-128"/>
              </a:rPr>
              <a:t>returned results. For example, when an application performs a directory</a:t>
            </a:r>
          </a:p>
          <a:p>
            <a:pPr>
              <a:lnSpc>
                <a:spcPct val="80000"/>
              </a:lnSpc>
            </a:pPr>
            <a:r>
              <a:rPr lang="en-US" sz="600" b="0" dirty="0" smtClean="0">
                <a:latin typeface="Arial" charset="0"/>
                <a:ea typeface="ＭＳ Ｐゴシック" pitchFamily="-65" charset="-128"/>
              </a:rPr>
              <a:t>listing, the return results don’t include entries identifying the files associated</a:t>
            </a:r>
          </a:p>
          <a:p>
            <a:pPr>
              <a:lnSpc>
                <a:spcPct val="80000"/>
              </a:lnSpc>
            </a:pPr>
            <a:r>
              <a:rPr lang="en-US" sz="600" b="0" dirty="0" smtClean="0">
                <a:latin typeface="Arial" charset="0"/>
                <a:ea typeface="ＭＳ Ｐゴシック" pitchFamily="-65" charset="-128"/>
              </a:rPr>
              <a:t>with the </a:t>
            </a:r>
            <a:r>
              <a:rPr lang="en-US" sz="600" b="0" dirty="0" err="1" smtClean="0">
                <a:latin typeface="Arial" charset="0"/>
                <a:ea typeface="ＭＳ Ｐゴシック" pitchFamily="-65" charset="-128"/>
              </a:rPr>
              <a:t>rootkit</a:t>
            </a:r>
            <a:r>
              <a:rPr lang="en-US" sz="600" b="0" dirty="0" smtClean="0">
                <a:latin typeface="Arial" charset="0"/>
                <a:ea typeface="ＭＳ Ｐゴシック" pitchFamily="-65" charset="-128"/>
              </a:rPr>
              <a:t>.</a:t>
            </a:r>
          </a:p>
          <a:p>
            <a:pPr>
              <a:lnSpc>
                <a:spcPct val="80000"/>
              </a:lnSpc>
            </a:pPr>
            <a:endParaRPr lang="en-US" sz="600" b="0" dirty="0" smtClean="0">
              <a:latin typeface="Arial" charset="0"/>
              <a:ea typeface="ＭＳ Ｐゴシック" pitchFamily="-65" charset="-128"/>
            </a:endParaRPr>
          </a:p>
          <a:p>
            <a:pPr>
              <a:lnSpc>
                <a:spcPct val="80000"/>
              </a:lnSpc>
            </a:pPr>
            <a:r>
              <a:rPr lang="en-US" sz="600" b="0" dirty="0" smtClean="0">
                <a:latin typeface="Arial" charset="0"/>
                <a:ea typeface="ＭＳ Ｐゴシック" pitchFamily="-65" charset="-128"/>
              </a:rPr>
              <a:t>• </a:t>
            </a:r>
            <a:r>
              <a:rPr lang="en-US" sz="600" b="1" dirty="0" smtClean="0">
                <a:latin typeface="Arial" charset="0"/>
                <a:ea typeface="ＭＳ Ｐゴシック" pitchFamily="-65" charset="-128"/>
              </a:rPr>
              <a:t>Kernel mode</a:t>
            </a:r>
            <a:r>
              <a:rPr lang="en-US" sz="600" b="0" dirty="0" smtClean="0">
                <a:latin typeface="Arial" charset="0"/>
                <a:ea typeface="ＭＳ Ｐゴシック" pitchFamily="-65" charset="-128"/>
              </a:rPr>
              <a:t>: Can intercept calls to native APIs in kernel mode. The </a:t>
            </a:r>
            <a:r>
              <a:rPr lang="en-US" sz="600" b="0" dirty="0" err="1" smtClean="0">
                <a:latin typeface="Arial" charset="0"/>
                <a:ea typeface="ＭＳ Ｐゴシック" pitchFamily="-65" charset="-128"/>
              </a:rPr>
              <a:t>rootkit</a:t>
            </a:r>
            <a:endParaRPr lang="en-US" sz="600" b="0" dirty="0" smtClean="0">
              <a:latin typeface="Arial" charset="0"/>
              <a:ea typeface="ＭＳ Ｐゴシック" pitchFamily="-65" charset="-128"/>
            </a:endParaRPr>
          </a:p>
          <a:p>
            <a:pPr>
              <a:lnSpc>
                <a:spcPct val="80000"/>
              </a:lnSpc>
            </a:pPr>
            <a:r>
              <a:rPr lang="en-US" sz="600" b="0" dirty="0" smtClean="0">
                <a:latin typeface="Arial" charset="0"/>
                <a:ea typeface="ＭＳ Ｐゴシック" pitchFamily="-65" charset="-128"/>
              </a:rPr>
              <a:t>can also hide the presence of a malware process by removing it from the</a:t>
            </a:r>
          </a:p>
          <a:p>
            <a:pPr>
              <a:lnSpc>
                <a:spcPct val="80000"/>
              </a:lnSpc>
            </a:pPr>
            <a:r>
              <a:rPr lang="en-US" sz="600" b="0" dirty="0" smtClean="0">
                <a:latin typeface="Arial" charset="0"/>
                <a:ea typeface="ＭＳ Ｐゴシック" pitchFamily="-65" charset="-128"/>
              </a:rPr>
              <a:t>kernel’s list of active processes.</a:t>
            </a:r>
          </a:p>
          <a:p>
            <a:pPr>
              <a:lnSpc>
                <a:spcPct val="80000"/>
              </a:lnSpc>
            </a:pPr>
            <a:endParaRPr lang="en-US" sz="600" b="0" dirty="0" smtClean="0">
              <a:latin typeface="Arial" charset="0"/>
              <a:ea typeface="ＭＳ Ｐゴシック" pitchFamily="-65" charset="-128"/>
            </a:endParaRPr>
          </a:p>
          <a:p>
            <a:pPr>
              <a:lnSpc>
                <a:spcPct val="80000"/>
              </a:lnSpc>
            </a:pPr>
            <a:r>
              <a:rPr lang="en-US" sz="600" b="0" dirty="0" smtClean="0">
                <a:latin typeface="Arial" charset="0"/>
                <a:ea typeface="ＭＳ Ｐゴシック" pitchFamily="-65" charset="-128"/>
              </a:rPr>
              <a:t>• </a:t>
            </a:r>
            <a:r>
              <a:rPr lang="en-US" sz="600" b="1" dirty="0" smtClean="0">
                <a:latin typeface="Arial" charset="0"/>
                <a:ea typeface="ＭＳ Ｐゴシック" pitchFamily="-65" charset="-128"/>
              </a:rPr>
              <a:t>Virtual machine based</a:t>
            </a:r>
            <a:r>
              <a:rPr lang="en-US" sz="600" b="0" dirty="0" smtClean="0">
                <a:latin typeface="Arial" charset="0"/>
                <a:ea typeface="ＭＳ Ｐゴシック" pitchFamily="-65" charset="-128"/>
              </a:rPr>
              <a:t>: This type of </a:t>
            </a:r>
            <a:r>
              <a:rPr lang="en-US" sz="600" b="0" dirty="0" err="1" smtClean="0">
                <a:latin typeface="Arial" charset="0"/>
                <a:ea typeface="ＭＳ Ｐゴシック" pitchFamily="-65" charset="-128"/>
              </a:rPr>
              <a:t>rootkit</a:t>
            </a:r>
            <a:r>
              <a:rPr lang="en-US" sz="600" b="0" dirty="0" smtClean="0">
                <a:latin typeface="Arial" charset="0"/>
                <a:ea typeface="ＭＳ Ｐゴシック" pitchFamily="-65" charset="-128"/>
              </a:rPr>
              <a:t> installs a lightweight virtual</a:t>
            </a:r>
          </a:p>
          <a:p>
            <a:pPr>
              <a:lnSpc>
                <a:spcPct val="80000"/>
              </a:lnSpc>
            </a:pPr>
            <a:r>
              <a:rPr lang="en-US" sz="600" b="0" dirty="0" smtClean="0">
                <a:latin typeface="Arial" charset="0"/>
                <a:ea typeface="ＭＳ Ｐゴシック" pitchFamily="-65" charset="-128"/>
              </a:rPr>
              <a:t>machine monitor, and then runs the operating system in a virtual machine</a:t>
            </a:r>
          </a:p>
          <a:p>
            <a:pPr>
              <a:lnSpc>
                <a:spcPct val="80000"/>
              </a:lnSpc>
            </a:pPr>
            <a:r>
              <a:rPr lang="en-US" sz="600" b="0" dirty="0" smtClean="0">
                <a:latin typeface="Arial" charset="0"/>
                <a:ea typeface="ＭＳ Ｐゴシック" pitchFamily="-65" charset="-128"/>
              </a:rPr>
              <a:t>above it. The </a:t>
            </a:r>
            <a:r>
              <a:rPr lang="en-US" sz="600" b="0" dirty="0" err="1" smtClean="0">
                <a:latin typeface="Arial" charset="0"/>
                <a:ea typeface="ＭＳ Ｐゴシック" pitchFamily="-65" charset="-128"/>
              </a:rPr>
              <a:t>rootkit</a:t>
            </a:r>
            <a:r>
              <a:rPr lang="en-US" sz="600" b="0" dirty="0" smtClean="0">
                <a:latin typeface="Arial" charset="0"/>
                <a:ea typeface="ＭＳ Ｐゴシック" pitchFamily="-65" charset="-128"/>
              </a:rPr>
              <a:t> can then transparently intercept and modify states and</a:t>
            </a:r>
          </a:p>
          <a:p>
            <a:pPr>
              <a:lnSpc>
                <a:spcPct val="80000"/>
              </a:lnSpc>
            </a:pPr>
            <a:r>
              <a:rPr lang="en-US" sz="600" b="0" dirty="0" smtClean="0">
                <a:latin typeface="Arial" charset="0"/>
                <a:ea typeface="ＭＳ Ｐゴシック" pitchFamily="-65" charset="-128"/>
              </a:rPr>
              <a:t>events occurring in the virtualized system.</a:t>
            </a:r>
          </a:p>
          <a:p>
            <a:pPr>
              <a:lnSpc>
                <a:spcPct val="80000"/>
              </a:lnSpc>
            </a:pPr>
            <a:endParaRPr lang="en-US" sz="600" b="0" dirty="0" smtClean="0">
              <a:latin typeface="Arial" charset="0"/>
              <a:ea typeface="ＭＳ Ｐゴシック" pitchFamily="-65" charset="-128"/>
            </a:endParaRPr>
          </a:p>
          <a:p>
            <a:pPr>
              <a:lnSpc>
                <a:spcPct val="80000"/>
              </a:lnSpc>
            </a:pPr>
            <a:r>
              <a:rPr lang="en-US" sz="600" b="0" dirty="0" smtClean="0">
                <a:latin typeface="Arial" charset="0"/>
                <a:ea typeface="ＭＳ Ｐゴシック" pitchFamily="-65" charset="-128"/>
              </a:rPr>
              <a:t>• </a:t>
            </a:r>
            <a:r>
              <a:rPr lang="en-US" sz="600" b="1" dirty="0" smtClean="0">
                <a:latin typeface="Arial" charset="0"/>
                <a:ea typeface="ＭＳ Ｐゴシック" pitchFamily="-65" charset="-128"/>
              </a:rPr>
              <a:t>External mode</a:t>
            </a:r>
            <a:r>
              <a:rPr lang="en-US" sz="600" b="0" dirty="0" smtClean="0">
                <a:latin typeface="Arial" charset="0"/>
                <a:ea typeface="ＭＳ Ｐゴシック" pitchFamily="-65" charset="-128"/>
              </a:rPr>
              <a:t>: The malware is located outside the normal operation mode</a:t>
            </a:r>
          </a:p>
          <a:p>
            <a:pPr>
              <a:lnSpc>
                <a:spcPct val="80000"/>
              </a:lnSpc>
            </a:pPr>
            <a:r>
              <a:rPr lang="en-US" sz="600" b="0" dirty="0" smtClean="0">
                <a:latin typeface="Arial" charset="0"/>
                <a:ea typeface="ＭＳ Ｐゴシック" pitchFamily="-65" charset="-128"/>
              </a:rPr>
              <a:t>of the targeted system, in BIOS or system management mode, where it can</a:t>
            </a:r>
          </a:p>
          <a:p>
            <a:pPr>
              <a:lnSpc>
                <a:spcPct val="80000"/>
              </a:lnSpc>
            </a:pPr>
            <a:r>
              <a:rPr lang="en-US" sz="600" b="0" dirty="0" smtClean="0">
                <a:latin typeface="Arial" charset="0"/>
                <a:ea typeface="ＭＳ Ｐゴシック" pitchFamily="-65" charset="-128"/>
              </a:rPr>
              <a:t>directly access hardware.</a:t>
            </a:r>
          </a:p>
          <a:p>
            <a:pPr>
              <a:lnSpc>
                <a:spcPct val="80000"/>
              </a:lnSpc>
            </a:pPr>
            <a:endParaRPr lang="en-US" sz="600" b="0" dirty="0" smtClean="0">
              <a:latin typeface="Arial" charset="0"/>
              <a:ea typeface="ＭＳ Ｐゴシック" pitchFamily="-65" charset="-128"/>
            </a:endParaRPr>
          </a:p>
          <a:p>
            <a:pPr>
              <a:lnSpc>
                <a:spcPct val="80000"/>
              </a:lnSpc>
            </a:pPr>
            <a:r>
              <a:rPr lang="en-US" sz="600" b="0" dirty="0" smtClean="0">
                <a:latin typeface="Arial" charset="0"/>
                <a:ea typeface="ＭＳ Ｐゴシック" pitchFamily="-65" charset="-128"/>
              </a:rPr>
              <a:t>This classification shows a continuing arms race between </a:t>
            </a:r>
            <a:r>
              <a:rPr lang="en-US" sz="600" b="0" dirty="0" err="1" smtClean="0">
                <a:latin typeface="Arial" charset="0"/>
                <a:ea typeface="ＭＳ Ｐゴシック" pitchFamily="-65" charset="-128"/>
              </a:rPr>
              <a:t>rootkit</a:t>
            </a:r>
            <a:r>
              <a:rPr lang="en-US" sz="600" b="0" dirty="0" smtClean="0">
                <a:latin typeface="Arial" charset="0"/>
                <a:ea typeface="ＭＳ Ｐゴシック" pitchFamily="-65" charset="-128"/>
              </a:rPr>
              <a:t> authors, who</a:t>
            </a:r>
          </a:p>
          <a:p>
            <a:pPr>
              <a:lnSpc>
                <a:spcPct val="80000"/>
              </a:lnSpc>
            </a:pPr>
            <a:r>
              <a:rPr lang="en-US" sz="600" b="0" dirty="0" smtClean="0">
                <a:latin typeface="Arial" charset="0"/>
                <a:ea typeface="ＭＳ Ｐゴシック" pitchFamily="-65" charset="-128"/>
              </a:rPr>
              <a:t>exploit ever more stealthy mechanisms to hide their code, and those who develop</a:t>
            </a:r>
          </a:p>
          <a:p>
            <a:pPr>
              <a:lnSpc>
                <a:spcPct val="80000"/>
              </a:lnSpc>
            </a:pPr>
            <a:r>
              <a:rPr lang="en-US" sz="600" b="0" dirty="0" smtClean="0">
                <a:latin typeface="Arial" charset="0"/>
                <a:ea typeface="ＭＳ Ｐゴシック" pitchFamily="-65" charset="-128"/>
              </a:rPr>
              <a:t>mechanisms to harden systems against such subversion, or to detect when it has</a:t>
            </a:r>
          </a:p>
          <a:p>
            <a:pPr>
              <a:lnSpc>
                <a:spcPct val="80000"/>
              </a:lnSpc>
            </a:pPr>
            <a:r>
              <a:rPr lang="en-US" sz="600" b="0" dirty="0" smtClean="0">
                <a:latin typeface="Arial" charset="0"/>
                <a:ea typeface="ＭＳ Ｐゴシック" pitchFamily="-65" charset="-128"/>
              </a:rPr>
              <a:t>occurred. Much of this advance is associated with finding “layer-below” forms of</a:t>
            </a:r>
          </a:p>
          <a:p>
            <a:pPr>
              <a:lnSpc>
                <a:spcPct val="80000"/>
              </a:lnSpc>
            </a:pPr>
            <a:r>
              <a:rPr lang="en-US" sz="600" b="0" dirty="0" smtClean="0">
                <a:latin typeface="Arial" charset="0"/>
                <a:ea typeface="ＭＳ Ｐゴシック" pitchFamily="-65" charset="-128"/>
              </a:rPr>
              <a:t>attack. The early </a:t>
            </a:r>
            <a:r>
              <a:rPr lang="en-US" sz="600" b="0" dirty="0" err="1" smtClean="0">
                <a:latin typeface="Arial" charset="0"/>
                <a:ea typeface="ＭＳ Ｐゴシック" pitchFamily="-65" charset="-128"/>
              </a:rPr>
              <a:t>rootkits</a:t>
            </a:r>
            <a:r>
              <a:rPr lang="en-US" sz="600" b="0" dirty="0" smtClean="0">
                <a:latin typeface="Arial" charset="0"/>
                <a:ea typeface="ＭＳ Ｐゴシック" pitchFamily="-65" charset="-128"/>
              </a:rPr>
              <a:t> worked in user mode, modifying utility programs and</a:t>
            </a:r>
          </a:p>
          <a:p>
            <a:pPr>
              <a:lnSpc>
                <a:spcPct val="80000"/>
              </a:lnSpc>
            </a:pPr>
            <a:r>
              <a:rPr lang="en-US" sz="600" b="0" dirty="0" smtClean="0">
                <a:latin typeface="Arial" charset="0"/>
                <a:ea typeface="ＭＳ Ｐゴシック" pitchFamily="-65" charset="-128"/>
              </a:rPr>
              <a:t>libraries in order to hide their presence. The changes they made could be detected</a:t>
            </a:r>
          </a:p>
          <a:p>
            <a:pPr>
              <a:lnSpc>
                <a:spcPct val="80000"/>
              </a:lnSpc>
            </a:pPr>
            <a:r>
              <a:rPr lang="en-US" sz="600" b="0" dirty="0" smtClean="0">
                <a:latin typeface="Arial" charset="0"/>
                <a:ea typeface="ＭＳ Ｐゴシック" pitchFamily="-65" charset="-128"/>
              </a:rPr>
              <a:t>by code in the kernel, as this operated in the layer below the user. Later-generation</a:t>
            </a:r>
          </a:p>
          <a:p>
            <a:pPr>
              <a:lnSpc>
                <a:spcPct val="80000"/>
              </a:lnSpc>
            </a:pPr>
            <a:r>
              <a:rPr lang="en-US" sz="600" b="0" dirty="0" err="1" smtClean="0">
                <a:latin typeface="Arial" charset="0"/>
                <a:ea typeface="ＭＳ Ｐゴシック" pitchFamily="-65" charset="-128"/>
              </a:rPr>
              <a:t>rootkits</a:t>
            </a:r>
            <a:r>
              <a:rPr lang="en-US" sz="600" b="0" dirty="0" smtClean="0">
                <a:latin typeface="Arial" charset="0"/>
                <a:ea typeface="ＭＳ Ｐゴシック" pitchFamily="-65" charset="-128"/>
              </a:rPr>
              <a:t> used more stealthy techniques, as we discuss next.</a:t>
            </a:r>
          </a:p>
        </p:txBody>
      </p:sp>
      <p:sp>
        <p:nvSpPr>
          <p:cNvPr id="81924" name="Slide Number Placeholder 3"/>
          <p:cNvSpPr>
            <a:spLocks noGrp="1"/>
          </p:cNvSpPr>
          <p:nvPr>
            <p:ph type="sldNum" sz="quarter" idx="5"/>
          </p:nvPr>
        </p:nvSpPr>
        <p:spPr>
          <a:noFill/>
        </p:spPr>
        <p:txBody>
          <a:bodyPr/>
          <a:lstStyle/>
          <a:p>
            <a:fld id="{DFD0395C-B016-40E2-B37C-ED63B6628E9C}" type="slidenum">
              <a:rPr lang="en-AU"/>
              <a:pPr/>
              <a:t>42</a:t>
            </a:fld>
            <a:endParaRPr lang="en-AU"/>
          </a:p>
        </p:txBody>
      </p:sp>
    </p:spTree>
    <p:extLst>
      <p:ext uri="{BB962C8B-B14F-4D97-AF65-F5344CB8AC3E}">
        <p14:creationId xmlns:p14="http://schemas.microsoft.com/office/powerpoint/2010/main" val="41315343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E5A83727-7B6E-4BAE-B28A-09967306190E}" type="slidenum">
              <a:rPr lang="en-AU"/>
              <a:pPr/>
              <a:t>43</a:t>
            </a:fld>
            <a:endParaRPr lang="en-AU"/>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r>
              <a:rPr lang="en-US" b="0" dirty="0" smtClean="0">
                <a:latin typeface="Arial" charset="0"/>
                <a:ea typeface="ＭＳ Ｐゴシック" pitchFamily="-65" charset="-128"/>
              </a:rPr>
              <a:t>The next generation of </a:t>
            </a:r>
            <a:r>
              <a:rPr lang="en-US" b="0" dirty="0" err="1" smtClean="0">
                <a:latin typeface="Arial" charset="0"/>
                <a:ea typeface="ＭＳ Ｐゴシック" pitchFamily="-65" charset="-128"/>
              </a:rPr>
              <a:t>rootkits</a:t>
            </a:r>
            <a:r>
              <a:rPr lang="en-US" b="0" dirty="0" smtClean="0">
                <a:latin typeface="Arial" charset="0"/>
                <a:ea typeface="ＭＳ Ｐゴシック" pitchFamily="-65" charset="-128"/>
              </a:rPr>
              <a:t> moved down a layer, making changes inside the</a:t>
            </a:r>
          </a:p>
          <a:p>
            <a:r>
              <a:rPr lang="en-US" b="0" dirty="0" smtClean="0">
                <a:latin typeface="Arial" charset="0"/>
                <a:ea typeface="ＭＳ Ｐゴシック" pitchFamily="-65" charset="-128"/>
              </a:rPr>
              <a:t>kernel and co-existing with the operating systems code, in order to make their</a:t>
            </a:r>
          </a:p>
          <a:p>
            <a:r>
              <a:rPr lang="en-US" b="0" dirty="0" smtClean="0">
                <a:latin typeface="Arial" charset="0"/>
                <a:ea typeface="ＭＳ Ｐゴシック" pitchFamily="-65" charset="-128"/>
              </a:rPr>
              <a:t>detection much harder. Any “anti-virus” program would now be subject to the</a:t>
            </a:r>
          </a:p>
          <a:p>
            <a:r>
              <a:rPr lang="en-US" b="0" dirty="0" smtClean="0">
                <a:latin typeface="Arial" charset="0"/>
                <a:ea typeface="ＭＳ Ｐゴシック" pitchFamily="-65" charset="-128"/>
              </a:rPr>
              <a:t>same “low-level” modifications that the </a:t>
            </a:r>
            <a:r>
              <a:rPr lang="en-US" b="0" dirty="0" err="1" smtClean="0">
                <a:latin typeface="Arial" charset="0"/>
                <a:ea typeface="ＭＳ Ｐゴシック" pitchFamily="-65" charset="-128"/>
              </a:rPr>
              <a:t>rootkit</a:t>
            </a:r>
            <a:r>
              <a:rPr lang="en-US" b="0" dirty="0" smtClean="0">
                <a:latin typeface="Arial" charset="0"/>
                <a:ea typeface="ＭＳ Ｐゴシック" pitchFamily="-65" charset="-128"/>
              </a:rPr>
              <a:t> uses to hide its presence. However,</a:t>
            </a:r>
          </a:p>
          <a:p>
            <a:r>
              <a:rPr lang="en-US" b="0" dirty="0" smtClean="0">
                <a:latin typeface="Arial" charset="0"/>
                <a:ea typeface="ＭＳ Ｐゴシック" pitchFamily="-65" charset="-128"/>
              </a:rPr>
              <a:t>methods were developed to detect these changes.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Programs operating at the user level interact with the kernel through system</a:t>
            </a:r>
          </a:p>
          <a:p>
            <a:r>
              <a:rPr lang="en-US" b="0" dirty="0" smtClean="0">
                <a:latin typeface="Arial" charset="0"/>
                <a:ea typeface="ＭＳ Ｐゴシック" pitchFamily="-65" charset="-128"/>
              </a:rPr>
              <a:t>calls. Thus, system calls are a primary target of kernel-level </a:t>
            </a:r>
            <a:r>
              <a:rPr lang="en-US" b="0" dirty="0" err="1" smtClean="0">
                <a:latin typeface="Arial" charset="0"/>
                <a:ea typeface="ＭＳ Ｐゴシック" pitchFamily="-65" charset="-128"/>
              </a:rPr>
              <a:t>rootkits</a:t>
            </a:r>
            <a:r>
              <a:rPr lang="en-US" b="0" dirty="0" smtClean="0">
                <a:latin typeface="Arial" charset="0"/>
                <a:ea typeface="ＭＳ Ｐゴシック" pitchFamily="-65" charset="-128"/>
              </a:rPr>
              <a:t> to achieve concealment.</a:t>
            </a:r>
          </a:p>
          <a:p>
            <a:r>
              <a:rPr lang="en-US" b="0" dirty="0" smtClean="0">
                <a:latin typeface="Arial" charset="0"/>
                <a:ea typeface="ＭＳ Ｐゴシック" pitchFamily="-65" charset="-128"/>
              </a:rPr>
              <a:t>As an example of how </a:t>
            </a:r>
            <a:r>
              <a:rPr lang="en-US" b="0" dirty="0" err="1" smtClean="0">
                <a:latin typeface="Arial" charset="0"/>
                <a:ea typeface="ＭＳ Ｐゴシック" pitchFamily="-65" charset="-128"/>
              </a:rPr>
              <a:t>rootkits</a:t>
            </a:r>
            <a:r>
              <a:rPr lang="en-US" b="0" dirty="0" smtClean="0">
                <a:latin typeface="Arial" charset="0"/>
                <a:ea typeface="ＭＳ Ｐゴシック" pitchFamily="-65" charset="-128"/>
              </a:rPr>
              <a:t> operate, we look at the implementation of</a:t>
            </a:r>
          </a:p>
          <a:p>
            <a:r>
              <a:rPr lang="en-US" b="0" dirty="0" smtClean="0">
                <a:latin typeface="Arial" charset="0"/>
                <a:ea typeface="ＭＳ Ｐゴシック" pitchFamily="-65" charset="-128"/>
              </a:rPr>
              <a:t>system calls in Linux. In Linux, each system call is assigned a unique </a:t>
            </a:r>
            <a:r>
              <a:rPr lang="en-US" b="0" i="1" dirty="0" err="1" smtClean="0">
                <a:latin typeface="Arial" charset="0"/>
                <a:ea typeface="ＭＳ Ｐゴシック" pitchFamily="-65" charset="-128"/>
              </a:rPr>
              <a:t>syscall</a:t>
            </a:r>
            <a:r>
              <a:rPr lang="en-US" b="0" i="1" dirty="0" smtClean="0">
                <a:latin typeface="Arial" charset="0"/>
                <a:ea typeface="ＭＳ Ｐゴシック" pitchFamily="-65" charset="-128"/>
              </a:rPr>
              <a:t> number .</a:t>
            </a:r>
          </a:p>
          <a:p>
            <a:r>
              <a:rPr lang="en-US" b="0" dirty="0" smtClean="0">
                <a:latin typeface="Arial" charset="0"/>
                <a:ea typeface="ＭＳ Ｐゴシック" pitchFamily="-65" charset="-128"/>
              </a:rPr>
              <a:t>When a user-mode process executes a system call, the process refers to the system</a:t>
            </a:r>
          </a:p>
          <a:p>
            <a:r>
              <a:rPr lang="en-US" b="0" dirty="0" smtClean="0">
                <a:latin typeface="Arial" charset="0"/>
                <a:ea typeface="ＭＳ Ｐゴシック" pitchFamily="-65" charset="-128"/>
              </a:rPr>
              <a:t>call by this number. The kernel maintains a system call table with one entry per</a:t>
            </a:r>
          </a:p>
          <a:p>
            <a:r>
              <a:rPr lang="en-US" b="0" dirty="0" smtClean="0">
                <a:latin typeface="Arial" charset="0"/>
                <a:ea typeface="ＭＳ Ｐゴシック" pitchFamily="-65" charset="-128"/>
              </a:rPr>
              <a:t>system call routine; each entry contains a pointer to the corresponding routine. The</a:t>
            </a:r>
          </a:p>
          <a:p>
            <a:r>
              <a:rPr lang="en-US" b="0" dirty="0" err="1" smtClean="0">
                <a:latin typeface="Arial" charset="0"/>
                <a:ea typeface="ＭＳ Ｐゴシック" pitchFamily="-65" charset="-128"/>
              </a:rPr>
              <a:t>syscall</a:t>
            </a:r>
            <a:r>
              <a:rPr lang="en-US" b="0" dirty="0" smtClean="0">
                <a:latin typeface="Arial" charset="0"/>
                <a:ea typeface="ＭＳ Ｐゴシック" pitchFamily="-65" charset="-128"/>
              </a:rPr>
              <a:t> number serves as an index into the system call table.</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[LEVI06] lists three techniques that can be used to change system calls: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Modify the system call table</a:t>
            </a:r>
            <a:r>
              <a:rPr lang="en-US" b="0" dirty="0" smtClean="0">
                <a:latin typeface="Arial" charset="0"/>
                <a:ea typeface="ＭＳ Ｐゴシック" pitchFamily="-65" charset="-128"/>
              </a:rPr>
              <a:t>: The attacker modifies selected </a:t>
            </a:r>
            <a:r>
              <a:rPr lang="en-US" b="0" dirty="0" err="1" smtClean="0">
                <a:latin typeface="Arial" charset="0"/>
                <a:ea typeface="ＭＳ Ｐゴシック" pitchFamily="-65" charset="-128"/>
              </a:rPr>
              <a:t>syscall</a:t>
            </a:r>
            <a:r>
              <a:rPr lang="en-US" b="0" dirty="0" smtClean="0">
                <a:latin typeface="Arial" charset="0"/>
                <a:ea typeface="ＭＳ Ｐゴシック" pitchFamily="-65" charset="-128"/>
              </a:rPr>
              <a:t> addresses</a:t>
            </a:r>
          </a:p>
          <a:p>
            <a:r>
              <a:rPr lang="en-US" b="0" dirty="0" smtClean="0">
                <a:latin typeface="Arial" charset="0"/>
                <a:ea typeface="ＭＳ Ｐゴシック" pitchFamily="-65" charset="-128"/>
              </a:rPr>
              <a:t>stored in the system call table. This enables the </a:t>
            </a:r>
            <a:r>
              <a:rPr lang="en-US" b="0" dirty="0" err="1" smtClean="0">
                <a:latin typeface="Arial" charset="0"/>
                <a:ea typeface="ＭＳ Ｐゴシック" pitchFamily="-65" charset="-128"/>
              </a:rPr>
              <a:t>rootkit</a:t>
            </a:r>
            <a:r>
              <a:rPr lang="en-US" b="0" dirty="0" smtClean="0">
                <a:latin typeface="Arial" charset="0"/>
                <a:ea typeface="ＭＳ Ｐゴシック" pitchFamily="-65" charset="-128"/>
              </a:rPr>
              <a:t> to direct a system call</a:t>
            </a:r>
          </a:p>
          <a:p>
            <a:r>
              <a:rPr lang="en-US" b="0" dirty="0" smtClean="0">
                <a:latin typeface="Arial" charset="0"/>
                <a:ea typeface="ＭＳ Ｐゴシック" pitchFamily="-65" charset="-128"/>
              </a:rPr>
              <a:t>away from the legitimate routine to the </a:t>
            </a:r>
            <a:r>
              <a:rPr lang="en-US" b="0" dirty="0" err="1" smtClean="0">
                <a:latin typeface="Arial" charset="0"/>
                <a:ea typeface="ＭＳ Ｐゴシック" pitchFamily="-65" charset="-128"/>
              </a:rPr>
              <a:t>rootkit’s</a:t>
            </a:r>
            <a:r>
              <a:rPr lang="en-US" b="0" dirty="0" smtClean="0">
                <a:latin typeface="Arial" charset="0"/>
                <a:ea typeface="ＭＳ Ｐゴシック" pitchFamily="-65" charset="-128"/>
              </a:rPr>
              <a:t> replacement. Figure 6.5</a:t>
            </a:r>
          </a:p>
          <a:p>
            <a:r>
              <a:rPr lang="en-US" b="0" dirty="0" smtClean="0">
                <a:latin typeface="Arial" charset="0"/>
                <a:ea typeface="ＭＳ Ｐゴシック" pitchFamily="-65" charset="-128"/>
              </a:rPr>
              <a:t>shows how the </a:t>
            </a:r>
            <a:r>
              <a:rPr lang="en-US" b="0" dirty="0" err="1" smtClean="0">
                <a:latin typeface="Arial" charset="0"/>
                <a:ea typeface="ＭＳ Ｐゴシック" pitchFamily="-65" charset="-128"/>
              </a:rPr>
              <a:t>knark</a:t>
            </a:r>
            <a:r>
              <a:rPr lang="en-US" b="0" dirty="0" smtClean="0">
                <a:latin typeface="Arial" charset="0"/>
                <a:ea typeface="ＭＳ Ｐゴシック" pitchFamily="-65" charset="-128"/>
              </a:rPr>
              <a:t> </a:t>
            </a:r>
            <a:r>
              <a:rPr lang="en-US" b="0" dirty="0" err="1" smtClean="0">
                <a:latin typeface="Arial" charset="0"/>
                <a:ea typeface="ＭＳ Ｐゴシック" pitchFamily="-65" charset="-128"/>
              </a:rPr>
              <a:t>rootkit</a:t>
            </a:r>
            <a:r>
              <a:rPr lang="en-US" b="0" dirty="0" smtClean="0">
                <a:latin typeface="Arial" charset="0"/>
                <a:ea typeface="ＭＳ Ｐゴシック" pitchFamily="-65" charset="-128"/>
              </a:rPr>
              <a:t> achieves this.</a:t>
            </a:r>
          </a:p>
          <a:p>
            <a:endParaRPr lang="en-US" b="0" dirty="0" smtClean="0">
              <a:latin typeface="Arial" charset="0"/>
              <a:ea typeface="ＭＳ Ｐゴシック" pitchFamily="-65" charset="-128"/>
            </a:endParaRPr>
          </a:p>
          <a:p>
            <a:pPr marL="171450" indent="-171450">
              <a:buFont typeface="Arial" charset="0"/>
              <a:buChar char="•"/>
            </a:pPr>
            <a:r>
              <a:rPr lang="en-US" b="1" dirty="0" smtClean="0">
                <a:latin typeface="Arial" charset="0"/>
                <a:ea typeface="ＭＳ Ｐゴシック" pitchFamily="-65" charset="-128"/>
              </a:rPr>
              <a:t>Modify system call table targets</a:t>
            </a:r>
            <a:r>
              <a:rPr lang="en-US" b="0" dirty="0" smtClean="0">
                <a:latin typeface="Arial" charset="0"/>
                <a:ea typeface="ＭＳ Ｐゴシック" pitchFamily="-65" charset="-128"/>
              </a:rPr>
              <a:t>: The attacker overwrites selected legitimate</a:t>
            </a:r>
          </a:p>
          <a:p>
            <a:r>
              <a:rPr lang="en-US" b="0" dirty="0" smtClean="0">
                <a:latin typeface="Arial" charset="0"/>
                <a:ea typeface="ＭＳ Ｐゴシック" pitchFamily="-65" charset="-128"/>
              </a:rPr>
              <a:t>system call routines with malicious code. The system call table is not changed.</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Redirect the system call table</a:t>
            </a:r>
            <a:r>
              <a:rPr lang="en-US" b="0" dirty="0" smtClean="0">
                <a:latin typeface="Arial" charset="0"/>
                <a:ea typeface="ＭＳ Ｐゴシック" pitchFamily="-65" charset="-128"/>
              </a:rPr>
              <a:t>: The attacker redirects references to the entire</a:t>
            </a:r>
          </a:p>
          <a:p>
            <a:r>
              <a:rPr lang="en-US" b="0" dirty="0" smtClean="0">
                <a:latin typeface="Arial" charset="0"/>
                <a:ea typeface="ＭＳ Ｐゴシック" pitchFamily="-65" charset="-128"/>
              </a:rPr>
              <a:t>system call table to a new table in a new kernel memory location.</a:t>
            </a:r>
            <a:endParaRPr lang="en-US" b="0"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42286825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77500" lnSpcReduction="20000"/>
          </a:bodyPr>
          <a:lstStyle/>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The ideal solution to the threat of malware is prevention: Do not allow malware to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get into the system in the first place, or block the ability of it to modify the system.</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This goal is, in general, nearly impossible to achieve, although taking suitable countermeasures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to harden systems and users in preventing infection can significantly reduce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number of successful malware attacks. NIST SP 800-83 suggests there are four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main elements of prevention: policy, awareness, vulnerability mitigation, and threat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mitigation. Having a suitable policy to address malware prevention provides a basis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for implementing appropriate preventative countermeasures.</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One of the first countermeasures that should be employed is to ensure all</a:t>
            </a:r>
          </a:p>
          <a:p>
            <a:pPr>
              <a:lnSpc>
                <a:spcPct val="80000"/>
              </a:lnSpc>
            </a:pPr>
            <a:r>
              <a:rPr lang="en-US" sz="300" dirty="0" smtClean="0">
                <a:latin typeface="Arial" charset="0"/>
                <a:ea typeface="ＭＳ Ｐゴシック" pitchFamily="-65" charset="-128"/>
              </a:rPr>
              <a:t>systems are as current as possible, with all patches applied, in order to reduce the</a:t>
            </a:r>
          </a:p>
          <a:p>
            <a:pPr>
              <a:lnSpc>
                <a:spcPct val="80000"/>
              </a:lnSpc>
            </a:pPr>
            <a:r>
              <a:rPr lang="en-US" sz="300" dirty="0" smtClean="0">
                <a:latin typeface="Arial" charset="0"/>
                <a:ea typeface="ＭＳ Ｐゴシック" pitchFamily="-65" charset="-128"/>
              </a:rPr>
              <a:t>number of vulnerabilities that might be exploited on the system. The next is to set</a:t>
            </a:r>
          </a:p>
          <a:p>
            <a:pPr>
              <a:lnSpc>
                <a:spcPct val="80000"/>
              </a:lnSpc>
            </a:pPr>
            <a:r>
              <a:rPr lang="en-US" sz="300" dirty="0" smtClean="0">
                <a:latin typeface="Arial" charset="0"/>
                <a:ea typeface="ＭＳ Ｐゴシック" pitchFamily="-65" charset="-128"/>
              </a:rPr>
              <a:t>appropriate access controls on the applications and data stored on the system, to</a:t>
            </a:r>
          </a:p>
          <a:p>
            <a:pPr>
              <a:lnSpc>
                <a:spcPct val="80000"/>
              </a:lnSpc>
            </a:pPr>
            <a:r>
              <a:rPr lang="en-US" sz="300" dirty="0" smtClean="0">
                <a:latin typeface="Arial" charset="0"/>
                <a:ea typeface="ＭＳ Ｐゴシック" pitchFamily="-65" charset="-128"/>
              </a:rPr>
              <a:t>reduce the number of files that any user can access, and hence potentially infect or</a:t>
            </a:r>
          </a:p>
          <a:p>
            <a:pPr>
              <a:lnSpc>
                <a:spcPct val="80000"/>
              </a:lnSpc>
            </a:pPr>
            <a:r>
              <a:rPr lang="en-US" sz="300" dirty="0" smtClean="0">
                <a:latin typeface="Arial" charset="0"/>
                <a:ea typeface="ＭＳ Ｐゴシック" pitchFamily="-65" charset="-128"/>
              </a:rPr>
              <a:t>corrupt, as a result of them executing some malware code. These measures directly</a:t>
            </a:r>
          </a:p>
          <a:p>
            <a:pPr>
              <a:lnSpc>
                <a:spcPct val="80000"/>
              </a:lnSpc>
            </a:pPr>
            <a:r>
              <a:rPr lang="en-US" sz="300" dirty="0" smtClean="0">
                <a:latin typeface="Arial" charset="0"/>
                <a:ea typeface="ＭＳ Ｐゴシック" pitchFamily="-65" charset="-128"/>
              </a:rPr>
              <a:t>target the key propagation mechanisms used by worms, viruses, and some Trojans.</a:t>
            </a:r>
          </a:p>
          <a:p>
            <a:pPr>
              <a:lnSpc>
                <a:spcPct val="80000"/>
              </a:lnSpc>
            </a:pPr>
            <a:r>
              <a:rPr lang="en-US" sz="300" dirty="0" smtClean="0">
                <a:latin typeface="Arial" charset="0"/>
                <a:ea typeface="ＭＳ Ｐゴシック" pitchFamily="-65" charset="-128"/>
              </a:rPr>
              <a:t>We discuss them further in Chapter 12 when we discuss hardening operating systems</a:t>
            </a:r>
          </a:p>
          <a:p>
            <a:pPr>
              <a:lnSpc>
                <a:spcPct val="80000"/>
              </a:lnSpc>
            </a:pPr>
            <a:r>
              <a:rPr lang="en-US" sz="300" dirty="0" smtClean="0">
                <a:latin typeface="Arial" charset="0"/>
                <a:ea typeface="ＭＳ Ｐゴシック" pitchFamily="-65" charset="-128"/>
              </a:rPr>
              <a:t>and applications.</a:t>
            </a:r>
          </a:p>
          <a:p>
            <a:pPr>
              <a:lnSpc>
                <a:spcPct val="80000"/>
              </a:lnSpc>
            </a:pPr>
            <a:endParaRPr lang="en-US" sz="300" dirty="0" smtClean="0">
              <a:latin typeface="Arial" charset="0"/>
              <a:ea typeface="ＭＳ Ｐゴシック" pitchFamily="-65"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The third common propagation mechanism, which targets users in a social engineering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attack, can be countered using appropriate user awareness and training. This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aims to equip users to be more aware of these attacks, and less likely to take actions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that result in their compromise. NIST SP 800-83 provides examples of suitable awareness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issues. We will return to this topic in Chapter 17.</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If prevention fails, then technical mechanisms can be used to support the</a:t>
            </a:r>
          </a:p>
          <a:p>
            <a:pPr>
              <a:lnSpc>
                <a:spcPct val="80000"/>
              </a:lnSpc>
            </a:pPr>
            <a:r>
              <a:rPr lang="en-US" sz="300" dirty="0" smtClean="0">
                <a:latin typeface="Arial" charset="0"/>
                <a:ea typeface="ＭＳ Ｐゴシック" pitchFamily="-65" charset="-128"/>
              </a:rPr>
              <a:t>following threat mitigation options:</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Detection: </a:t>
            </a:r>
            <a:r>
              <a:rPr lang="en-US" sz="300" b="0" dirty="0" smtClean="0">
                <a:latin typeface="Arial" charset="0"/>
                <a:ea typeface="ＭＳ Ｐゴシック" pitchFamily="-65" charset="-128"/>
              </a:rPr>
              <a:t>Once the infection has occurred, determine that it has occurred</a:t>
            </a:r>
          </a:p>
          <a:p>
            <a:pPr>
              <a:lnSpc>
                <a:spcPct val="80000"/>
              </a:lnSpc>
            </a:pPr>
            <a:r>
              <a:rPr lang="en-US" sz="300" dirty="0" smtClean="0">
                <a:latin typeface="Arial" charset="0"/>
                <a:ea typeface="ＭＳ Ｐゴシック" pitchFamily="-65" charset="-128"/>
              </a:rPr>
              <a:t>and locate the malware.</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Identification: </a:t>
            </a:r>
            <a:r>
              <a:rPr lang="en-US" sz="300" b="0" dirty="0" smtClean="0">
                <a:latin typeface="Arial" charset="0"/>
                <a:ea typeface="ＭＳ Ｐゴシック" pitchFamily="-65" charset="-128"/>
              </a:rPr>
              <a:t>Once detection has been achieved, identify the specific malware</a:t>
            </a:r>
          </a:p>
          <a:p>
            <a:pPr>
              <a:lnSpc>
                <a:spcPct val="80000"/>
              </a:lnSpc>
            </a:pPr>
            <a:r>
              <a:rPr lang="en-US" sz="300" dirty="0" smtClean="0">
                <a:latin typeface="Arial" charset="0"/>
                <a:ea typeface="ＭＳ Ｐゴシック" pitchFamily="-65" charset="-128"/>
              </a:rPr>
              <a:t>that has infected the system.</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Removal: </a:t>
            </a:r>
            <a:r>
              <a:rPr lang="en-US" sz="300" b="0" dirty="0" smtClean="0">
                <a:latin typeface="Arial" charset="0"/>
                <a:ea typeface="ＭＳ Ｐゴシック" pitchFamily="-65" charset="-128"/>
              </a:rPr>
              <a:t>Once the specific malware has been identified, remove all traces of</a:t>
            </a:r>
          </a:p>
          <a:p>
            <a:pPr>
              <a:lnSpc>
                <a:spcPct val="80000"/>
              </a:lnSpc>
            </a:pPr>
            <a:r>
              <a:rPr lang="en-US" sz="300" dirty="0" smtClean="0">
                <a:latin typeface="Arial" charset="0"/>
                <a:ea typeface="ＭＳ Ｐゴシック" pitchFamily="-65" charset="-128"/>
              </a:rPr>
              <a:t>malware virus from all infected systems so that it cannot spread further.</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If detection succeeds but either identification or removal is not possible, then the</a:t>
            </a:r>
          </a:p>
          <a:p>
            <a:pPr>
              <a:lnSpc>
                <a:spcPct val="80000"/>
              </a:lnSpc>
            </a:pPr>
            <a:r>
              <a:rPr lang="en-US" sz="300" dirty="0" smtClean="0">
                <a:latin typeface="Arial" charset="0"/>
                <a:ea typeface="ＭＳ Ｐゴシック" pitchFamily="-65" charset="-128"/>
              </a:rPr>
              <a:t>alternative is to discard any infected or malicious files and reload a clean backup</a:t>
            </a:r>
          </a:p>
          <a:p>
            <a:pPr>
              <a:lnSpc>
                <a:spcPct val="80000"/>
              </a:lnSpc>
            </a:pPr>
            <a:r>
              <a:rPr lang="en-US" sz="300" dirty="0" smtClean="0">
                <a:latin typeface="Arial" charset="0"/>
                <a:ea typeface="ＭＳ Ｐゴシック" pitchFamily="-65" charset="-128"/>
              </a:rPr>
              <a:t>version. In the case of some particularly nasty infections, this may require a complete</a:t>
            </a:r>
          </a:p>
          <a:p>
            <a:pPr>
              <a:lnSpc>
                <a:spcPct val="80000"/>
              </a:lnSpc>
            </a:pPr>
            <a:r>
              <a:rPr lang="en-US" sz="300" dirty="0" smtClean="0">
                <a:latin typeface="Arial" charset="0"/>
                <a:ea typeface="ＭＳ Ｐゴシック" pitchFamily="-65" charset="-128"/>
              </a:rPr>
              <a:t>wipe of all storage, and rebuild of the infected system from known clean media.</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To begin, let us consider some requirements for effective malware countermeasures:</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Generality: </a:t>
            </a:r>
            <a:r>
              <a:rPr lang="en-US" sz="300" b="0" dirty="0" smtClean="0">
                <a:latin typeface="Arial" charset="0"/>
                <a:ea typeface="ＭＳ Ｐゴシック" pitchFamily="-65" charset="-128"/>
              </a:rPr>
              <a:t>The approach taken should be able to handle a wide variety of attacks.</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Timeliness: </a:t>
            </a:r>
            <a:r>
              <a:rPr lang="en-US" sz="300" b="0" dirty="0" smtClean="0">
                <a:latin typeface="Arial" charset="0"/>
                <a:ea typeface="ＭＳ Ｐゴシック" pitchFamily="-65" charset="-128"/>
              </a:rPr>
              <a:t>The approach should respond quickly so as to limit the number of</a:t>
            </a:r>
          </a:p>
          <a:p>
            <a:pPr>
              <a:lnSpc>
                <a:spcPct val="80000"/>
              </a:lnSpc>
            </a:pPr>
            <a:r>
              <a:rPr lang="en-US" sz="300" dirty="0" smtClean="0">
                <a:latin typeface="Arial" charset="0"/>
                <a:ea typeface="ＭＳ Ｐゴシック" pitchFamily="-65" charset="-128"/>
              </a:rPr>
              <a:t>infected programs or systems and the consequent activity.</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Resiliency: </a:t>
            </a:r>
            <a:r>
              <a:rPr lang="en-US" sz="300" b="0" dirty="0" smtClean="0">
                <a:latin typeface="Arial" charset="0"/>
                <a:ea typeface="ＭＳ Ｐゴシック" pitchFamily="-65" charset="-128"/>
              </a:rPr>
              <a:t>The approach should be resistant to evasion techniques employed</a:t>
            </a:r>
          </a:p>
          <a:p>
            <a:pPr>
              <a:lnSpc>
                <a:spcPct val="80000"/>
              </a:lnSpc>
            </a:pPr>
            <a:r>
              <a:rPr lang="en-US" sz="300" dirty="0" smtClean="0">
                <a:latin typeface="Arial" charset="0"/>
                <a:ea typeface="ＭＳ Ｐゴシック" pitchFamily="-65" charset="-128"/>
              </a:rPr>
              <a:t>by attackers to hide the presence of their malware.</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Minimal denial-of-service costs: </a:t>
            </a:r>
            <a:r>
              <a:rPr lang="en-US" sz="300" b="0" dirty="0" smtClean="0">
                <a:latin typeface="Arial" charset="0"/>
                <a:ea typeface="ＭＳ Ｐゴシック" pitchFamily="-65" charset="-128"/>
              </a:rPr>
              <a:t>The approach should result in minimal reduction</a:t>
            </a:r>
          </a:p>
          <a:p>
            <a:pPr>
              <a:lnSpc>
                <a:spcPct val="80000"/>
              </a:lnSpc>
            </a:pPr>
            <a:r>
              <a:rPr lang="en-US" sz="300" dirty="0" smtClean="0">
                <a:latin typeface="Arial" charset="0"/>
                <a:ea typeface="ＭＳ Ｐゴシック" pitchFamily="-65" charset="-128"/>
              </a:rPr>
              <a:t>in capacity or service due to the actions of the countermeasure software,</a:t>
            </a:r>
          </a:p>
          <a:p>
            <a:pPr>
              <a:lnSpc>
                <a:spcPct val="80000"/>
              </a:lnSpc>
            </a:pPr>
            <a:r>
              <a:rPr lang="en-US" sz="300" dirty="0" smtClean="0">
                <a:latin typeface="Arial" charset="0"/>
                <a:ea typeface="ＭＳ Ｐゴシック" pitchFamily="-65" charset="-128"/>
              </a:rPr>
              <a:t>and should not significantly disrupt normal operation.</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Transparency: </a:t>
            </a:r>
            <a:r>
              <a:rPr lang="en-US" sz="300" b="0" dirty="0" smtClean="0">
                <a:latin typeface="Arial" charset="0"/>
                <a:ea typeface="ＭＳ Ｐゴシック" pitchFamily="-65" charset="-128"/>
              </a:rPr>
              <a:t>The countermeasure software and devices should not require</a:t>
            </a:r>
          </a:p>
          <a:p>
            <a:pPr>
              <a:lnSpc>
                <a:spcPct val="80000"/>
              </a:lnSpc>
            </a:pPr>
            <a:r>
              <a:rPr lang="en-US" sz="300" dirty="0" smtClean="0">
                <a:latin typeface="Arial" charset="0"/>
                <a:ea typeface="ＭＳ Ｐゴシック" pitchFamily="-65" charset="-128"/>
              </a:rPr>
              <a:t>modification to existing (legacy) </a:t>
            </a:r>
            <a:r>
              <a:rPr lang="en-US" sz="300" dirty="0" err="1" smtClean="0">
                <a:latin typeface="Arial" charset="0"/>
                <a:ea typeface="ＭＳ Ｐゴシック" pitchFamily="-65" charset="-128"/>
              </a:rPr>
              <a:t>OSs</a:t>
            </a:r>
            <a:r>
              <a:rPr lang="en-US" sz="300" dirty="0" smtClean="0">
                <a:latin typeface="Arial" charset="0"/>
                <a:ea typeface="ＭＳ Ｐゴシック" pitchFamily="-65" charset="-128"/>
              </a:rPr>
              <a:t>, application software, and hardware.</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Global and local coverage: </a:t>
            </a:r>
            <a:r>
              <a:rPr lang="en-US" sz="300" b="0" dirty="0" smtClean="0">
                <a:latin typeface="Arial" charset="0"/>
                <a:ea typeface="ＭＳ Ｐゴシック" pitchFamily="-65" charset="-128"/>
              </a:rPr>
              <a:t>The approach should be able to deal with attack</a:t>
            </a:r>
          </a:p>
          <a:p>
            <a:pPr>
              <a:lnSpc>
                <a:spcPct val="80000"/>
              </a:lnSpc>
            </a:pPr>
            <a:r>
              <a:rPr lang="en-US" sz="300" dirty="0" smtClean="0">
                <a:latin typeface="Arial" charset="0"/>
                <a:ea typeface="ＭＳ Ｐゴシック" pitchFamily="-65" charset="-128"/>
              </a:rPr>
              <a:t>sources both from outside and inside the enterprise network.</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Achieving all these requirements often requires the use of multiple approaches.</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Detection of the presence of malware can occur in a number of locations. It</a:t>
            </a:r>
          </a:p>
          <a:p>
            <a:pPr>
              <a:lnSpc>
                <a:spcPct val="80000"/>
              </a:lnSpc>
            </a:pPr>
            <a:r>
              <a:rPr lang="en-US" sz="300" dirty="0" smtClean="0">
                <a:latin typeface="Arial" charset="0"/>
                <a:ea typeface="ＭＳ Ｐゴシック" pitchFamily="-65" charset="-128"/>
              </a:rPr>
              <a:t>may occur on the infected system, where some host-based “anti-virus” program is</a:t>
            </a:r>
          </a:p>
          <a:p>
            <a:pPr>
              <a:lnSpc>
                <a:spcPct val="80000"/>
              </a:lnSpc>
            </a:pPr>
            <a:r>
              <a:rPr lang="en-US" sz="300" dirty="0" smtClean="0">
                <a:latin typeface="Arial" charset="0"/>
                <a:ea typeface="ＭＳ Ｐゴシック" pitchFamily="-65" charset="-128"/>
              </a:rPr>
              <a:t>running, monitoring data imported into the system, and the execution and behavior</a:t>
            </a:r>
          </a:p>
          <a:p>
            <a:pPr>
              <a:lnSpc>
                <a:spcPct val="80000"/>
              </a:lnSpc>
            </a:pPr>
            <a:r>
              <a:rPr lang="en-US" sz="300" dirty="0" smtClean="0">
                <a:latin typeface="Arial" charset="0"/>
                <a:ea typeface="ＭＳ Ｐゴシック" pitchFamily="-65" charset="-128"/>
              </a:rPr>
              <a:t>of programs running on the system. Or, it may take place as part of the perimeter</a:t>
            </a:r>
          </a:p>
          <a:p>
            <a:pPr>
              <a:lnSpc>
                <a:spcPct val="80000"/>
              </a:lnSpc>
            </a:pPr>
            <a:r>
              <a:rPr lang="en-US" sz="300" dirty="0" smtClean="0">
                <a:latin typeface="Arial" charset="0"/>
                <a:ea typeface="ＭＳ Ｐゴシック" pitchFamily="-65" charset="-128"/>
              </a:rPr>
              <a:t>security mechanisms used in an organization’s firewall and intrusion detection</a:t>
            </a:r>
          </a:p>
          <a:p>
            <a:pPr>
              <a:lnSpc>
                <a:spcPct val="80000"/>
              </a:lnSpc>
            </a:pPr>
            <a:r>
              <a:rPr lang="en-US" sz="300" dirty="0" smtClean="0">
                <a:latin typeface="Arial" charset="0"/>
                <a:ea typeface="ＭＳ Ｐゴシック" pitchFamily="-65" charset="-128"/>
              </a:rPr>
              <a:t>systems (IDS). Lastly, detection may use distributed mechanisms that gather data</a:t>
            </a:r>
          </a:p>
          <a:p>
            <a:pPr>
              <a:lnSpc>
                <a:spcPct val="80000"/>
              </a:lnSpc>
            </a:pPr>
            <a:r>
              <a:rPr lang="en-US" sz="300" dirty="0" smtClean="0">
                <a:latin typeface="Arial" charset="0"/>
                <a:ea typeface="ＭＳ Ｐゴシック" pitchFamily="-65" charset="-128"/>
              </a:rPr>
              <a:t>from both host-based and perimeter sensors, potentially over a large number of</a:t>
            </a:r>
          </a:p>
          <a:p>
            <a:pPr>
              <a:lnSpc>
                <a:spcPct val="80000"/>
              </a:lnSpc>
            </a:pPr>
            <a:r>
              <a:rPr lang="en-US" sz="300" dirty="0" smtClean="0">
                <a:latin typeface="Arial" charset="0"/>
                <a:ea typeface="ＭＳ Ｐゴシック" pitchFamily="-65" charset="-128"/>
              </a:rPr>
              <a:t>networks and organizations, in order to obtain the largest scale view of the movement</a:t>
            </a:r>
          </a:p>
          <a:p>
            <a:pPr>
              <a:lnSpc>
                <a:spcPct val="80000"/>
              </a:lnSpc>
            </a:pPr>
            <a:r>
              <a:rPr lang="en-US" sz="300" dirty="0" smtClean="0">
                <a:latin typeface="Arial" charset="0"/>
                <a:ea typeface="ＭＳ Ｐゴシック" pitchFamily="-65" charset="-128"/>
              </a:rPr>
              <a:t>of malware. We now consider each of these approaches in more detail.</a:t>
            </a:r>
          </a:p>
        </p:txBody>
      </p:sp>
      <p:sp>
        <p:nvSpPr>
          <p:cNvPr id="86020" name="Slide Number Placeholder 3"/>
          <p:cNvSpPr>
            <a:spLocks noGrp="1"/>
          </p:cNvSpPr>
          <p:nvPr>
            <p:ph type="sldNum" sz="quarter" idx="5"/>
          </p:nvPr>
        </p:nvSpPr>
        <p:spPr>
          <a:noFill/>
        </p:spPr>
        <p:txBody>
          <a:bodyPr/>
          <a:lstStyle/>
          <a:p>
            <a:fld id="{BB27E824-F892-40CE-AB56-248E9936AD89}" type="slidenum">
              <a:rPr lang="en-AU"/>
              <a:pPr/>
              <a:t>44</a:t>
            </a:fld>
            <a:endParaRPr lang="en-AU"/>
          </a:p>
        </p:txBody>
      </p:sp>
    </p:spTree>
    <p:extLst>
      <p:ext uri="{BB962C8B-B14F-4D97-AF65-F5344CB8AC3E}">
        <p14:creationId xmlns:p14="http://schemas.microsoft.com/office/powerpoint/2010/main" val="14183351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25000" lnSpcReduction="20000"/>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The first location where anti-virus software is used is on each end system. This gives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software the maximum access to information on not only the behavior of the malware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as it interacts with the targeted system, but also the smallest overall view of malware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activity. The use of anti-virus software on personal computers is now widespread, in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part caused by the explosive growth in malware volume and activity. This software can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be regarded as a form of host-based intrusion detection system, which we discuss more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generally in Section 8.4. Advances in virus and other malware technology, and in antivirus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technology and other countermeasures, go hand in hand. Early malware used relatively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simple and easily detected code, and hence could be identified and purged with</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relatively simple anti-virus software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packages. As the malware arms race has evolved,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both the malware code and, necessarily,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anti-virus software have grown more complex</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sophisticated.</a:t>
            </a:r>
            <a:endParaRPr lang="en-US" sz="1100" b="0" dirty="0" smtClean="0">
              <a:latin typeface="Arial" charset="0"/>
              <a:ea typeface="ＭＳ Ｐゴシック" pitchFamily="-65" charset="-128"/>
            </a:endParaRP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[STEP93] identifies four generations of anti-virus software:</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 First generation: simple scanners</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 Second generation: heuristic scanners</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Third generation: activity traps</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 Fourth generation: full-featured protection</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A first-generation scanner requires a malware signature to identify the malware.</a:t>
            </a:r>
          </a:p>
          <a:p>
            <a:r>
              <a:rPr lang="en-US" sz="1100" b="0" dirty="0" smtClean="0">
                <a:latin typeface="Arial" charset="0"/>
                <a:ea typeface="ＭＳ Ｐゴシック" pitchFamily="-65" charset="-128"/>
              </a:rPr>
              <a:t>The signature may contain “wildcards” but matches essentially the same structure</a:t>
            </a:r>
          </a:p>
          <a:p>
            <a:r>
              <a:rPr lang="en-US" sz="1100" b="0" dirty="0" smtClean="0">
                <a:latin typeface="Arial" charset="0"/>
                <a:ea typeface="ＭＳ Ｐゴシック" pitchFamily="-65" charset="-128"/>
              </a:rPr>
              <a:t>and bit pattern in all copies of the malware. Such signature-specific scanners are</a:t>
            </a:r>
          </a:p>
          <a:p>
            <a:r>
              <a:rPr lang="en-US" sz="1100" b="0" dirty="0" smtClean="0">
                <a:latin typeface="Arial" charset="0"/>
                <a:ea typeface="ＭＳ Ｐゴシック" pitchFamily="-65" charset="-128"/>
              </a:rPr>
              <a:t>limited to the detection of known malware. Another type of first-generation scanner</a:t>
            </a:r>
          </a:p>
          <a:p>
            <a:r>
              <a:rPr lang="en-US" sz="1100" b="0" dirty="0" smtClean="0">
                <a:latin typeface="Arial" charset="0"/>
                <a:ea typeface="ＭＳ Ｐゴシック" pitchFamily="-65" charset="-128"/>
              </a:rPr>
              <a:t>maintains a record of the length of programs and looks for changes in length as a</a:t>
            </a:r>
          </a:p>
          <a:p>
            <a:r>
              <a:rPr lang="en-US" sz="1100" b="0" dirty="0" smtClean="0">
                <a:latin typeface="Arial" charset="0"/>
                <a:ea typeface="ＭＳ Ｐゴシック" pitchFamily="-65" charset="-128"/>
              </a:rPr>
              <a:t>result of virus infection.</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A second-generation scanner does not rely on a specific signature. Rather, the</a:t>
            </a:r>
          </a:p>
          <a:p>
            <a:r>
              <a:rPr lang="en-US" sz="1100" b="0" dirty="0" smtClean="0">
                <a:latin typeface="Arial" charset="0"/>
                <a:ea typeface="ＭＳ Ｐゴシック" pitchFamily="-65" charset="-128"/>
              </a:rPr>
              <a:t>scanner uses heuristic rules to search for probable malware instances. One class of</a:t>
            </a:r>
          </a:p>
          <a:p>
            <a:r>
              <a:rPr lang="en-US" sz="1100" b="0" dirty="0" smtClean="0">
                <a:latin typeface="Arial" charset="0"/>
                <a:ea typeface="ＭＳ Ｐゴシック" pitchFamily="-65" charset="-128"/>
              </a:rPr>
              <a:t>such scanners looks for fragments of code that are often associated with malware.</a:t>
            </a:r>
          </a:p>
          <a:p>
            <a:r>
              <a:rPr lang="en-US" sz="1100" b="0" dirty="0" smtClean="0">
                <a:latin typeface="Arial" charset="0"/>
                <a:ea typeface="ＭＳ Ｐゴシック" pitchFamily="-65" charset="-128"/>
              </a:rPr>
              <a:t>For example, a scanner may look for the beginning of an encryption loop used in a</a:t>
            </a:r>
          </a:p>
          <a:p>
            <a:r>
              <a:rPr lang="en-US" sz="1100" b="0" dirty="0" smtClean="0">
                <a:latin typeface="Arial" charset="0"/>
                <a:ea typeface="ＭＳ Ｐゴシック" pitchFamily="-65" charset="-128"/>
              </a:rPr>
              <a:t>polymorphic virus and discover the encryption key. Once the key is discovered, the</a:t>
            </a:r>
          </a:p>
          <a:p>
            <a:r>
              <a:rPr lang="en-US" sz="1100" b="0" dirty="0" smtClean="0">
                <a:latin typeface="Arial" charset="0"/>
                <a:ea typeface="ＭＳ Ｐゴシック" pitchFamily="-65" charset="-128"/>
              </a:rPr>
              <a:t>scanner can decrypt the malware to identify it, then remove the infection and return</a:t>
            </a:r>
          </a:p>
          <a:p>
            <a:r>
              <a:rPr lang="en-US" sz="1100" b="0" dirty="0" smtClean="0">
                <a:latin typeface="Arial" charset="0"/>
                <a:ea typeface="ＭＳ Ｐゴシック" pitchFamily="-65" charset="-128"/>
              </a:rPr>
              <a:t>the program to service.</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Another second-generation approach is integrity checking. A checksum</a:t>
            </a:r>
          </a:p>
          <a:p>
            <a:r>
              <a:rPr lang="en-US" sz="1100" b="0" dirty="0" smtClean="0">
                <a:latin typeface="Arial" charset="0"/>
                <a:ea typeface="ＭＳ Ｐゴシック" pitchFamily="-65" charset="-128"/>
              </a:rPr>
              <a:t>can be appended to each program. If malware alters or replaces some program</a:t>
            </a:r>
          </a:p>
          <a:p>
            <a:r>
              <a:rPr lang="en-US" sz="1100" b="0" dirty="0" smtClean="0">
                <a:latin typeface="Arial" charset="0"/>
                <a:ea typeface="ＭＳ Ｐゴシック" pitchFamily="-65" charset="-128"/>
              </a:rPr>
              <a:t>without changing the checksum, then an integrity check will catch this change.</a:t>
            </a:r>
          </a:p>
          <a:p>
            <a:r>
              <a:rPr lang="en-US" sz="1100" b="0" dirty="0" smtClean="0">
                <a:latin typeface="Arial" charset="0"/>
                <a:ea typeface="ＭＳ Ｐゴシック" pitchFamily="-65" charset="-128"/>
              </a:rPr>
              <a:t>To counter malware that is sophisticated enough to change the checksum when</a:t>
            </a:r>
          </a:p>
          <a:p>
            <a:r>
              <a:rPr lang="en-US" sz="1100" b="0" dirty="0" smtClean="0">
                <a:latin typeface="Arial" charset="0"/>
                <a:ea typeface="ＭＳ Ｐゴシック" pitchFamily="-65" charset="-128"/>
              </a:rPr>
              <a:t>it alters a program, an encrypted hash function can be used. The encryption key</a:t>
            </a:r>
          </a:p>
          <a:p>
            <a:r>
              <a:rPr lang="en-US" sz="1100" b="0" dirty="0" smtClean="0">
                <a:latin typeface="Arial" charset="0"/>
                <a:ea typeface="ＭＳ Ｐゴシック" pitchFamily="-65" charset="-128"/>
              </a:rPr>
              <a:t>is stored separately from the program so that the malware cannot generate a new</a:t>
            </a:r>
          </a:p>
          <a:p>
            <a:r>
              <a:rPr lang="en-US" sz="1100" b="0" dirty="0" smtClean="0">
                <a:latin typeface="Arial" charset="0"/>
                <a:ea typeface="ＭＳ Ｐゴシック" pitchFamily="-65" charset="-128"/>
              </a:rPr>
              <a:t>hash code and encrypt that. By using a hash function rather than a simpler checksum,</a:t>
            </a:r>
          </a:p>
          <a:p>
            <a:r>
              <a:rPr lang="en-US" sz="1100" b="0" dirty="0" smtClean="0">
                <a:latin typeface="Arial" charset="0"/>
                <a:ea typeface="ＭＳ Ｐゴシック" pitchFamily="-65" charset="-128"/>
              </a:rPr>
              <a:t>the malware is prevented from adjusting the program to produce the same</a:t>
            </a:r>
          </a:p>
          <a:p>
            <a:r>
              <a:rPr lang="en-US" sz="1100" b="0" dirty="0" smtClean="0">
                <a:latin typeface="Arial" charset="0"/>
                <a:ea typeface="ＭＳ Ｐゴシック" pitchFamily="-65" charset="-128"/>
              </a:rPr>
              <a:t>hash code as before. If a protected list of programs in trusted locations is kept, this</a:t>
            </a:r>
          </a:p>
          <a:p>
            <a:r>
              <a:rPr lang="en-US" sz="1100" b="0" dirty="0" smtClean="0">
                <a:latin typeface="Arial" charset="0"/>
                <a:ea typeface="ＭＳ Ｐゴシック" pitchFamily="-65" charset="-128"/>
              </a:rPr>
              <a:t>approach can also detect attempts to replace or install rogue code or programs in</a:t>
            </a:r>
          </a:p>
          <a:p>
            <a:r>
              <a:rPr lang="en-US" sz="1100" b="0" dirty="0" smtClean="0">
                <a:latin typeface="Arial" charset="0"/>
                <a:ea typeface="ＭＳ Ｐゴシック" pitchFamily="-65" charset="-128"/>
              </a:rPr>
              <a:t>these locations.</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Third-generation programs are memory-resident programs that identify</a:t>
            </a:r>
          </a:p>
          <a:p>
            <a:r>
              <a:rPr lang="en-US" sz="1100" b="0" dirty="0" smtClean="0">
                <a:latin typeface="Arial" charset="0"/>
                <a:ea typeface="ＭＳ Ｐゴシック" pitchFamily="-65" charset="-128"/>
              </a:rPr>
              <a:t>malware by its actions rather than its structure in an infected program. Such</a:t>
            </a:r>
          </a:p>
          <a:p>
            <a:r>
              <a:rPr lang="en-US" sz="1100" b="0" dirty="0" smtClean="0">
                <a:latin typeface="Arial" charset="0"/>
                <a:ea typeface="ＭＳ Ｐゴシック" pitchFamily="-65" charset="-128"/>
              </a:rPr>
              <a:t>programs have the advantage that it is not necessary to develop signatures and</a:t>
            </a:r>
          </a:p>
          <a:p>
            <a:r>
              <a:rPr lang="en-US" sz="1100" b="0" dirty="0" smtClean="0">
                <a:latin typeface="Arial" charset="0"/>
                <a:ea typeface="ＭＳ Ｐゴシック" pitchFamily="-65" charset="-128"/>
              </a:rPr>
              <a:t>heuristics for a wide array of malware. Rather, it is necessary only to identify the</a:t>
            </a:r>
          </a:p>
          <a:p>
            <a:r>
              <a:rPr lang="en-US" sz="1100" b="0" dirty="0" smtClean="0">
                <a:latin typeface="Arial" charset="0"/>
                <a:ea typeface="ＭＳ Ｐゴシック" pitchFamily="-65" charset="-128"/>
              </a:rPr>
              <a:t>small set of actions that indicate malicious activity is being attempted and then to</a:t>
            </a:r>
          </a:p>
          <a:p>
            <a:r>
              <a:rPr lang="en-US" sz="1100" b="0" dirty="0" smtClean="0">
                <a:latin typeface="Arial" charset="0"/>
                <a:ea typeface="ＭＳ Ｐゴシック" pitchFamily="-65" charset="-128"/>
              </a:rPr>
              <a:t>intervene.</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Fourth-generation products are packages consisting of a variety of anti-virus</a:t>
            </a:r>
          </a:p>
          <a:p>
            <a:r>
              <a:rPr lang="en-US" sz="1100" b="0" dirty="0" smtClean="0">
                <a:latin typeface="Arial" charset="0"/>
                <a:ea typeface="ＭＳ Ｐゴシック" pitchFamily="-65" charset="-128"/>
              </a:rPr>
              <a:t>techniques used in conjunction. These include scanning and activity trap components.</a:t>
            </a:r>
          </a:p>
          <a:p>
            <a:r>
              <a:rPr lang="en-US" sz="1100" b="0" dirty="0" smtClean="0">
                <a:latin typeface="Arial" charset="0"/>
                <a:ea typeface="ＭＳ Ｐゴシック" pitchFamily="-65" charset="-128"/>
              </a:rPr>
              <a:t>In addition, such a package includes access control capability, which limits</a:t>
            </a:r>
          </a:p>
          <a:p>
            <a:r>
              <a:rPr lang="en-US" sz="1100" b="0" dirty="0" smtClean="0">
                <a:latin typeface="Arial" charset="0"/>
                <a:ea typeface="ＭＳ Ｐゴシック" pitchFamily="-65" charset="-128"/>
              </a:rPr>
              <a:t>the ability of malware to penetrate a system and then limits the ability of a malware</a:t>
            </a:r>
          </a:p>
          <a:p>
            <a:r>
              <a:rPr lang="en-US" sz="1100" b="0" dirty="0" smtClean="0">
                <a:latin typeface="Arial" charset="0"/>
                <a:ea typeface="ＭＳ Ｐゴシック" pitchFamily="-65" charset="-128"/>
              </a:rPr>
              <a:t>to update files in order to propagate.</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The arms race continues. With fourth-generation packages, a more comprehensive</a:t>
            </a:r>
          </a:p>
          <a:p>
            <a:r>
              <a:rPr lang="en-US" sz="1100" b="0" dirty="0" smtClean="0">
                <a:latin typeface="Arial" charset="0"/>
                <a:ea typeface="ＭＳ Ｐゴシック" pitchFamily="-65" charset="-128"/>
              </a:rPr>
              <a:t>defense strategy is employed, broadening the scope of defense to more</a:t>
            </a:r>
          </a:p>
          <a:p>
            <a:r>
              <a:rPr lang="en-US" sz="1100" b="0" dirty="0" smtClean="0">
                <a:latin typeface="Arial" charset="0"/>
                <a:ea typeface="ＭＳ Ｐゴシック" pitchFamily="-65" charset="-128"/>
              </a:rPr>
              <a:t>general-purpose computer security measures. These include more sophisticated</a:t>
            </a:r>
          </a:p>
          <a:p>
            <a:r>
              <a:rPr lang="en-US" sz="1100" b="0" dirty="0" smtClean="0">
                <a:latin typeface="Arial" charset="0"/>
                <a:ea typeface="ＭＳ Ｐゴシック" pitchFamily="-65" charset="-128"/>
              </a:rPr>
              <a:t>anti-virus approaches.</a:t>
            </a:r>
          </a:p>
        </p:txBody>
      </p:sp>
      <p:sp>
        <p:nvSpPr>
          <p:cNvPr id="88068" name="Slide Number Placeholder 3"/>
          <p:cNvSpPr>
            <a:spLocks noGrp="1"/>
          </p:cNvSpPr>
          <p:nvPr>
            <p:ph type="sldNum" sz="quarter" idx="5"/>
          </p:nvPr>
        </p:nvSpPr>
        <p:spPr>
          <a:noFill/>
        </p:spPr>
        <p:txBody>
          <a:bodyPr/>
          <a:lstStyle/>
          <a:p>
            <a:fld id="{669F400A-35DC-4E15-8C16-3E59653D853E}" type="slidenum">
              <a:rPr lang="en-AU"/>
              <a:pPr/>
              <a:t>45</a:t>
            </a:fld>
            <a:endParaRPr lang="en-AU"/>
          </a:p>
        </p:txBody>
      </p:sp>
    </p:spTree>
    <p:extLst>
      <p:ext uri="{BB962C8B-B14F-4D97-AF65-F5344CB8AC3E}">
        <p14:creationId xmlns:p14="http://schemas.microsoft.com/office/powerpoint/2010/main" val="35782099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One method of detecting and analyzing malware involves running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potentially malicious code in an emulated sandbox or on a virtual machine.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These allow the code to execute in a controlled environment, where its behavior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can be closely monitored without threatening the security of a real system. These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environments range from sandbox emulators that simulate memory and CPU of a</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target system, up to full virtual machines, of the type we will discuss in Section 12.8,</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that replicate the full functionality of target systems, but which can easily be restored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to a known state. Running potentially malicious software in such environments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enables the detection of complex encrypted, polymorphic, or metamorphic malware.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code must transform itself into the required machine instructions, which it then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executes to perform the intended malicious actions. The resulting unpacked, transformed,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or decrypted code can then be scanned for known malware signatures, or its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behavior monitored as execution continues for possibly malicious activity [EGEL12,</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KERA16]. This extended analysis can be used to develop anti-virus signatures for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new, unknown malware.</a:t>
            </a:r>
          </a:p>
          <a:p>
            <a:endParaRPr lang="en-US" sz="1200" kern="1200" dirty="0" smtClean="0">
              <a:solidFill>
                <a:schemeClr val="tx1"/>
              </a:solidFill>
              <a:effectLst/>
              <a:latin typeface="Arial" pitchFamily="-110" charset="0"/>
              <a:ea typeface="ＭＳ Ｐゴシック" pitchFamily="-110" charset="-128"/>
              <a:cs typeface="ＭＳ Ｐゴシック" pitchFamily="-110"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most difficult design issue with sandbox analysis is to determine how long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to run each interpretation. Typically, malware elements are activated soon after a program</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begins executing, but recent malware increasingly uses evasion approaches such</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as extended sleep to evade detection in the analysis time used by sandbox systems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[KERA16]. The longer the scanner emulates a particular program, the more likely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it is to catch any hidden malware. However, the sandbox analysis has only a limited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amount of time and resources available, given the need to analyze large amounts of</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potential malware.</a:t>
            </a:r>
          </a:p>
          <a:p>
            <a:endParaRPr lang="en-US" sz="1200" kern="1200" dirty="0" smtClean="0">
              <a:solidFill>
                <a:schemeClr val="tx1"/>
              </a:solidFill>
              <a:effectLst/>
              <a:latin typeface="Arial" pitchFamily="-110" charset="0"/>
              <a:ea typeface="ＭＳ Ｐゴシック" pitchFamily="-110" charset="-128"/>
              <a:cs typeface="ＭＳ Ｐゴシック" pitchFamily="-110"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As analysis techniques improve, an arms race has developed between malware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authors and defenders. Some malware checks to see if it is running in a sandbox or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virtualized environment, and suppresses malicious behavior if so. Other malware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includes extended sleep periods before engaging in malicious activity, in an attempt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to evade detection before the analysis terminates. Or the malware may include a logic</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bomb looking for a specific date, or specific system type or network location before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engaging in malicious activity, which the sandbox environment does not match. In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response, analysts adapt their sandbox environments to attempt to evade these tests.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This race continues.</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p:txBody>
      </p:sp>
      <p:sp>
        <p:nvSpPr>
          <p:cNvPr id="4" name="Slide Number Placeholder 3"/>
          <p:cNvSpPr>
            <a:spLocks noGrp="1"/>
          </p:cNvSpPr>
          <p:nvPr>
            <p:ph type="sldNum" sz="quarter" idx="10"/>
          </p:nvPr>
        </p:nvSpPr>
        <p:spPr/>
        <p:txBody>
          <a:bodyPr/>
          <a:lstStyle/>
          <a:p>
            <a:fld id="{2EF01EA8-8A05-4B44-9488-279E78AAD254}" type="slidenum">
              <a:rPr lang="en-AU" smtClean="0"/>
              <a:pPr/>
              <a:t>46</a:t>
            </a:fld>
            <a:endParaRPr lang="en-AU"/>
          </a:p>
        </p:txBody>
      </p:sp>
    </p:spTree>
    <p:extLst>
      <p:ext uri="{BB962C8B-B14F-4D97-AF65-F5344CB8AC3E}">
        <p14:creationId xmlns:p14="http://schemas.microsoft.com/office/powerpoint/2010/main" val="12290286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7500" lnSpcReduction="20000"/>
          </a:bodyPr>
          <a:lstStyle/>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Unlike heuristics or fingerprint-based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scanners, dynamic malware analysis or behavior-blocking software integrates with the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operating system of a host computer and monitors program behavior in real time for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malicious actions [CONR02, EGEL12]. It is a type of host-based intrusion prevention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system, which we will discuss further in Section 9.6. This software monitors the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behavior of possibly malicious code, looking for potentially malicious actions, similar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to the sandbox systems we discussed in the previous section. However, it then has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capability to block malicious actions before they can affect the target system.</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Monitored behaviors can include the following:</a:t>
            </a:r>
          </a:p>
          <a:p>
            <a:endParaRPr lang="en-US" sz="1100" dirty="0" smtClean="0">
              <a:latin typeface="Arial" charset="0"/>
              <a:ea typeface="ＭＳ Ｐゴシック" pitchFamily="-65" charset="-128"/>
            </a:endParaRPr>
          </a:p>
          <a:p>
            <a:r>
              <a:rPr lang="en-US" sz="1100" dirty="0" smtClean="0">
                <a:latin typeface="Arial" charset="0"/>
                <a:ea typeface="ＭＳ Ｐゴシック" pitchFamily="-65" charset="-128"/>
              </a:rPr>
              <a:t>• Attempts to open, view, delete, and/or modify files;</a:t>
            </a:r>
          </a:p>
          <a:p>
            <a:endParaRPr lang="en-US" sz="1100" dirty="0" smtClean="0">
              <a:latin typeface="Arial" charset="0"/>
              <a:ea typeface="ＭＳ Ｐゴシック" pitchFamily="-65" charset="-128"/>
            </a:endParaRPr>
          </a:p>
          <a:p>
            <a:r>
              <a:rPr lang="en-US" sz="1100" dirty="0" smtClean="0">
                <a:latin typeface="Arial" charset="0"/>
                <a:ea typeface="ＭＳ Ｐゴシック" pitchFamily="-65" charset="-128"/>
              </a:rPr>
              <a:t>• Attempts to format disk drives and other unrecoverable disk operations;</a:t>
            </a:r>
          </a:p>
          <a:p>
            <a:endParaRPr lang="en-US" sz="1100" dirty="0" smtClean="0">
              <a:latin typeface="Arial" charset="0"/>
              <a:ea typeface="ＭＳ Ｐゴシック" pitchFamily="-65" charset="-128"/>
            </a:endParaRPr>
          </a:p>
          <a:p>
            <a:r>
              <a:rPr lang="en-US" sz="1100" dirty="0" smtClean="0">
                <a:latin typeface="Arial" charset="0"/>
                <a:ea typeface="ＭＳ Ｐゴシック" pitchFamily="-65" charset="-128"/>
              </a:rPr>
              <a:t>• Modifications to the logic of executable files or macros;</a:t>
            </a:r>
          </a:p>
          <a:p>
            <a:endParaRPr lang="en-US" sz="1100" dirty="0" smtClean="0">
              <a:latin typeface="Arial" charset="0"/>
              <a:ea typeface="ＭＳ Ｐゴシック" pitchFamily="-65" charset="-128"/>
            </a:endParaRPr>
          </a:p>
          <a:p>
            <a:r>
              <a:rPr lang="en-US" sz="1100" dirty="0" smtClean="0">
                <a:latin typeface="Arial" charset="0"/>
                <a:ea typeface="ＭＳ Ｐゴシック" pitchFamily="-65" charset="-128"/>
              </a:rPr>
              <a:t>• Modification of critical system settings, such as start-up settings;</a:t>
            </a:r>
          </a:p>
          <a:p>
            <a:endParaRPr lang="en-US" sz="1100" dirty="0" smtClean="0">
              <a:latin typeface="Arial" charset="0"/>
              <a:ea typeface="ＭＳ Ｐゴシック" pitchFamily="-65" charset="-128"/>
            </a:endParaRPr>
          </a:p>
          <a:p>
            <a:r>
              <a:rPr lang="en-US" sz="1100" dirty="0" smtClean="0">
                <a:latin typeface="Arial" charset="0"/>
                <a:ea typeface="ＭＳ Ｐゴシック" pitchFamily="-65" charset="-128"/>
              </a:rPr>
              <a:t>• Scripting of e-mail and instant messaging clients to send executable content; and</a:t>
            </a:r>
          </a:p>
          <a:p>
            <a:endParaRPr lang="en-US" sz="1100" dirty="0" smtClean="0">
              <a:latin typeface="Arial" charset="0"/>
              <a:ea typeface="ＭＳ Ｐゴシック" pitchFamily="-65" charset="-128"/>
            </a:endParaRPr>
          </a:p>
          <a:p>
            <a:r>
              <a:rPr lang="en-US" sz="1100" dirty="0" smtClean="0">
                <a:latin typeface="Arial" charset="0"/>
                <a:ea typeface="ＭＳ Ｐゴシック" pitchFamily="-65" charset="-128"/>
              </a:rPr>
              <a:t>• Initiation of network communications.</a:t>
            </a:r>
          </a:p>
          <a:p>
            <a:endParaRPr lang="en-US" sz="1100" dirty="0" smtClean="0">
              <a:latin typeface="Arial" charset="0"/>
              <a:ea typeface="ＭＳ Ｐゴシック" pitchFamily="-65"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Because dynamic analysis software can block suspicious software in real time, it has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an advantage over such established anti-virus detection techniques as fingerprinting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or heuristics. There are literally trillions of different ways to obfuscate and rearrange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instructions of a virus or worm, many of which will evade detection by a fingerprint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scanner or heuristic. But eventually, malicious code must make a well-defined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request to the operating system. Given that the behavior blocker can intercept all</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such requests, it can identify and block malicious actions regardless of how obfuscated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program logic appears to be.</a:t>
            </a:r>
          </a:p>
          <a:p>
            <a:endParaRPr lang="en-US" sz="1200" kern="1200" dirty="0" smtClean="0">
              <a:solidFill>
                <a:schemeClr val="tx1"/>
              </a:solidFill>
              <a:effectLst/>
              <a:latin typeface="Arial" pitchFamily="-110" charset="0"/>
              <a:ea typeface="ＭＳ Ｐゴシック" pitchFamily="-110" charset="-128"/>
              <a:cs typeface="ＭＳ Ｐゴシック" pitchFamily="-110"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Dynamic analysis alone has limitations. Because the malicious code must run on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target machine before all its behaviors can be identified, it can cause harm before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it has been detected and blocked. For example, a new item of malware might shuffle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 number of seemingly unimportant files around the hard drive before modifying a</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single file and being blocked. Even though the actual modification was blocked, the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user may be unable to locate his or her files, causing a loss to productivity or possibly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worse.</a:t>
            </a:r>
            <a:endParaRPr lang="en-US" sz="1200" kern="1200" dirty="0">
              <a:solidFill>
                <a:schemeClr val="tx1"/>
              </a:solidFill>
              <a:effectLst/>
              <a:latin typeface="Arial" pitchFamily="-110" charset="0"/>
              <a:ea typeface="ＭＳ Ｐゴシック" pitchFamily="-110" charset="-128"/>
              <a:cs typeface="ＭＳ Ｐゴシック" pitchFamily="-110" charset="-128"/>
            </a:endParaRPr>
          </a:p>
        </p:txBody>
      </p:sp>
      <p:sp>
        <p:nvSpPr>
          <p:cNvPr id="92164" name="Slide Number Placeholder 3"/>
          <p:cNvSpPr>
            <a:spLocks noGrp="1"/>
          </p:cNvSpPr>
          <p:nvPr>
            <p:ph type="sldNum" sz="quarter" idx="5"/>
          </p:nvPr>
        </p:nvSpPr>
        <p:spPr>
          <a:noFill/>
        </p:spPr>
        <p:txBody>
          <a:bodyPr/>
          <a:lstStyle/>
          <a:p>
            <a:fld id="{67ABFD09-AAAF-449D-894F-5570CA203779}" type="slidenum">
              <a:rPr lang="en-AU"/>
              <a:pPr/>
              <a:t>47</a:t>
            </a:fld>
            <a:endParaRPr lang="en-AU"/>
          </a:p>
        </p:txBody>
      </p:sp>
    </p:spTree>
    <p:extLst>
      <p:ext uri="{BB962C8B-B14F-4D97-AF65-F5344CB8AC3E}">
        <p14:creationId xmlns:p14="http://schemas.microsoft.com/office/powerpoint/2010/main" val="23462568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lnSpcReduction="10000"/>
          </a:bodyPr>
          <a:lstStyle/>
          <a:p>
            <a:pPr>
              <a:lnSpc>
                <a:spcPct val="80000"/>
              </a:lnSpc>
            </a:pPr>
            <a:r>
              <a:rPr lang="en-US" sz="700" dirty="0" smtClean="0">
                <a:latin typeface="Arial" charset="0"/>
                <a:ea typeface="ＭＳ Ｐゴシック" pitchFamily="-65" charset="-128"/>
              </a:rPr>
              <a:t>The next location where anti-virus software is used is on an organization’s firewall</a:t>
            </a:r>
          </a:p>
          <a:p>
            <a:pPr>
              <a:lnSpc>
                <a:spcPct val="80000"/>
              </a:lnSpc>
            </a:pPr>
            <a:r>
              <a:rPr lang="en-US" sz="700" dirty="0" smtClean="0">
                <a:latin typeface="Arial" charset="0"/>
                <a:ea typeface="ＭＳ Ｐゴシック" pitchFamily="-65" charset="-128"/>
              </a:rPr>
              <a:t>and IDS. It is typically included in e-mail and Web proxy services running on these</a:t>
            </a:r>
          </a:p>
          <a:p>
            <a:pPr>
              <a:lnSpc>
                <a:spcPct val="80000"/>
              </a:lnSpc>
            </a:pPr>
            <a:r>
              <a:rPr lang="en-US" sz="700" dirty="0" smtClean="0">
                <a:latin typeface="Arial" charset="0"/>
                <a:ea typeface="ＭＳ Ｐゴシック" pitchFamily="-65" charset="-128"/>
              </a:rPr>
              <a:t>systems. It may also be included in the traffic analysis component of an IDS. This</a:t>
            </a:r>
          </a:p>
          <a:p>
            <a:pPr>
              <a:lnSpc>
                <a:spcPct val="80000"/>
              </a:lnSpc>
            </a:pPr>
            <a:r>
              <a:rPr lang="en-US" sz="700" dirty="0" smtClean="0">
                <a:latin typeface="Arial" charset="0"/>
                <a:ea typeface="ＭＳ Ｐゴシック" pitchFamily="-65" charset="-128"/>
              </a:rPr>
              <a:t>gives the anti-virus software access to malware in transit over a network connection</a:t>
            </a:r>
          </a:p>
          <a:p>
            <a:pPr>
              <a:lnSpc>
                <a:spcPct val="80000"/>
              </a:lnSpc>
            </a:pPr>
            <a:r>
              <a:rPr lang="en-US" sz="700" dirty="0" smtClean="0">
                <a:latin typeface="Arial" charset="0"/>
                <a:ea typeface="ＭＳ Ｐゴシック" pitchFamily="-65" charset="-128"/>
              </a:rPr>
              <a:t>to any of the organization’s systems, providing a larger scale view of malware activity.</a:t>
            </a:r>
          </a:p>
          <a:p>
            <a:pPr>
              <a:lnSpc>
                <a:spcPct val="80000"/>
              </a:lnSpc>
            </a:pPr>
            <a:r>
              <a:rPr lang="en-US" sz="700" dirty="0" smtClean="0">
                <a:latin typeface="Arial" charset="0"/>
                <a:ea typeface="ＭＳ Ｐゴシック" pitchFamily="-65" charset="-128"/>
              </a:rPr>
              <a:t>This software may also include intrusion prevention measures, blocking the flow</a:t>
            </a:r>
          </a:p>
          <a:p>
            <a:pPr>
              <a:lnSpc>
                <a:spcPct val="80000"/>
              </a:lnSpc>
            </a:pPr>
            <a:r>
              <a:rPr lang="en-US" sz="700" dirty="0" smtClean="0">
                <a:latin typeface="Arial" charset="0"/>
                <a:ea typeface="ＭＳ Ｐゴシック" pitchFamily="-65" charset="-128"/>
              </a:rPr>
              <a:t>of any suspicious traffic, thus preventing it reaching and compromising some target</a:t>
            </a:r>
          </a:p>
          <a:p>
            <a:pPr>
              <a:lnSpc>
                <a:spcPct val="80000"/>
              </a:lnSpc>
            </a:pPr>
            <a:r>
              <a:rPr lang="en-US" sz="700" dirty="0" smtClean="0">
                <a:latin typeface="Arial" charset="0"/>
                <a:ea typeface="ＭＳ Ｐゴシック" pitchFamily="-65" charset="-128"/>
              </a:rPr>
              <a:t>system, either inside or outside the organization.</a:t>
            </a:r>
          </a:p>
          <a:p>
            <a:pPr>
              <a:lnSpc>
                <a:spcPct val="80000"/>
              </a:lnSpc>
            </a:pPr>
            <a:endParaRPr lang="en-US" sz="700" dirty="0" smtClean="0">
              <a:latin typeface="Arial" charset="0"/>
              <a:ea typeface="ＭＳ Ｐゴシック" pitchFamily="-65" charset="-128"/>
            </a:endParaRPr>
          </a:p>
          <a:p>
            <a:pPr>
              <a:lnSpc>
                <a:spcPct val="80000"/>
              </a:lnSpc>
            </a:pPr>
            <a:r>
              <a:rPr lang="en-US" sz="700" dirty="0" smtClean="0">
                <a:latin typeface="Arial" charset="0"/>
                <a:ea typeface="ＭＳ Ｐゴシック" pitchFamily="-65" charset="-128"/>
              </a:rPr>
              <a:t>However, this approach is limited to scanning the malware content, as it does</a:t>
            </a:r>
          </a:p>
          <a:p>
            <a:pPr>
              <a:lnSpc>
                <a:spcPct val="80000"/>
              </a:lnSpc>
            </a:pPr>
            <a:r>
              <a:rPr lang="en-US" sz="700" dirty="0" smtClean="0">
                <a:latin typeface="Arial" charset="0"/>
                <a:ea typeface="ＭＳ Ｐゴシック" pitchFamily="-65" charset="-128"/>
              </a:rPr>
              <a:t>not have access to any behavior observed when it runs on an infected system. Two</a:t>
            </a:r>
          </a:p>
          <a:p>
            <a:pPr>
              <a:lnSpc>
                <a:spcPct val="80000"/>
              </a:lnSpc>
            </a:pPr>
            <a:r>
              <a:rPr lang="en-US" sz="700" dirty="0" smtClean="0">
                <a:latin typeface="Arial" charset="0"/>
                <a:ea typeface="ＭＳ Ｐゴシック" pitchFamily="-65" charset="-128"/>
              </a:rPr>
              <a:t>types of monitoring software may be used:</a:t>
            </a:r>
          </a:p>
          <a:p>
            <a:pPr>
              <a:lnSpc>
                <a:spcPct val="80000"/>
              </a:lnSpc>
            </a:pPr>
            <a:endParaRPr lang="en-US" sz="700" dirty="0" smtClean="0">
              <a:latin typeface="Arial" charset="0"/>
              <a:ea typeface="ＭＳ Ｐゴシック" pitchFamily="-65" charset="-128"/>
            </a:endParaRPr>
          </a:p>
          <a:p>
            <a:pPr>
              <a:lnSpc>
                <a:spcPct val="80000"/>
              </a:lnSpc>
            </a:pPr>
            <a:r>
              <a:rPr lang="en-US" sz="700" dirty="0" smtClean="0">
                <a:latin typeface="Arial" charset="0"/>
                <a:ea typeface="ＭＳ Ｐゴシック" pitchFamily="-65" charset="-128"/>
              </a:rPr>
              <a:t>• </a:t>
            </a:r>
            <a:r>
              <a:rPr lang="en-US" sz="700" b="1" dirty="0" smtClean="0">
                <a:latin typeface="Arial" charset="0"/>
                <a:ea typeface="ＭＳ Ｐゴシック" pitchFamily="-65" charset="-128"/>
              </a:rPr>
              <a:t>Ingress monitors: </a:t>
            </a:r>
            <a:r>
              <a:rPr lang="en-US" sz="700" b="0" dirty="0" smtClean="0">
                <a:latin typeface="Arial" charset="0"/>
                <a:ea typeface="ＭＳ Ｐゴシック" pitchFamily="-65" charset="-128"/>
              </a:rPr>
              <a:t>These are located at the border between the enterprise</a:t>
            </a:r>
          </a:p>
          <a:p>
            <a:pPr>
              <a:lnSpc>
                <a:spcPct val="80000"/>
              </a:lnSpc>
            </a:pPr>
            <a:r>
              <a:rPr lang="en-US" sz="700" dirty="0" smtClean="0">
                <a:latin typeface="Arial" charset="0"/>
                <a:ea typeface="ＭＳ Ｐゴシック" pitchFamily="-65" charset="-128"/>
              </a:rPr>
              <a:t>network and the Internet. They can be part of the ingress filtering software</a:t>
            </a:r>
          </a:p>
          <a:p>
            <a:pPr>
              <a:lnSpc>
                <a:spcPct val="80000"/>
              </a:lnSpc>
            </a:pPr>
            <a:r>
              <a:rPr lang="en-US" sz="700" dirty="0" smtClean="0">
                <a:latin typeface="Arial" charset="0"/>
                <a:ea typeface="ＭＳ Ｐゴシック" pitchFamily="-65" charset="-128"/>
              </a:rPr>
              <a:t>of a border router or external firewall or a separate passive monitor. A</a:t>
            </a:r>
          </a:p>
          <a:p>
            <a:pPr>
              <a:lnSpc>
                <a:spcPct val="80000"/>
              </a:lnSpc>
            </a:pPr>
            <a:r>
              <a:rPr lang="en-US" sz="700" dirty="0" smtClean="0">
                <a:latin typeface="Arial" charset="0"/>
                <a:ea typeface="ＭＳ Ｐゴシック" pitchFamily="-65" charset="-128"/>
              </a:rPr>
              <a:t>honeypot can also capture incoming malware traffic. An example of a detection</a:t>
            </a:r>
          </a:p>
          <a:p>
            <a:pPr>
              <a:lnSpc>
                <a:spcPct val="80000"/>
              </a:lnSpc>
            </a:pPr>
            <a:r>
              <a:rPr lang="en-US" sz="700" dirty="0" smtClean="0">
                <a:latin typeface="Arial" charset="0"/>
                <a:ea typeface="ＭＳ Ｐゴシック" pitchFamily="-65" charset="-128"/>
              </a:rPr>
              <a:t>technique for an ingress monitor is to look for incoming traffic to unused</a:t>
            </a:r>
          </a:p>
          <a:p>
            <a:pPr>
              <a:lnSpc>
                <a:spcPct val="80000"/>
              </a:lnSpc>
            </a:pPr>
            <a:r>
              <a:rPr lang="en-US" sz="700" dirty="0" smtClean="0">
                <a:latin typeface="Arial" charset="0"/>
                <a:ea typeface="ＭＳ Ｐゴシック" pitchFamily="-65" charset="-128"/>
              </a:rPr>
              <a:t>local IP addresses.</a:t>
            </a:r>
          </a:p>
          <a:p>
            <a:pPr>
              <a:lnSpc>
                <a:spcPct val="80000"/>
              </a:lnSpc>
            </a:pPr>
            <a:endParaRPr lang="en-US" sz="700" dirty="0" smtClean="0">
              <a:latin typeface="Arial" charset="0"/>
              <a:ea typeface="ＭＳ Ｐゴシック" pitchFamily="-65" charset="-128"/>
            </a:endParaRPr>
          </a:p>
          <a:p>
            <a:pPr>
              <a:lnSpc>
                <a:spcPct val="80000"/>
              </a:lnSpc>
            </a:pPr>
            <a:r>
              <a:rPr lang="en-US" sz="700" dirty="0" smtClean="0">
                <a:latin typeface="Arial" charset="0"/>
                <a:ea typeface="ＭＳ Ｐゴシック" pitchFamily="-65" charset="-128"/>
              </a:rPr>
              <a:t>• </a:t>
            </a:r>
            <a:r>
              <a:rPr lang="en-US" sz="700" b="1" dirty="0" smtClean="0">
                <a:latin typeface="Arial" charset="0"/>
                <a:ea typeface="ＭＳ Ｐゴシック" pitchFamily="-65" charset="-128"/>
              </a:rPr>
              <a:t>Egress monitors: </a:t>
            </a:r>
            <a:r>
              <a:rPr lang="en-US" sz="700" b="0" dirty="0" smtClean="0">
                <a:latin typeface="Arial" charset="0"/>
                <a:ea typeface="ＭＳ Ｐゴシック" pitchFamily="-65" charset="-128"/>
              </a:rPr>
              <a:t>These can be located at the egress point of individual LANs</a:t>
            </a:r>
          </a:p>
          <a:p>
            <a:pPr>
              <a:lnSpc>
                <a:spcPct val="80000"/>
              </a:lnSpc>
            </a:pPr>
            <a:r>
              <a:rPr lang="en-US" sz="700" dirty="0" smtClean="0">
                <a:latin typeface="Arial" charset="0"/>
                <a:ea typeface="ＭＳ Ｐゴシック" pitchFamily="-65" charset="-128"/>
              </a:rPr>
              <a:t>on the enterprise network as well as at the border between the enterprise</a:t>
            </a:r>
          </a:p>
          <a:p>
            <a:pPr>
              <a:lnSpc>
                <a:spcPct val="80000"/>
              </a:lnSpc>
            </a:pPr>
            <a:r>
              <a:rPr lang="en-US" sz="700" dirty="0" smtClean="0">
                <a:latin typeface="Arial" charset="0"/>
                <a:ea typeface="ＭＳ Ｐゴシック" pitchFamily="-65" charset="-128"/>
              </a:rPr>
              <a:t>network and the Internet. In the former case, the egress monitor can be part</a:t>
            </a:r>
          </a:p>
          <a:p>
            <a:pPr>
              <a:lnSpc>
                <a:spcPct val="80000"/>
              </a:lnSpc>
            </a:pPr>
            <a:r>
              <a:rPr lang="en-US" sz="700" dirty="0" smtClean="0">
                <a:latin typeface="Arial" charset="0"/>
                <a:ea typeface="ＭＳ Ｐゴシック" pitchFamily="-65" charset="-128"/>
              </a:rPr>
              <a:t>of the egress filtering software of a LAN router or switch. As with ingress</a:t>
            </a:r>
          </a:p>
          <a:p>
            <a:pPr>
              <a:lnSpc>
                <a:spcPct val="80000"/>
              </a:lnSpc>
            </a:pPr>
            <a:r>
              <a:rPr lang="en-US" sz="700" dirty="0" smtClean="0">
                <a:latin typeface="Arial" charset="0"/>
                <a:ea typeface="ＭＳ Ｐゴシック" pitchFamily="-65" charset="-128"/>
              </a:rPr>
              <a:t>monitors, the external firewall or a honeypot can house the monitoring software.</a:t>
            </a:r>
          </a:p>
          <a:p>
            <a:pPr>
              <a:lnSpc>
                <a:spcPct val="80000"/>
              </a:lnSpc>
            </a:pPr>
            <a:r>
              <a:rPr lang="en-US" sz="700" dirty="0" smtClean="0">
                <a:latin typeface="Arial" charset="0"/>
                <a:ea typeface="ＭＳ Ｐゴシック" pitchFamily="-65" charset="-128"/>
              </a:rPr>
              <a:t>Indeed, the two types of monitors can be collocated. The egress monitor</a:t>
            </a:r>
          </a:p>
          <a:p>
            <a:pPr>
              <a:lnSpc>
                <a:spcPct val="80000"/>
              </a:lnSpc>
            </a:pPr>
            <a:r>
              <a:rPr lang="en-US" sz="700" dirty="0" smtClean="0">
                <a:latin typeface="Arial" charset="0"/>
                <a:ea typeface="ＭＳ Ｐゴシック" pitchFamily="-65" charset="-128"/>
              </a:rPr>
              <a:t>is designed to catch the source of a malware attack by monitoring outgoing</a:t>
            </a:r>
          </a:p>
          <a:p>
            <a:pPr>
              <a:lnSpc>
                <a:spcPct val="80000"/>
              </a:lnSpc>
            </a:pPr>
            <a:r>
              <a:rPr lang="en-US" sz="700" dirty="0" smtClean="0">
                <a:latin typeface="Arial" charset="0"/>
                <a:ea typeface="ＭＳ Ｐゴシック" pitchFamily="-65" charset="-128"/>
              </a:rPr>
              <a:t>traffic for signs of scanning or other suspicious behavior.</a:t>
            </a:r>
          </a:p>
          <a:p>
            <a:pPr>
              <a:lnSpc>
                <a:spcPct val="80000"/>
              </a:lnSpc>
            </a:pPr>
            <a:endParaRPr lang="en-US" sz="700" dirty="0" smtClean="0">
              <a:latin typeface="Arial" charset="0"/>
              <a:ea typeface="ＭＳ Ｐゴシック" pitchFamily="-65" charset="-128"/>
            </a:endParaRPr>
          </a:p>
          <a:p>
            <a:pPr>
              <a:lnSpc>
                <a:spcPct val="80000"/>
              </a:lnSpc>
            </a:pPr>
            <a:r>
              <a:rPr lang="en-US" sz="700" dirty="0" smtClean="0">
                <a:latin typeface="Arial" charset="0"/>
                <a:ea typeface="ＭＳ Ｐゴシック" pitchFamily="-65" charset="-128"/>
              </a:rPr>
              <a:t>Perimeter monitoring can also assist in detecting and responding to botnet activity</a:t>
            </a:r>
          </a:p>
          <a:p>
            <a:pPr>
              <a:lnSpc>
                <a:spcPct val="80000"/>
              </a:lnSpc>
            </a:pPr>
            <a:r>
              <a:rPr lang="en-US" sz="700" dirty="0" smtClean="0">
                <a:latin typeface="Arial" charset="0"/>
                <a:ea typeface="ＭＳ Ｐゴシック" pitchFamily="-65" charset="-128"/>
              </a:rPr>
              <a:t>by detecting abnormal traffic patterns associated with this activity. Once bots are</a:t>
            </a:r>
          </a:p>
          <a:p>
            <a:pPr>
              <a:lnSpc>
                <a:spcPct val="80000"/>
              </a:lnSpc>
            </a:pPr>
            <a:r>
              <a:rPr lang="en-US" sz="700" dirty="0" smtClean="0">
                <a:latin typeface="Arial" charset="0"/>
                <a:ea typeface="ＭＳ Ｐゴシック" pitchFamily="-65" charset="-128"/>
              </a:rPr>
              <a:t>activated and an attack is underway, such monitoring can be used to detect the</a:t>
            </a:r>
          </a:p>
          <a:p>
            <a:pPr>
              <a:lnSpc>
                <a:spcPct val="80000"/>
              </a:lnSpc>
            </a:pPr>
            <a:r>
              <a:rPr lang="en-US" sz="700" dirty="0" smtClean="0">
                <a:latin typeface="Arial" charset="0"/>
                <a:ea typeface="ＭＳ Ｐゴシック" pitchFamily="-65" charset="-128"/>
              </a:rPr>
              <a:t>attack. However, the primary objective is to try to detect and disable the botnet</a:t>
            </a:r>
          </a:p>
          <a:p>
            <a:pPr>
              <a:lnSpc>
                <a:spcPct val="80000"/>
              </a:lnSpc>
            </a:pPr>
            <a:r>
              <a:rPr lang="en-US" sz="700" dirty="0" smtClean="0">
                <a:latin typeface="Arial" charset="0"/>
                <a:ea typeface="ＭＳ Ｐゴシック" pitchFamily="-65" charset="-128"/>
              </a:rPr>
              <a:t>during its construction phase, using the various scanning techniques we have just</a:t>
            </a:r>
          </a:p>
          <a:p>
            <a:pPr>
              <a:lnSpc>
                <a:spcPct val="80000"/>
              </a:lnSpc>
            </a:pPr>
            <a:r>
              <a:rPr lang="en-US" sz="700" dirty="0" smtClean="0">
                <a:latin typeface="Arial" charset="0"/>
                <a:ea typeface="ＭＳ Ｐゴシック" pitchFamily="-65" charset="-128"/>
              </a:rPr>
              <a:t>discussed, identifying and blocking the malware that is used to propagate this type</a:t>
            </a:r>
          </a:p>
          <a:p>
            <a:pPr>
              <a:lnSpc>
                <a:spcPct val="80000"/>
              </a:lnSpc>
            </a:pPr>
            <a:r>
              <a:rPr lang="en-US" sz="700" dirty="0" smtClean="0">
                <a:latin typeface="Arial" charset="0"/>
                <a:ea typeface="ＭＳ Ｐゴシック" pitchFamily="-65" charset="-128"/>
              </a:rPr>
              <a:t>of payload.</a:t>
            </a:r>
          </a:p>
        </p:txBody>
      </p:sp>
      <p:sp>
        <p:nvSpPr>
          <p:cNvPr id="94212" name="Slide Number Placeholder 3"/>
          <p:cNvSpPr>
            <a:spLocks noGrp="1"/>
          </p:cNvSpPr>
          <p:nvPr>
            <p:ph type="sldNum" sz="quarter" idx="5"/>
          </p:nvPr>
        </p:nvSpPr>
        <p:spPr>
          <a:noFill/>
        </p:spPr>
        <p:txBody>
          <a:bodyPr/>
          <a:lstStyle/>
          <a:p>
            <a:fld id="{B50EAA6E-6854-4866-BCC3-1233EB2DE73E}" type="slidenum">
              <a:rPr lang="en-AU"/>
              <a:pPr/>
              <a:t>48</a:t>
            </a:fld>
            <a:endParaRPr lang="en-AU"/>
          </a:p>
        </p:txBody>
      </p:sp>
    </p:spTree>
    <p:extLst>
      <p:ext uri="{BB962C8B-B14F-4D97-AF65-F5344CB8AC3E}">
        <p14:creationId xmlns:p14="http://schemas.microsoft.com/office/powerpoint/2010/main" val="17641553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solidFill>
                  <a:srgbClr val="000000"/>
                </a:solidFill>
              </a:rPr>
              <a:pPr/>
              <a:t>49</a:t>
            </a:fld>
            <a:endParaRPr lang="en-AU" dirty="0">
              <a:solidFill>
                <a:srgbClr val="000000"/>
              </a:solidFill>
            </a:endParaRPr>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dirty="0">
                <a:latin typeface="Times New Roman" pitchFamily="-107" charset="0"/>
              </a:rPr>
              <a:t>Chapter </a:t>
            </a:r>
            <a:r>
              <a:rPr lang="en-US" dirty="0" smtClean="0">
                <a:latin typeface="Times New Roman" pitchFamily="-107" charset="0"/>
              </a:rPr>
              <a:t>6 </a:t>
            </a:r>
            <a:r>
              <a:rPr lang="en-US" dirty="0">
                <a:latin typeface="Times New Roman" pitchFamily="-107" charset="0"/>
              </a:rPr>
              <a:t>summary.</a:t>
            </a:r>
          </a:p>
        </p:txBody>
      </p:sp>
    </p:spTree>
    <p:extLst>
      <p:ext uri="{BB962C8B-B14F-4D97-AF65-F5344CB8AC3E}">
        <p14:creationId xmlns:p14="http://schemas.microsoft.com/office/powerpoint/2010/main" val="2434255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C5E6A97D-C2C2-448C-A7E7-A612F66B861D}" type="slidenum">
              <a:rPr lang="en-AU"/>
              <a:pPr/>
              <a:t>5</a:t>
            </a:fld>
            <a:endParaRPr lang="en-AU"/>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dirty="0" smtClean="0">
                <a:latin typeface="Arial" charset="0"/>
                <a:ea typeface="ＭＳ Ｐゴシック" pitchFamily="-65" charset="-128"/>
              </a:rPr>
              <a:t>A number of authors attempt to classify malware, as shown in the survey and proposal</a:t>
            </a:r>
          </a:p>
          <a:p>
            <a:pPr eaLnBrk="1" hangingPunct="1"/>
            <a:r>
              <a:rPr lang="en-US" dirty="0" smtClean="0">
                <a:latin typeface="Arial" charset="0"/>
                <a:ea typeface="ＭＳ Ｐゴシック" pitchFamily="-65" charset="-128"/>
              </a:rPr>
              <a:t>of [HANS04]. Although a range of aspects can be used, one useful approach</a:t>
            </a:r>
          </a:p>
          <a:p>
            <a:pPr eaLnBrk="1" hangingPunct="1"/>
            <a:r>
              <a:rPr lang="en-US" dirty="0" smtClean="0">
                <a:latin typeface="Arial" charset="0"/>
                <a:ea typeface="ＭＳ Ｐゴシック" pitchFamily="-65" charset="-128"/>
              </a:rPr>
              <a:t>classifies malware into two broad categories, based first on how it spreads or propagates</a:t>
            </a:r>
          </a:p>
          <a:p>
            <a:pPr eaLnBrk="1" hangingPunct="1"/>
            <a:r>
              <a:rPr lang="en-US" dirty="0" smtClean="0">
                <a:latin typeface="Arial" charset="0"/>
                <a:ea typeface="ＭＳ Ｐゴシック" pitchFamily="-65" charset="-128"/>
              </a:rPr>
              <a:t>to reach the desired targets; and then on the actions or payloads it performs</a:t>
            </a:r>
          </a:p>
          <a:p>
            <a:pPr eaLnBrk="1" hangingPunct="1"/>
            <a:r>
              <a:rPr lang="en-US" dirty="0" smtClean="0">
                <a:latin typeface="Arial" charset="0"/>
                <a:ea typeface="ＭＳ Ｐゴシック" pitchFamily="-65" charset="-128"/>
              </a:rPr>
              <a:t>once a target is reached.</a:t>
            </a:r>
          </a:p>
          <a:p>
            <a:pPr eaLnBrk="1" hangingPunct="1"/>
            <a:endParaRPr lang="en-US" dirty="0" smtClean="0">
              <a:latin typeface="Arial" charset="0"/>
              <a:ea typeface="ＭＳ Ｐゴシック" pitchFamily="-65" charset="-128"/>
            </a:endParaRPr>
          </a:p>
          <a:p>
            <a:pPr eaLnBrk="1" hangingPunct="1"/>
            <a:r>
              <a:rPr lang="en-US" dirty="0" smtClean="0">
                <a:latin typeface="Arial" charset="0"/>
                <a:ea typeface="ＭＳ Ｐゴシック" pitchFamily="-65" charset="-128"/>
              </a:rPr>
              <a:t>Earlier approaches to malware classification distinguished between those that</a:t>
            </a:r>
          </a:p>
          <a:p>
            <a:pPr eaLnBrk="1" hangingPunct="1"/>
            <a:r>
              <a:rPr lang="en-US" dirty="0" smtClean="0">
                <a:latin typeface="Arial" charset="0"/>
                <a:ea typeface="ＭＳ Ｐゴシック" pitchFamily="-65" charset="-128"/>
              </a:rPr>
              <a:t>need a host program, being parasitic code such as viruses, and those that are independent,</a:t>
            </a:r>
          </a:p>
          <a:p>
            <a:pPr eaLnBrk="1" hangingPunct="1"/>
            <a:r>
              <a:rPr lang="en-US" dirty="0" smtClean="0">
                <a:latin typeface="Arial" charset="0"/>
                <a:ea typeface="ＭＳ Ｐゴシック" pitchFamily="-65" charset="-128"/>
              </a:rPr>
              <a:t>self-contained programs run on the system such as worms, </a:t>
            </a:r>
            <a:r>
              <a:rPr lang="en-US" dirty="0" err="1" smtClean="0">
                <a:latin typeface="Arial" charset="0"/>
                <a:ea typeface="ＭＳ Ｐゴシック" pitchFamily="-65" charset="-128"/>
              </a:rPr>
              <a:t>trojans</a:t>
            </a:r>
            <a:r>
              <a:rPr lang="en-US" dirty="0" smtClean="0">
                <a:latin typeface="Arial" charset="0"/>
                <a:ea typeface="ＭＳ Ｐゴシック" pitchFamily="-65" charset="-128"/>
              </a:rPr>
              <a:t>, and</a:t>
            </a:r>
          </a:p>
          <a:p>
            <a:pPr eaLnBrk="1" hangingPunct="1"/>
            <a:r>
              <a:rPr lang="en-US" dirty="0" smtClean="0">
                <a:latin typeface="Arial" charset="0"/>
                <a:ea typeface="ＭＳ Ｐゴシック" pitchFamily="-65" charset="-128"/>
              </a:rPr>
              <a:t>bots. Another distinction used was between malware that does not replicate, such as</a:t>
            </a:r>
          </a:p>
          <a:p>
            <a:pPr eaLnBrk="1" hangingPunct="1"/>
            <a:r>
              <a:rPr lang="en-US" dirty="0" err="1" smtClean="0">
                <a:latin typeface="Arial" charset="0"/>
                <a:ea typeface="ＭＳ Ｐゴシック" pitchFamily="-65" charset="-128"/>
              </a:rPr>
              <a:t>trojans</a:t>
            </a:r>
            <a:r>
              <a:rPr lang="en-US" dirty="0" smtClean="0">
                <a:latin typeface="Arial" charset="0"/>
                <a:ea typeface="ＭＳ Ｐゴシック" pitchFamily="-65" charset="-128"/>
              </a:rPr>
              <a:t> and spam e-mail, and malware that does, including viruses and worms.</a:t>
            </a:r>
          </a:p>
          <a:p>
            <a:pPr eaLnBrk="1" hangingPunct="1"/>
            <a:endParaRPr lang="en-US"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4027246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7A26A12A-4E55-48D4-AFF7-6892C12C09F5}" type="slidenum">
              <a:rPr lang="en-AU"/>
              <a:pPr/>
              <a:t>6</a:t>
            </a:fld>
            <a:endParaRPr lang="en-AU"/>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dirty="0" smtClean="0">
                <a:latin typeface="Arial" charset="0"/>
                <a:ea typeface="ＭＳ Ｐゴシック" pitchFamily="-65" charset="-128"/>
              </a:rPr>
              <a:t>Propagation mechanisms include infection of existing executable or interpreted</a:t>
            </a:r>
          </a:p>
          <a:p>
            <a:pPr eaLnBrk="1" hangingPunct="1"/>
            <a:r>
              <a:rPr lang="en-US" dirty="0" smtClean="0">
                <a:latin typeface="Arial" charset="0"/>
                <a:ea typeface="ＭＳ Ｐゴシック" pitchFamily="-65" charset="-128"/>
              </a:rPr>
              <a:t>content by viruses that is subsequently spread to other systems; exploit of software</a:t>
            </a:r>
          </a:p>
          <a:p>
            <a:pPr eaLnBrk="1" hangingPunct="1"/>
            <a:r>
              <a:rPr lang="en-US" dirty="0" smtClean="0">
                <a:latin typeface="Arial" charset="0"/>
                <a:ea typeface="ＭＳ Ｐゴシック" pitchFamily="-65" charset="-128"/>
              </a:rPr>
              <a:t>vulnerabilities either locally or over a network by worms or drive-by-downloads to</a:t>
            </a:r>
          </a:p>
          <a:p>
            <a:pPr eaLnBrk="1" hangingPunct="1"/>
            <a:r>
              <a:rPr lang="en-US" dirty="0" smtClean="0">
                <a:latin typeface="Arial" charset="0"/>
                <a:ea typeface="ＭＳ Ｐゴシック" pitchFamily="-65" charset="-128"/>
              </a:rPr>
              <a:t>allow the malware to replicate; and social engineering attacks that convince users to</a:t>
            </a:r>
          </a:p>
          <a:p>
            <a:pPr eaLnBrk="1" hangingPunct="1"/>
            <a:r>
              <a:rPr lang="en-US" dirty="0" smtClean="0">
                <a:latin typeface="Arial" charset="0"/>
                <a:ea typeface="ＭＳ Ｐゴシック" pitchFamily="-65" charset="-128"/>
              </a:rPr>
              <a:t>bypass security mechanisms to install Trojans, or to respond to phishing attacks.</a:t>
            </a:r>
          </a:p>
          <a:p>
            <a:pPr eaLnBrk="1" hangingPunct="1"/>
            <a:endParaRPr lang="en-US" dirty="0" smtClean="0">
              <a:latin typeface="Arial" charset="0"/>
              <a:ea typeface="ＭＳ Ｐゴシック" pitchFamily="-65" charset="-128"/>
            </a:endParaRPr>
          </a:p>
          <a:p>
            <a:pPr eaLnBrk="1" hangingPunct="1"/>
            <a:r>
              <a:rPr lang="en-US" dirty="0" smtClean="0">
                <a:latin typeface="Arial" charset="0"/>
                <a:ea typeface="ＭＳ Ｐゴシック" pitchFamily="-65" charset="-128"/>
              </a:rPr>
              <a:t>Payload actions performed by malware once it reaches a target system can</a:t>
            </a:r>
          </a:p>
          <a:p>
            <a:pPr eaLnBrk="1" hangingPunct="1"/>
            <a:r>
              <a:rPr lang="en-US" dirty="0" smtClean="0">
                <a:latin typeface="Arial" charset="0"/>
                <a:ea typeface="ＭＳ Ｐゴシック" pitchFamily="-65" charset="-128"/>
              </a:rPr>
              <a:t>include corruption of system or data files; theft of service in order to make the</a:t>
            </a:r>
          </a:p>
          <a:p>
            <a:pPr eaLnBrk="1" hangingPunct="1"/>
            <a:r>
              <a:rPr lang="en-US" dirty="0" smtClean="0">
                <a:latin typeface="Arial" charset="0"/>
                <a:ea typeface="ＭＳ Ｐゴシック" pitchFamily="-65" charset="-128"/>
              </a:rPr>
              <a:t>system a zombie agent of attack as part of a botnet; theft of information from the</a:t>
            </a:r>
          </a:p>
          <a:p>
            <a:pPr eaLnBrk="1" hangingPunct="1"/>
            <a:r>
              <a:rPr lang="en-US" dirty="0" smtClean="0">
                <a:latin typeface="Arial" charset="0"/>
                <a:ea typeface="ＭＳ Ｐゴシック" pitchFamily="-65" charset="-128"/>
              </a:rPr>
              <a:t>system, especially of logins, passwords, or other personal details by </a:t>
            </a:r>
            <a:r>
              <a:rPr lang="en-US" dirty="0" err="1" smtClean="0">
                <a:latin typeface="Arial" charset="0"/>
                <a:ea typeface="ＭＳ Ｐゴシック" pitchFamily="-65" charset="-128"/>
              </a:rPr>
              <a:t>keylogging</a:t>
            </a:r>
            <a:r>
              <a:rPr lang="en-US" dirty="0" smtClean="0">
                <a:latin typeface="Arial" charset="0"/>
                <a:ea typeface="ＭＳ Ｐゴシック" pitchFamily="-65" charset="-128"/>
              </a:rPr>
              <a:t> or</a:t>
            </a:r>
          </a:p>
          <a:p>
            <a:pPr eaLnBrk="1" hangingPunct="1"/>
            <a:r>
              <a:rPr lang="en-US" dirty="0" smtClean="0">
                <a:latin typeface="Arial" charset="0"/>
                <a:ea typeface="ＭＳ Ｐゴシック" pitchFamily="-65" charset="-128"/>
              </a:rPr>
              <a:t>spyware programs; and </a:t>
            </a:r>
            <a:r>
              <a:rPr lang="en-US" dirty="0" err="1" smtClean="0">
                <a:latin typeface="Arial" charset="0"/>
                <a:ea typeface="ＭＳ Ｐゴシック" pitchFamily="-65" charset="-128"/>
              </a:rPr>
              <a:t>stealthing</a:t>
            </a:r>
            <a:r>
              <a:rPr lang="en-US" dirty="0" smtClean="0">
                <a:latin typeface="Arial" charset="0"/>
                <a:ea typeface="ＭＳ Ｐゴシック" pitchFamily="-65" charset="-128"/>
              </a:rPr>
              <a:t> where the malware hides its presence on the</a:t>
            </a:r>
          </a:p>
          <a:p>
            <a:pPr eaLnBrk="1" hangingPunct="1"/>
            <a:r>
              <a:rPr lang="en-US" dirty="0" smtClean="0">
                <a:latin typeface="Arial" charset="0"/>
                <a:ea typeface="ＭＳ Ｐゴシック" pitchFamily="-65" charset="-128"/>
              </a:rPr>
              <a:t>system from attempts to detect and block it.</a:t>
            </a:r>
          </a:p>
          <a:p>
            <a:pPr eaLnBrk="1" hangingPunct="1"/>
            <a:endParaRPr lang="en-US" dirty="0" smtClean="0">
              <a:latin typeface="Arial" charset="0"/>
              <a:ea typeface="ＭＳ Ｐゴシック" pitchFamily="-65" charset="-128"/>
            </a:endParaRPr>
          </a:p>
          <a:p>
            <a:pPr eaLnBrk="1" hangingPunct="1"/>
            <a:r>
              <a:rPr lang="en-US" dirty="0" smtClean="0">
                <a:latin typeface="Arial" charset="0"/>
                <a:ea typeface="ＭＳ Ｐゴシック" pitchFamily="-65" charset="-128"/>
              </a:rPr>
              <a:t>While early malware tended to use a single means of propagation to deliver</a:t>
            </a:r>
          </a:p>
          <a:p>
            <a:pPr eaLnBrk="1" hangingPunct="1"/>
            <a:r>
              <a:rPr lang="en-US" dirty="0" smtClean="0">
                <a:latin typeface="Arial" charset="0"/>
                <a:ea typeface="ＭＳ Ｐゴシック" pitchFamily="-65" charset="-128"/>
              </a:rPr>
              <a:t>a single payload, as it evolved, we see a growth of blended malware that incorporates</a:t>
            </a:r>
          </a:p>
          <a:p>
            <a:pPr eaLnBrk="1" hangingPunct="1"/>
            <a:r>
              <a:rPr lang="en-US" dirty="0" smtClean="0">
                <a:latin typeface="Arial" charset="0"/>
                <a:ea typeface="ＭＳ Ｐゴシック" pitchFamily="-65" charset="-128"/>
              </a:rPr>
              <a:t>a range of both propagation mechanisms and payloads that increase its ability</a:t>
            </a:r>
          </a:p>
          <a:p>
            <a:pPr eaLnBrk="1" hangingPunct="1"/>
            <a:r>
              <a:rPr lang="en-US" dirty="0" smtClean="0">
                <a:latin typeface="Arial" charset="0"/>
                <a:ea typeface="ＭＳ Ｐゴシック" pitchFamily="-65" charset="-128"/>
              </a:rPr>
              <a:t>to spread, hide, and perform a range of actions on targets. A </a:t>
            </a:r>
            <a:r>
              <a:rPr lang="en-US" b="1" dirty="0" smtClean="0">
                <a:latin typeface="Arial" charset="0"/>
                <a:ea typeface="ＭＳ Ｐゴシック" pitchFamily="-65" charset="-128"/>
              </a:rPr>
              <a:t>blended attack </a:t>
            </a:r>
            <a:r>
              <a:rPr lang="en-US" b="0" dirty="0" smtClean="0">
                <a:latin typeface="Arial" charset="0"/>
                <a:ea typeface="ＭＳ Ｐゴシック" pitchFamily="-65" charset="-128"/>
              </a:rPr>
              <a:t>uses</a:t>
            </a:r>
          </a:p>
          <a:p>
            <a:pPr eaLnBrk="1" hangingPunct="1"/>
            <a:r>
              <a:rPr lang="en-US" dirty="0" smtClean="0">
                <a:latin typeface="Arial" charset="0"/>
                <a:ea typeface="ＭＳ Ｐゴシック" pitchFamily="-65" charset="-128"/>
              </a:rPr>
              <a:t>multiple methods of infection or propagation, to maximize the speed of contagion</a:t>
            </a:r>
          </a:p>
          <a:p>
            <a:pPr eaLnBrk="1" hangingPunct="1"/>
            <a:r>
              <a:rPr lang="en-US" dirty="0" smtClean="0">
                <a:latin typeface="Arial" charset="0"/>
                <a:ea typeface="ＭＳ Ｐゴシック" pitchFamily="-65" charset="-128"/>
              </a:rPr>
              <a:t>and the severity of the attack. Some malware even support an update mechanism</a:t>
            </a:r>
          </a:p>
          <a:p>
            <a:pPr eaLnBrk="1" hangingPunct="1"/>
            <a:r>
              <a:rPr lang="en-US" dirty="0" smtClean="0">
                <a:latin typeface="Arial" charset="0"/>
                <a:ea typeface="ＭＳ Ｐゴシック" pitchFamily="-65" charset="-128"/>
              </a:rPr>
              <a:t>that allows it to change the range of propagation and payload mechanisms utilized</a:t>
            </a:r>
          </a:p>
          <a:p>
            <a:pPr eaLnBrk="1" hangingPunct="1"/>
            <a:r>
              <a:rPr lang="en-US" dirty="0" smtClean="0">
                <a:latin typeface="Arial" charset="0"/>
                <a:ea typeface="ＭＳ Ｐゴシック" pitchFamily="-65" charset="-128"/>
              </a:rPr>
              <a:t>once it is deployed.</a:t>
            </a:r>
          </a:p>
          <a:p>
            <a:pPr eaLnBrk="1" hangingPunct="1"/>
            <a:endParaRPr lang="en-US" dirty="0" smtClean="0">
              <a:latin typeface="Arial" charset="0"/>
              <a:ea typeface="ＭＳ Ｐゴシック" pitchFamily="-65" charset="-128"/>
            </a:endParaRPr>
          </a:p>
          <a:p>
            <a:pPr eaLnBrk="1" hangingPunct="1"/>
            <a:r>
              <a:rPr lang="en-US" dirty="0" smtClean="0">
                <a:latin typeface="Arial" charset="0"/>
                <a:ea typeface="ＭＳ Ｐゴシック" pitchFamily="-65" charset="-128"/>
              </a:rPr>
              <a:t>In the following sections, we survey these various categories of malware, and</a:t>
            </a:r>
          </a:p>
          <a:p>
            <a:pPr eaLnBrk="1" hangingPunct="1"/>
            <a:r>
              <a:rPr lang="en-US" dirty="0" smtClean="0">
                <a:latin typeface="Arial" charset="0"/>
                <a:ea typeface="ＭＳ Ｐゴシック" pitchFamily="-65" charset="-128"/>
              </a:rPr>
              <a:t>then follow with a discussion of appropriate countermeasures.</a:t>
            </a:r>
            <a:endParaRPr lang="en-US"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3491380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Initially, the development and deployment of malware required considerable technical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skill by software authors. This changed with the development of virus-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creation toolkits in the early 1990s, and then later of more general attack kits in the 2000s,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that greatly assisted in the development and deployment of malware [FOSS10].</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These toolkits, often known as </a:t>
            </a:r>
            <a:r>
              <a:rPr lang="en-US" sz="1200" b="1"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crimeware</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now include a variety of propagation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mechanisms and payload modules that even novices can combine, select,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deploy. They can also easily be customized with the latest discovered vulnerabilities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order to exploit the window of opportunity between the publication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of a weakness and the widespread deployment of patches to close it. These kits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greatly enlarged the population of attackers able to deploy malware. Although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malware created with such toolkits tends to be less sophisticated than that designed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from scratch, the sheer number of new variants that can be generated by attackers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using these toolkits creates a significant problem for those defending systems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against them.</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The Zeus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crimeware</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toolkit is a prominent example of such an attack kit, which was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used to generate a wide range of very effective,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stealthed</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malware that facilitates a range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of criminal activities, in particular capturing and exploiting banking credentials [BINS10].</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Angler exploit kit, first seen in 2013, was the most active kit seen in 2015, often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distributed via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malvertising</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that exploited Flash vulnerabilities. It is sophisticated and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technically advanced, in both attacks executed and counter-measures deployed to resist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detection. There are a number of other attack kits in active use, though the specific kits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change from year to year as attackers continue to evolve and improve them [SYMA16].</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p:txBody>
      </p:sp>
      <p:sp>
        <p:nvSpPr>
          <p:cNvPr id="4" name="Slide Number Placeholder 3"/>
          <p:cNvSpPr>
            <a:spLocks noGrp="1"/>
          </p:cNvSpPr>
          <p:nvPr>
            <p:ph type="sldNum" sz="quarter" idx="10"/>
          </p:nvPr>
        </p:nvSpPr>
        <p:spPr/>
        <p:txBody>
          <a:bodyPr/>
          <a:lstStyle/>
          <a:p>
            <a:fld id="{2EF01EA8-8A05-4B44-9488-279E78AAD254}" type="slidenum">
              <a:rPr lang="en-AU" smtClean="0"/>
              <a:pPr/>
              <a:t>7</a:t>
            </a:fld>
            <a:endParaRPr lang="en-AU"/>
          </a:p>
        </p:txBody>
      </p:sp>
    </p:spTree>
    <p:extLst>
      <p:ext uri="{BB962C8B-B14F-4D97-AF65-F5344CB8AC3E}">
        <p14:creationId xmlns:p14="http://schemas.microsoft.com/office/powerpoint/2010/main" val="3044425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Another significant malware development over the last couple of decades is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change from attackers being individuals, often motivated to demonstrate their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technical competence to their peers, to more organized and dangerous attack</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sources. These include politically motivated attackers, criminals, and organized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crime; organizations that sell their services to companies and nations, and national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government agencies, as we discuss in Section 8.1. This has significantly changed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resources available and motivation behind the rise of malware, and indeed has led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to development of a large underground economy involving the sale of attack kits,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access to compromised hosts, and to stolen information.</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8</a:t>
            </a:fld>
            <a:endParaRPr lang="en-AU"/>
          </a:p>
        </p:txBody>
      </p:sp>
    </p:spTree>
    <p:extLst>
      <p:ext uri="{BB962C8B-B14F-4D97-AF65-F5344CB8AC3E}">
        <p14:creationId xmlns:p14="http://schemas.microsoft.com/office/powerpoint/2010/main" val="1262186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Advanced Persistent Threats (APTs) have risen to prominence in recent years.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These are not a new type of malware, but rather the well-resourced, persistent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application of a wide variety of intrusion technologies and malware to selected targets,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usually business or political. APTs are typically attributed to state-sponsored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organizations, with some attacks likely from criminal enterprises as well. We discuss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these categories of intruders further in Section 8.1.</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APTs differ from other types of attack by their careful target selection,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persistent, often stealthy, intrusion efforts over extended periods. A number of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high profile attacks, including Aurora, RSA, APT1, and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Stuxnet</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are often cited as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examples. </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9</a:t>
            </a:fld>
            <a:endParaRPr lang="en-AU"/>
          </a:p>
        </p:txBody>
      </p:sp>
    </p:spTree>
    <p:extLst>
      <p:ext uri="{BB962C8B-B14F-4D97-AF65-F5344CB8AC3E}">
        <p14:creationId xmlns:p14="http://schemas.microsoft.com/office/powerpoint/2010/main" val="1683530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Slide Number Placeholder 7"/>
          <p:cNvSpPr>
            <a:spLocks noGrp="1"/>
          </p:cNvSpPr>
          <p:nvPr>
            <p:ph type="sldNum" sz="quarter" idx="11"/>
          </p:nvPr>
        </p:nvSpPr>
        <p:spPr/>
        <p:txBody>
          <a:bodyPr/>
          <a:lstStyle/>
          <a:p>
            <a:fld id="{006B9344-A600-C44C-BFF3-F262E2EAB853}"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Footer Placeholder 8"/>
          <p:cNvSpPr>
            <a:spLocks noGrp="1"/>
          </p:cNvSpPr>
          <p:nvPr>
            <p:ph type="ftr" sz="quarter" idx="12"/>
          </p:nvPr>
        </p:nvSpPr>
        <p:spPr/>
        <p:txBody>
          <a:bodyPr/>
          <a:lstStyle/>
          <a:p>
            <a:endParaRPr lang="en-US" dirty="0">
              <a:solidFill>
                <a:prstClr val="white">
                  <a:lumMod val="65000"/>
                  <a:lumOff val="35000"/>
                </a:prstClr>
              </a:solidFill>
            </a:endParaRPr>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85CF7B68-3A81-2E4B-BA12-F5A493E24C50}"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F842B32E-5D81-2D4F-8CC9-49749ECC729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0A00927A-0526-144F-9580-37ABB5A1E7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65000"/>
                  <a:lumOff val="35000"/>
                </a:prstClr>
              </a:solidFill>
            </a:endParaRPr>
          </a:p>
        </p:txBody>
      </p:sp>
      <p:sp>
        <p:nvSpPr>
          <p:cNvPr id="9" name="Slide Number Placeholder 8"/>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7CD43092-C6C6-4F4E-AC3B-C3372C3BCD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a typeface="+mn-ea"/>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a typeface="+mn-ea"/>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855AEC4-77F9-F44E-AF10-D517C4B655CE}" type="slidenum">
              <a:rPr lang="en-US" smtClean="0">
                <a:solidFill>
                  <a:prstClr val="white">
                    <a:lumMod val="65000"/>
                    <a:lumOff val="35000"/>
                  </a:prstClr>
                </a:solidFill>
                <a:ea typeface="+mn-ea"/>
              </a:rPr>
              <a:pPr/>
              <a:t>‹#›</a:t>
            </a:fld>
            <a:endParaRPr lang="en-US" dirty="0">
              <a:solidFill>
                <a:prstClr val="white">
                  <a:lumMod val="65000"/>
                  <a:lumOff val="35000"/>
                </a:prstClr>
              </a:solidFill>
              <a:ea typeface="+mn-ea"/>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 bg1="dk1" tx1="lt1" bg2="dk2" tx2="lt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ransition spd="slow"/>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3.e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4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45.xml"/><Relationship Id="rId1" Type="http://schemas.openxmlformats.org/officeDocument/2006/relationships/slideLayout" Target="../slideLayouts/slideLayout7.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48.xml"/><Relationship Id="rId1" Type="http://schemas.openxmlformats.org/officeDocument/2006/relationships/slideLayout" Target="../slideLayouts/slideLayout7.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a:xfrm>
            <a:off x="827584" y="2276872"/>
            <a:ext cx="7772400" cy="1375793"/>
          </a:xfrm>
        </p:spPr>
        <p:txBody>
          <a:bodyPr/>
          <a:lstStyle/>
          <a:p>
            <a:pPr algn="ctr"/>
            <a:r>
              <a:rPr lang="en-US" b="1" dirty="0" smtClean="0"/>
              <a:t>UNIT-V</a:t>
            </a:r>
            <a:endParaRPr lang="en-US" b="1" dirty="0"/>
          </a:p>
        </p:txBody>
      </p:sp>
      <p:sp>
        <p:nvSpPr>
          <p:cNvPr id="13" name="Subtitle 12"/>
          <p:cNvSpPr>
            <a:spLocks noGrp="1"/>
          </p:cNvSpPr>
          <p:nvPr>
            <p:ph type="subTitle" idx="1"/>
          </p:nvPr>
        </p:nvSpPr>
        <p:spPr>
          <a:xfrm>
            <a:off x="827584" y="4149080"/>
            <a:ext cx="7772400" cy="792088"/>
          </a:xfrm>
        </p:spPr>
        <p:txBody>
          <a:bodyPr>
            <a:normAutofit/>
          </a:bodyPr>
          <a:lstStyle/>
          <a:p>
            <a:pPr algn="ctr"/>
            <a:r>
              <a:rPr lang="en-US" sz="4000" b="1" dirty="0" smtClean="0"/>
              <a:t>Malicious Software</a:t>
            </a:r>
            <a:endParaRPr lang="en-US" sz="4000" b="1" dirty="0"/>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600200"/>
          </a:xfrm>
        </p:spPr>
        <p:txBody>
          <a:bodyPr/>
          <a:lstStyle/>
          <a:p>
            <a:r>
              <a:rPr lang="en-US" dirty="0">
                <a:solidFill>
                  <a:schemeClr val="accent6">
                    <a:lumMod val="40000"/>
                    <a:lumOff val="60000"/>
                  </a:schemeClr>
                </a:solidFill>
              </a:rPr>
              <a:t>APT Characteristics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1212712"/>
              </p:ext>
            </p:extLst>
          </p:nvPr>
        </p:nvGraphicFramePr>
        <p:xfrm>
          <a:off x="467544" y="1295400"/>
          <a:ext cx="8229600" cy="5258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83163465"/>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68760"/>
          </a:xfrm>
        </p:spPr>
        <p:txBody>
          <a:bodyPr/>
          <a:lstStyle/>
          <a:p>
            <a:r>
              <a:rPr lang="en-US" dirty="0" smtClean="0">
                <a:solidFill>
                  <a:schemeClr val="accent6">
                    <a:lumMod val="40000"/>
                    <a:lumOff val="60000"/>
                  </a:schemeClr>
                </a:solidFill>
              </a:rPr>
              <a:t>APT Attacks</a:t>
            </a:r>
            <a:endParaRPr lang="en-US" dirty="0">
              <a:solidFill>
                <a:schemeClr val="accent6">
                  <a:lumMod val="40000"/>
                  <a:lumOff val="60000"/>
                </a:schemeClr>
              </a:solidFill>
            </a:endParaRPr>
          </a:p>
        </p:txBody>
      </p:sp>
      <p:sp>
        <p:nvSpPr>
          <p:cNvPr id="3" name="Content Placeholder 2"/>
          <p:cNvSpPr>
            <a:spLocks noGrp="1"/>
          </p:cNvSpPr>
          <p:nvPr>
            <p:ph idx="1"/>
          </p:nvPr>
        </p:nvSpPr>
        <p:spPr>
          <a:xfrm>
            <a:off x="539552" y="1556792"/>
            <a:ext cx="8229600" cy="4813995"/>
          </a:xfrm>
        </p:spPr>
        <p:txBody>
          <a:bodyPr>
            <a:noAutofit/>
          </a:bodyPr>
          <a:lstStyle/>
          <a:p>
            <a:pPr>
              <a:buClr>
                <a:schemeClr val="accent6">
                  <a:lumMod val="60000"/>
                  <a:lumOff val="40000"/>
                </a:schemeClr>
              </a:buClr>
              <a:buSzPct val="140000"/>
              <a:buFont typeface="Arial" charset="0"/>
              <a:buChar char="•"/>
            </a:pPr>
            <a:r>
              <a:rPr lang="en-US" sz="2800" dirty="0" smtClean="0">
                <a:latin typeface="+mn-lt"/>
              </a:rPr>
              <a:t>Aim:</a:t>
            </a:r>
          </a:p>
          <a:p>
            <a:pPr lvl="1">
              <a:buClr>
                <a:schemeClr val="accent6">
                  <a:lumMod val="60000"/>
                  <a:lumOff val="40000"/>
                </a:schemeClr>
              </a:buClr>
              <a:buSzPct val="140000"/>
              <a:buFont typeface="Arial" charset="0"/>
              <a:buChar char="•"/>
            </a:pPr>
            <a:r>
              <a:rPr lang="en-US" sz="1800" dirty="0" smtClean="0">
                <a:latin typeface="+mn-lt"/>
              </a:rPr>
              <a:t>Varies from theft of intellectual property or security and infrastructure related data to the physical disruption of infrastructure</a:t>
            </a:r>
          </a:p>
          <a:p>
            <a:pPr>
              <a:buClr>
                <a:schemeClr val="accent6">
                  <a:lumMod val="60000"/>
                  <a:lumOff val="40000"/>
                </a:schemeClr>
              </a:buClr>
              <a:buSzPct val="140000"/>
              <a:buFont typeface="Arial" charset="0"/>
              <a:buChar char="•"/>
            </a:pPr>
            <a:r>
              <a:rPr lang="en-US" sz="2800" dirty="0" smtClean="0">
                <a:latin typeface="+mn-lt"/>
              </a:rPr>
              <a:t>Techniques used:</a:t>
            </a:r>
          </a:p>
          <a:p>
            <a:pPr lvl="1">
              <a:buClr>
                <a:schemeClr val="accent6">
                  <a:lumMod val="60000"/>
                  <a:lumOff val="40000"/>
                </a:schemeClr>
              </a:buClr>
              <a:buSzPct val="140000"/>
              <a:buFont typeface="Arial" charset="0"/>
              <a:buChar char="•"/>
            </a:pPr>
            <a:r>
              <a:rPr lang="en-US" sz="1800" dirty="0">
                <a:latin typeface="+mn-lt"/>
              </a:rPr>
              <a:t>S</a:t>
            </a:r>
            <a:r>
              <a:rPr lang="en-US" sz="1800" dirty="0" smtClean="0">
                <a:latin typeface="+mn-lt"/>
              </a:rPr>
              <a:t>ocial engineering</a:t>
            </a:r>
          </a:p>
          <a:p>
            <a:pPr lvl="1">
              <a:buClr>
                <a:schemeClr val="accent6">
                  <a:lumMod val="60000"/>
                  <a:lumOff val="40000"/>
                </a:schemeClr>
              </a:buClr>
              <a:buSzPct val="140000"/>
              <a:buFont typeface="Arial" charset="0"/>
              <a:buChar char="•"/>
            </a:pPr>
            <a:r>
              <a:rPr lang="en-US" sz="1800" dirty="0">
                <a:latin typeface="+mn-lt"/>
              </a:rPr>
              <a:t>S</a:t>
            </a:r>
            <a:r>
              <a:rPr lang="en-US" sz="1800" dirty="0" smtClean="0">
                <a:latin typeface="+mn-lt"/>
              </a:rPr>
              <a:t>pear-phishing email</a:t>
            </a:r>
          </a:p>
          <a:p>
            <a:pPr lvl="1">
              <a:buClr>
                <a:schemeClr val="accent6">
                  <a:lumMod val="60000"/>
                  <a:lumOff val="40000"/>
                </a:schemeClr>
              </a:buClr>
              <a:buSzPct val="140000"/>
              <a:buFont typeface="Arial" charset="0"/>
              <a:buChar char="•"/>
            </a:pPr>
            <a:r>
              <a:rPr lang="en-US" sz="1800" dirty="0">
                <a:latin typeface="+mn-lt"/>
              </a:rPr>
              <a:t>D</a:t>
            </a:r>
            <a:r>
              <a:rPr lang="en-US" sz="1800" dirty="0" smtClean="0">
                <a:latin typeface="+mn-lt"/>
              </a:rPr>
              <a:t>rive-by-downloads from selected compromised websites likely to be visited by personnel in the target organization</a:t>
            </a:r>
          </a:p>
          <a:p>
            <a:pPr>
              <a:buClr>
                <a:schemeClr val="accent6">
                  <a:lumMod val="60000"/>
                  <a:lumOff val="40000"/>
                </a:schemeClr>
              </a:buClr>
              <a:buSzPct val="140000"/>
              <a:buFont typeface="Arial" charset="0"/>
              <a:buChar char="•"/>
            </a:pPr>
            <a:r>
              <a:rPr lang="en-US" sz="2800" dirty="0" smtClean="0">
                <a:latin typeface="+mn-lt"/>
              </a:rPr>
              <a:t>Intent:</a:t>
            </a:r>
          </a:p>
          <a:p>
            <a:pPr lvl="1">
              <a:buClr>
                <a:schemeClr val="accent6">
                  <a:lumMod val="60000"/>
                  <a:lumOff val="40000"/>
                </a:schemeClr>
              </a:buClr>
              <a:buSzPct val="140000"/>
              <a:buFont typeface="Arial" charset="0"/>
              <a:buChar char="•"/>
            </a:pPr>
            <a:r>
              <a:rPr lang="en-US" sz="1800" dirty="0">
                <a:latin typeface="+mn-lt"/>
              </a:rPr>
              <a:t>T</a:t>
            </a:r>
            <a:r>
              <a:rPr lang="en-US" sz="1800" dirty="0" smtClean="0">
                <a:latin typeface="+mn-lt"/>
              </a:rPr>
              <a:t>o infect the target with sophisticated malware with multiple propagation mechanisms and payloads</a:t>
            </a:r>
          </a:p>
          <a:p>
            <a:pPr lvl="1">
              <a:buClr>
                <a:schemeClr val="accent6">
                  <a:lumMod val="60000"/>
                  <a:lumOff val="40000"/>
                </a:schemeClr>
              </a:buClr>
              <a:buSzPct val="140000"/>
              <a:buFont typeface="Arial" charset="0"/>
              <a:buChar char="•"/>
            </a:pPr>
            <a:r>
              <a:rPr lang="en-US" sz="1800" dirty="0" smtClean="0">
                <a:latin typeface="+mn-lt"/>
              </a:rPr>
              <a:t>Once they have gained initial access to systems in the target organization a further range of attack tools are used to maintain and extend their access</a:t>
            </a:r>
            <a:endParaRPr lang="en-US" sz="1800" dirty="0">
              <a:latin typeface="+mn-lt"/>
            </a:endParaRPr>
          </a:p>
        </p:txBody>
      </p:sp>
    </p:spTree>
    <p:extLst>
      <p:ext uri="{BB962C8B-B14F-4D97-AF65-F5344CB8AC3E}">
        <p14:creationId xmlns:p14="http://schemas.microsoft.com/office/powerpoint/2010/main" val="1397799996"/>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457200" y="152400"/>
            <a:ext cx="8229600" cy="1139825"/>
          </a:xfrm>
        </p:spPr>
        <p:txBody>
          <a:bodyPr/>
          <a:lstStyle/>
          <a:p>
            <a:pPr eaLnBrk="1" fontAlgn="auto" hangingPunct="1">
              <a:spcAft>
                <a:spcPts val="0"/>
              </a:spcAft>
              <a:defRPr/>
            </a:pPr>
            <a:r>
              <a:rPr lang="en-US" dirty="0">
                <a:solidFill>
                  <a:schemeClr val="accent6">
                    <a:lumMod val="40000"/>
                    <a:lumOff val="60000"/>
                  </a:schemeClr>
                </a:solidFill>
                <a:ea typeface="+mj-ea"/>
                <a:cs typeface="+mj-cs"/>
              </a:rPr>
              <a:t>Viruses</a:t>
            </a:r>
          </a:p>
        </p:txBody>
      </p:sp>
      <p:sp>
        <p:nvSpPr>
          <p:cNvPr id="210947" name="Rectangle 3"/>
          <p:cNvSpPr>
            <a:spLocks noGrp="1" noChangeArrowheads="1"/>
          </p:cNvSpPr>
          <p:nvPr>
            <p:ph idx="1"/>
          </p:nvPr>
        </p:nvSpPr>
        <p:spPr>
          <a:xfrm>
            <a:off x="395536" y="2060848"/>
            <a:ext cx="8229600" cy="4761392"/>
          </a:xfrm>
        </p:spPr>
        <p:txBody>
          <a:bodyPr wrap="square" numCol="1" anchor="t" anchorCtr="0" compatLnSpc="1">
            <a:prstTxWarp prst="textNoShape">
              <a:avLst/>
            </a:prstTxWarp>
            <a:noAutofit/>
          </a:bodyPr>
          <a:lstStyle/>
          <a:p>
            <a:pPr eaLnBrk="1" hangingPunct="1">
              <a:lnSpc>
                <a:spcPct val="90000"/>
              </a:lnSpc>
              <a:buClr>
                <a:schemeClr val="accent6">
                  <a:lumMod val="60000"/>
                  <a:lumOff val="40000"/>
                </a:schemeClr>
              </a:buClr>
              <a:buSzPct val="140000"/>
              <a:buFont typeface="Arial" charset="0"/>
              <a:buChar char="•"/>
            </a:pPr>
            <a:r>
              <a:rPr lang="en-US" sz="2800" dirty="0">
                <a:ea typeface="ＭＳ Ｐゴシック" pitchFamily="-65" charset="-128"/>
              </a:rPr>
              <a:t>P</a:t>
            </a:r>
            <a:r>
              <a:rPr lang="en-US" sz="2800" dirty="0" smtClean="0">
                <a:ea typeface="ＭＳ Ｐゴシック" pitchFamily="-65" charset="-128"/>
              </a:rPr>
              <a:t>iece of software that infects programs</a:t>
            </a:r>
          </a:p>
          <a:p>
            <a:pPr marL="1252538" lvl="1" indent="-393700" eaLnBrk="1" hangingPunct="1">
              <a:lnSpc>
                <a:spcPct val="90000"/>
              </a:lnSpc>
              <a:buClr>
                <a:schemeClr val="accent6">
                  <a:lumMod val="60000"/>
                  <a:lumOff val="40000"/>
                </a:schemeClr>
              </a:buClr>
              <a:buSzPct val="140000"/>
              <a:buFont typeface="Arial" charset="0"/>
              <a:buChar char="•"/>
            </a:pPr>
            <a:r>
              <a:rPr lang="en-US" sz="2000" dirty="0">
                <a:ea typeface="ＭＳ Ｐゴシック" pitchFamily="-65" charset="-128"/>
              </a:rPr>
              <a:t>M</a:t>
            </a:r>
            <a:r>
              <a:rPr lang="en-US" sz="2000" dirty="0" smtClean="0">
                <a:ea typeface="ＭＳ Ｐゴシック" pitchFamily="-65" charset="-128"/>
              </a:rPr>
              <a:t>odifies them to include a copy of the virus</a:t>
            </a:r>
          </a:p>
          <a:p>
            <a:pPr marL="1252538" lvl="1" indent="-393700" eaLnBrk="1" hangingPunct="1">
              <a:lnSpc>
                <a:spcPct val="90000"/>
              </a:lnSpc>
              <a:buClr>
                <a:schemeClr val="accent6">
                  <a:lumMod val="60000"/>
                  <a:lumOff val="40000"/>
                </a:schemeClr>
              </a:buClr>
              <a:buSzPct val="140000"/>
              <a:buFont typeface="Arial" charset="0"/>
              <a:buChar char="•"/>
            </a:pPr>
            <a:r>
              <a:rPr lang="en-US" sz="2000" dirty="0">
                <a:ea typeface="ＭＳ Ｐゴシック" pitchFamily="-65" charset="-128"/>
              </a:rPr>
              <a:t>R</a:t>
            </a:r>
            <a:r>
              <a:rPr lang="en-US" sz="2000" dirty="0" smtClean="0">
                <a:ea typeface="ＭＳ Ｐゴシック" pitchFamily="-65" charset="-128"/>
              </a:rPr>
              <a:t>eplicates and goes on to infect other content</a:t>
            </a:r>
          </a:p>
          <a:p>
            <a:pPr marL="1252538" lvl="1" indent="-393700" eaLnBrk="1" hangingPunct="1">
              <a:lnSpc>
                <a:spcPct val="90000"/>
              </a:lnSpc>
              <a:buClr>
                <a:schemeClr val="accent6">
                  <a:lumMod val="60000"/>
                  <a:lumOff val="40000"/>
                </a:schemeClr>
              </a:buClr>
              <a:buSzPct val="140000"/>
              <a:buFont typeface="Arial" charset="0"/>
              <a:buChar char="•"/>
            </a:pPr>
            <a:r>
              <a:rPr lang="en-US" sz="2000" dirty="0">
                <a:ea typeface="ＭＳ Ｐゴシック" pitchFamily="-65" charset="-128"/>
              </a:rPr>
              <a:t>E</a:t>
            </a:r>
            <a:r>
              <a:rPr lang="en-US" sz="2000" dirty="0" smtClean="0">
                <a:ea typeface="ＭＳ Ｐゴシック" pitchFamily="-65" charset="-128"/>
              </a:rPr>
              <a:t>asily spread through network environments</a:t>
            </a:r>
          </a:p>
          <a:p>
            <a:pPr eaLnBrk="1" hangingPunct="1">
              <a:lnSpc>
                <a:spcPct val="90000"/>
              </a:lnSpc>
              <a:buClr>
                <a:schemeClr val="accent6">
                  <a:lumMod val="60000"/>
                  <a:lumOff val="40000"/>
                </a:schemeClr>
              </a:buClr>
              <a:buSzPct val="140000"/>
              <a:buFont typeface="Arial" charset="0"/>
              <a:buChar char="•"/>
            </a:pPr>
            <a:r>
              <a:rPr lang="en-US" sz="2800" dirty="0">
                <a:ea typeface="ＭＳ Ｐゴシック" pitchFamily="-65" charset="-128"/>
              </a:rPr>
              <a:t>W</a:t>
            </a:r>
            <a:r>
              <a:rPr lang="en-US" sz="2800" dirty="0" smtClean="0">
                <a:ea typeface="ＭＳ Ｐゴシック" pitchFamily="-65" charset="-128"/>
              </a:rPr>
              <a:t>hen attached to an executable program a virus can do anything that the program is permitted to do</a:t>
            </a:r>
          </a:p>
          <a:p>
            <a:pPr marL="1252538" lvl="1" indent="-393700" eaLnBrk="1" hangingPunct="1">
              <a:lnSpc>
                <a:spcPct val="90000"/>
              </a:lnSpc>
              <a:buClr>
                <a:schemeClr val="accent6">
                  <a:lumMod val="60000"/>
                  <a:lumOff val="40000"/>
                </a:schemeClr>
              </a:buClr>
              <a:buSzPct val="140000"/>
              <a:buFont typeface="Arial" charset="0"/>
              <a:buChar char="•"/>
            </a:pPr>
            <a:r>
              <a:rPr lang="en-US" sz="2000" dirty="0">
                <a:ea typeface="ＭＳ Ｐゴシック" pitchFamily="-65" charset="-128"/>
              </a:rPr>
              <a:t>E</a:t>
            </a:r>
            <a:r>
              <a:rPr lang="en-US" sz="2000" dirty="0" smtClean="0">
                <a:ea typeface="ＭＳ Ｐゴシック" pitchFamily="-65" charset="-128"/>
              </a:rPr>
              <a:t>xecutes secretly when the host program is run</a:t>
            </a:r>
          </a:p>
          <a:p>
            <a:pPr eaLnBrk="1" hangingPunct="1">
              <a:lnSpc>
                <a:spcPct val="90000"/>
              </a:lnSpc>
              <a:buClr>
                <a:schemeClr val="accent6">
                  <a:lumMod val="60000"/>
                  <a:lumOff val="40000"/>
                </a:schemeClr>
              </a:buClr>
              <a:buSzPct val="140000"/>
              <a:buFont typeface="Arial" charset="0"/>
              <a:buChar char="•"/>
            </a:pPr>
            <a:r>
              <a:rPr lang="en-US" sz="2800" dirty="0">
                <a:ea typeface="ＭＳ Ｐゴシック" pitchFamily="-65" charset="-128"/>
              </a:rPr>
              <a:t>S</a:t>
            </a:r>
            <a:r>
              <a:rPr lang="en-US" sz="2800" dirty="0" smtClean="0">
                <a:ea typeface="ＭＳ Ｐゴシック" pitchFamily="-65" charset="-128"/>
              </a:rPr>
              <a:t>pecific to operating system and hardware</a:t>
            </a:r>
          </a:p>
          <a:p>
            <a:pPr marL="1252538" lvl="1" indent="-393700" eaLnBrk="1" hangingPunct="1">
              <a:lnSpc>
                <a:spcPct val="90000"/>
              </a:lnSpc>
              <a:buClr>
                <a:schemeClr val="accent6">
                  <a:lumMod val="60000"/>
                  <a:lumOff val="40000"/>
                </a:schemeClr>
              </a:buClr>
              <a:buSzPct val="140000"/>
              <a:buFont typeface="Arial" charset="0"/>
              <a:buChar char="•"/>
            </a:pPr>
            <a:r>
              <a:rPr lang="en-US" sz="2000" dirty="0">
                <a:ea typeface="ＭＳ Ｐゴシック" pitchFamily="-65" charset="-128"/>
              </a:rPr>
              <a:t>T</a:t>
            </a:r>
            <a:r>
              <a:rPr lang="en-US" sz="2000" dirty="0" smtClean="0">
                <a:ea typeface="ＭＳ Ｐゴシック" pitchFamily="-65" charset="-128"/>
              </a:rPr>
              <a:t>akes advantage of their details and weaknesses</a:t>
            </a: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885526" y="-171400"/>
            <a:ext cx="8229600" cy="1368152"/>
          </a:xfrm>
        </p:spPr>
        <p:txBody>
          <a:bodyPr wrap="square" numCol="1" anchorCtr="0" compatLnSpc="1">
            <a:prstTxWarp prst="textNoShape">
              <a:avLst/>
            </a:prstTxWarp>
          </a:bodyPr>
          <a:lstStyle/>
          <a:p>
            <a:pPr eaLnBrk="1" hangingPunct="1">
              <a:defRPr/>
            </a:pPr>
            <a:r>
              <a:rPr lang="en-US" dirty="0">
                <a:solidFill>
                  <a:schemeClr val="accent6">
                    <a:lumMod val="40000"/>
                    <a:lumOff val="60000"/>
                  </a:schemeClr>
                </a:solidFill>
              </a:rPr>
              <a:t>Virus Components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44254355"/>
              </p:ext>
            </p:extLst>
          </p:nvPr>
        </p:nvGraphicFramePr>
        <p:xfrm>
          <a:off x="457200" y="2057400"/>
          <a:ext cx="82296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00100"/>
            <a:ext cx="8229600" cy="1600200"/>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rPr>
              <a:t>Virus Phases</a:t>
            </a:r>
          </a:p>
        </p:txBody>
      </p:sp>
      <p:graphicFrame>
        <p:nvGraphicFramePr>
          <p:cNvPr id="13" name="Diagram 12"/>
          <p:cNvGraphicFramePr/>
          <p:nvPr>
            <p:extLst>
              <p:ext uri="{D42A27DB-BD31-4B8C-83A1-F6EECF244321}">
                <p14:modId xmlns:p14="http://schemas.microsoft.com/office/powerpoint/2010/main" val="1067159600"/>
              </p:ext>
            </p:extLst>
          </p:nvPr>
        </p:nvGraphicFramePr>
        <p:xfrm>
          <a:off x="0" y="838200"/>
          <a:ext cx="9144000" cy="601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34815" y="116632"/>
            <a:ext cx="9144000" cy="1139825"/>
          </a:xfrm>
        </p:spPr>
        <p:txBody>
          <a:bodyPr wrap="square" numCol="1" anchorCtr="0" compatLnSpc="1">
            <a:prstTxWarp prst="textNoShape">
              <a:avLst/>
            </a:prstTxWarp>
          </a:bodyPr>
          <a:lstStyle/>
          <a:p>
            <a:pPr eaLnBrk="1" hangingPunct="1"/>
            <a:r>
              <a:rPr lang="en-US" dirty="0" smtClean="0">
                <a:solidFill>
                  <a:schemeClr val="accent6">
                    <a:lumMod val="40000"/>
                    <a:lumOff val="60000"/>
                  </a:schemeClr>
                </a:solidFill>
                <a:effectLst/>
                <a:ea typeface="ＭＳ Ｐゴシック" pitchFamily="-65" charset="-128"/>
              </a:rPr>
              <a:t>Macro and Scripting Viruses</a:t>
            </a:r>
          </a:p>
        </p:txBody>
      </p:sp>
      <p:sp>
        <p:nvSpPr>
          <p:cNvPr id="221187" name="Rectangle 3"/>
          <p:cNvSpPr>
            <a:spLocks noGrp="1" noChangeArrowheads="1"/>
          </p:cNvSpPr>
          <p:nvPr>
            <p:ph idx="1"/>
          </p:nvPr>
        </p:nvSpPr>
        <p:spPr>
          <a:xfrm>
            <a:off x="457200" y="1628800"/>
            <a:ext cx="8458200" cy="5112568"/>
          </a:xfrm>
        </p:spPr>
        <p:txBody>
          <a:bodyPr wrap="square" numCol="1" anchor="t" anchorCtr="0" compatLnSpc="1">
            <a:prstTxWarp prst="textNoShape">
              <a:avLst/>
            </a:prstTxWarp>
            <a:normAutofit/>
          </a:bodyPr>
          <a:lstStyle/>
          <a:p>
            <a:pPr eaLnBrk="1" hangingPunct="1">
              <a:buClr>
                <a:schemeClr val="accent6">
                  <a:lumMod val="60000"/>
                  <a:lumOff val="40000"/>
                </a:schemeClr>
              </a:buClr>
              <a:buSzPct val="140000"/>
            </a:pPr>
            <a:r>
              <a:rPr lang="en-US" dirty="0" smtClean="0">
                <a:latin typeface="+mn-lt"/>
                <a:ea typeface="ＭＳ Ｐゴシック" pitchFamily="-65" charset="-128"/>
              </a:rPr>
              <a:t>NISTIR 7298 defines a macro virus as:</a:t>
            </a:r>
          </a:p>
          <a:p>
            <a:pPr marL="914400" lvl="2" indent="0">
              <a:buClr>
                <a:schemeClr val="accent6">
                  <a:lumMod val="60000"/>
                  <a:lumOff val="40000"/>
                </a:schemeClr>
              </a:buClr>
              <a:buSzPct val="140000"/>
              <a:buNone/>
            </a:pPr>
            <a:r>
              <a:rPr lang="en-US" sz="1800" dirty="0" smtClean="0">
                <a:latin typeface="+mn-lt"/>
                <a:ea typeface="ＭＳ Ｐゴシック" pitchFamily="-65" charset="-128"/>
              </a:rPr>
              <a:t>“a virus that attaches itself to documents and uses the macro programming capabilities of the document’s application to execute and propagate”</a:t>
            </a:r>
          </a:p>
          <a:p>
            <a:pPr marL="342900" lvl="2" indent="-342900">
              <a:spcBef>
                <a:spcPts val="0"/>
              </a:spcBef>
              <a:buClr>
                <a:schemeClr val="accent6">
                  <a:lumMod val="60000"/>
                  <a:lumOff val="40000"/>
                </a:schemeClr>
              </a:buClr>
              <a:buSzPct val="140000"/>
            </a:pPr>
            <a:r>
              <a:rPr lang="en-US" sz="2400" dirty="0">
                <a:latin typeface="+mn-lt"/>
                <a:ea typeface="ＭＳ Ｐゴシック" pitchFamily="-65" charset="-128"/>
              </a:rPr>
              <a:t>Macro viruses infect scripting code used to support active content in a variety of user document </a:t>
            </a:r>
            <a:r>
              <a:rPr lang="en-US" sz="2400" dirty="0" smtClean="0">
                <a:latin typeface="+mn-lt"/>
                <a:ea typeface="ＭＳ Ｐゴシック" pitchFamily="-65" charset="-128"/>
              </a:rPr>
              <a:t>types</a:t>
            </a:r>
          </a:p>
          <a:p>
            <a:pPr marL="342900" lvl="2" indent="-342900">
              <a:spcBef>
                <a:spcPts val="0"/>
              </a:spcBef>
              <a:buClr>
                <a:schemeClr val="accent6">
                  <a:lumMod val="60000"/>
                  <a:lumOff val="40000"/>
                </a:schemeClr>
              </a:buClr>
              <a:buSzPct val="140000"/>
            </a:pPr>
            <a:r>
              <a:rPr lang="en-US" sz="2400" dirty="0" smtClean="0">
                <a:latin typeface="+mn-lt"/>
                <a:ea typeface="ＭＳ Ｐゴシック" pitchFamily="-65" charset="-128"/>
              </a:rPr>
              <a:t>Are threatening for a number of reasons:</a:t>
            </a:r>
          </a:p>
          <a:p>
            <a:pPr lvl="2">
              <a:buClr>
                <a:schemeClr val="accent6">
                  <a:lumMod val="60000"/>
                  <a:lumOff val="40000"/>
                </a:schemeClr>
              </a:buClr>
              <a:buSzPct val="140000"/>
            </a:pPr>
            <a:r>
              <a:rPr lang="en-US" sz="1800" dirty="0">
                <a:latin typeface="+mn-lt"/>
                <a:ea typeface="ＭＳ Ｐゴシック" pitchFamily="-65" charset="-128"/>
              </a:rPr>
              <a:t>Is platform independent</a:t>
            </a:r>
          </a:p>
          <a:p>
            <a:pPr lvl="2">
              <a:buClr>
                <a:schemeClr val="accent6">
                  <a:lumMod val="60000"/>
                  <a:lumOff val="40000"/>
                </a:schemeClr>
              </a:buClr>
              <a:buSzPct val="140000"/>
            </a:pPr>
            <a:r>
              <a:rPr lang="en-US" sz="1800" dirty="0">
                <a:latin typeface="+mn-lt"/>
                <a:ea typeface="ＭＳ Ｐゴシック" pitchFamily="-65" charset="-128"/>
              </a:rPr>
              <a:t>Infect documents, not executable portions of code</a:t>
            </a:r>
          </a:p>
          <a:p>
            <a:pPr lvl="2">
              <a:buClr>
                <a:schemeClr val="accent6">
                  <a:lumMod val="60000"/>
                  <a:lumOff val="40000"/>
                </a:schemeClr>
              </a:buClr>
              <a:buSzPct val="140000"/>
            </a:pPr>
            <a:r>
              <a:rPr lang="en-US" sz="1800" dirty="0">
                <a:latin typeface="+mn-lt"/>
                <a:ea typeface="ＭＳ Ｐゴシック" pitchFamily="-65" charset="-128"/>
              </a:rPr>
              <a:t>Are easily spread</a:t>
            </a:r>
          </a:p>
          <a:p>
            <a:pPr lvl="2">
              <a:buClr>
                <a:schemeClr val="accent6">
                  <a:lumMod val="60000"/>
                  <a:lumOff val="40000"/>
                </a:schemeClr>
              </a:buClr>
              <a:buSzPct val="140000"/>
            </a:pPr>
            <a:r>
              <a:rPr lang="en-US" sz="1800" dirty="0">
                <a:latin typeface="+mn-lt"/>
                <a:ea typeface="ＭＳ Ｐゴシック" pitchFamily="-65" charset="-128"/>
              </a:rPr>
              <a:t>Because they infect user documents rather than system programs, traditional file system access controls are of limited use in preventing their spread, since users are expected to modify </a:t>
            </a:r>
            <a:r>
              <a:rPr lang="en-US" sz="1800" dirty="0" smtClean="0">
                <a:latin typeface="+mn-lt"/>
                <a:ea typeface="ＭＳ Ｐゴシック" pitchFamily="-65" charset="-128"/>
              </a:rPr>
              <a:t>them</a:t>
            </a:r>
          </a:p>
          <a:p>
            <a:pPr lvl="2">
              <a:buClr>
                <a:schemeClr val="accent6">
                  <a:lumMod val="60000"/>
                  <a:lumOff val="40000"/>
                </a:schemeClr>
              </a:buClr>
              <a:buSzPct val="140000"/>
            </a:pPr>
            <a:r>
              <a:rPr lang="en-US" sz="1800" dirty="0" smtClean="0">
                <a:latin typeface="+mn-lt"/>
                <a:ea typeface="ＭＳ Ｐゴシック" pitchFamily="-65" charset="-128"/>
              </a:rPr>
              <a:t>Are much easier to write or to modify than traditional executable viruses</a:t>
            </a:r>
            <a:endParaRPr lang="en-US" sz="1800" dirty="0">
              <a:latin typeface="+mn-lt"/>
              <a:ea typeface="ＭＳ Ｐゴシック" pitchFamily="-65" charset="-128"/>
            </a:endParaRP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5247" t="2750" r="5071" b="50000"/>
          <a:stretch/>
        </p:blipFill>
        <p:spPr>
          <a:xfrm>
            <a:off x="323528" y="620688"/>
            <a:ext cx="8448938" cy="5760640"/>
          </a:xfrm>
          <a:prstGeom prst="rect">
            <a:avLst/>
          </a:prstGeom>
          <a:solidFill>
            <a:schemeClr val="tx1"/>
          </a:solidFill>
        </p:spPr>
      </p:pic>
    </p:spTree>
  </p:cSld>
  <p:clrMapOvr>
    <a:masterClrMapping/>
  </p:clrMapOvr>
  <p:transition spd="slow">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bwMode="auto">
          <a:xfrm>
            <a:off x="914400" y="-387424"/>
            <a:ext cx="8229600" cy="1600200"/>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rPr>
              <a:t>Virus Classifications</a:t>
            </a:r>
          </a:p>
        </p:txBody>
      </p:sp>
      <p:sp>
        <p:nvSpPr>
          <p:cNvPr id="6" name="Text Placeholder 5"/>
          <p:cNvSpPr>
            <a:spLocks noGrp="1"/>
          </p:cNvSpPr>
          <p:nvPr>
            <p:ph type="body" idx="1"/>
          </p:nvPr>
        </p:nvSpPr>
        <p:spPr>
          <a:xfrm>
            <a:off x="381000" y="1447800"/>
            <a:ext cx="4040188" cy="609600"/>
          </a:xfrm>
        </p:spPr>
        <p:txBody>
          <a:bodyPr wrap="square" numCol="1" compatLnSpc="1">
            <a:prstTxWarp prst="textNoShape">
              <a:avLst/>
            </a:prstTxWarp>
          </a:bodyPr>
          <a:lstStyle/>
          <a:p>
            <a:pPr eaLnBrk="1" hangingPunct="1"/>
            <a:r>
              <a:rPr lang="en-US" dirty="0">
                <a:latin typeface="+mn-lt"/>
                <a:ea typeface="ＭＳ Ｐゴシック" pitchFamily="-65" charset="-128"/>
              </a:rPr>
              <a:t>C</a:t>
            </a:r>
            <a:r>
              <a:rPr lang="en-US" dirty="0" smtClean="0">
                <a:effectLst/>
                <a:latin typeface="+mn-lt"/>
                <a:ea typeface="ＭＳ Ｐゴシック" pitchFamily="-65" charset="-128"/>
              </a:rPr>
              <a:t>lassification by target</a:t>
            </a:r>
          </a:p>
        </p:txBody>
      </p:sp>
      <p:sp>
        <p:nvSpPr>
          <p:cNvPr id="7" name="Text Placeholder 6"/>
          <p:cNvSpPr>
            <a:spLocks noGrp="1"/>
          </p:cNvSpPr>
          <p:nvPr>
            <p:ph type="body" sz="quarter" idx="3"/>
          </p:nvPr>
        </p:nvSpPr>
        <p:spPr/>
        <p:txBody>
          <a:bodyPr wrap="square" numCol="1" compatLnSpc="1">
            <a:prstTxWarp prst="textNoShape">
              <a:avLst/>
            </a:prstTxWarp>
          </a:bodyPr>
          <a:lstStyle/>
          <a:p>
            <a:pPr eaLnBrk="1" hangingPunct="1"/>
            <a:r>
              <a:rPr lang="en-US" dirty="0">
                <a:latin typeface="+mn-lt"/>
                <a:ea typeface="ＭＳ Ｐゴシック" pitchFamily="-65" charset="-128"/>
              </a:rPr>
              <a:t>C</a:t>
            </a:r>
            <a:r>
              <a:rPr lang="en-US" dirty="0" smtClean="0">
                <a:effectLst/>
                <a:latin typeface="+mn-lt"/>
                <a:ea typeface="ＭＳ Ｐゴシック" pitchFamily="-65" charset="-128"/>
              </a:rPr>
              <a:t>lassification by concealment strategy</a:t>
            </a:r>
          </a:p>
        </p:txBody>
      </p:sp>
      <p:sp>
        <p:nvSpPr>
          <p:cNvPr id="219139" name="Rectangle 3"/>
          <p:cNvSpPr>
            <a:spLocks noGrp="1" noChangeArrowheads="1"/>
          </p:cNvSpPr>
          <p:nvPr>
            <p:ph sz="quarter" idx="13"/>
          </p:nvPr>
        </p:nvSpPr>
        <p:spPr>
          <a:xfrm>
            <a:off x="457200" y="2286000"/>
            <a:ext cx="3932238" cy="4191000"/>
          </a:xfrm>
        </p:spPr>
        <p:txBody>
          <a:bodyPr wrap="square" numCol="1" anchor="t" anchorCtr="0" compatLnSpc="1">
            <a:prstTxWarp prst="textNoShape">
              <a:avLst/>
            </a:prstTxWarp>
            <a:normAutofit/>
          </a:bodyPr>
          <a:lstStyle/>
          <a:p>
            <a:pPr eaLnBrk="1" hangingPunct="1">
              <a:lnSpc>
                <a:spcPct val="90000"/>
              </a:lnSpc>
              <a:buClr>
                <a:schemeClr val="accent6">
                  <a:lumMod val="60000"/>
                  <a:lumOff val="40000"/>
                </a:schemeClr>
              </a:buClr>
              <a:buSzPct val="140000"/>
              <a:buFont typeface="Arial" charset="0"/>
              <a:buChar char="•"/>
            </a:pPr>
            <a:r>
              <a:rPr lang="en-US" sz="1900" dirty="0">
                <a:solidFill>
                  <a:schemeClr val="tx1"/>
                </a:solidFill>
                <a:effectLst>
                  <a:outerShdw blurRad="38100" dist="38100" dir="2700000" algn="tl">
                    <a:srgbClr val="0064E2"/>
                  </a:outerShdw>
                </a:effectLst>
                <a:latin typeface="+mn-lt"/>
                <a:ea typeface="ＭＳ Ｐゴシック" pitchFamily="-65" charset="-128"/>
              </a:rPr>
              <a:t>B</a:t>
            </a:r>
            <a:r>
              <a:rPr lang="en-US" sz="1900" dirty="0" smtClean="0">
                <a:solidFill>
                  <a:schemeClr val="tx1"/>
                </a:solidFill>
                <a:effectLst>
                  <a:outerShdw blurRad="38100" dist="38100" dir="2700000" algn="tl">
                    <a:srgbClr val="0064E2"/>
                  </a:outerShdw>
                </a:effectLst>
                <a:latin typeface="+mn-lt"/>
                <a:ea typeface="ＭＳ Ｐゴシック" pitchFamily="-65" charset="-128"/>
              </a:rPr>
              <a:t>oot sector infector</a:t>
            </a:r>
          </a:p>
          <a:p>
            <a:pPr lvl="1" eaLnBrk="1" hangingPunct="1">
              <a:lnSpc>
                <a:spcPct val="90000"/>
              </a:lnSpc>
              <a:buClr>
                <a:schemeClr val="accent6">
                  <a:lumMod val="60000"/>
                  <a:lumOff val="40000"/>
                </a:schemeClr>
              </a:buClr>
              <a:buSzPct val="140000"/>
              <a:buFont typeface="Arial" charset="0"/>
              <a:buChar char="•"/>
            </a:pPr>
            <a:r>
              <a:rPr lang="en-US" sz="1500" dirty="0">
                <a:solidFill>
                  <a:schemeClr val="tx1"/>
                </a:solidFill>
                <a:effectLst>
                  <a:outerShdw blurRad="38100" dist="38100" dir="2700000" algn="tl">
                    <a:srgbClr val="0064E2"/>
                  </a:outerShdw>
                </a:effectLst>
                <a:latin typeface="+mn-lt"/>
                <a:ea typeface="ＭＳ Ｐゴシック" pitchFamily="-65" charset="-128"/>
              </a:rPr>
              <a:t>I</a:t>
            </a:r>
            <a:r>
              <a:rPr lang="en-US" sz="1500" dirty="0" smtClean="0">
                <a:solidFill>
                  <a:schemeClr val="tx1"/>
                </a:solidFill>
                <a:effectLst>
                  <a:outerShdw blurRad="38100" dist="38100" dir="2700000" algn="tl">
                    <a:srgbClr val="0064E2"/>
                  </a:outerShdw>
                </a:effectLst>
                <a:latin typeface="+mn-lt"/>
                <a:ea typeface="ＭＳ Ｐゴシック" pitchFamily="-65" charset="-128"/>
              </a:rPr>
              <a:t>nfects a master boot record or boot record and spreads when a system is booted from the disk containing the virus</a:t>
            </a:r>
          </a:p>
          <a:p>
            <a:pPr eaLnBrk="1" hangingPunct="1">
              <a:lnSpc>
                <a:spcPct val="90000"/>
              </a:lnSpc>
              <a:buClr>
                <a:schemeClr val="accent6">
                  <a:lumMod val="60000"/>
                  <a:lumOff val="40000"/>
                </a:schemeClr>
              </a:buClr>
              <a:buSzPct val="140000"/>
              <a:buFont typeface="Arial" charset="0"/>
              <a:buChar char="•"/>
            </a:pPr>
            <a:r>
              <a:rPr lang="en-US" sz="1900" dirty="0">
                <a:solidFill>
                  <a:schemeClr val="tx1"/>
                </a:solidFill>
                <a:effectLst>
                  <a:outerShdw blurRad="38100" dist="38100" dir="2700000" algn="tl">
                    <a:srgbClr val="0064E2"/>
                  </a:outerShdw>
                </a:effectLst>
                <a:latin typeface="+mn-lt"/>
                <a:ea typeface="ＭＳ Ｐゴシック" pitchFamily="-65" charset="-128"/>
              </a:rPr>
              <a:t>F</a:t>
            </a:r>
            <a:r>
              <a:rPr lang="en-US" sz="1900" dirty="0" smtClean="0">
                <a:solidFill>
                  <a:schemeClr val="tx1"/>
                </a:solidFill>
                <a:effectLst>
                  <a:outerShdw blurRad="38100" dist="38100" dir="2700000" algn="tl">
                    <a:srgbClr val="0064E2"/>
                  </a:outerShdw>
                </a:effectLst>
                <a:latin typeface="+mn-lt"/>
                <a:ea typeface="ＭＳ Ｐゴシック" pitchFamily="-65" charset="-128"/>
              </a:rPr>
              <a:t>ile infector </a:t>
            </a:r>
          </a:p>
          <a:p>
            <a:pPr lvl="1">
              <a:lnSpc>
                <a:spcPct val="90000"/>
              </a:lnSpc>
              <a:buClr>
                <a:schemeClr val="accent6">
                  <a:lumMod val="60000"/>
                  <a:lumOff val="40000"/>
                </a:schemeClr>
              </a:buClr>
              <a:buSzPct val="140000"/>
              <a:buFont typeface="Arial" charset="0"/>
              <a:buChar char="•"/>
            </a:pPr>
            <a:r>
              <a:rPr lang="en-US" sz="1500" dirty="0">
                <a:solidFill>
                  <a:schemeClr val="tx1"/>
                </a:solidFill>
                <a:effectLst>
                  <a:outerShdw blurRad="38100" dist="38100" dir="2700000" algn="tl">
                    <a:srgbClr val="0064E2"/>
                  </a:outerShdw>
                </a:effectLst>
                <a:latin typeface="+mn-lt"/>
                <a:ea typeface="ＭＳ Ｐゴシック" pitchFamily="-65" charset="-128"/>
              </a:rPr>
              <a:t>Infects files that the operating system or shell considers to be executable</a:t>
            </a:r>
          </a:p>
          <a:p>
            <a:pPr eaLnBrk="1" hangingPunct="1">
              <a:lnSpc>
                <a:spcPct val="90000"/>
              </a:lnSpc>
              <a:buClr>
                <a:schemeClr val="accent6">
                  <a:lumMod val="60000"/>
                  <a:lumOff val="40000"/>
                </a:schemeClr>
              </a:buClr>
              <a:buSzPct val="140000"/>
              <a:buFont typeface="Arial" charset="0"/>
              <a:buChar char="•"/>
            </a:pPr>
            <a:r>
              <a:rPr lang="en-US" sz="1900" dirty="0">
                <a:solidFill>
                  <a:schemeClr val="tx1"/>
                </a:solidFill>
                <a:effectLst>
                  <a:outerShdw blurRad="38100" dist="38100" dir="2700000" algn="tl">
                    <a:srgbClr val="0064E2"/>
                  </a:outerShdw>
                </a:effectLst>
                <a:latin typeface="+mn-lt"/>
                <a:ea typeface="ＭＳ Ｐゴシック" pitchFamily="-65" charset="-128"/>
              </a:rPr>
              <a:t>M</a:t>
            </a:r>
            <a:r>
              <a:rPr lang="en-US" sz="1900" dirty="0" smtClean="0">
                <a:solidFill>
                  <a:schemeClr val="tx1"/>
                </a:solidFill>
                <a:effectLst>
                  <a:outerShdw blurRad="38100" dist="38100" dir="2700000" algn="tl">
                    <a:srgbClr val="0064E2"/>
                  </a:outerShdw>
                </a:effectLst>
                <a:latin typeface="+mn-lt"/>
                <a:ea typeface="ＭＳ Ｐゴシック" pitchFamily="-65" charset="-128"/>
              </a:rPr>
              <a:t>acro virus</a:t>
            </a:r>
          </a:p>
          <a:p>
            <a:pPr lvl="1">
              <a:lnSpc>
                <a:spcPct val="90000"/>
              </a:lnSpc>
              <a:buClr>
                <a:schemeClr val="accent6">
                  <a:lumMod val="60000"/>
                  <a:lumOff val="40000"/>
                </a:schemeClr>
              </a:buClr>
              <a:buSzPct val="140000"/>
              <a:buFont typeface="Arial" charset="0"/>
              <a:buChar char="•"/>
            </a:pPr>
            <a:r>
              <a:rPr lang="en-US" sz="1500" dirty="0">
                <a:solidFill>
                  <a:schemeClr val="tx1"/>
                </a:solidFill>
                <a:effectLst>
                  <a:outerShdw blurRad="38100" dist="38100" dir="2700000" algn="tl">
                    <a:srgbClr val="0064E2"/>
                  </a:outerShdw>
                </a:effectLst>
                <a:latin typeface="+mn-lt"/>
                <a:ea typeface="ＭＳ Ｐゴシック" pitchFamily="-65" charset="-128"/>
              </a:rPr>
              <a:t>Infects files with macro or scripting code that is interpreted by an application</a:t>
            </a:r>
          </a:p>
          <a:p>
            <a:pPr eaLnBrk="1" hangingPunct="1">
              <a:lnSpc>
                <a:spcPct val="90000"/>
              </a:lnSpc>
              <a:buClr>
                <a:schemeClr val="accent6">
                  <a:lumMod val="60000"/>
                  <a:lumOff val="40000"/>
                </a:schemeClr>
              </a:buClr>
              <a:buSzPct val="140000"/>
              <a:buFont typeface="Arial" charset="0"/>
              <a:buChar char="•"/>
            </a:pPr>
            <a:r>
              <a:rPr lang="en-US" sz="1900" dirty="0">
                <a:solidFill>
                  <a:schemeClr val="tx1"/>
                </a:solidFill>
                <a:effectLst>
                  <a:outerShdw blurRad="38100" dist="38100" dir="2700000" algn="tl">
                    <a:srgbClr val="0064E2"/>
                  </a:outerShdw>
                </a:effectLst>
                <a:latin typeface="+mn-lt"/>
                <a:ea typeface="ＭＳ Ｐゴシック" pitchFamily="-65" charset="-128"/>
              </a:rPr>
              <a:t>M</a:t>
            </a:r>
            <a:r>
              <a:rPr lang="en-US" sz="1900" dirty="0" smtClean="0">
                <a:solidFill>
                  <a:schemeClr val="tx1"/>
                </a:solidFill>
                <a:effectLst>
                  <a:outerShdw blurRad="38100" dist="38100" dir="2700000" algn="tl">
                    <a:srgbClr val="0064E2"/>
                  </a:outerShdw>
                </a:effectLst>
                <a:latin typeface="+mn-lt"/>
                <a:ea typeface="ＭＳ Ｐゴシック" pitchFamily="-65" charset="-128"/>
              </a:rPr>
              <a:t>ultipartite virus</a:t>
            </a:r>
          </a:p>
          <a:p>
            <a:pPr lvl="1">
              <a:lnSpc>
                <a:spcPct val="90000"/>
              </a:lnSpc>
              <a:buClr>
                <a:schemeClr val="accent6">
                  <a:lumMod val="60000"/>
                  <a:lumOff val="40000"/>
                </a:schemeClr>
              </a:buClr>
              <a:buSzPct val="140000"/>
              <a:buFont typeface="Arial" charset="0"/>
              <a:buChar char="•"/>
            </a:pPr>
            <a:r>
              <a:rPr lang="en-US" sz="1500" dirty="0">
                <a:solidFill>
                  <a:schemeClr val="tx1"/>
                </a:solidFill>
                <a:effectLst>
                  <a:outerShdw blurRad="38100" dist="38100" dir="2700000" algn="tl">
                    <a:srgbClr val="0064E2"/>
                  </a:outerShdw>
                </a:effectLst>
                <a:latin typeface="+mn-lt"/>
                <a:ea typeface="ＭＳ Ｐゴシック" pitchFamily="-65" charset="-128"/>
              </a:rPr>
              <a:t>Infects files in multiple ways</a:t>
            </a:r>
          </a:p>
        </p:txBody>
      </p:sp>
      <p:sp>
        <p:nvSpPr>
          <p:cNvPr id="8" name="Content Placeholder 7"/>
          <p:cNvSpPr>
            <a:spLocks noGrp="1"/>
          </p:cNvSpPr>
          <p:nvPr>
            <p:ph sz="quarter" idx="14"/>
          </p:nvPr>
        </p:nvSpPr>
        <p:spPr>
          <a:xfrm>
            <a:off x="4788024" y="2420888"/>
            <a:ext cx="4114800" cy="4191000"/>
          </a:xfrm>
        </p:spPr>
        <p:txBody>
          <a:bodyPr wrap="square" numCol="1" anchor="t" anchorCtr="0" compatLnSpc="1">
            <a:prstTxWarp prst="textNoShape">
              <a:avLst/>
            </a:prstTxWarp>
            <a:normAutofit/>
          </a:bodyPr>
          <a:lstStyle/>
          <a:p>
            <a:pPr eaLnBrk="1" hangingPunct="1">
              <a:lnSpc>
                <a:spcPct val="80000"/>
              </a:lnSpc>
              <a:buClr>
                <a:schemeClr val="accent6">
                  <a:lumMod val="60000"/>
                  <a:lumOff val="40000"/>
                </a:schemeClr>
              </a:buClr>
              <a:buSzPct val="140000"/>
              <a:buFont typeface="Arial" charset="0"/>
              <a:buChar char="•"/>
            </a:pPr>
            <a:r>
              <a:rPr lang="en-US" sz="1900" dirty="0">
                <a:solidFill>
                  <a:schemeClr val="tx1"/>
                </a:solidFill>
                <a:effectLst>
                  <a:outerShdw blurRad="38100" dist="38100" dir="2700000" algn="tl">
                    <a:srgbClr val="0064E2"/>
                  </a:outerShdw>
                </a:effectLst>
                <a:latin typeface="+mn-lt"/>
                <a:ea typeface="ＭＳ Ｐゴシック" pitchFamily="-65" charset="-128"/>
              </a:rPr>
              <a:t>E</a:t>
            </a:r>
            <a:r>
              <a:rPr lang="en-US" sz="1900" dirty="0" smtClean="0">
                <a:solidFill>
                  <a:schemeClr val="tx1"/>
                </a:solidFill>
                <a:effectLst>
                  <a:outerShdw blurRad="38100" dist="38100" dir="2700000" algn="tl">
                    <a:srgbClr val="0064E2"/>
                  </a:outerShdw>
                </a:effectLst>
                <a:latin typeface="+mn-lt"/>
                <a:ea typeface="ＭＳ Ｐゴシック" pitchFamily="-65" charset="-128"/>
              </a:rPr>
              <a:t>ncrypted virus</a:t>
            </a:r>
          </a:p>
          <a:p>
            <a:pPr lvl="1">
              <a:lnSpc>
                <a:spcPct val="90000"/>
              </a:lnSpc>
              <a:buClr>
                <a:schemeClr val="accent6">
                  <a:lumMod val="60000"/>
                  <a:lumOff val="40000"/>
                </a:schemeClr>
              </a:buClr>
              <a:buSzPct val="140000"/>
              <a:buFont typeface="Arial" charset="0"/>
              <a:buChar char="•"/>
            </a:pPr>
            <a:r>
              <a:rPr lang="en-US" sz="1500" dirty="0">
                <a:solidFill>
                  <a:schemeClr val="tx1"/>
                </a:solidFill>
                <a:effectLst>
                  <a:outerShdw blurRad="38100" dist="38100" dir="2700000" algn="tl">
                    <a:srgbClr val="0064E2"/>
                  </a:outerShdw>
                </a:effectLst>
                <a:latin typeface="+mn-lt"/>
                <a:ea typeface="ＭＳ Ｐゴシック" pitchFamily="-65" charset="-128"/>
              </a:rPr>
              <a:t>A portion of the virus creates a random encryption key and encrypts the remainder of the virus</a:t>
            </a:r>
          </a:p>
          <a:p>
            <a:pPr eaLnBrk="1" hangingPunct="1">
              <a:lnSpc>
                <a:spcPct val="80000"/>
              </a:lnSpc>
              <a:buClr>
                <a:schemeClr val="accent6">
                  <a:lumMod val="60000"/>
                  <a:lumOff val="40000"/>
                </a:schemeClr>
              </a:buClr>
              <a:buSzPct val="140000"/>
              <a:buFont typeface="Arial" charset="0"/>
              <a:buChar char="•"/>
            </a:pPr>
            <a:r>
              <a:rPr lang="en-US" sz="1900" dirty="0">
                <a:solidFill>
                  <a:schemeClr val="tx1"/>
                </a:solidFill>
                <a:effectLst>
                  <a:outerShdw blurRad="38100" dist="38100" dir="2700000" algn="tl">
                    <a:srgbClr val="0064E2"/>
                  </a:outerShdw>
                </a:effectLst>
                <a:latin typeface="+mn-lt"/>
                <a:ea typeface="ＭＳ Ｐゴシック" pitchFamily="-65" charset="-128"/>
              </a:rPr>
              <a:t>S</a:t>
            </a:r>
            <a:r>
              <a:rPr lang="en-US" sz="1900" dirty="0" smtClean="0">
                <a:solidFill>
                  <a:schemeClr val="tx1"/>
                </a:solidFill>
                <a:effectLst>
                  <a:outerShdw blurRad="38100" dist="38100" dir="2700000" algn="tl">
                    <a:srgbClr val="0064E2"/>
                  </a:outerShdw>
                </a:effectLst>
                <a:latin typeface="+mn-lt"/>
                <a:ea typeface="ＭＳ Ｐゴシック" pitchFamily="-65" charset="-128"/>
              </a:rPr>
              <a:t>tealth virus</a:t>
            </a:r>
          </a:p>
          <a:p>
            <a:pPr lvl="1">
              <a:lnSpc>
                <a:spcPct val="90000"/>
              </a:lnSpc>
              <a:buClr>
                <a:schemeClr val="accent6">
                  <a:lumMod val="60000"/>
                  <a:lumOff val="40000"/>
                </a:schemeClr>
              </a:buClr>
              <a:buSzPct val="140000"/>
              <a:buFont typeface="Arial" charset="0"/>
              <a:buChar char="•"/>
            </a:pPr>
            <a:r>
              <a:rPr lang="en-US" sz="1500" dirty="0">
                <a:solidFill>
                  <a:schemeClr val="tx1"/>
                </a:solidFill>
                <a:effectLst>
                  <a:outerShdw blurRad="38100" dist="38100" dir="2700000" algn="tl">
                    <a:srgbClr val="0064E2"/>
                  </a:outerShdw>
                </a:effectLst>
                <a:latin typeface="+mn-lt"/>
                <a:ea typeface="ＭＳ Ｐゴシック" pitchFamily="-65" charset="-128"/>
              </a:rPr>
              <a:t>A form of virus explicitly designed to hide itself from detection by anti-virus software</a:t>
            </a:r>
          </a:p>
          <a:p>
            <a:pPr eaLnBrk="1" hangingPunct="1">
              <a:lnSpc>
                <a:spcPct val="80000"/>
              </a:lnSpc>
              <a:buClr>
                <a:schemeClr val="accent6">
                  <a:lumMod val="60000"/>
                  <a:lumOff val="40000"/>
                </a:schemeClr>
              </a:buClr>
              <a:buSzPct val="140000"/>
              <a:buFont typeface="Arial" charset="0"/>
              <a:buChar char="•"/>
            </a:pPr>
            <a:r>
              <a:rPr lang="en-US" sz="1900" dirty="0">
                <a:solidFill>
                  <a:schemeClr val="tx1"/>
                </a:solidFill>
                <a:effectLst>
                  <a:outerShdw blurRad="38100" dist="38100" dir="2700000" algn="tl">
                    <a:srgbClr val="0064E2"/>
                  </a:outerShdw>
                </a:effectLst>
                <a:latin typeface="+mn-lt"/>
                <a:ea typeface="ＭＳ Ｐゴシック" pitchFamily="-65" charset="-128"/>
              </a:rPr>
              <a:t>P</a:t>
            </a:r>
            <a:r>
              <a:rPr lang="en-US" sz="1900" dirty="0" smtClean="0">
                <a:solidFill>
                  <a:schemeClr val="tx1"/>
                </a:solidFill>
                <a:effectLst>
                  <a:outerShdw blurRad="38100" dist="38100" dir="2700000" algn="tl">
                    <a:srgbClr val="0064E2"/>
                  </a:outerShdw>
                </a:effectLst>
                <a:latin typeface="+mn-lt"/>
                <a:ea typeface="ＭＳ Ｐゴシック" pitchFamily="-65" charset="-128"/>
              </a:rPr>
              <a:t>olymorphic virus</a:t>
            </a:r>
          </a:p>
          <a:p>
            <a:pPr lvl="1">
              <a:lnSpc>
                <a:spcPct val="90000"/>
              </a:lnSpc>
              <a:buClr>
                <a:schemeClr val="accent6">
                  <a:lumMod val="60000"/>
                  <a:lumOff val="40000"/>
                </a:schemeClr>
              </a:buClr>
              <a:buSzPct val="140000"/>
              <a:buFont typeface="Arial" charset="0"/>
              <a:buChar char="•"/>
            </a:pPr>
            <a:r>
              <a:rPr lang="en-US" sz="1500" dirty="0">
                <a:solidFill>
                  <a:schemeClr val="tx1"/>
                </a:solidFill>
                <a:effectLst>
                  <a:outerShdw blurRad="38100" dist="38100" dir="2700000" algn="tl">
                    <a:srgbClr val="0064E2"/>
                  </a:outerShdw>
                </a:effectLst>
                <a:latin typeface="+mn-lt"/>
                <a:ea typeface="ＭＳ Ｐゴシック" pitchFamily="-65" charset="-128"/>
              </a:rPr>
              <a:t>A virus that mutates with every infection</a:t>
            </a:r>
          </a:p>
          <a:p>
            <a:pPr eaLnBrk="1" hangingPunct="1">
              <a:lnSpc>
                <a:spcPct val="80000"/>
              </a:lnSpc>
              <a:buClr>
                <a:schemeClr val="accent6">
                  <a:lumMod val="60000"/>
                  <a:lumOff val="40000"/>
                </a:schemeClr>
              </a:buClr>
              <a:buSzPct val="140000"/>
              <a:buFont typeface="Arial" charset="0"/>
              <a:buChar char="•"/>
            </a:pPr>
            <a:r>
              <a:rPr lang="en-US" sz="1900" dirty="0">
                <a:solidFill>
                  <a:schemeClr val="tx1"/>
                </a:solidFill>
                <a:effectLst>
                  <a:outerShdw blurRad="38100" dist="38100" dir="2700000" algn="tl">
                    <a:srgbClr val="0064E2"/>
                  </a:outerShdw>
                </a:effectLst>
                <a:latin typeface="+mn-lt"/>
                <a:ea typeface="ＭＳ Ｐゴシック" pitchFamily="-65" charset="-128"/>
              </a:rPr>
              <a:t>M</a:t>
            </a:r>
            <a:r>
              <a:rPr lang="en-US" sz="1900" dirty="0" smtClean="0">
                <a:solidFill>
                  <a:schemeClr val="tx1"/>
                </a:solidFill>
                <a:effectLst>
                  <a:outerShdw blurRad="38100" dist="38100" dir="2700000" algn="tl">
                    <a:srgbClr val="0064E2"/>
                  </a:outerShdw>
                </a:effectLst>
                <a:latin typeface="+mn-lt"/>
                <a:ea typeface="ＭＳ Ｐゴシック" pitchFamily="-65" charset="-128"/>
              </a:rPr>
              <a:t>etamorphic virus</a:t>
            </a:r>
          </a:p>
          <a:p>
            <a:pPr lvl="1">
              <a:lnSpc>
                <a:spcPct val="90000"/>
              </a:lnSpc>
              <a:buClr>
                <a:schemeClr val="accent6">
                  <a:lumMod val="60000"/>
                  <a:lumOff val="40000"/>
                </a:schemeClr>
              </a:buClr>
              <a:buSzPct val="140000"/>
              <a:buFont typeface="Arial" charset="0"/>
              <a:buChar char="•"/>
            </a:pPr>
            <a:r>
              <a:rPr lang="en-US" sz="1500" dirty="0">
                <a:solidFill>
                  <a:schemeClr val="tx1"/>
                </a:solidFill>
                <a:effectLst>
                  <a:outerShdw blurRad="38100" dist="38100" dir="2700000" algn="tl">
                    <a:srgbClr val="0064E2"/>
                  </a:outerShdw>
                </a:effectLst>
                <a:latin typeface="+mn-lt"/>
                <a:ea typeface="ＭＳ Ｐゴシック" pitchFamily="-65" charset="-128"/>
              </a:rPr>
              <a:t>A virus that mutates and rewrites itself completely at each iteration and may change behavior as well as appearance</a:t>
            </a:r>
          </a:p>
        </p:txBody>
      </p:sp>
      <p:cxnSp>
        <p:nvCxnSpPr>
          <p:cNvPr id="10" name="Straight Connector 9"/>
          <p:cNvCxnSpPr/>
          <p:nvPr/>
        </p:nvCxnSpPr>
        <p:spPr>
          <a:xfrm rot="16200000" flipH="1">
            <a:off x="1981200" y="4267200"/>
            <a:ext cx="5105400" cy="76200"/>
          </a:xfrm>
          <a:prstGeom prst="line">
            <a:avLst/>
          </a:prstGeom>
          <a:ln>
            <a:solidFill>
              <a:schemeClr val="accent6">
                <a:lumMod val="40000"/>
                <a:lumOff val="6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457200" y="-304800"/>
            <a:ext cx="8229600" cy="1600200"/>
          </a:xfrm>
        </p:spPr>
        <p:txBody>
          <a:bodyPr/>
          <a:lstStyle/>
          <a:p>
            <a:pPr eaLnBrk="1" fontAlgn="auto" hangingPunct="1">
              <a:spcAft>
                <a:spcPts val="0"/>
              </a:spcAft>
              <a:defRPr/>
            </a:pPr>
            <a:r>
              <a:rPr lang="en-US" dirty="0">
                <a:solidFill>
                  <a:schemeClr val="accent6">
                    <a:lumMod val="40000"/>
                    <a:lumOff val="60000"/>
                  </a:schemeClr>
                </a:solidFill>
              </a:rPr>
              <a:t>Worms</a:t>
            </a:r>
          </a:p>
        </p:txBody>
      </p:sp>
      <p:sp>
        <p:nvSpPr>
          <p:cNvPr id="238595" name="Rectangle 3"/>
          <p:cNvSpPr>
            <a:spLocks noGrp="1" noChangeArrowheads="1"/>
          </p:cNvSpPr>
          <p:nvPr>
            <p:ph idx="1"/>
          </p:nvPr>
        </p:nvSpPr>
        <p:spPr>
          <a:xfrm>
            <a:off x="457200" y="1828800"/>
            <a:ext cx="8229600" cy="5029200"/>
          </a:xfrm>
        </p:spPr>
        <p:txBody>
          <a:bodyPr wrap="square" numCol="1" anchor="t" anchorCtr="0" compatLnSpc="1">
            <a:prstTxWarp prst="textNoShape">
              <a:avLst/>
            </a:prstTxWarp>
            <a:normAutofit/>
          </a:bodyPr>
          <a:lstStyle/>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P</a:t>
            </a:r>
            <a:r>
              <a:rPr lang="en-US" sz="1800" dirty="0" smtClean="0">
                <a:solidFill>
                  <a:schemeClr val="tx1"/>
                </a:solidFill>
                <a:effectLst>
                  <a:outerShdw blurRad="38100" dist="38100" dir="2700000" algn="tl">
                    <a:srgbClr val="0064E2"/>
                  </a:outerShdw>
                </a:effectLst>
                <a:latin typeface="+mn-lt"/>
                <a:ea typeface="ＭＳ Ｐゴシック" pitchFamily="-65" charset="-128"/>
              </a:rPr>
              <a:t>rogram that actively seeks out more machines to infect and each infected machine serves as an automated launching pad for attacks on other machines</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E</a:t>
            </a:r>
            <a:r>
              <a:rPr lang="en-US" sz="1800" dirty="0" smtClean="0">
                <a:solidFill>
                  <a:schemeClr val="tx1"/>
                </a:solidFill>
                <a:effectLst>
                  <a:outerShdw blurRad="38100" dist="38100" dir="2700000" algn="tl">
                    <a:srgbClr val="0064E2"/>
                  </a:outerShdw>
                </a:effectLst>
                <a:latin typeface="+mn-lt"/>
                <a:ea typeface="ＭＳ Ｐゴシック" pitchFamily="-65" charset="-128"/>
              </a:rPr>
              <a:t>xploits software vulnerabilities in client or server programs</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C</a:t>
            </a:r>
            <a:r>
              <a:rPr lang="en-US" sz="1800" dirty="0" smtClean="0">
                <a:solidFill>
                  <a:schemeClr val="tx1"/>
                </a:solidFill>
                <a:effectLst>
                  <a:outerShdw blurRad="38100" dist="38100" dir="2700000" algn="tl">
                    <a:srgbClr val="0064E2"/>
                  </a:outerShdw>
                </a:effectLst>
                <a:latin typeface="+mn-lt"/>
                <a:ea typeface="ＭＳ Ｐゴシック" pitchFamily="-65" charset="-128"/>
              </a:rPr>
              <a:t>an use network connections to spread from system to system</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S</a:t>
            </a:r>
            <a:r>
              <a:rPr lang="en-US" sz="1800" dirty="0" smtClean="0">
                <a:solidFill>
                  <a:schemeClr val="tx1"/>
                </a:solidFill>
                <a:effectLst>
                  <a:outerShdw blurRad="38100" dist="38100" dir="2700000" algn="tl">
                    <a:srgbClr val="0064E2"/>
                  </a:outerShdw>
                </a:effectLst>
                <a:latin typeface="+mn-lt"/>
                <a:ea typeface="ＭＳ Ｐゴシック" pitchFamily="-65" charset="-128"/>
              </a:rPr>
              <a:t>preads through shared media (USB drives, CD, DVD data disks)</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E</a:t>
            </a:r>
            <a:r>
              <a:rPr lang="en-US" sz="1800" dirty="0" smtClean="0">
                <a:solidFill>
                  <a:schemeClr val="tx1"/>
                </a:solidFill>
                <a:effectLst>
                  <a:outerShdw blurRad="38100" dist="38100" dir="2700000" algn="tl">
                    <a:srgbClr val="0064E2"/>
                  </a:outerShdw>
                </a:effectLst>
                <a:latin typeface="+mn-lt"/>
                <a:ea typeface="ＭＳ Ｐゴシック" pitchFamily="-65" charset="-128"/>
              </a:rPr>
              <a:t>-mail worms spread in macro or script code included in attachments and instant messenger file transfers</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U</a:t>
            </a:r>
            <a:r>
              <a:rPr lang="en-US" sz="1800" dirty="0" smtClean="0">
                <a:solidFill>
                  <a:schemeClr val="tx1"/>
                </a:solidFill>
                <a:effectLst>
                  <a:outerShdw blurRad="38100" dist="38100" dir="2700000" algn="tl">
                    <a:srgbClr val="0064E2"/>
                  </a:outerShdw>
                </a:effectLst>
                <a:latin typeface="+mn-lt"/>
                <a:ea typeface="ＭＳ Ｐゴシック" pitchFamily="-65" charset="-128"/>
              </a:rPr>
              <a:t>pon activation the worm may replicate and propagate again </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U</a:t>
            </a:r>
            <a:r>
              <a:rPr lang="en-US" sz="1800" dirty="0" smtClean="0">
                <a:solidFill>
                  <a:schemeClr val="tx1"/>
                </a:solidFill>
                <a:effectLst>
                  <a:outerShdw blurRad="38100" dist="38100" dir="2700000" algn="tl">
                    <a:srgbClr val="0064E2"/>
                  </a:outerShdw>
                </a:effectLst>
                <a:latin typeface="+mn-lt"/>
                <a:ea typeface="ＭＳ Ｐゴシック" pitchFamily="-65" charset="-128"/>
              </a:rPr>
              <a:t>sually carries some form of payload</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F</a:t>
            </a:r>
            <a:r>
              <a:rPr lang="en-US" sz="1800" dirty="0" smtClean="0">
                <a:solidFill>
                  <a:schemeClr val="tx1"/>
                </a:solidFill>
                <a:effectLst>
                  <a:outerShdw blurRad="38100" dist="38100" dir="2700000" algn="tl">
                    <a:srgbClr val="0064E2"/>
                  </a:outerShdw>
                </a:effectLst>
                <a:latin typeface="+mn-lt"/>
                <a:ea typeface="ＭＳ Ｐゴシック" pitchFamily="-65" charset="-128"/>
              </a:rPr>
              <a:t>irst known implementation was done in Xerox Palo Alto Labs in the early 1980s</a:t>
            </a: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1043608" y="116632"/>
            <a:ext cx="8100392" cy="1143000"/>
          </a:xfrm>
        </p:spPr>
        <p:txBody>
          <a:bodyPr wrap="square" numCol="1" anchorCtr="0" compatLnSpc="1">
            <a:prstTxWarp prst="textNoShape">
              <a:avLst/>
            </a:prstTxWarp>
          </a:bodyPr>
          <a:lstStyle/>
          <a:p>
            <a:pPr eaLnBrk="1" hangingPunct="1"/>
            <a:r>
              <a:rPr lang="en-US" dirty="0" smtClean="0">
                <a:solidFill>
                  <a:schemeClr val="accent6">
                    <a:lumMod val="40000"/>
                    <a:lumOff val="60000"/>
                  </a:schemeClr>
                </a:solidFill>
                <a:effectLst/>
                <a:ea typeface="ＭＳ Ｐゴシック" pitchFamily="-65" charset="-128"/>
              </a:rPr>
              <a:t>Worm Replication</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499855306"/>
              </p:ext>
            </p:extLst>
          </p:nvPr>
        </p:nvGraphicFramePr>
        <p:xfrm>
          <a:off x="533400" y="1600200"/>
          <a:ext cx="83820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wrap="square" numCol="1" anchorCtr="0" compatLnSpc="1">
            <a:prstTxWarp prst="textNoShape">
              <a:avLst/>
            </a:prstTxWarp>
          </a:bodyPr>
          <a:lstStyle/>
          <a:p>
            <a:pPr eaLnBrk="1" hangingPunct="1"/>
            <a:r>
              <a:rPr lang="en-GB" dirty="0">
                <a:solidFill>
                  <a:schemeClr val="accent6">
                    <a:lumMod val="60000"/>
                    <a:lumOff val="40000"/>
                  </a:schemeClr>
                </a:solidFill>
              </a:rPr>
              <a:t>Malware</a:t>
            </a:r>
            <a:endParaRPr lang="en-AU" dirty="0">
              <a:solidFill>
                <a:schemeClr val="accent6">
                  <a:lumMod val="60000"/>
                  <a:lumOff val="40000"/>
                </a:schemeClr>
              </a:solidFill>
            </a:endParaRPr>
          </a:p>
        </p:txBody>
      </p:sp>
      <p:sp>
        <p:nvSpPr>
          <p:cNvPr id="200707" name="Rectangle 3"/>
          <p:cNvSpPr>
            <a:spLocks noGrp="1" noChangeArrowheads="1"/>
          </p:cNvSpPr>
          <p:nvPr>
            <p:ph idx="1"/>
          </p:nvPr>
        </p:nvSpPr>
        <p:spPr>
          <a:xfrm>
            <a:off x="381000" y="1905000"/>
            <a:ext cx="8007424" cy="4648200"/>
          </a:xfrm>
        </p:spPr>
        <p:txBody>
          <a:bodyPr wrap="square" numCol="1" anchor="t" anchorCtr="0" compatLnSpc="1">
            <a:prstTxWarp prst="textNoShape">
              <a:avLst/>
            </a:prstTxWarp>
          </a:bodyPr>
          <a:lstStyle/>
          <a:p>
            <a:pPr algn="ctr" eaLnBrk="1" hangingPunct="1">
              <a:buFont typeface="Wingdings" pitchFamily="-65" charset="2"/>
              <a:buNone/>
            </a:pPr>
            <a:r>
              <a:rPr lang="en-US" sz="3200" dirty="0" smtClean="0">
                <a:effectLst>
                  <a:outerShdw blurRad="38100" dist="38100" dir="2700000" algn="tl">
                    <a:srgbClr val="0064E2"/>
                  </a:outerShdw>
                </a:effectLst>
                <a:latin typeface="+mn-lt"/>
                <a:ea typeface="ＭＳ Ｐゴシック" pitchFamily="-65" charset="-128"/>
              </a:rPr>
              <a:t>NIST 800-83 defines malware as:</a:t>
            </a:r>
          </a:p>
          <a:p>
            <a:pPr eaLnBrk="1" hangingPunct="1">
              <a:buFont typeface="Wingdings" pitchFamily="-65" charset="2"/>
              <a:buNone/>
            </a:pPr>
            <a:endParaRPr lang="en-US" sz="2000" dirty="0" smtClean="0">
              <a:effectLst>
                <a:outerShdw blurRad="38100" dist="38100" dir="2700000" algn="tl">
                  <a:srgbClr val="0064E2"/>
                </a:outerShdw>
              </a:effectLst>
              <a:latin typeface="+mn-lt"/>
              <a:ea typeface="ＭＳ Ｐゴシック" pitchFamily="-65" charset="-128"/>
            </a:endParaRPr>
          </a:p>
          <a:p>
            <a:pPr algn="ctr" eaLnBrk="1" hangingPunct="1">
              <a:buFont typeface="Wingdings" pitchFamily="-65" charset="2"/>
              <a:buNone/>
            </a:pPr>
            <a:r>
              <a:rPr lang="en-US" sz="2800" dirty="0" smtClean="0">
                <a:effectLst>
                  <a:outerShdw blurRad="38100" dist="38100" dir="2700000" algn="tl">
                    <a:srgbClr val="0064E2"/>
                  </a:outerShdw>
                </a:effectLst>
                <a:latin typeface="+mn-lt"/>
                <a:ea typeface="ＭＳ Ｐゴシック" pitchFamily="-65" charset="-128"/>
              </a:rPr>
              <a:t> “a program that is inserted into a system, usually covertly, with the intent of compromising the confidentiality, integrity, or availability of the victim’s data, applications, or operating system or otherwise annoying or disrupting the victim.” </a:t>
            </a:r>
            <a:endParaRPr lang="en-AU" sz="2800" dirty="0" smtClean="0">
              <a:effectLst>
                <a:outerShdw blurRad="38100" dist="38100" dir="2700000" algn="tl">
                  <a:srgbClr val="0064E2"/>
                </a:outerShdw>
              </a:effectLst>
              <a:latin typeface="+mn-lt"/>
              <a:ea typeface="ＭＳ Ｐゴシック" pitchFamily="-65" charset="-128"/>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71400"/>
            <a:ext cx="8229600" cy="1196752"/>
          </a:xfrm>
        </p:spPr>
        <p:txBody>
          <a:bodyPr/>
          <a:lstStyle/>
          <a:p>
            <a:r>
              <a:rPr lang="en-US" dirty="0" smtClean="0">
                <a:solidFill>
                  <a:srgbClr val="EDD3B6"/>
                </a:solidFill>
              </a:rPr>
              <a:t>Target Discovery</a:t>
            </a:r>
            <a:endParaRPr lang="en-US" dirty="0">
              <a:solidFill>
                <a:srgbClr val="EDD3B6"/>
              </a:solidFill>
            </a:endParaRPr>
          </a:p>
        </p:txBody>
      </p:sp>
      <p:sp>
        <p:nvSpPr>
          <p:cNvPr id="3" name="Content Placeholder 2"/>
          <p:cNvSpPr>
            <a:spLocks noGrp="1"/>
          </p:cNvSpPr>
          <p:nvPr>
            <p:ph idx="1"/>
          </p:nvPr>
        </p:nvSpPr>
        <p:spPr>
          <a:xfrm>
            <a:off x="467544" y="1212729"/>
            <a:ext cx="8229600" cy="916926"/>
          </a:xfrm>
        </p:spPr>
        <p:txBody>
          <a:bodyPr>
            <a:noAutofit/>
          </a:bodyPr>
          <a:lstStyle/>
          <a:p>
            <a:pPr fontAlgn="base">
              <a:lnSpc>
                <a:spcPct val="90000"/>
              </a:lnSpc>
              <a:spcAft>
                <a:spcPct val="0"/>
              </a:spcAft>
              <a:buClr>
                <a:schemeClr val="accent6">
                  <a:lumMod val="60000"/>
                  <a:lumOff val="40000"/>
                </a:schemeClr>
              </a:buClr>
              <a:buSzPct val="140000"/>
              <a:buFont typeface="Arial" charset="0"/>
              <a:buChar char="•"/>
            </a:pPr>
            <a:r>
              <a:rPr lang="en-US" sz="2000" dirty="0">
                <a:latin typeface="+mn-lt"/>
              </a:rPr>
              <a:t>Scanning (or fingerprinting)</a:t>
            </a:r>
          </a:p>
          <a:p>
            <a:pPr lvl="1" fontAlgn="base">
              <a:lnSpc>
                <a:spcPct val="80000"/>
              </a:lnSpc>
              <a:spcAft>
                <a:spcPct val="0"/>
              </a:spcAft>
              <a:buClr>
                <a:schemeClr val="accent6">
                  <a:lumMod val="60000"/>
                  <a:lumOff val="40000"/>
                </a:schemeClr>
              </a:buClr>
              <a:buSzPct val="140000"/>
              <a:buFont typeface="Arial" charset="0"/>
              <a:buChar char="•"/>
            </a:pPr>
            <a:r>
              <a:rPr lang="en-US" sz="1400" dirty="0">
                <a:latin typeface="+mn-lt"/>
                <a:ea typeface="ＭＳ Ｐゴシック" pitchFamily="-65" charset="-128"/>
              </a:rPr>
              <a:t>First function in the propagation phase for a network worm</a:t>
            </a:r>
          </a:p>
          <a:p>
            <a:pPr lvl="1" fontAlgn="base">
              <a:lnSpc>
                <a:spcPct val="80000"/>
              </a:lnSpc>
              <a:spcAft>
                <a:spcPct val="0"/>
              </a:spcAft>
              <a:buClr>
                <a:schemeClr val="accent6">
                  <a:lumMod val="60000"/>
                  <a:lumOff val="40000"/>
                </a:schemeClr>
              </a:buClr>
              <a:buSzPct val="140000"/>
              <a:buFont typeface="Arial" charset="0"/>
              <a:buChar char="•"/>
            </a:pPr>
            <a:r>
              <a:rPr lang="en-US" sz="1400" dirty="0">
                <a:latin typeface="+mn-lt"/>
                <a:ea typeface="ＭＳ Ｐゴシック" pitchFamily="-65" charset="-128"/>
              </a:rPr>
              <a:t>Searches for other systems to infect</a:t>
            </a:r>
          </a:p>
        </p:txBody>
      </p:sp>
      <p:sp>
        <p:nvSpPr>
          <p:cNvPr id="5" name="TextBox 4"/>
          <p:cNvSpPr txBox="1"/>
          <p:nvPr/>
        </p:nvSpPr>
        <p:spPr>
          <a:xfrm>
            <a:off x="447831" y="2109114"/>
            <a:ext cx="7272808" cy="4635115"/>
          </a:xfrm>
          <a:prstGeom prst="rect">
            <a:avLst/>
          </a:prstGeom>
          <a:noFill/>
        </p:spPr>
        <p:txBody>
          <a:bodyPr wrap="square" rtlCol="0">
            <a:spAutoFit/>
          </a:bodyPr>
          <a:lstStyle/>
          <a:p>
            <a:pPr marL="342900" lvl="0" indent="-342900">
              <a:lnSpc>
                <a:spcPct val="90000"/>
              </a:lnSpc>
              <a:spcBef>
                <a:spcPct val="20000"/>
              </a:spcBef>
              <a:buClr>
                <a:schemeClr val="accent6">
                  <a:lumMod val="60000"/>
                  <a:lumOff val="40000"/>
                </a:schemeClr>
              </a:buClr>
              <a:buSzPct val="140000"/>
              <a:buFont typeface="Arial" charset="0"/>
              <a:buChar char="•"/>
            </a:pPr>
            <a:r>
              <a:rPr lang="en-US" sz="2000" dirty="0">
                <a:solidFill>
                  <a:schemeClr val="tx1">
                    <a:lumMod val="50000"/>
                    <a:lumOff val="50000"/>
                  </a:schemeClr>
                </a:solidFill>
                <a:latin typeface="+mn-lt"/>
                <a:ea typeface="+mn-ea"/>
              </a:rPr>
              <a:t>Random</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Each compromised host probes random addresses in the IP address space using a different seed</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This produces a high volume of Internet traffic which may cause generalized disruption even before the actual attack is launched</a:t>
            </a:r>
          </a:p>
          <a:p>
            <a:pPr marL="342900" indent="-342900" defTabSz="622300">
              <a:lnSpc>
                <a:spcPct val="90000"/>
              </a:lnSpc>
              <a:spcBef>
                <a:spcPct val="20000"/>
              </a:spcBef>
              <a:buClr>
                <a:schemeClr val="accent6">
                  <a:lumMod val="60000"/>
                  <a:lumOff val="40000"/>
                </a:schemeClr>
              </a:buClr>
              <a:buSzPct val="140000"/>
              <a:buFont typeface="Arial" charset="0"/>
              <a:buChar char="•"/>
            </a:pPr>
            <a:r>
              <a:rPr lang="en-US" sz="2000" dirty="0">
                <a:solidFill>
                  <a:schemeClr val="tx1">
                    <a:lumMod val="50000"/>
                    <a:lumOff val="50000"/>
                  </a:schemeClr>
                </a:solidFill>
                <a:latin typeface="+mn-lt"/>
                <a:ea typeface="+mn-ea"/>
              </a:rPr>
              <a:t>Hit-list</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The attacker first compiles a long list of potential vulnerable machines</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Once the list is compiled the attacker begins infecting machines on the list</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Each infected machine is provided with a portion of the list to scan</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This results in a very short scanning period which may make it difficult to detect that infection is taking place</a:t>
            </a:r>
          </a:p>
          <a:p>
            <a:pPr marL="342900" lvl="0" indent="-342900" defTabSz="622300">
              <a:lnSpc>
                <a:spcPct val="90000"/>
              </a:lnSpc>
              <a:spcBef>
                <a:spcPct val="20000"/>
              </a:spcBef>
              <a:buClr>
                <a:schemeClr val="accent6">
                  <a:lumMod val="60000"/>
                  <a:lumOff val="40000"/>
                </a:schemeClr>
              </a:buClr>
              <a:buSzPct val="140000"/>
              <a:buFont typeface="Arial" charset="0"/>
              <a:buChar char="•"/>
            </a:pPr>
            <a:r>
              <a:rPr lang="en-US" sz="2000" dirty="0">
                <a:solidFill>
                  <a:schemeClr val="tx1">
                    <a:lumMod val="50000"/>
                    <a:lumOff val="50000"/>
                  </a:schemeClr>
                </a:solidFill>
                <a:latin typeface="+mn-lt"/>
                <a:ea typeface="+mn-ea"/>
              </a:rPr>
              <a:t>Topological</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This method uses information contained on an infected victim machine to find more hosts to scan</a:t>
            </a:r>
          </a:p>
          <a:p>
            <a:pPr marL="342900" indent="-342900" defTabSz="622300">
              <a:lnSpc>
                <a:spcPct val="90000"/>
              </a:lnSpc>
              <a:spcBef>
                <a:spcPct val="20000"/>
              </a:spcBef>
              <a:buClr>
                <a:schemeClr val="accent6">
                  <a:lumMod val="60000"/>
                  <a:lumOff val="40000"/>
                </a:schemeClr>
              </a:buClr>
              <a:buSzPct val="140000"/>
              <a:buFont typeface="Arial" charset="0"/>
              <a:buChar char="•"/>
            </a:pPr>
            <a:r>
              <a:rPr lang="en-US" sz="2000" dirty="0">
                <a:solidFill>
                  <a:schemeClr val="tx1">
                    <a:lumMod val="50000"/>
                    <a:lumOff val="50000"/>
                  </a:schemeClr>
                </a:solidFill>
                <a:latin typeface="+mn-lt"/>
                <a:ea typeface="+mn-ea"/>
              </a:rPr>
              <a:t>Local subnet</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If a host can be infected behind a firewall that host then looks for targets in its own local network</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The host uses the subnet address structure to find other hosts that would otherwise be protected by the firewall</a:t>
            </a:r>
          </a:p>
          <a:p>
            <a:endParaRPr lang="en-US" dirty="0"/>
          </a:p>
        </p:txBody>
      </p:sp>
    </p:spTree>
    <p:extLst>
      <p:ext uri="{BB962C8B-B14F-4D97-AF65-F5344CB8AC3E}">
        <p14:creationId xmlns:p14="http://schemas.microsoft.com/office/powerpoint/2010/main" val="1445683719"/>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529" t="9052" r="5072" b="31100"/>
          <a:stretch/>
        </p:blipFill>
        <p:spPr>
          <a:xfrm>
            <a:off x="755576" y="260648"/>
            <a:ext cx="7622742" cy="6389651"/>
          </a:xfrm>
          <a:prstGeom prst="rect">
            <a:avLst/>
          </a:prstGeom>
          <a:solidFill>
            <a:schemeClr val="tx1"/>
          </a:solidFill>
        </p:spPr>
      </p:pic>
    </p:spTree>
  </p:cSld>
  <p:clrMapOvr>
    <a:masterClrMapping/>
  </p:clrMapOvr>
  <p:transition spd="slow">
    <p:pull dir="l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228600" y="-457200"/>
            <a:ext cx="8229600" cy="1600200"/>
          </a:xfrm>
        </p:spPr>
        <p:txBody>
          <a:bodyPr/>
          <a:lstStyle/>
          <a:p>
            <a:pPr eaLnBrk="1" fontAlgn="auto" hangingPunct="1">
              <a:spcAft>
                <a:spcPts val="0"/>
              </a:spcAft>
              <a:defRPr/>
            </a:pPr>
            <a:r>
              <a:rPr lang="en-US" dirty="0">
                <a:solidFill>
                  <a:srgbClr val="EDD3B6"/>
                </a:solidFill>
                <a:ea typeface="+mj-ea"/>
                <a:cs typeface="+mj-cs"/>
              </a:rPr>
              <a:t>Morris Worm</a:t>
            </a:r>
          </a:p>
        </p:txBody>
      </p:sp>
      <p:sp>
        <p:nvSpPr>
          <p:cNvPr id="240643" name="Rectangle 3"/>
          <p:cNvSpPr>
            <a:spLocks noGrp="1" noChangeArrowheads="1"/>
          </p:cNvSpPr>
          <p:nvPr>
            <p:ph idx="1"/>
          </p:nvPr>
        </p:nvSpPr>
        <p:spPr>
          <a:xfrm>
            <a:off x="467544" y="1484784"/>
            <a:ext cx="8363272" cy="5945832"/>
          </a:xfrm>
        </p:spPr>
        <p:txBody>
          <a:bodyPr wrap="square" numCol="1" anchor="t" anchorCtr="0" compatLnSpc="1">
            <a:prstTxWarp prst="textNoShape">
              <a:avLst/>
            </a:prstTxWarp>
            <a:normAutofit/>
          </a:bodyPr>
          <a:lstStyle/>
          <a:p>
            <a:pPr eaLnBrk="1" hangingPunct="1">
              <a:lnSpc>
                <a:spcPct val="110000"/>
              </a:lnSpc>
              <a:spcBef>
                <a:spcPts val="72"/>
              </a:spcBef>
              <a:spcAft>
                <a:spcPts val="600"/>
              </a:spcAft>
              <a:buClr>
                <a:schemeClr val="accent6">
                  <a:lumMod val="60000"/>
                  <a:lumOff val="40000"/>
                </a:schemeClr>
              </a:buClr>
              <a:buSzPct val="140000"/>
              <a:buFont typeface="Arial" charset="0"/>
              <a:buChar char="•"/>
            </a:pPr>
            <a:r>
              <a:rPr lang="en-US" dirty="0">
                <a:latin typeface="+mn-lt"/>
                <a:ea typeface="ＭＳ Ｐゴシック" pitchFamily="-65" charset="-128"/>
              </a:rPr>
              <a:t>E</a:t>
            </a:r>
            <a:r>
              <a:rPr lang="en-US" dirty="0" smtClean="0">
                <a:latin typeface="+mn-lt"/>
                <a:ea typeface="ＭＳ Ｐゴシック" pitchFamily="-65" charset="-128"/>
              </a:rPr>
              <a:t>arliest significant worm infection</a:t>
            </a:r>
          </a:p>
          <a:p>
            <a:pPr eaLnBrk="1" hangingPunct="1">
              <a:lnSpc>
                <a:spcPct val="110000"/>
              </a:lnSpc>
              <a:spcBef>
                <a:spcPts val="72"/>
              </a:spcBef>
              <a:spcAft>
                <a:spcPts val="600"/>
              </a:spcAft>
              <a:buClr>
                <a:schemeClr val="accent6">
                  <a:lumMod val="60000"/>
                  <a:lumOff val="40000"/>
                </a:schemeClr>
              </a:buClr>
              <a:buSzPct val="140000"/>
              <a:buFont typeface="Arial" charset="0"/>
              <a:buChar char="•"/>
            </a:pPr>
            <a:r>
              <a:rPr lang="en-US" dirty="0">
                <a:latin typeface="+mn-lt"/>
                <a:ea typeface="ＭＳ Ｐゴシック" pitchFamily="-65" charset="-128"/>
              </a:rPr>
              <a:t>R</a:t>
            </a:r>
            <a:r>
              <a:rPr lang="en-US" dirty="0" smtClean="0">
                <a:latin typeface="+mn-lt"/>
                <a:ea typeface="ＭＳ Ｐゴシック" pitchFamily="-65" charset="-128"/>
              </a:rPr>
              <a:t>eleased by Robert Morris in 1988</a:t>
            </a:r>
          </a:p>
          <a:p>
            <a:pPr eaLnBrk="1" hangingPunct="1">
              <a:lnSpc>
                <a:spcPct val="110000"/>
              </a:lnSpc>
              <a:spcBef>
                <a:spcPts val="72"/>
              </a:spcBef>
              <a:spcAft>
                <a:spcPts val="600"/>
              </a:spcAft>
              <a:buClr>
                <a:schemeClr val="accent6">
                  <a:lumMod val="60000"/>
                  <a:lumOff val="40000"/>
                </a:schemeClr>
              </a:buClr>
              <a:buSzPct val="140000"/>
              <a:buFont typeface="Arial" charset="0"/>
              <a:buChar char="•"/>
            </a:pPr>
            <a:r>
              <a:rPr lang="en-US" dirty="0">
                <a:latin typeface="+mn-lt"/>
                <a:ea typeface="ＭＳ Ｐゴシック" pitchFamily="-65" charset="-128"/>
              </a:rPr>
              <a:t>D</a:t>
            </a:r>
            <a:r>
              <a:rPr lang="en-US" dirty="0" smtClean="0">
                <a:latin typeface="+mn-lt"/>
                <a:ea typeface="ＭＳ Ｐゴシック" pitchFamily="-65" charset="-128"/>
              </a:rPr>
              <a:t>esigned to spread on UNIX systems</a:t>
            </a:r>
          </a:p>
          <a:p>
            <a:pPr lvl="1" eaLnBrk="1" hangingPunct="1">
              <a:lnSpc>
                <a:spcPct val="110000"/>
              </a:lnSpc>
              <a:spcBef>
                <a:spcPts val="72"/>
              </a:spcBef>
              <a:spcAft>
                <a:spcPts val="600"/>
              </a:spcAft>
              <a:buClr>
                <a:schemeClr val="accent6">
                  <a:lumMod val="60000"/>
                  <a:lumOff val="40000"/>
                </a:schemeClr>
              </a:buClr>
              <a:buSzPct val="140000"/>
              <a:buFont typeface="Arial" charset="0"/>
              <a:buChar char="•"/>
            </a:pPr>
            <a:r>
              <a:rPr lang="en-US" sz="1800" dirty="0">
                <a:latin typeface="+mn-lt"/>
                <a:ea typeface="ＭＳ Ｐゴシック" pitchFamily="-65" charset="-128"/>
              </a:rPr>
              <a:t>Attempted to crack local password file to use login/password to logon to </a:t>
            </a:r>
            <a:r>
              <a:rPr lang="en-US" sz="1800" dirty="0" smtClean="0">
                <a:latin typeface="+mn-lt"/>
                <a:ea typeface="ＭＳ Ｐゴシック" pitchFamily="-65" charset="-128"/>
              </a:rPr>
              <a:t>other systems</a:t>
            </a:r>
          </a:p>
          <a:p>
            <a:pPr lvl="1" eaLnBrk="1" hangingPunct="1">
              <a:lnSpc>
                <a:spcPct val="110000"/>
              </a:lnSpc>
              <a:spcBef>
                <a:spcPts val="72"/>
              </a:spcBef>
              <a:spcAft>
                <a:spcPts val="600"/>
              </a:spcAft>
              <a:buClr>
                <a:schemeClr val="accent6">
                  <a:lumMod val="60000"/>
                  <a:lumOff val="40000"/>
                </a:schemeClr>
              </a:buClr>
              <a:buSzPct val="140000"/>
              <a:buFont typeface="Arial" charset="0"/>
              <a:buChar char="•"/>
            </a:pPr>
            <a:r>
              <a:rPr lang="en-US" sz="1800" dirty="0">
                <a:latin typeface="+mn-lt"/>
                <a:ea typeface="ＭＳ Ｐゴシック" pitchFamily="-65" charset="-128"/>
              </a:rPr>
              <a:t>E</a:t>
            </a:r>
            <a:r>
              <a:rPr lang="en-US" sz="1800" dirty="0" smtClean="0">
                <a:latin typeface="+mn-lt"/>
                <a:ea typeface="ＭＳ Ｐゴシック" pitchFamily="-65" charset="-128"/>
              </a:rPr>
              <a:t>xploited a bug in the finger protocol which reports the whereabouts of a remote user</a:t>
            </a:r>
          </a:p>
          <a:p>
            <a:pPr lvl="1" eaLnBrk="1" hangingPunct="1">
              <a:lnSpc>
                <a:spcPct val="110000"/>
              </a:lnSpc>
              <a:spcBef>
                <a:spcPts val="72"/>
              </a:spcBef>
              <a:spcAft>
                <a:spcPts val="600"/>
              </a:spcAft>
              <a:buClr>
                <a:schemeClr val="accent6">
                  <a:lumMod val="60000"/>
                  <a:lumOff val="40000"/>
                </a:schemeClr>
              </a:buClr>
              <a:buSzPct val="140000"/>
              <a:buFont typeface="Arial" charset="0"/>
              <a:buChar char="•"/>
            </a:pPr>
            <a:r>
              <a:rPr lang="en-US" sz="1800" dirty="0">
                <a:latin typeface="+mn-lt"/>
                <a:ea typeface="ＭＳ Ｐゴシック" pitchFamily="-65" charset="-128"/>
              </a:rPr>
              <a:t>E</a:t>
            </a:r>
            <a:r>
              <a:rPr lang="en-US" sz="1800" dirty="0" smtClean="0">
                <a:latin typeface="+mn-lt"/>
                <a:ea typeface="ＭＳ Ｐゴシック" pitchFamily="-65" charset="-128"/>
              </a:rPr>
              <a:t>xploited a trapdoor in the debug option of the remote process that receives and sends mail</a:t>
            </a:r>
          </a:p>
          <a:p>
            <a:pPr>
              <a:lnSpc>
                <a:spcPct val="110000"/>
              </a:lnSpc>
              <a:spcBef>
                <a:spcPts val="72"/>
              </a:spcBef>
              <a:spcAft>
                <a:spcPts val="600"/>
              </a:spcAft>
              <a:buClr>
                <a:schemeClr val="accent6">
                  <a:lumMod val="60000"/>
                  <a:lumOff val="40000"/>
                </a:schemeClr>
              </a:buClr>
              <a:buSzPct val="140000"/>
              <a:buFont typeface="Arial" charset="0"/>
              <a:buChar char="•"/>
            </a:pPr>
            <a:r>
              <a:rPr lang="en-US" dirty="0">
                <a:latin typeface="+mn-lt"/>
                <a:ea typeface="ＭＳ Ｐゴシック" pitchFamily="-65" charset="-128"/>
              </a:rPr>
              <a:t>Successful attacks achieved communication with the operating system command interpreter</a:t>
            </a:r>
          </a:p>
          <a:p>
            <a:pPr lvl="1" eaLnBrk="1" hangingPunct="1">
              <a:lnSpc>
                <a:spcPct val="110000"/>
              </a:lnSpc>
              <a:spcBef>
                <a:spcPts val="72"/>
              </a:spcBef>
              <a:spcAft>
                <a:spcPts val="600"/>
              </a:spcAft>
              <a:buClr>
                <a:schemeClr val="accent6">
                  <a:lumMod val="60000"/>
                  <a:lumOff val="40000"/>
                </a:schemeClr>
              </a:buClr>
              <a:buSzPct val="140000"/>
              <a:buFont typeface="Arial" charset="0"/>
              <a:buChar char="•"/>
            </a:pPr>
            <a:r>
              <a:rPr lang="en-US" sz="1800" dirty="0">
                <a:latin typeface="+mn-lt"/>
                <a:ea typeface="ＭＳ Ｐゴシック" pitchFamily="-65" charset="-128"/>
              </a:rPr>
              <a:t>Sent interpreter a bootstrap program to copy worm over</a:t>
            </a: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idx="4294967295"/>
          </p:nvPr>
        </p:nvSpPr>
        <p:spPr>
          <a:xfrm>
            <a:off x="0" y="76200"/>
            <a:ext cx="9144000" cy="685800"/>
          </a:xfrm>
        </p:spPr>
        <p:txBody>
          <a:bodyPr>
            <a:normAutofit fontScale="90000"/>
          </a:bodyPr>
          <a:lstStyle/>
          <a:p>
            <a:pPr eaLnBrk="1" fontAlgn="auto" hangingPunct="1">
              <a:spcAft>
                <a:spcPts val="0"/>
              </a:spcAft>
              <a:defRPr/>
            </a:pP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a typeface="+mj-ea"/>
                <a:cs typeface="+mj-cs"/>
              </a:rPr>
              <a:t>Recent Worm Attacks</a:t>
            </a:r>
          </a:p>
        </p:txBody>
      </p:sp>
      <p:graphicFrame>
        <p:nvGraphicFramePr>
          <p:cNvPr id="4" name="Table 3"/>
          <p:cNvGraphicFramePr>
            <a:graphicFrameLocks noGrp="1"/>
          </p:cNvGraphicFramePr>
          <p:nvPr>
            <p:extLst>
              <p:ext uri="{D42A27DB-BD31-4B8C-83A1-F6EECF244321}">
                <p14:modId xmlns:p14="http://schemas.microsoft.com/office/powerpoint/2010/main" val="44944789"/>
              </p:ext>
            </p:extLst>
          </p:nvPr>
        </p:nvGraphicFramePr>
        <p:xfrm>
          <a:off x="0" y="762000"/>
          <a:ext cx="9144000" cy="6005195"/>
        </p:xfrm>
        <a:graphic>
          <a:graphicData uri="http://schemas.openxmlformats.org/drawingml/2006/table">
            <a:tbl>
              <a:tblPr/>
              <a:tblGrid>
                <a:gridCol w="1524000"/>
                <a:gridCol w="1828800"/>
                <a:gridCol w="5791200"/>
              </a:tblGrid>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Melissa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1998</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E-mail worm</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First to include virus, worm and Trojan in one package</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r>
              <a:tr h="777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mn-lt"/>
                          <a:ea typeface="ＭＳ Ｐゴシック" pitchFamily="-65" charset="-128"/>
                        </a:rPr>
                        <a:t>Code Red</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July 2001</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Exploited Microsoft IIS bug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Probes random IP addresses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Consumes significant Internet capacity when active</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Code Red II</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August 2001</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Also targeted Microsoft IIS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Installs a backdoor for access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r>
              <a:tr h="762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mn-lt"/>
                          <a:ea typeface="ＭＳ Ｐゴシック" pitchFamily="-65" charset="-128"/>
                        </a:rPr>
                        <a:t>Nimda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mn-lt"/>
                          <a:ea typeface="ＭＳ Ｐゴシック" pitchFamily="-65" charset="-128"/>
                        </a:rPr>
                        <a:t>September 2001</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Had worm, virus and mobile code characteristics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Spread using e-mail, Windows shares, Web servers,  Web clients, backdoors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SQL Slammer</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Early 2003</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Exploited a buffer overflow vulnerability in SQL server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compact and spread rapidly</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mn-lt"/>
                          <a:ea typeface="ＭＳ Ｐゴシック" pitchFamily="-65" charset="-128"/>
                        </a:rPr>
                        <a:t>Sobig.F</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mn-lt"/>
                          <a:ea typeface="ＭＳ Ｐゴシック" pitchFamily="-65" charset="-128"/>
                        </a:rPr>
                        <a:t>Late 2003</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Exploited open proxy servers to turn infected machines into spam engines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mn-lt"/>
                          <a:ea typeface="ＭＳ Ｐゴシック" pitchFamily="-65" charset="-128"/>
                        </a:rPr>
                        <a:t>Mydoom</a:t>
                      </a:r>
                      <a:endParaRPr kumimoji="0" lang="en-US" sz="1400" b="1" i="0" u="none" strike="noStrike" cap="none" normalizeH="0" baseline="0" dirty="0" smtClean="0">
                        <a:ln>
                          <a:noFill/>
                        </a:ln>
                        <a:solidFill>
                          <a:schemeClr val="tx1"/>
                        </a:solidFill>
                        <a:effectLst/>
                        <a:latin typeface="+mn-lt"/>
                        <a:ea typeface="ＭＳ Ｐゴシック" pitchFamily="-65" charset="-128"/>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2004</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Mass-mailing e-mail worm</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Installed a backdoor in infected machines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r>
              <a:tr h="762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mn-lt"/>
                          <a:ea typeface="ＭＳ Ｐゴシック" pitchFamily="-65" charset="-128"/>
                        </a:rPr>
                        <a:t>Warezov</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mn-lt"/>
                          <a:ea typeface="ＭＳ Ｐゴシック" pitchFamily="-65" charset="-128"/>
                        </a:rPr>
                        <a:t>2006</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Creates executables in system directories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Sends itself as an e-mail attachment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Can disable security related products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mn-lt"/>
                          <a:ea typeface="ＭＳ Ｐゴシック" pitchFamily="-65" charset="-128"/>
                        </a:rPr>
                        <a:t>Conficker</a:t>
                      </a:r>
                      <a:r>
                        <a:rPr kumimoji="0" lang="en-US" sz="1400" b="1" i="0" u="none" strike="noStrike" cap="none" normalizeH="0" baseline="0" dirty="0" smtClean="0">
                          <a:ln>
                            <a:noFill/>
                          </a:ln>
                          <a:solidFill>
                            <a:schemeClr val="tx1"/>
                          </a:solidFill>
                          <a:effectLst/>
                          <a:latin typeface="+mn-lt"/>
                          <a:ea typeface="ＭＳ Ｐゴシック" pitchFamily="-65" charset="-128"/>
                        </a:rPr>
                        <a:t> (</a:t>
                      </a:r>
                      <a:r>
                        <a:rPr kumimoji="0" lang="en-US" sz="1400" b="1" i="0" u="none" strike="noStrike" cap="none" normalizeH="0" baseline="0" dirty="0" err="1" smtClean="0">
                          <a:ln>
                            <a:noFill/>
                          </a:ln>
                          <a:solidFill>
                            <a:schemeClr val="tx1"/>
                          </a:solidFill>
                          <a:effectLst/>
                          <a:latin typeface="+mn-lt"/>
                          <a:ea typeface="ＭＳ Ｐゴシック" pitchFamily="-65" charset="-128"/>
                        </a:rPr>
                        <a:t>Downadup</a:t>
                      </a:r>
                      <a:r>
                        <a:rPr kumimoji="0" lang="en-US" sz="1400" b="1" i="0" u="none" strike="noStrike" cap="none" normalizeH="0" baseline="0" dirty="0" smtClean="0">
                          <a:ln>
                            <a:noFill/>
                          </a:ln>
                          <a:solidFill>
                            <a:schemeClr val="tx1"/>
                          </a:solidFill>
                          <a:effectLst/>
                          <a:latin typeface="+mn-lt"/>
                          <a:ea typeface="ＭＳ Ｐゴシック" pitchFamily="-65" charset="-128"/>
                        </a:rPr>
                        <a:t>)</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November 2008</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Exploits a Windows buffer overflow vulnerability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Most widespread infection since SQL Slammer</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mn-lt"/>
                          <a:ea typeface="ＭＳ Ｐゴシック" pitchFamily="-65" charset="-128"/>
                        </a:rPr>
                        <a:t>Stuxnet</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mn-lt"/>
                          <a:ea typeface="ＭＳ Ｐゴシック" pitchFamily="-65" charset="-128"/>
                        </a:rPr>
                        <a:t>2010</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Restricted rate of spread to reduce chance of detection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Targeted industrial control systems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3408"/>
            <a:ext cx="9144000" cy="1080120"/>
          </a:xfrm>
        </p:spPr>
        <p:txBody>
          <a:bodyPr/>
          <a:lstStyle/>
          <a:p>
            <a:r>
              <a:rPr lang="en-US" smtClean="0">
                <a:solidFill>
                  <a:schemeClr val="accent6">
                    <a:lumMod val="40000"/>
                    <a:lumOff val="60000"/>
                  </a:schemeClr>
                </a:solidFill>
              </a:rPr>
              <a:t>WannaCry</a:t>
            </a:r>
            <a:endParaRPr lang="en-US" dirty="0">
              <a:solidFill>
                <a:schemeClr val="accent6">
                  <a:lumMod val="40000"/>
                  <a:lumOff val="60000"/>
                </a:schemeClr>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72491454"/>
              </p:ext>
            </p:extLst>
          </p:nvPr>
        </p:nvGraphicFramePr>
        <p:xfrm>
          <a:off x="107237" y="785075"/>
          <a:ext cx="8795320" cy="5760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0719510"/>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14"/>
          <p:cNvGraphicFramePr>
            <a:graphicFrameLocks noGrp="1"/>
          </p:cNvGraphicFramePr>
          <p:nvPr>
            <p:ph idx="1"/>
            <p:extLst>
              <p:ext uri="{D42A27DB-BD31-4B8C-83A1-F6EECF244321}">
                <p14:modId xmlns:p14="http://schemas.microsoft.com/office/powerpoint/2010/main" val="357433217"/>
              </p:ext>
            </p:extLst>
          </p:nvPr>
        </p:nvGraphicFramePr>
        <p:xfrm>
          <a:off x="0" y="228600"/>
          <a:ext cx="10134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52736"/>
          </a:xfrm>
        </p:spPr>
        <p:txBody>
          <a:bodyPr wrap="square" numCol="1" anchorCtr="0" compatLnSpc="1">
            <a:prstTxWarp prst="textNoShape">
              <a:avLst/>
            </a:prstTxWarp>
          </a:bodyPr>
          <a:lstStyle/>
          <a:p>
            <a:pPr eaLnBrk="1" hangingPunct="1"/>
            <a:r>
              <a:rPr lang="en-US" dirty="0" smtClean="0">
                <a:solidFill>
                  <a:schemeClr val="accent6">
                    <a:lumMod val="40000"/>
                    <a:lumOff val="60000"/>
                  </a:schemeClr>
                </a:solidFill>
                <a:effectLst/>
                <a:ea typeface="ＭＳ Ｐゴシック" pitchFamily="-65" charset="-128"/>
              </a:rPr>
              <a:t>Mobile Code</a:t>
            </a:r>
          </a:p>
        </p:txBody>
      </p:sp>
      <p:sp>
        <p:nvSpPr>
          <p:cNvPr id="3" name="Content Placeholder 2"/>
          <p:cNvSpPr>
            <a:spLocks noGrp="1"/>
          </p:cNvSpPr>
          <p:nvPr>
            <p:ph idx="1"/>
          </p:nvPr>
        </p:nvSpPr>
        <p:spPr>
          <a:xfrm>
            <a:off x="457200" y="1268760"/>
            <a:ext cx="8229600" cy="5589240"/>
          </a:xfrm>
        </p:spPr>
        <p:txBody>
          <a:bodyPr wrap="square" numCol="1" anchor="t" anchorCtr="0" compatLnSpc="1">
            <a:prstTxWarp prst="textNoShape">
              <a:avLst/>
            </a:prstTxWarp>
            <a:normAutofit/>
          </a:bodyPr>
          <a:lstStyle/>
          <a:p>
            <a:pPr eaLnBrk="1" hangingPunct="1">
              <a:buClr>
                <a:schemeClr val="accent6">
                  <a:lumMod val="60000"/>
                  <a:lumOff val="40000"/>
                </a:schemeClr>
              </a:buClr>
              <a:buSzPct val="140000"/>
            </a:pPr>
            <a:r>
              <a:rPr lang="en-US" sz="1800" dirty="0" smtClean="0">
                <a:solidFill>
                  <a:schemeClr val="tx1"/>
                </a:solidFill>
                <a:effectLst>
                  <a:outerShdw blurRad="38100" dist="38100" dir="2700000" algn="tl">
                    <a:srgbClr val="0064E2"/>
                  </a:outerShdw>
                </a:effectLst>
                <a:ea typeface="ＭＳ Ｐゴシック" pitchFamily="-65" charset="-128"/>
              </a:rPr>
              <a:t>NIST SP 800-28 defines mobile code as</a:t>
            </a:r>
          </a:p>
          <a:p>
            <a:pPr marL="914400" lvl="2" indent="0">
              <a:buClr>
                <a:schemeClr val="accent6">
                  <a:lumMod val="60000"/>
                  <a:lumOff val="40000"/>
                </a:schemeClr>
              </a:buClr>
              <a:buSzPct val="140000"/>
              <a:buNone/>
            </a:pPr>
            <a:r>
              <a:rPr lang="en-US" sz="1400" dirty="0" smtClean="0">
                <a:solidFill>
                  <a:schemeClr val="tx1"/>
                </a:solidFill>
                <a:effectLst>
                  <a:outerShdw blurRad="38100" dist="38100" dir="2700000" algn="tl">
                    <a:srgbClr val="0064E2"/>
                  </a:outerShdw>
                </a:effectLst>
                <a:ea typeface="ＭＳ Ｐゴシック" pitchFamily="-65" charset="-128"/>
              </a:rPr>
              <a:t>“programs that can be shipped unchanged to a heterogeneous collection of platforms and executed with identical semantics”</a:t>
            </a:r>
          </a:p>
          <a:p>
            <a:pPr eaLnBrk="1" hangingPunct="1">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ea typeface="ＭＳ Ｐゴシック" pitchFamily="-65" charset="-128"/>
              </a:rPr>
              <a:t>T</a:t>
            </a:r>
            <a:r>
              <a:rPr lang="en-US" sz="1800" dirty="0" smtClean="0">
                <a:solidFill>
                  <a:schemeClr val="tx1"/>
                </a:solidFill>
                <a:effectLst>
                  <a:outerShdw blurRad="38100" dist="38100" dir="2700000" algn="tl">
                    <a:srgbClr val="0064E2"/>
                  </a:outerShdw>
                </a:effectLst>
                <a:ea typeface="ＭＳ Ｐゴシック" pitchFamily="-65" charset="-128"/>
              </a:rPr>
              <a:t>ransmitted from a remote system to a local system and then executed on the local system</a:t>
            </a:r>
          </a:p>
          <a:p>
            <a:pPr eaLnBrk="1" hangingPunct="1">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ea typeface="ＭＳ Ｐゴシック" pitchFamily="-65" charset="-128"/>
              </a:rPr>
              <a:t>O</a:t>
            </a:r>
            <a:r>
              <a:rPr lang="en-US" sz="1800" dirty="0" smtClean="0">
                <a:solidFill>
                  <a:schemeClr val="tx1"/>
                </a:solidFill>
                <a:effectLst>
                  <a:outerShdw blurRad="38100" dist="38100" dir="2700000" algn="tl">
                    <a:srgbClr val="0064E2"/>
                  </a:outerShdw>
                </a:effectLst>
                <a:ea typeface="ＭＳ Ｐゴシック" pitchFamily="-65" charset="-128"/>
              </a:rPr>
              <a:t>ften acts as a mechanism for a virus, worm, or Trojan horse</a:t>
            </a:r>
          </a:p>
          <a:p>
            <a:pPr eaLnBrk="1" hangingPunct="1">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ea typeface="ＭＳ Ｐゴシック" pitchFamily="-65" charset="-128"/>
              </a:rPr>
              <a:t>T</a:t>
            </a:r>
            <a:r>
              <a:rPr lang="en-US" sz="1800" dirty="0" smtClean="0">
                <a:solidFill>
                  <a:schemeClr val="tx1"/>
                </a:solidFill>
                <a:effectLst>
                  <a:outerShdw blurRad="38100" dist="38100" dir="2700000" algn="tl">
                    <a:srgbClr val="0064E2"/>
                  </a:outerShdw>
                </a:effectLst>
                <a:ea typeface="ＭＳ Ｐゴシック" pitchFamily="-65" charset="-128"/>
              </a:rPr>
              <a:t>akes advantage of vulnerabilities to perform its own exploits</a:t>
            </a:r>
          </a:p>
          <a:p>
            <a:pPr eaLnBrk="1" hangingPunct="1">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ea typeface="ＭＳ Ｐゴシック" pitchFamily="-65" charset="-128"/>
              </a:rPr>
              <a:t>P</a:t>
            </a:r>
            <a:r>
              <a:rPr lang="en-US" sz="1800" dirty="0" smtClean="0">
                <a:solidFill>
                  <a:schemeClr val="tx1"/>
                </a:solidFill>
                <a:effectLst>
                  <a:outerShdw blurRad="38100" dist="38100" dir="2700000" algn="tl">
                    <a:srgbClr val="0064E2"/>
                  </a:outerShdw>
                </a:effectLst>
                <a:ea typeface="ＭＳ Ｐゴシック" pitchFamily="-65" charset="-128"/>
              </a:rPr>
              <a:t>opular vehicles include:</a:t>
            </a:r>
          </a:p>
          <a:p>
            <a:pPr lvl="2">
              <a:buClr>
                <a:schemeClr val="accent6">
                  <a:lumMod val="60000"/>
                  <a:lumOff val="40000"/>
                </a:schemeClr>
              </a:buClr>
              <a:buSzPct val="140000"/>
            </a:pPr>
            <a:r>
              <a:rPr lang="en-US" sz="1400" dirty="0" smtClean="0">
                <a:solidFill>
                  <a:schemeClr val="tx1"/>
                </a:solidFill>
                <a:effectLst>
                  <a:outerShdw blurRad="38100" dist="38100" dir="2700000" algn="tl">
                    <a:srgbClr val="0064E2"/>
                  </a:outerShdw>
                </a:effectLst>
                <a:ea typeface="ＭＳ Ｐゴシック" pitchFamily="-65" charset="-128"/>
              </a:rPr>
              <a:t> Java applets</a:t>
            </a:r>
          </a:p>
          <a:p>
            <a:pPr lvl="2">
              <a:buClr>
                <a:schemeClr val="accent6">
                  <a:lumMod val="60000"/>
                  <a:lumOff val="40000"/>
                </a:schemeClr>
              </a:buClr>
              <a:buSzPct val="140000"/>
            </a:pPr>
            <a:r>
              <a:rPr lang="en-US" sz="1400" dirty="0" smtClean="0">
                <a:solidFill>
                  <a:schemeClr val="tx1"/>
                </a:solidFill>
                <a:effectLst>
                  <a:outerShdw blurRad="38100" dist="38100" dir="2700000" algn="tl">
                    <a:srgbClr val="0064E2"/>
                  </a:outerShdw>
                </a:effectLst>
                <a:ea typeface="ＭＳ Ｐゴシック" pitchFamily="-65" charset="-128"/>
              </a:rPr>
              <a:t>ActiveX</a:t>
            </a:r>
          </a:p>
          <a:p>
            <a:pPr lvl="2">
              <a:buClr>
                <a:schemeClr val="accent6">
                  <a:lumMod val="60000"/>
                  <a:lumOff val="40000"/>
                </a:schemeClr>
              </a:buClr>
              <a:buSzPct val="140000"/>
            </a:pPr>
            <a:r>
              <a:rPr lang="en-US" sz="1400" dirty="0" smtClean="0">
                <a:solidFill>
                  <a:schemeClr val="tx1"/>
                </a:solidFill>
                <a:effectLst>
                  <a:outerShdw blurRad="38100" dist="38100" dir="2700000" algn="tl">
                    <a:srgbClr val="0064E2"/>
                  </a:outerShdw>
                </a:effectLst>
                <a:ea typeface="ＭＳ Ｐゴシック" pitchFamily="-65" charset="-128"/>
              </a:rPr>
              <a:t>JavaScript</a:t>
            </a:r>
          </a:p>
          <a:p>
            <a:pPr lvl="2">
              <a:buClr>
                <a:schemeClr val="accent6">
                  <a:lumMod val="60000"/>
                  <a:lumOff val="40000"/>
                </a:schemeClr>
              </a:buClr>
              <a:buSzPct val="140000"/>
            </a:pPr>
            <a:r>
              <a:rPr lang="en-US" sz="1400" dirty="0" smtClean="0">
                <a:solidFill>
                  <a:schemeClr val="tx1"/>
                </a:solidFill>
                <a:effectLst>
                  <a:outerShdw blurRad="38100" dist="38100" dir="2700000" algn="tl">
                    <a:srgbClr val="0064E2"/>
                  </a:outerShdw>
                </a:effectLst>
                <a:ea typeface="ＭＳ Ｐゴシック" pitchFamily="-65" charset="-128"/>
              </a:rPr>
              <a:t>VBScript</a:t>
            </a:r>
          </a:p>
          <a:p>
            <a:pPr eaLnBrk="1" hangingPunct="1">
              <a:buClr>
                <a:schemeClr val="accent6">
                  <a:lumMod val="60000"/>
                  <a:lumOff val="40000"/>
                </a:schemeClr>
              </a:buClr>
              <a:buSzPct val="140000"/>
            </a:pPr>
            <a:r>
              <a:rPr lang="en-US" sz="1800" dirty="0" smtClean="0">
                <a:solidFill>
                  <a:schemeClr val="tx1"/>
                </a:solidFill>
                <a:effectLst>
                  <a:outerShdw blurRad="38100" dist="38100" dir="2700000" algn="tl">
                    <a:srgbClr val="0064E2"/>
                  </a:outerShdw>
                </a:effectLst>
                <a:ea typeface="ＭＳ Ｐゴシック" pitchFamily="-65" charset="-128"/>
              </a:rPr>
              <a:t>Most common ways of using mobile code for malicious operations on local system are:</a:t>
            </a:r>
          </a:p>
          <a:p>
            <a:pPr lvl="2">
              <a:buClr>
                <a:schemeClr val="accent6">
                  <a:lumMod val="60000"/>
                  <a:lumOff val="40000"/>
                </a:schemeClr>
              </a:buClr>
              <a:buSzPct val="140000"/>
            </a:pPr>
            <a:r>
              <a:rPr lang="en-US" sz="1400" dirty="0" smtClean="0">
                <a:solidFill>
                  <a:schemeClr val="tx1"/>
                </a:solidFill>
                <a:effectLst>
                  <a:outerShdw blurRad="38100" dist="38100" dir="2700000" algn="tl">
                    <a:srgbClr val="0064E2"/>
                  </a:outerShdw>
                </a:effectLst>
                <a:ea typeface="ＭＳ Ｐゴシック" pitchFamily="-65" charset="-128"/>
              </a:rPr>
              <a:t>Cross-site scripting</a:t>
            </a:r>
          </a:p>
          <a:p>
            <a:pPr lvl="2">
              <a:buClr>
                <a:schemeClr val="accent6">
                  <a:lumMod val="60000"/>
                  <a:lumOff val="40000"/>
                </a:schemeClr>
              </a:buClr>
              <a:buSzPct val="140000"/>
            </a:pPr>
            <a:r>
              <a:rPr lang="en-US" sz="1400" dirty="0">
                <a:solidFill>
                  <a:schemeClr val="tx1"/>
                </a:solidFill>
                <a:effectLst>
                  <a:outerShdw blurRad="38100" dist="38100" dir="2700000" algn="tl">
                    <a:srgbClr val="0064E2"/>
                  </a:outerShdw>
                </a:effectLst>
                <a:ea typeface="ＭＳ Ｐゴシック" pitchFamily="-65" charset="-128"/>
              </a:rPr>
              <a:t>I</a:t>
            </a:r>
            <a:r>
              <a:rPr lang="en-US" sz="1400" dirty="0" smtClean="0">
                <a:solidFill>
                  <a:schemeClr val="tx1"/>
                </a:solidFill>
                <a:effectLst>
                  <a:outerShdw blurRad="38100" dist="38100" dir="2700000" algn="tl">
                    <a:srgbClr val="0064E2"/>
                  </a:outerShdw>
                </a:effectLst>
                <a:ea typeface="ＭＳ Ｐゴシック" pitchFamily="-65" charset="-128"/>
              </a:rPr>
              <a:t>nteractive and dynamic Web sites</a:t>
            </a:r>
          </a:p>
          <a:p>
            <a:pPr lvl="2">
              <a:buClr>
                <a:schemeClr val="accent6">
                  <a:lumMod val="60000"/>
                  <a:lumOff val="40000"/>
                </a:schemeClr>
              </a:buClr>
              <a:buSzPct val="140000"/>
            </a:pPr>
            <a:r>
              <a:rPr lang="en-US" sz="1400" dirty="0">
                <a:solidFill>
                  <a:schemeClr val="tx1"/>
                </a:solidFill>
                <a:effectLst>
                  <a:outerShdw blurRad="38100" dist="38100" dir="2700000" algn="tl">
                    <a:srgbClr val="0064E2"/>
                  </a:outerShdw>
                </a:effectLst>
                <a:ea typeface="ＭＳ Ｐゴシック" pitchFamily="-65" charset="-128"/>
              </a:rPr>
              <a:t>E</a:t>
            </a:r>
            <a:r>
              <a:rPr lang="en-US" sz="1400" dirty="0" smtClean="0">
                <a:solidFill>
                  <a:schemeClr val="tx1"/>
                </a:solidFill>
                <a:effectLst>
                  <a:outerShdw blurRad="38100" dist="38100" dir="2700000" algn="tl">
                    <a:srgbClr val="0064E2"/>
                  </a:outerShdw>
                </a:effectLst>
                <a:ea typeface="ＭＳ Ｐゴシック" pitchFamily="-65" charset="-128"/>
              </a:rPr>
              <a:t>-mail attachments</a:t>
            </a:r>
          </a:p>
          <a:p>
            <a:pPr lvl="2">
              <a:buClr>
                <a:schemeClr val="accent6">
                  <a:lumMod val="60000"/>
                  <a:lumOff val="40000"/>
                </a:schemeClr>
              </a:buClr>
              <a:buSzPct val="140000"/>
            </a:pPr>
            <a:r>
              <a:rPr lang="en-US" sz="1400" dirty="0">
                <a:solidFill>
                  <a:schemeClr val="tx1"/>
                </a:solidFill>
                <a:effectLst>
                  <a:outerShdw blurRad="38100" dist="38100" dir="2700000" algn="tl">
                    <a:srgbClr val="0064E2"/>
                  </a:outerShdw>
                </a:effectLst>
                <a:ea typeface="ＭＳ Ｐゴシック" pitchFamily="-65" charset="-128"/>
              </a:rPr>
              <a:t>D</a:t>
            </a:r>
            <a:r>
              <a:rPr lang="en-US" sz="1400" dirty="0" smtClean="0">
                <a:solidFill>
                  <a:schemeClr val="tx1"/>
                </a:solidFill>
                <a:effectLst>
                  <a:outerShdw blurRad="38100" dist="38100" dir="2700000" algn="tl">
                    <a:srgbClr val="0064E2"/>
                  </a:outerShdw>
                </a:effectLst>
                <a:ea typeface="ＭＳ Ｐゴシック" pitchFamily="-65" charset="-128"/>
              </a:rPr>
              <a:t>ownloads from untrusted sites or of untrusted software</a:t>
            </a: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r>
              <a:rPr lang="en-US" dirty="0" smtClean="0">
                <a:solidFill>
                  <a:srgbClr val="EDD3B6"/>
                </a:solidFill>
                <a:effectLst/>
                <a:ea typeface="ＭＳ Ｐゴシック" pitchFamily="-65" charset="-128"/>
              </a:rPr>
              <a:t>Mobile Phone Worms</a:t>
            </a:r>
          </a:p>
        </p:txBody>
      </p:sp>
      <p:sp>
        <p:nvSpPr>
          <p:cNvPr id="3" name="Content Placeholder 2"/>
          <p:cNvSpPr>
            <a:spLocks noGrp="1"/>
          </p:cNvSpPr>
          <p:nvPr>
            <p:ph idx="1"/>
          </p:nvPr>
        </p:nvSpPr>
        <p:spPr>
          <a:xfrm>
            <a:off x="457200" y="2057400"/>
            <a:ext cx="8229600" cy="4419600"/>
          </a:xfrm>
        </p:spPr>
        <p:txBody>
          <a:bodyPr wrap="square" numCol="1" anchor="t" anchorCtr="0" compatLnSpc="1">
            <a:prstTxWarp prst="textNoShape">
              <a:avLst/>
            </a:prstTxWarp>
          </a:bodyPr>
          <a:lstStyle/>
          <a:p>
            <a:pPr eaLnBrk="1" hangingPunct="1">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ea typeface="ＭＳ Ｐゴシック" pitchFamily="-65" charset="-128"/>
              </a:rPr>
              <a:t>F</a:t>
            </a:r>
            <a:r>
              <a:rPr lang="en-US" sz="2200" dirty="0" smtClean="0">
                <a:solidFill>
                  <a:schemeClr val="tx1"/>
                </a:solidFill>
                <a:effectLst>
                  <a:outerShdw blurRad="38100" dist="38100" dir="2700000" algn="tl">
                    <a:srgbClr val="0064E2"/>
                  </a:outerShdw>
                </a:effectLst>
                <a:ea typeface="ＭＳ Ｐゴシック" pitchFamily="-65" charset="-128"/>
              </a:rPr>
              <a:t>irst discovery was </a:t>
            </a:r>
            <a:r>
              <a:rPr lang="en-US" sz="2200" dirty="0" err="1" smtClean="0">
                <a:solidFill>
                  <a:schemeClr val="tx1"/>
                </a:solidFill>
                <a:effectLst>
                  <a:outerShdw blurRad="38100" dist="38100" dir="2700000" algn="tl">
                    <a:srgbClr val="0064E2"/>
                  </a:outerShdw>
                </a:effectLst>
                <a:ea typeface="ＭＳ Ｐゴシック" pitchFamily="-65" charset="-128"/>
              </a:rPr>
              <a:t>Cabir</a:t>
            </a:r>
            <a:r>
              <a:rPr lang="en-US" sz="2200" dirty="0" smtClean="0">
                <a:solidFill>
                  <a:schemeClr val="tx1"/>
                </a:solidFill>
                <a:effectLst>
                  <a:outerShdw blurRad="38100" dist="38100" dir="2700000" algn="tl">
                    <a:srgbClr val="0064E2"/>
                  </a:outerShdw>
                </a:effectLst>
                <a:ea typeface="ＭＳ Ｐゴシック" pitchFamily="-65" charset="-128"/>
              </a:rPr>
              <a:t> worm in 2004</a:t>
            </a:r>
          </a:p>
          <a:p>
            <a:pPr eaLnBrk="1" hangingPunct="1">
              <a:buClr>
                <a:schemeClr val="accent6">
                  <a:lumMod val="60000"/>
                  <a:lumOff val="40000"/>
                </a:schemeClr>
              </a:buClr>
              <a:buSzPct val="140000"/>
            </a:pPr>
            <a:r>
              <a:rPr lang="en-US" sz="2200" dirty="0" smtClean="0">
                <a:solidFill>
                  <a:schemeClr val="tx1"/>
                </a:solidFill>
                <a:effectLst>
                  <a:outerShdw blurRad="38100" dist="38100" dir="2700000" algn="tl">
                    <a:srgbClr val="0064E2"/>
                  </a:outerShdw>
                </a:effectLst>
                <a:ea typeface="ＭＳ Ｐゴシック" pitchFamily="-65" charset="-128"/>
              </a:rPr>
              <a:t>Then </a:t>
            </a:r>
            <a:r>
              <a:rPr lang="en-US" sz="2200" dirty="0" err="1" smtClean="0">
                <a:solidFill>
                  <a:schemeClr val="tx1"/>
                </a:solidFill>
                <a:effectLst>
                  <a:outerShdw blurRad="38100" dist="38100" dir="2700000" algn="tl">
                    <a:srgbClr val="0064E2"/>
                  </a:outerShdw>
                </a:effectLst>
                <a:ea typeface="ＭＳ Ｐゴシック" pitchFamily="-65" charset="-128"/>
              </a:rPr>
              <a:t>Lasco</a:t>
            </a:r>
            <a:r>
              <a:rPr lang="en-US" sz="2200" dirty="0" smtClean="0">
                <a:solidFill>
                  <a:schemeClr val="tx1"/>
                </a:solidFill>
                <a:effectLst>
                  <a:outerShdw blurRad="38100" dist="38100" dir="2700000" algn="tl">
                    <a:srgbClr val="0064E2"/>
                  </a:outerShdw>
                </a:effectLst>
                <a:ea typeface="ＭＳ Ｐゴシック" pitchFamily="-65" charset="-128"/>
              </a:rPr>
              <a:t> and </a:t>
            </a:r>
            <a:r>
              <a:rPr lang="en-US" sz="2200" dirty="0" err="1" smtClean="0">
                <a:solidFill>
                  <a:schemeClr val="tx1"/>
                </a:solidFill>
                <a:effectLst>
                  <a:outerShdw blurRad="38100" dist="38100" dir="2700000" algn="tl">
                    <a:srgbClr val="0064E2"/>
                  </a:outerShdw>
                </a:effectLst>
                <a:ea typeface="ＭＳ Ｐゴシック" pitchFamily="-65" charset="-128"/>
              </a:rPr>
              <a:t>CommWarrior</a:t>
            </a:r>
            <a:r>
              <a:rPr lang="en-US" sz="2200" dirty="0" smtClean="0">
                <a:solidFill>
                  <a:schemeClr val="tx1"/>
                </a:solidFill>
                <a:effectLst>
                  <a:outerShdw blurRad="38100" dist="38100" dir="2700000" algn="tl">
                    <a:srgbClr val="0064E2"/>
                  </a:outerShdw>
                </a:effectLst>
                <a:ea typeface="ＭＳ Ｐゴシック" pitchFamily="-65" charset="-128"/>
              </a:rPr>
              <a:t> in 2005</a:t>
            </a:r>
          </a:p>
          <a:p>
            <a:pPr eaLnBrk="1" hangingPunct="1">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ea typeface="ＭＳ Ｐゴシック" pitchFamily="-65" charset="-128"/>
              </a:rPr>
              <a:t>C</a:t>
            </a:r>
            <a:r>
              <a:rPr lang="en-US" sz="2200" dirty="0" smtClean="0">
                <a:solidFill>
                  <a:schemeClr val="tx1"/>
                </a:solidFill>
                <a:effectLst>
                  <a:outerShdw blurRad="38100" dist="38100" dir="2700000" algn="tl">
                    <a:srgbClr val="0064E2"/>
                  </a:outerShdw>
                </a:effectLst>
                <a:ea typeface="ＭＳ Ｐゴシック" pitchFamily="-65" charset="-128"/>
              </a:rPr>
              <a:t>ommunicate through Bluetooth wireless connections or MMS</a:t>
            </a:r>
          </a:p>
          <a:p>
            <a:pPr eaLnBrk="1" hangingPunct="1">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ea typeface="ＭＳ Ｐゴシック" pitchFamily="-65" charset="-128"/>
              </a:rPr>
              <a:t>T</a:t>
            </a:r>
            <a:r>
              <a:rPr lang="en-US" sz="2200" dirty="0" smtClean="0">
                <a:solidFill>
                  <a:schemeClr val="tx1"/>
                </a:solidFill>
                <a:effectLst>
                  <a:outerShdw blurRad="38100" dist="38100" dir="2700000" algn="tl">
                    <a:srgbClr val="0064E2"/>
                  </a:outerShdw>
                </a:effectLst>
                <a:ea typeface="ＭＳ Ｐゴシック" pitchFamily="-65" charset="-128"/>
              </a:rPr>
              <a:t>arget is the smartphone</a:t>
            </a:r>
          </a:p>
          <a:p>
            <a:pPr eaLnBrk="1" hangingPunct="1">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ea typeface="ＭＳ Ｐゴシック" pitchFamily="-65" charset="-128"/>
              </a:rPr>
              <a:t>C</a:t>
            </a:r>
            <a:r>
              <a:rPr lang="en-US" sz="2200" dirty="0" smtClean="0">
                <a:solidFill>
                  <a:schemeClr val="tx1"/>
                </a:solidFill>
                <a:effectLst>
                  <a:outerShdw blurRad="38100" dist="38100" dir="2700000" algn="tl">
                    <a:srgbClr val="0064E2"/>
                  </a:outerShdw>
                </a:effectLst>
                <a:ea typeface="ＭＳ Ｐゴシック" pitchFamily="-65" charset="-128"/>
              </a:rPr>
              <a:t>an completely disable the phone, delete data on the phone, or force the device to send costly messages</a:t>
            </a:r>
          </a:p>
          <a:p>
            <a:pPr eaLnBrk="1" hangingPunct="1">
              <a:buClr>
                <a:schemeClr val="accent6">
                  <a:lumMod val="60000"/>
                  <a:lumOff val="40000"/>
                </a:schemeClr>
              </a:buClr>
              <a:buSzPct val="140000"/>
            </a:pPr>
            <a:r>
              <a:rPr lang="en-US" sz="2200" dirty="0" err="1" smtClean="0">
                <a:solidFill>
                  <a:schemeClr val="tx1"/>
                </a:solidFill>
                <a:effectLst>
                  <a:outerShdw blurRad="38100" dist="38100" dir="2700000" algn="tl">
                    <a:srgbClr val="0064E2"/>
                  </a:outerShdw>
                </a:effectLst>
                <a:ea typeface="ＭＳ Ｐゴシック" pitchFamily="-65" charset="-128"/>
              </a:rPr>
              <a:t>CommWarrior</a:t>
            </a:r>
            <a:r>
              <a:rPr lang="en-US" sz="2200" dirty="0" smtClean="0">
                <a:solidFill>
                  <a:schemeClr val="tx1"/>
                </a:solidFill>
                <a:effectLst>
                  <a:outerShdw blurRad="38100" dist="38100" dir="2700000" algn="tl">
                    <a:srgbClr val="0064E2"/>
                  </a:outerShdw>
                </a:effectLst>
                <a:ea typeface="ＭＳ Ｐゴシック" pitchFamily="-65" charset="-128"/>
              </a:rPr>
              <a:t> replicates by means of Bluetooth to other phones, sends itself as an MMS file to contacts and as an auto reply to incoming text messages</a:t>
            </a: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600200"/>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rPr>
              <a:t>Drive-By-Downloads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84370094"/>
              </p:ext>
            </p:extLst>
          </p:nvPr>
        </p:nvGraphicFramePr>
        <p:xfrm>
          <a:off x="457200" y="1484784"/>
          <a:ext cx="8229600" cy="504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600200"/>
          </a:xfrm>
        </p:spPr>
        <p:txBody>
          <a:bodyPr wrap="square" numCol="1" anchorCtr="0" compatLnSpc="1">
            <a:prstTxWarp prst="textNoShape">
              <a:avLst/>
            </a:prstTxWarp>
          </a:bodyPr>
          <a:lstStyle/>
          <a:p>
            <a:pPr eaLnBrk="1" hangingPunct="1"/>
            <a:r>
              <a:rPr lang="en-US" dirty="0" smtClean="0">
                <a:solidFill>
                  <a:schemeClr val="accent6">
                    <a:lumMod val="40000"/>
                    <a:lumOff val="60000"/>
                  </a:schemeClr>
                </a:solidFill>
              </a:rPr>
              <a:t>Watering-Hole Attacks</a:t>
            </a:r>
            <a:endParaRPr lang="en-US" dirty="0">
              <a:solidFill>
                <a:schemeClr val="accent6">
                  <a:lumMod val="40000"/>
                  <a:lumOff val="60000"/>
                </a:schemeClr>
              </a:solidFill>
            </a:endParaRPr>
          </a:p>
        </p:txBody>
      </p:sp>
      <p:sp>
        <p:nvSpPr>
          <p:cNvPr id="3" name="Content Placeholder 2"/>
          <p:cNvSpPr>
            <a:spLocks noGrp="1"/>
          </p:cNvSpPr>
          <p:nvPr>
            <p:ph idx="1"/>
          </p:nvPr>
        </p:nvSpPr>
        <p:spPr/>
        <p:txBody>
          <a:bodyPr>
            <a:normAutofit fontScale="92500" lnSpcReduction="10000"/>
          </a:bodyPr>
          <a:lstStyle/>
          <a:p>
            <a:pPr>
              <a:buClr>
                <a:schemeClr val="accent6">
                  <a:lumMod val="40000"/>
                  <a:lumOff val="60000"/>
                </a:schemeClr>
              </a:buClr>
              <a:buSzPct val="140000"/>
            </a:pPr>
            <a:r>
              <a:rPr lang="en-US" dirty="0" smtClean="0">
                <a:latin typeface="+mn-lt"/>
              </a:rPr>
              <a:t>A variant of drive-by-download used in highly targeted attacks</a:t>
            </a:r>
          </a:p>
          <a:p>
            <a:pPr>
              <a:buClr>
                <a:schemeClr val="accent6">
                  <a:lumMod val="40000"/>
                  <a:lumOff val="60000"/>
                </a:schemeClr>
              </a:buClr>
              <a:buSzPct val="140000"/>
            </a:pPr>
            <a:r>
              <a:rPr lang="en-US" dirty="0" smtClean="0">
                <a:latin typeface="+mn-lt"/>
              </a:rPr>
              <a:t>The attacker researches their intended victims to identify websites they are likely to visit, then scans these sites to identify those with vulnerabilities that allow their compromise</a:t>
            </a:r>
          </a:p>
          <a:p>
            <a:pPr>
              <a:buClr>
                <a:schemeClr val="accent6">
                  <a:lumMod val="40000"/>
                  <a:lumOff val="60000"/>
                </a:schemeClr>
              </a:buClr>
              <a:buSzPct val="140000"/>
            </a:pPr>
            <a:r>
              <a:rPr lang="en-US" dirty="0" smtClean="0">
                <a:latin typeface="+mn-lt"/>
              </a:rPr>
              <a:t>They then wait for one of their intended victims to visit one of the compromised sites</a:t>
            </a:r>
          </a:p>
          <a:p>
            <a:pPr>
              <a:buClr>
                <a:schemeClr val="accent6">
                  <a:lumMod val="40000"/>
                  <a:lumOff val="60000"/>
                </a:schemeClr>
              </a:buClr>
              <a:buSzPct val="140000"/>
            </a:pPr>
            <a:r>
              <a:rPr lang="en-US" dirty="0" smtClean="0">
                <a:latin typeface="+mn-lt"/>
              </a:rPr>
              <a:t>Attack code may even be written so that it will only infect systems belonging to the target organization and take no action for other visitors to the site</a:t>
            </a:r>
          </a:p>
          <a:p>
            <a:pPr>
              <a:buClr>
                <a:schemeClr val="accent6">
                  <a:lumMod val="40000"/>
                  <a:lumOff val="60000"/>
                </a:schemeClr>
              </a:buClr>
              <a:buSzPct val="140000"/>
            </a:pPr>
            <a:r>
              <a:rPr lang="en-US" dirty="0" smtClean="0">
                <a:latin typeface="+mn-lt"/>
              </a:rPr>
              <a:t>This greatly increases the likelihood of the site compromise remaining undetected</a:t>
            </a:r>
            <a:endParaRPr lang="en-US" dirty="0">
              <a:latin typeface="+mn-lt"/>
            </a:endParaRPr>
          </a:p>
        </p:txBody>
      </p:sp>
    </p:spTree>
    <p:extLst>
      <p:ext uri="{BB962C8B-B14F-4D97-AF65-F5344CB8AC3E}">
        <p14:creationId xmlns:p14="http://schemas.microsoft.com/office/powerpoint/2010/main" val="77363408"/>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61480504"/>
              </p:ext>
            </p:extLst>
          </p:nvPr>
        </p:nvGraphicFramePr>
        <p:xfrm>
          <a:off x="457200" y="2276872"/>
          <a:ext cx="8435280" cy="4543605"/>
        </p:xfrm>
        <a:graphic>
          <a:graphicData uri="http://schemas.openxmlformats.org/drawingml/2006/table">
            <a:tbl>
              <a:tblPr firstRow="1" bandRow="1">
                <a:tableStyleId>{5C22544A-7EE6-4342-B048-85BDC9FD1C3A}</a:tableStyleId>
              </a:tblPr>
              <a:tblGrid>
                <a:gridCol w="1929602"/>
                <a:gridCol w="6505678"/>
              </a:tblGrid>
              <a:tr h="403245">
                <a:tc>
                  <a:txBody>
                    <a:bodyPr/>
                    <a:lstStyle/>
                    <a:p>
                      <a:r>
                        <a:rPr lang="en-US" dirty="0" smtClean="0"/>
                        <a:t>Name</a:t>
                      </a:r>
                      <a:endParaRPr lang="en-US" dirty="0"/>
                    </a:p>
                  </a:txBody>
                  <a:tcPr/>
                </a:tc>
                <a:tc>
                  <a:txBody>
                    <a:bodyPr/>
                    <a:lstStyle/>
                    <a:p>
                      <a:r>
                        <a:rPr lang="en-US" dirty="0" smtClean="0"/>
                        <a:t>Description</a:t>
                      </a:r>
                      <a:endParaRPr lang="en-US" dirty="0"/>
                    </a:p>
                  </a:txBody>
                  <a:tcPr/>
                </a:tc>
              </a:tr>
              <a:tr h="403245">
                <a:tc>
                  <a:txBody>
                    <a:bodyPr/>
                    <a:lstStyle/>
                    <a:p>
                      <a:r>
                        <a:rPr lang="en-US" dirty="0" smtClean="0"/>
                        <a:t>Advanced Persistent Threat (APT</a:t>
                      </a:r>
                      <a:endParaRPr lang="en-US" dirty="0"/>
                    </a:p>
                  </a:txBody>
                  <a:tcPr/>
                </a:tc>
                <a:tc>
                  <a:txBody>
                    <a:bodyPr/>
                    <a:lstStyle/>
                    <a:p>
                      <a:endParaRPr lang="en-US"/>
                    </a:p>
                  </a:txBody>
                  <a:tcPr/>
                </a:tc>
              </a:tr>
              <a:tr h="403245">
                <a:tc>
                  <a:txBody>
                    <a:bodyPr/>
                    <a:lstStyle/>
                    <a:p>
                      <a:endParaRPr lang="en-US"/>
                    </a:p>
                  </a:txBody>
                  <a:tcPr/>
                </a:tc>
                <a:tc>
                  <a:txBody>
                    <a:bodyPr/>
                    <a:lstStyle/>
                    <a:p>
                      <a:endParaRPr lang="en-US"/>
                    </a:p>
                  </a:txBody>
                  <a:tcPr/>
                </a:tc>
              </a:tr>
              <a:tr h="403245">
                <a:tc>
                  <a:txBody>
                    <a:bodyPr/>
                    <a:lstStyle/>
                    <a:p>
                      <a:endParaRPr lang="en-US"/>
                    </a:p>
                  </a:txBody>
                  <a:tcPr/>
                </a:tc>
                <a:tc>
                  <a:txBody>
                    <a:bodyPr/>
                    <a:lstStyle/>
                    <a:p>
                      <a:endParaRPr lang="en-US"/>
                    </a:p>
                  </a:txBody>
                  <a:tcPr/>
                </a:tc>
              </a:tr>
              <a:tr h="403245">
                <a:tc>
                  <a:txBody>
                    <a:bodyPr/>
                    <a:lstStyle/>
                    <a:p>
                      <a:endParaRPr lang="en-US"/>
                    </a:p>
                  </a:txBody>
                  <a:tcPr/>
                </a:tc>
                <a:tc>
                  <a:txBody>
                    <a:bodyPr/>
                    <a:lstStyle/>
                    <a:p>
                      <a:endParaRPr lang="en-US"/>
                    </a:p>
                  </a:txBody>
                  <a:tcPr/>
                </a:tc>
              </a:tr>
              <a:tr h="403245">
                <a:tc>
                  <a:txBody>
                    <a:bodyPr/>
                    <a:lstStyle/>
                    <a:p>
                      <a:endParaRPr lang="en-US"/>
                    </a:p>
                  </a:txBody>
                  <a:tcPr/>
                </a:tc>
                <a:tc>
                  <a:txBody>
                    <a:bodyPr/>
                    <a:lstStyle/>
                    <a:p>
                      <a:endParaRPr lang="en-US" dirty="0"/>
                    </a:p>
                  </a:txBody>
                  <a:tcPr/>
                </a:tc>
              </a:tr>
              <a:tr h="403245">
                <a:tc>
                  <a:txBody>
                    <a:bodyPr/>
                    <a:lstStyle/>
                    <a:p>
                      <a:endParaRPr lang="en-US"/>
                    </a:p>
                  </a:txBody>
                  <a:tcPr/>
                </a:tc>
                <a:tc>
                  <a:txBody>
                    <a:bodyPr/>
                    <a:lstStyle/>
                    <a:p>
                      <a:endParaRPr lang="en-US"/>
                    </a:p>
                  </a:txBody>
                  <a:tcPr/>
                </a:tc>
              </a:tr>
              <a:tr h="403245">
                <a:tc>
                  <a:txBody>
                    <a:bodyPr/>
                    <a:lstStyle/>
                    <a:p>
                      <a:endParaRPr lang="en-US"/>
                    </a:p>
                  </a:txBody>
                  <a:tcPr/>
                </a:tc>
                <a:tc>
                  <a:txBody>
                    <a:bodyPr/>
                    <a:lstStyle/>
                    <a:p>
                      <a:endParaRPr lang="en-US"/>
                    </a:p>
                  </a:txBody>
                  <a:tcPr/>
                </a:tc>
              </a:tr>
              <a:tr h="403245">
                <a:tc>
                  <a:txBody>
                    <a:bodyPr/>
                    <a:lstStyle/>
                    <a:p>
                      <a:endParaRPr lang="en-US"/>
                    </a:p>
                  </a:txBody>
                  <a:tcPr/>
                </a:tc>
                <a:tc>
                  <a:txBody>
                    <a:bodyPr/>
                    <a:lstStyle/>
                    <a:p>
                      <a:endParaRPr lang="en-US"/>
                    </a:p>
                  </a:txBody>
                  <a:tcPr/>
                </a:tc>
              </a:tr>
              <a:tr h="403245">
                <a:tc>
                  <a:txBody>
                    <a:bodyPr/>
                    <a:lstStyle/>
                    <a:p>
                      <a:endParaRPr lang="en-US"/>
                    </a:p>
                  </a:txBody>
                  <a:tcPr/>
                </a:tc>
                <a:tc>
                  <a:txBody>
                    <a:bodyPr/>
                    <a:lstStyle/>
                    <a:p>
                      <a:endParaRPr lang="en-US" dirty="0"/>
                    </a:p>
                  </a:txBody>
                  <a:tcPr/>
                </a:tc>
              </a:tr>
            </a:tbl>
          </a:graphicData>
        </a:graphic>
      </p:graphicFrame>
      <p:sp>
        <p:nvSpPr>
          <p:cNvPr id="3" name="Title 2"/>
          <p:cNvSpPr>
            <a:spLocks noGrp="1"/>
          </p:cNvSpPr>
          <p:nvPr>
            <p:ph type="title"/>
          </p:nvPr>
        </p:nvSpPr>
        <p:spPr>
          <a:xfrm>
            <a:off x="467544" y="332656"/>
            <a:ext cx="8229600" cy="1600200"/>
          </a:xfrm>
        </p:spPr>
        <p:txBody>
          <a:bodyPr/>
          <a:lstStyle/>
          <a:p>
            <a:endParaRPr lang="en-US" dirty="0"/>
          </a:p>
        </p:txBody>
      </p:sp>
    </p:spTree>
    <p:extLst>
      <p:ext uri="{BB962C8B-B14F-4D97-AF65-F5344CB8AC3E}">
        <p14:creationId xmlns:p14="http://schemas.microsoft.com/office/powerpoint/2010/main" val="3334367907"/>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52736"/>
          </a:xfrm>
        </p:spPr>
        <p:txBody>
          <a:bodyPr/>
          <a:lstStyle/>
          <a:p>
            <a:r>
              <a:rPr lang="en-US" dirty="0" err="1" smtClean="0">
                <a:solidFill>
                  <a:schemeClr val="accent6">
                    <a:lumMod val="40000"/>
                    <a:lumOff val="60000"/>
                  </a:schemeClr>
                </a:solidFill>
              </a:rPr>
              <a:t>Malvertising</a:t>
            </a:r>
            <a:r>
              <a:rPr lang="en-US" dirty="0" smtClean="0">
                <a:solidFill>
                  <a:schemeClr val="accent6">
                    <a:lumMod val="40000"/>
                    <a:lumOff val="60000"/>
                  </a:schemeClr>
                </a:solidFill>
              </a:rPr>
              <a:t> </a:t>
            </a:r>
            <a:endParaRPr lang="en-US" dirty="0">
              <a:solidFill>
                <a:schemeClr val="accent6">
                  <a:lumMod val="40000"/>
                  <a:lumOff val="60000"/>
                </a:schemeClr>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69694926"/>
              </p:ext>
            </p:extLst>
          </p:nvPr>
        </p:nvGraphicFramePr>
        <p:xfrm>
          <a:off x="323528" y="1052736"/>
          <a:ext cx="8496944" cy="5616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894252"/>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600200"/>
          </a:xfrm>
        </p:spPr>
        <p:txBody>
          <a:bodyPr/>
          <a:lstStyle/>
          <a:p>
            <a:r>
              <a:rPr lang="en-US" dirty="0" err="1" smtClean="0">
                <a:solidFill>
                  <a:schemeClr val="accent6">
                    <a:lumMod val="40000"/>
                    <a:lumOff val="60000"/>
                  </a:schemeClr>
                </a:solidFill>
              </a:rPr>
              <a:t>Clickjacking</a:t>
            </a:r>
            <a:r>
              <a:rPr lang="en-US" dirty="0" smtClean="0">
                <a:solidFill>
                  <a:schemeClr val="accent6">
                    <a:lumMod val="40000"/>
                    <a:lumOff val="60000"/>
                  </a:schemeClr>
                </a:solidFill>
              </a:rPr>
              <a:t> </a:t>
            </a:r>
            <a:endParaRPr lang="en-US" dirty="0">
              <a:solidFill>
                <a:schemeClr val="accent6">
                  <a:lumMod val="40000"/>
                  <a:lumOff val="60000"/>
                </a:schemeClr>
              </a:solidFill>
            </a:endParaRPr>
          </a:p>
        </p:txBody>
      </p:sp>
      <p:sp>
        <p:nvSpPr>
          <p:cNvPr id="3" name="Content Placeholder 2"/>
          <p:cNvSpPr>
            <a:spLocks noGrp="1"/>
          </p:cNvSpPr>
          <p:nvPr>
            <p:ph sz="half" idx="2"/>
          </p:nvPr>
        </p:nvSpPr>
        <p:spPr>
          <a:xfrm>
            <a:off x="228600" y="1447800"/>
            <a:ext cx="4419600" cy="4953000"/>
          </a:xfrm>
        </p:spPr>
        <p:txBody>
          <a:bodyPr>
            <a:normAutofit/>
          </a:bodyPr>
          <a:lstStyle/>
          <a:p>
            <a:pPr>
              <a:buClr>
                <a:schemeClr val="accent6">
                  <a:lumMod val="60000"/>
                  <a:lumOff val="40000"/>
                </a:schemeClr>
              </a:buClr>
              <a:buSzPct val="140000"/>
              <a:buFont typeface="Arial" charset="0"/>
              <a:buChar char="•"/>
            </a:pPr>
            <a:r>
              <a:rPr lang="en-US" dirty="0" smtClean="0">
                <a:solidFill>
                  <a:schemeClr val="tx1"/>
                </a:solidFill>
                <a:latin typeface="+mn-lt"/>
              </a:rPr>
              <a:t>Also known as a user-interface (UI) redress attack</a:t>
            </a:r>
          </a:p>
          <a:p>
            <a:pPr>
              <a:buClr>
                <a:schemeClr val="accent6">
                  <a:lumMod val="60000"/>
                  <a:lumOff val="40000"/>
                </a:schemeClr>
              </a:buClr>
              <a:buSzPct val="140000"/>
              <a:buFont typeface="Arial" charset="0"/>
              <a:buChar char="•"/>
            </a:pPr>
            <a:r>
              <a:rPr lang="en-US" dirty="0" smtClean="0">
                <a:solidFill>
                  <a:schemeClr val="tx1"/>
                </a:solidFill>
                <a:latin typeface="+mn-lt"/>
              </a:rPr>
              <a:t>Using a similar technique, keystrokes can also be hijacked</a:t>
            </a:r>
          </a:p>
          <a:p>
            <a:pPr lvl="1">
              <a:buClr>
                <a:schemeClr val="accent6">
                  <a:lumMod val="60000"/>
                  <a:lumOff val="40000"/>
                </a:schemeClr>
              </a:buClr>
              <a:buSzPct val="140000"/>
              <a:buFont typeface="Arial" charset="0"/>
              <a:buChar char="•"/>
            </a:pPr>
            <a:r>
              <a:rPr lang="en-US" dirty="0" smtClean="0">
                <a:solidFill>
                  <a:schemeClr val="tx1"/>
                </a:solidFill>
                <a:latin typeface="+mn-lt"/>
              </a:rPr>
              <a:t>A user can be led to believe they are typing in the password to their email or bank account, but are instead typing into an invisible frame controlled by the attacker</a:t>
            </a:r>
            <a:endParaRPr lang="en-US" dirty="0">
              <a:solidFill>
                <a:schemeClr val="tx1"/>
              </a:solidFill>
              <a:latin typeface="+mn-lt"/>
            </a:endParaRPr>
          </a:p>
        </p:txBody>
      </p:sp>
      <p:sp>
        <p:nvSpPr>
          <p:cNvPr id="4" name="Content Placeholder 3"/>
          <p:cNvSpPr>
            <a:spLocks noGrp="1"/>
          </p:cNvSpPr>
          <p:nvPr>
            <p:ph sz="quarter" idx="13"/>
          </p:nvPr>
        </p:nvSpPr>
        <p:spPr>
          <a:xfrm>
            <a:off x="4355976" y="1447800"/>
            <a:ext cx="4559424" cy="5410200"/>
          </a:xfrm>
        </p:spPr>
        <p:txBody>
          <a:bodyPr>
            <a:normAutofit fontScale="85000" lnSpcReduction="10000"/>
          </a:bodyPr>
          <a:lstStyle/>
          <a:p>
            <a:pPr>
              <a:buClr>
                <a:schemeClr val="accent6">
                  <a:lumMod val="60000"/>
                  <a:lumOff val="40000"/>
                </a:schemeClr>
              </a:buClr>
              <a:buSzPct val="140000"/>
              <a:buFont typeface="Arial" charset="0"/>
              <a:buChar char="•"/>
            </a:pPr>
            <a:r>
              <a:rPr lang="en-US" dirty="0" smtClean="0">
                <a:solidFill>
                  <a:schemeClr val="tx1"/>
                </a:solidFill>
                <a:latin typeface="+mn-lt"/>
              </a:rPr>
              <a:t>Vulnerability used by an attacker to collect an infected user’s clicks</a:t>
            </a:r>
          </a:p>
          <a:p>
            <a:pPr lvl="1">
              <a:spcAft>
                <a:spcPts val="1200"/>
              </a:spcAft>
              <a:buClr>
                <a:schemeClr val="accent6">
                  <a:lumMod val="60000"/>
                  <a:lumOff val="40000"/>
                </a:schemeClr>
              </a:buClr>
              <a:buSzPct val="140000"/>
              <a:buFont typeface="Arial" charset="0"/>
              <a:buChar char="•"/>
            </a:pPr>
            <a:r>
              <a:rPr lang="en-US" sz="1900" dirty="0" smtClean="0">
                <a:solidFill>
                  <a:schemeClr val="tx1"/>
                </a:solidFill>
                <a:latin typeface="+mn-lt"/>
              </a:rPr>
              <a:t>The attacker can force the user to do a variety of things from adjusting the user’s computer settings to unwittingly sending the user to Web sites that might have malicious code</a:t>
            </a:r>
          </a:p>
          <a:p>
            <a:pPr lvl="1">
              <a:spcAft>
                <a:spcPts val="1200"/>
              </a:spcAft>
              <a:buClr>
                <a:schemeClr val="accent6">
                  <a:lumMod val="60000"/>
                  <a:lumOff val="40000"/>
                </a:schemeClr>
              </a:buClr>
              <a:buSzPct val="140000"/>
              <a:buFont typeface="Arial" charset="0"/>
              <a:buChar char="•"/>
            </a:pPr>
            <a:r>
              <a:rPr lang="en-US" sz="1900" dirty="0" smtClean="0">
                <a:solidFill>
                  <a:schemeClr val="tx1"/>
                </a:solidFill>
                <a:latin typeface="+mn-lt"/>
              </a:rPr>
              <a:t>By taking advantage of Adobe Flash or JavaScript an attacker could even place a button under or over a legitimate button making it difficult for users to detect</a:t>
            </a:r>
          </a:p>
          <a:p>
            <a:pPr lvl="1">
              <a:spcAft>
                <a:spcPts val="1200"/>
              </a:spcAft>
              <a:buClr>
                <a:schemeClr val="accent6">
                  <a:lumMod val="60000"/>
                  <a:lumOff val="40000"/>
                </a:schemeClr>
              </a:buClr>
              <a:buSzPct val="140000"/>
              <a:buFont typeface="Arial" charset="0"/>
              <a:buChar char="•"/>
            </a:pPr>
            <a:r>
              <a:rPr lang="en-US" sz="1900" dirty="0" smtClean="0">
                <a:solidFill>
                  <a:schemeClr val="tx1"/>
                </a:solidFill>
                <a:latin typeface="+mn-lt"/>
              </a:rPr>
              <a:t>A typical attack uses multiple transparent or opaque layers to trick a user into clicking on a button or link on another page when they were intending to click on the top level page</a:t>
            </a:r>
          </a:p>
          <a:p>
            <a:pPr lvl="1">
              <a:spcAft>
                <a:spcPts val="1200"/>
              </a:spcAft>
              <a:buClr>
                <a:schemeClr val="accent6">
                  <a:lumMod val="60000"/>
                  <a:lumOff val="40000"/>
                </a:schemeClr>
              </a:buClr>
              <a:buSzPct val="140000"/>
              <a:buFont typeface="Arial" charset="0"/>
              <a:buChar char="•"/>
            </a:pPr>
            <a:r>
              <a:rPr lang="en-US" sz="1900" dirty="0" smtClean="0">
                <a:solidFill>
                  <a:schemeClr val="tx1"/>
                </a:solidFill>
                <a:latin typeface="+mn-lt"/>
              </a:rPr>
              <a:t>The attacker is hijacking clicks meant for one page and routing them to another page</a:t>
            </a:r>
          </a:p>
          <a:p>
            <a:endParaRPr lang="en-US" dirty="0"/>
          </a:p>
        </p:txBody>
      </p:sp>
    </p:spTree>
    <p:extLst>
      <p:ext uri="{BB962C8B-B14F-4D97-AF65-F5344CB8AC3E}">
        <p14:creationId xmlns:p14="http://schemas.microsoft.com/office/powerpoint/2010/main" val="633851426"/>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80728"/>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rPr>
              <a:t>Social Engineering</a:t>
            </a:r>
          </a:p>
        </p:txBody>
      </p:sp>
      <p:sp>
        <p:nvSpPr>
          <p:cNvPr id="3" name="Content Placeholder 2"/>
          <p:cNvSpPr>
            <a:spLocks noGrp="1"/>
          </p:cNvSpPr>
          <p:nvPr>
            <p:ph idx="1"/>
          </p:nvPr>
        </p:nvSpPr>
        <p:spPr>
          <a:xfrm>
            <a:off x="457200" y="1124744"/>
            <a:ext cx="8229600" cy="1295400"/>
          </a:xfrm>
        </p:spPr>
        <p:txBody>
          <a:bodyPr wrap="square" numCol="1" anchor="t" anchorCtr="0" compatLnSpc="1">
            <a:prstTxWarp prst="textNoShape">
              <a:avLst/>
            </a:prstTxWarp>
          </a:bodyPr>
          <a:lstStyle/>
          <a:p>
            <a:pPr eaLnBrk="1" hangingPunct="1">
              <a:buClr>
                <a:schemeClr val="accent6">
                  <a:lumMod val="60000"/>
                  <a:lumOff val="40000"/>
                </a:schemeClr>
              </a:buClr>
              <a:buSzPct val="140000"/>
            </a:pPr>
            <a:r>
              <a:rPr lang="en-US" dirty="0" smtClean="0">
                <a:solidFill>
                  <a:schemeClr val="tx1"/>
                </a:solidFill>
                <a:effectLst>
                  <a:outerShdw blurRad="38100" dist="38100" dir="2700000" algn="tl">
                    <a:srgbClr val="0064E2"/>
                  </a:outerShdw>
                </a:effectLst>
                <a:latin typeface="+mn-lt"/>
                <a:ea typeface="ＭＳ Ｐゴシック" pitchFamily="-65" charset="-128"/>
              </a:rPr>
              <a:t>“Tricking” users to assist in the compromise of their own systems</a:t>
            </a:r>
          </a:p>
        </p:txBody>
      </p:sp>
      <p:graphicFrame>
        <p:nvGraphicFramePr>
          <p:cNvPr id="4" name="Diagram 3"/>
          <p:cNvGraphicFramePr/>
          <p:nvPr>
            <p:extLst>
              <p:ext uri="{D42A27DB-BD31-4B8C-83A1-F6EECF244321}">
                <p14:modId xmlns:p14="http://schemas.microsoft.com/office/powerpoint/2010/main" val="1658141428"/>
              </p:ext>
            </p:extLst>
          </p:nvPr>
        </p:nvGraphicFramePr>
        <p:xfrm>
          <a:off x="251520" y="2132856"/>
          <a:ext cx="8640960" cy="4608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val="1427107421"/>
              </p:ext>
            </p:extLst>
          </p:nvPr>
        </p:nvGraphicFramePr>
        <p:xfrm>
          <a:off x="251520" y="1700808"/>
          <a:ext cx="8712968" cy="48523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wrap="square" numCol="1" anchorCtr="0" compatLnSpc="1">
            <a:prstTxWarp prst="textNoShape">
              <a:avLst/>
            </a:prstTxWarp>
            <a:normAutofit/>
          </a:bodyPr>
          <a:lstStyle/>
          <a:p>
            <a:pPr eaLnBrk="1" hangingPunct="1"/>
            <a:r>
              <a:rPr lang="en-US" sz="4300" dirty="0" smtClean="0">
                <a:solidFill>
                  <a:schemeClr val="accent6">
                    <a:lumMod val="40000"/>
                    <a:lumOff val="60000"/>
                  </a:schemeClr>
                </a:solidFill>
                <a:effectLst/>
                <a:ea typeface="ＭＳ Ｐゴシック" pitchFamily="-65" charset="-128"/>
              </a:rPr>
              <a:t>Payload</a:t>
            </a:r>
            <a:br>
              <a:rPr lang="en-US" sz="4300" dirty="0" smtClean="0">
                <a:solidFill>
                  <a:schemeClr val="accent6">
                    <a:lumMod val="40000"/>
                    <a:lumOff val="60000"/>
                  </a:schemeClr>
                </a:solidFill>
                <a:effectLst/>
                <a:ea typeface="ＭＳ Ｐゴシック" pitchFamily="-65" charset="-128"/>
              </a:rPr>
            </a:br>
            <a:r>
              <a:rPr lang="en-US" sz="4300" dirty="0" smtClean="0">
                <a:solidFill>
                  <a:schemeClr val="accent6">
                    <a:lumMod val="40000"/>
                    <a:lumOff val="60000"/>
                  </a:schemeClr>
                </a:solidFill>
                <a:effectLst/>
                <a:ea typeface="ＭＳ Ｐゴシック" pitchFamily="-65" charset="-128"/>
              </a:rPr>
              <a:t>System Corruption</a:t>
            </a: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24744"/>
          </a:xfrm>
        </p:spPr>
        <p:txBody>
          <a:bodyPr/>
          <a:lstStyle/>
          <a:p>
            <a:r>
              <a:rPr lang="en-US" dirty="0" smtClean="0">
                <a:solidFill>
                  <a:schemeClr val="accent6">
                    <a:lumMod val="40000"/>
                    <a:lumOff val="60000"/>
                  </a:schemeClr>
                </a:solidFill>
              </a:rPr>
              <a:t>Ransomware</a:t>
            </a:r>
            <a:endParaRPr lang="en-US" dirty="0">
              <a:solidFill>
                <a:schemeClr val="accent6">
                  <a:lumMod val="40000"/>
                  <a:lumOff val="60000"/>
                </a:schemeClr>
              </a:solidFill>
            </a:endParaRPr>
          </a:p>
        </p:txBody>
      </p:sp>
      <p:sp>
        <p:nvSpPr>
          <p:cNvPr id="3" name="Content Placeholder 2"/>
          <p:cNvSpPr>
            <a:spLocks noGrp="1"/>
          </p:cNvSpPr>
          <p:nvPr>
            <p:ph idx="1"/>
          </p:nvPr>
        </p:nvSpPr>
        <p:spPr/>
        <p:txBody>
          <a:bodyPr/>
          <a:lstStyle/>
          <a:p>
            <a:pPr>
              <a:buClr>
                <a:schemeClr val="accent6">
                  <a:lumMod val="60000"/>
                  <a:lumOff val="40000"/>
                </a:schemeClr>
              </a:buClr>
              <a:buSzPct val="140000"/>
            </a:pPr>
            <a:r>
              <a:rPr lang="en-US" dirty="0" err="1" smtClean="0"/>
              <a:t>WannaCry</a:t>
            </a:r>
            <a:endParaRPr lang="en-US" dirty="0" smtClean="0"/>
          </a:p>
          <a:p>
            <a:pPr lvl="2">
              <a:buClr>
                <a:schemeClr val="accent6">
                  <a:lumMod val="60000"/>
                  <a:lumOff val="40000"/>
                </a:schemeClr>
              </a:buClr>
              <a:buSzPct val="140000"/>
            </a:pPr>
            <a:r>
              <a:rPr lang="en-US" dirty="0" smtClean="0"/>
              <a:t>Infected a large number of systems in many countries in May 2017</a:t>
            </a:r>
          </a:p>
          <a:p>
            <a:pPr lvl="2">
              <a:buClr>
                <a:schemeClr val="accent6">
                  <a:lumMod val="60000"/>
                  <a:lumOff val="40000"/>
                </a:schemeClr>
              </a:buClr>
              <a:buSzPct val="140000"/>
            </a:pPr>
            <a:r>
              <a:rPr lang="en-US" dirty="0" smtClean="0"/>
              <a:t>When installed on infected systems, it encrypted a large number of files and then demanded a ransom payment in Bitcoins to recover them</a:t>
            </a:r>
          </a:p>
          <a:p>
            <a:pPr lvl="2">
              <a:buClr>
                <a:schemeClr val="accent6">
                  <a:lumMod val="60000"/>
                  <a:lumOff val="40000"/>
                </a:schemeClr>
              </a:buClr>
              <a:buSzPct val="140000"/>
            </a:pPr>
            <a:r>
              <a:rPr lang="en-US" dirty="0" smtClean="0"/>
              <a:t>Recovery of this information was generally only possible if the organization had good backups and an appropriate incident response and disaster recovery plan</a:t>
            </a:r>
          </a:p>
          <a:p>
            <a:pPr lvl="2">
              <a:buClr>
                <a:schemeClr val="accent6">
                  <a:lumMod val="60000"/>
                  <a:lumOff val="40000"/>
                </a:schemeClr>
              </a:buClr>
              <a:buSzPct val="140000"/>
            </a:pPr>
            <a:r>
              <a:rPr lang="en-US" dirty="0" smtClean="0"/>
              <a:t>Targets widened beyond personal computer systems to include mobile devices and Linux servers</a:t>
            </a:r>
          </a:p>
          <a:p>
            <a:pPr lvl="2">
              <a:buClr>
                <a:schemeClr val="accent6">
                  <a:lumMod val="60000"/>
                  <a:lumOff val="40000"/>
                </a:schemeClr>
              </a:buClr>
              <a:buSzPct val="140000"/>
            </a:pPr>
            <a:r>
              <a:rPr lang="en-US" dirty="0" smtClean="0"/>
              <a:t>Tactics such as threatening to publish sensitive personal information, or to permanently destroy the encryption key after a short period of time, are sometimes used to increase the pressure on the victim to pay up</a:t>
            </a:r>
            <a:endParaRPr lang="en-US" dirty="0"/>
          </a:p>
        </p:txBody>
      </p:sp>
    </p:spTree>
    <p:extLst>
      <p:ext uri="{BB962C8B-B14F-4D97-AF65-F5344CB8AC3E}">
        <p14:creationId xmlns:p14="http://schemas.microsoft.com/office/powerpoint/2010/main" val="1399360319"/>
      </p:ext>
    </p:ext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rmAutofit/>
          </a:bodyPr>
          <a:lstStyle/>
          <a:p>
            <a:r>
              <a:rPr lang="en-US" dirty="0">
                <a:solidFill>
                  <a:schemeClr val="accent6">
                    <a:lumMod val="40000"/>
                    <a:lumOff val="60000"/>
                  </a:schemeClr>
                </a:solidFill>
              </a:rPr>
              <a:t>Payload</a:t>
            </a:r>
            <a:br>
              <a:rPr lang="en-US" dirty="0">
                <a:solidFill>
                  <a:schemeClr val="accent6">
                    <a:lumMod val="40000"/>
                    <a:lumOff val="60000"/>
                  </a:schemeClr>
                </a:solidFill>
              </a:rPr>
            </a:br>
            <a:r>
              <a:rPr lang="en-US" dirty="0">
                <a:solidFill>
                  <a:schemeClr val="accent6">
                    <a:lumMod val="40000"/>
                    <a:lumOff val="60000"/>
                  </a:schemeClr>
                </a:solidFill>
              </a:rPr>
              <a:t>System Corruption</a:t>
            </a:r>
          </a:p>
        </p:txBody>
      </p:sp>
      <p:sp>
        <p:nvSpPr>
          <p:cNvPr id="3" name="Content Placeholder 2"/>
          <p:cNvSpPr>
            <a:spLocks noGrp="1"/>
          </p:cNvSpPr>
          <p:nvPr>
            <p:ph idx="1"/>
          </p:nvPr>
        </p:nvSpPr>
        <p:spPr>
          <a:xfrm>
            <a:off x="457200" y="1813992"/>
            <a:ext cx="8229600" cy="5044008"/>
          </a:xfrm>
        </p:spPr>
        <p:txBody>
          <a:bodyPr wrap="square" numCol="1" anchor="t" anchorCtr="0" compatLnSpc="1">
            <a:prstTxWarp prst="textNoShape">
              <a:avLst/>
            </a:prstTxWarp>
          </a:bodyPr>
          <a:lstStyle/>
          <a:p>
            <a:pPr eaLnBrk="1" hangingPunct="1">
              <a:buClr>
                <a:schemeClr val="accent6">
                  <a:lumMod val="60000"/>
                  <a:lumOff val="40000"/>
                </a:schemeClr>
              </a:buClr>
              <a:buFont typeface="Arial" charset="0"/>
              <a:buChar char="•"/>
            </a:pPr>
            <a:r>
              <a:rPr lang="en-US" sz="2800" dirty="0">
                <a:latin typeface="+mn-lt"/>
                <a:ea typeface="ＭＳ Ｐゴシック" pitchFamily="-65" charset="-128"/>
              </a:rPr>
              <a:t>R</a:t>
            </a:r>
            <a:r>
              <a:rPr lang="en-US" sz="2800" dirty="0" smtClean="0">
                <a:latin typeface="+mn-lt"/>
                <a:ea typeface="ＭＳ Ｐゴシック" pitchFamily="-65" charset="-128"/>
              </a:rPr>
              <a:t>eal-world damage</a:t>
            </a:r>
          </a:p>
          <a:p>
            <a:pPr lvl="2" eaLnBrk="1" hangingPunct="1">
              <a:buClr>
                <a:schemeClr val="accent6">
                  <a:lumMod val="60000"/>
                  <a:lumOff val="40000"/>
                </a:schemeClr>
              </a:buClr>
              <a:buFont typeface="Arial" charset="0"/>
              <a:buChar char="•"/>
            </a:pPr>
            <a:r>
              <a:rPr lang="en-US" sz="2000" dirty="0">
                <a:latin typeface="+mn-lt"/>
                <a:ea typeface="ＭＳ Ｐゴシック" pitchFamily="-65" charset="-128"/>
              </a:rPr>
              <a:t>C</a:t>
            </a:r>
            <a:r>
              <a:rPr lang="en-US" sz="2000" dirty="0" smtClean="0">
                <a:latin typeface="+mn-lt"/>
                <a:ea typeface="ＭＳ Ｐゴシック" pitchFamily="-65" charset="-128"/>
              </a:rPr>
              <a:t>auses damage to physical equipment</a:t>
            </a:r>
          </a:p>
          <a:p>
            <a:pPr lvl="3" eaLnBrk="1" hangingPunct="1">
              <a:buClr>
                <a:schemeClr val="accent6">
                  <a:lumMod val="60000"/>
                  <a:lumOff val="40000"/>
                </a:schemeClr>
              </a:buClr>
              <a:buFont typeface="Arial" charset="0"/>
              <a:buChar char="•"/>
            </a:pPr>
            <a:r>
              <a:rPr lang="en-US" sz="1800" dirty="0" smtClean="0">
                <a:latin typeface="+mn-lt"/>
                <a:ea typeface="ＭＳ Ｐゴシック" pitchFamily="-65" charset="-128"/>
              </a:rPr>
              <a:t>Chernobyl virus rewrites BIOS code used to initially boot the computer.</a:t>
            </a:r>
          </a:p>
          <a:p>
            <a:pPr lvl="2">
              <a:buClr>
                <a:schemeClr val="accent6">
                  <a:lumMod val="60000"/>
                  <a:lumOff val="40000"/>
                </a:schemeClr>
              </a:buClr>
              <a:buFont typeface="Arial" charset="0"/>
              <a:buChar char="•"/>
            </a:pPr>
            <a:r>
              <a:rPr lang="en-US" sz="2000" dirty="0" err="1">
                <a:latin typeface="+mn-lt"/>
                <a:ea typeface="ＭＳ Ｐゴシック" pitchFamily="-65" charset="-128"/>
              </a:rPr>
              <a:t>Stuxnet</a:t>
            </a:r>
            <a:r>
              <a:rPr lang="en-US" sz="2000" dirty="0">
                <a:latin typeface="+mn-lt"/>
                <a:ea typeface="ＭＳ Ｐゴシック" pitchFamily="-65" charset="-128"/>
              </a:rPr>
              <a:t> worm</a:t>
            </a:r>
          </a:p>
          <a:p>
            <a:pPr lvl="3" eaLnBrk="1" hangingPunct="1">
              <a:buClr>
                <a:schemeClr val="accent6">
                  <a:lumMod val="60000"/>
                  <a:lumOff val="40000"/>
                </a:schemeClr>
              </a:buClr>
              <a:buFont typeface="Arial" charset="0"/>
              <a:buChar char="•"/>
            </a:pPr>
            <a:r>
              <a:rPr lang="en-US" sz="1800" dirty="0">
                <a:latin typeface="+mn-lt"/>
                <a:ea typeface="ＭＳ Ｐゴシック" pitchFamily="-65" charset="-128"/>
              </a:rPr>
              <a:t>T</a:t>
            </a:r>
            <a:r>
              <a:rPr lang="en-US" sz="1800" dirty="0" smtClean="0">
                <a:latin typeface="+mn-lt"/>
                <a:ea typeface="ＭＳ Ｐゴシック" pitchFamily="-65" charset="-128"/>
              </a:rPr>
              <a:t>argets specific industrial control system software as its key payload.</a:t>
            </a:r>
          </a:p>
          <a:p>
            <a:pPr lvl="2">
              <a:buClr>
                <a:schemeClr val="accent6">
                  <a:lumMod val="60000"/>
                  <a:lumOff val="40000"/>
                </a:schemeClr>
              </a:buClr>
              <a:buFont typeface="Arial" charset="0"/>
              <a:buChar char="•"/>
            </a:pPr>
            <a:r>
              <a:rPr lang="en-US" sz="2000" dirty="0">
                <a:latin typeface="+mn-lt"/>
                <a:ea typeface="ＭＳ Ｐゴシック" pitchFamily="-65" charset="-128"/>
              </a:rPr>
              <a:t>There are concerns about using sophisticated targeted malware for  industrial </a:t>
            </a:r>
            <a:r>
              <a:rPr lang="en-US" sz="2000" dirty="0" smtClean="0">
                <a:latin typeface="+mn-lt"/>
                <a:ea typeface="ＭＳ Ｐゴシック" pitchFamily="-65" charset="-128"/>
              </a:rPr>
              <a:t>sabotage</a:t>
            </a:r>
          </a:p>
          <a:p>
            <a:pPr lvl="2">
              <a:buClr>
                <a:schemeClr val="accent6">
                  <a:lumMod val="60000"/>
                  <a:lumOff val="40000"/>
                </a:schemeClr>
              </a:buClr>
              <a:buFont typeface="Arial" charset="0"/>
              <a:buChar char="•"/>
            </a:pPr>
            <a:r>
              <a:rPr lang="en-US" sz="2000" dirty="0"/>
              <a:t>Iranian uranium enrichment program </a:t>
            </a:r>
            <a:r>
              <a:rPr lang="en-US" sz="2000" dirty="0" smtClean="0"/>
              <a:t>by </a:t>
            </a:r>
            <a:r>
              <a:rPr lang="en-US" sz="2000" dirty="0" err="1" smtClean="0"/>
              <a:t>Stuxnet</a:t>
            </a:r>
            <a:endParaRPr lang="en-US" sz="2000" dirty="0">
              <a:latin typeface="+mn-lt"/>
              <a:ea typeface="ＭＳ Ｐゴシック" pitchFamily="-65" charset="-128"/>
            </a:endParaRPr>
          </a:p>
          <a:p>
            <a:pPr marL="457200" lvl="2" indent="-457200" eaLnBrk="1" hangingPunct="1">
              <a:spcBef>
                <a:spcPts val="2000"/>
              </a:spcBef>
              <a:buClr>
                <a:schemeClr val="accent6">
                  <a:lumMod val="60000"/>
                  <a:lumOff val="40000"/>
                </a:schemeClr>
              </a:buClr>
              <a:buFont typeface="Arial" charset="0"/>
              <a:buChar char="•"/>
            </a:pPr>
            <a:r>
              <a:rPr lang="en-US" sz="2800" dirty="0">
                <a:latin typeface="+mn-lt"/>
                <a:ea typeface="ＭＳ Ｐゴシック" pitchFamily="-65" charset="-128"/>
                <a:cs typeface="ＭＳ Ｐゴシック" pitchFamily="-110" charset="-128"/>
              </a:rPr>
              <a:t>L</a:t>
            </a:r>
            <a:r>
              <a:rPr lang="en-US" sz="2800" dirty="0" smtClean="0">
                <a:latin typeface="+mn-lt"/>
                <a:ea typeface="ＭＳ Ｐゴシック" pitchFamily="-65" charset="-128"/>
                <a:cs typeface="ＭＳ Ｐゴシック" pitchFamily="-110" charset="-128"/>
              </a:rPr>
              <a:t>ogic bomb</a:t>
            </a:r>
          </a:p>
          <a:p>
            <a:pPr lvl="2" eaLnBrk="1" hangingPunct="1">
              <a:buClr>
                <a:schemeClr val="accent6">
                  <a:lumMod val="60000"/>
                  <a:lumOff val="40000"/>
                </a:schemeClr>
              </a:buClr>
              <a:buFont typeface="Arial" charset="0"/>
              <a:buChar char="•"/>
            </a:pPr>
            <a:r>
              <a:rPr lang="en-US" sz="2000" dirty="0">
                <a:latin typeface="+mn-lt"/>
                <a:ea typeface="ＭＳ Ｐゴシック" pitchFamily="-65" charset="-128"/>
              </a:rPr>
              <a:t>C</a:t>
            </a:r>
            <a:r>
              <a:rPr lang="en-US" sz="2000" dirty="0" smtClean="0">
                <a:latin typeface="+mn-lt"/>
                <a:ea typeface="ＭＳ Ｐゴシック" pitchFamily="-65" charset="-128"/>
              </a:rPr>
              <a:t>ode embedded in the malware that is set to “explode” when certain conditions are met</a:t>
            </a:r>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200642" y="260648"/>
            <a:ext cx="8517632" cy="808112"/>
          </a:xfrm>
        </p:spPr>
        <p:txBody>
          <a:bodyPr wrap="square" numCol="1" anchorCtr="0" compatLnSpc="1">
            <a:prstTxWarp prst="textNoShape">
              <a:avLst/>
            </a:prstTxWarp>
            <a:noAutofit/>
          </a:bodyPr>
          <a:lstStyle/>
          <a:p>
            <a:pPr algn="l" eaLnBrk="1" hangingPunct="1"/>
            <a:r>
              <a:rPr lang="en-US" sz="3600" dirty="0" smtClean="0">
                <a:solidFill>
                  <a:schemeClr val="accent6">
                    <a:lumMod val="40000"/>
                    <a:lumOff val="60000"/>
                  </a:schemeClr>
                </a:solidFill>
              </a:rPr>
              <a:t>Payload  Attack Agents :- </a:t>
            </a:r>
            <a:r>
              <a:rPr lang="en-US" sz="3600" dirty="0" err="1" smtClean="0">
                <a:solidFill>
                  <a:schemeClr val="accent6">
                    <a:lumMod val="40000"/>
                    <a:lumOff val="60000"/>
                  </a:schemeClr>
                </a:solidFill>
              </a:rPr>
              <a:t>Zombie,Bots</a:t>
            </a:r>
            <a:endParaRPr lang="en-US" sz="3600" dirty="0">
              <a:solidFill>
                <a:schemeClr val="accent6">
                  <a:lumMod val="40000"/>
                  <a:lumOff val="60000"/>
                </a:schemeClr>
              </a:solidFill>
            </a:endParaRPr>
          </a:p>
        </p:txBody>
      </p:sp>
      <p:sp>
        <p:nvSpPr>
          <p:cNvPr id="253955" name="Rectangle 3"/>
          <p:cNvSpPr>
            <a:spLocks noGrp="1" noChangeArrowheads="1"/>
          </p:cNvSpPr>
          <p:nvPr>
            <p:ph idx="1"/>
          </p:nvPr>
        </p:nvSpPr>
        <p:spPr>
          <a:xfrm>
            <a:off x="462920" y="1068760"/>
            <a:ext cx="8229600" cy="5600600"/>
          </a:xfrm>
        </p:spPr>
        <p:txBody>
          <a:bodyPr wrap="square" numCol="1" anchor="t" anchorCtr="0" compatLnSpc="1">
            <a:prstTxWarp prst="textNoShape">
              <a:avLst/>
            </a:prstTxWarp>
            <a:normAutofit/>
          </a:bodyPr>
          <a:lstStyle/>
          <a:p>
            <a:pPr>
              <a:lnSpc>
                <a:spcPct val="70000"/>
              </a:lnSpc>
              <a:spcAft>
                <a:spcPts val="600"/>
              </a:spcAft>
              <a:buClr>
                <a:schemeClr val="accent6">
                  <a:lumMod val="60000"/>
                  <a:lumOff val="40000"/>
                </a:schemeClr>
              </a:buClr>
              <a:buSzPct val="140000"/>
            </a:pPr>
            <a:r>
              <a:rPr lang="en-US" sz="2000" dirty="0" smtClean="0"/>
              <a:t>Bot </a:t>
            </a:r>
            <a:r>
              <a:rPr lang="en-US" sz="2000" smtClean="0"/>
              <a:t>:- An </a:t>
            </a:r>
            <a:r>
              <a:rPr lang="en-US" sz="2000" dirty="0"/>
              <a:t>automated software application that performs repetitive tasks over a network</a:t>
            </a:r>
            <a:endParaRPr lang="en-US" sz="2200" dirty="0" smtClean="0">
              <a:latin typeface="+mn-lt"/>
              <a:ea typeface="ＭＳ Ｐゴシック" pitchFamily="-65" charset="-128"/>
            </a:endParaRPr>
          </a:p>
          <a:p>
            <a:pPr eaLnBrk="1" hangingPunct="1">
              <a:lnSpc>
                <a:spcPct val="70000"/>
              </a:lnSpc>
              <a:spcAft>
                <a:spcPts val="600"/>
              </a:spcAft>
              <a:buClr>
                <a:schemeClr val="accent6">
                  <a:lumMod val="60000"/>
                  <a:lumOff val="40000"/>
                </a:schemeClr>
              </a:buClr>
              <a:buSzPct val="140000"/>
            </a:pPr>
            <a:r>
              <a:rPr lang="en-US" sz="2200" dirty="0" smtClean="0">
                <a:latin typeface="+mn-lt"/>
                <a:ea typeface="ＭＳ Ｐゴシック" pitchFamily="-65" charset="-128"/>
              </a:rPr>
              <a:t>Takes </a:t>
            </a:r>
            <a:r>
              <a:rPr lang="en-US" sz="2200" dirty="0" smtClean="0">
                <a:latin typeface="+mn-lt"/>
                <a:ea typeface="ＭＳ Ｐゴシック" pitchFamily="-65" charset="-128"/>
              </a:rPr>
              <a:t>over another Internet attached computer and uses that computer to launch or manage attacks</a:t>
            </a:r>
          </a:p>
          <a:p>
            <a:pPr eaLnBrk="1" hangingPunct="1">
              <a:lnSpc>
                <a:spcPct val="70000"/>
              </a:lnSpc>
              <a:spcAft>
                <a:spcPts val="600"/>
              </a:spcAft>
              <a:buClr>
                <a:schemeClr val="accent6">
                  <a:lumMod val="60000"/>
                  <a:lumOff val="40000"/>
                </a:schemeClr>
              </a:buClr>
              <a:buSzPct val="140000"/>
            </a:pPr>
            <a:r>
              <a:rPr lang="en-US" sz="2200" i="1" dirty="0">
                <a:latin typeface="+mn-lt"/>
                <a:ea typeface="ＭＳ Ｐゴシック" pitchFamily="-65" charset="-128"/>
              </a:rPr>
              <a:t>B</a:t>
            </a:r>
            <a:r>
              <a:rPr lang="en-US" sz="2200" i="1" dirty="0" smtClean="0">
                <a:latin typeface="+mn-lt"/>
                <a:ea typeface="ＭＳ Ｐゴシック" pitchFamily="-65" charset="-128"/>
              </a:rPr>
              <a:t>otnet</a:t>
            </a:r>
            <a:r>
              <a:rPr lang="en-US" sz="2200" dirty="0" smtClean="0">
                <a:latin typeface="+mn-lt"/>
                <a:ea typeface="ＭＳ Ｐゴシック" pitchFamily="-65" charset="-128"/>
              </a:rPr>
              <a:t> - collection of bots capable of acting in a coordinated manner</a:t>
            </a:r>
          </a:p>
          <a:p>
            <a:pPr eaLnBrk="1" hangingPunct="1">
              <a:lnSpc>
                <a:spcPct val="70000"/>
              </a:lnSpc>
              <a:spcAft>
                <a:spcPts val="600"/>
              </a:spcAft>
              <a:buClr>
                <a:schemeClr val="accent6">
                  <a:lumMod val="60000"/>
                  <a:lumOff val="40000"/>
                </a:schemeClr>
              </a:buClr>
              <a:buSzPct val="140000"/>
            </a:pPr>
            <a:r>
              <a:rPr lang="en-US" sz="2200" dirty="0" smtClean="0">
                <a:latin typeface="+mn-lt"/>
                <a:ea typeface="ＭＳ Ｐゴシック" pitchFamily="-65" charset="-128"/>
              </a:rPr>
              <a:t>Uses:</a:t>
            </a:r>
          </a:p>
          <a:p>
            <a:pPr marL="0" indent="0" eaLnBrk="1" hangingPunct="1">
              <a:lnSpc>
                <a:spcPct val="70000"/>
              </a:lnSpc>
              <a:spcAft>
                <a:spcPts val="600"/>
              </a:spcAft>
              <a:buClr>
                <a:schemeClr val="accent6">
                  <a:lumMod val="60000"/>
                  <a:lumOff val="40000"/>
                </a:schemeClr>
              </a:buClr>
              <a:buSzPct val="140000"/>
              <a:buNone/>
            </a:pPr>
            <a:r>
              <a:rPr lang="en-US" sz="1900" dirty="0" smtClean="0">
                <a:latin typeface="+mn-lt"/>
                <a:ea typeface="ＭＳ Ｐゴシック" pitchFamily="-65" charset="-128"/>
              </a:rPr>
              <a:t>Distributed </a:t>
            </a:r>
            <a:r>
              <a:rPr lang="en-US" sz="1900" dirty="0" smtClean="0">
                <a:latin typeface="+mn-lt"/>
                <a:ea typeface="ＭＳ Ｐゴシック" pitchFamily="-65" charset="-128"/>
              </a:rPr>
              <a:t>denial-of-service (</a:t>
            </a:r>
            <a:r>
              <a:rPr lang="en-US" sz="1900" dirty="0" err="1" smtClean="0">
                <a:latin typeface="+mn-lt"/>
                <a:ea typeface="ＭＳ Ｐゴシック" pitchFamily="-65" charset="-128"/>
              </a:rPr>
              <a:t>DDoS</a:t>
            </a:r>
            <a:r>
              <a:rPr lang="en-US" sz="1900" dirty="0" smtClean="0">
                <a:latin typeface="+mn-lt"/>
                <a:ea typeface="ＭＳ Ｐゴシック" pitchFamily="-65" charset="-128"/>
              </a:rPr>
              <a:t>) </a:t>
            </a:r>
            <a:r>
              <a:rPr lang="en-US" sz="1900" dirty="0" smtClean="0">
                <a:latin typeface="+mn-lt"/>
                <a:ea typeface="ＭＳ Ｐゴシック" pitchFamily="-65" charset="-128"/>
              </a:rPr>
              <a:t>attacks</a:t>
            </a:r>
          </a:p>
          <a:p>
            <a:pPr marL="0" indent="0" eaLnBrk="1" hangingPunct="1">
              <a:lnSpc>
                <a:spcPct val="70000"/>
              </a:lnSpc>
              <a:spcAft>
                <a:spcPts val="600"/>
              </a:spcAft>
              <a:buClr>
                <a:schemeClr val="accent6">
                  <a:lumMod val="60000"/>
                  <a:lumOff val="40000"/>
                </a:schemeClr>
              </a:buClr>
              <a:buSzPct val="140000"/>
              <a:buNone/>
            </a:pPr>
            <a:r>
              <a:rPr lang="en-US" sz="1900" dirty="0" smtClean="0">
                <a:latin typeface="+mn-lt"/>
                <a:ea typeface="ＭＳ Ｐゴシック" pitchFamily="-65" charset="-128"/>
              </a:rPr>
              <a:t>Spamming :- </a:t>
            </a:r>
            <a:endParaRPr lang="en-US" sz="1900" dirty="0">
              <a:latin typeface="+mn-lt"/>
              <a:ea typeface="ＭＳ Ｐゴシック" pitchFamily="-65" charset="-128"/>
            </a:endParaRPr>
          </a:p>
          <a:p>
            <a:pPr marL="0" indent="0">
              <a:lnSpc>
                <a:spcPct val="70000"/>
              </a:lnSpc>
              <a:spcAft>
                <a:spcPts val="600"/>
              </a:spcAft>
              <a:buClr>
                <a:schemeClr val="accent6">
                  <a:lumMod val="60000"/>
                  <a:lumOff val="40000"/>
                </a:schemeClr>
              </a:buClr>
              <a:buSzPct val="140000"/>
              <a:buNone/>
            </a:pPr>
            <a:r>
              <a:rPr lang="en-US" sz="1900" dirty="0" smtClean="0">
                <a:latin typeface="+mn-lt"/>
                <a:ea typeface="ＭＳ Ｐゴシック" pitchFamily="-65" charset="-128"/>
              </a:rPr>
              <a:t>Sniffing traffic:- </a:t>
            </a:r>
            <a:r>
              <a:rPr lang="en-US" sz="2000" dirty="0"/>
              <a:t>Bots can also use a packet sniffer to watch for interesting </a:t>
            </a:r>
            <a:r>
              <a:rPr lang="en-US" sz="2000" dirty="0" err="1"/>
              <a:t>cleartext</a:t>
            </a:r>
            <a:r>
              <a:rPr lang="en-US" sz="2000" dirty="0"/>
              <a:t> data passing by a compromised machine.</a:t>
            </a:r>
            <a:endParaRPr lang="en-US" sz="1900" dirty="0" smtClean="0">
              <a:latin typeface="+mn-lt"/>
              <a:ea typeface="ＭＳ Ｐゴシック" pitchFamily="-65" charset="-128"/>
            </a:endParaRPr>
          </a:p>
          <a:p>
            <a:pPr marL="0" indent="0" eaLnBrk="1" hangingPunct="1">
              <a:lnSpc>
                <a:spcPct val="70000"/>
              </a:lnSpc>
              <a:spcAft>
                <a:spcPts val="600"/>
              </a:spcAft>
              <a:buClr>
                <a:schemeClr val="accent6">
                  <a:lumMod val="60000"/>
                  <a:lumOff val="40000"/>
                </a:schemeClr>
              </a:buClr>
              <a:buSzPct val="140000"/>
              <a:buNone/>
            </a:pPr>
            <a:r>
              <a:rPr lang="en-US" sz="1900" dirty="0" err="1" smtClean="0">
                <a:latin typeface="+mn-lt"/>
                <a:ea typeface="ＭＳ Ｐゴシック" pitchFamily="-65" charset="-128"/>
              </a:rPr>
              <a:t>Keylogging</a:t>
            </a:r>
            <a:r>
              <a:rPr lang="en-US" sz="1900" dirty="0" smtClean="0">
                <a:latin typeface="+mn-lt"/>
                <a:ea typeface="ＭＳ Ｐゴシック" pitchFamily="-65" charset="-128"/>
              </a:rPr>
              <a:t>:- </a:t>
            </a:r>
            <a:endParaRPr lang="en-US" sz="1900" dirty="0">
              <a:latin typeface="+mn-lt"/>
              <a:ea typeface="ＭＳ Ｐゴシック" pitchFamily="-65" charset="-128"/>
            </a:endParaRPr>
          </a:p>
          <a:p>
            <a:pPr marL="0" indent="0">
              <a:lnSpc>
                <a:spcPct val="70000"/>
              </a:lnSpc>
              <a:spcAft>
                <a:spcPts val="600"/>
              </a:spcAft>
              <a:buClr>
                <a:schemeClr val="accent6">
                  <a:lumMod val="60000"/>
                  <a:lumOff val="40000"/>
                </a:schemeClr>
              </a:buClr>
              <a:buSzPct val="140000"/>
              <a:buNone/>
            </a:pPr>
            <a:r>
              <a:rPr lang="en-US" sz="1900" dirty="0" smtClean="0">
                <a:latin typeface="+mn-lt"/>
                <a:ea typeface="ＭＳ Ｐゴシック" pitchFamily="-65" charset="-128"/>
              </a:rPr>
              <a:t>Spreading </a:t>
            </a:r>
            <a:r>
              <a:rPr lang="en-US" sz="1900" dirty="0" smtClean="0">
                <a:latin typeface="+mn-lt"/>
                <a:ea typeface="ＭＳ Ｐゴシック" pitchFamily="-65" charset="-128"/>
              </a:rPr>
              <a:t>new </a:t>
            </a:r>
            <a:r>
              <a:rPr lang="en-US" sz="1900" dirty="0" smtClean="0">
                <a:latin typeface="+mn-lt"/>
                <a:ea typeface="ＭＳ Ｐゴシック" pitchFamily="-65" charset="-128"/>
              </a:rPr>
              <a:t>malware :- </a:t>
            </a:r>
            <a:r>
              <a:rPr lang="en-US" sz="2000" dirty="0" smtClean="0"/>
              <a:t>Botnets </a:t>
            </a:r>
            <a:r>
              <a:rPr lang="en-US" sz="2000" dirty="0"/>
              <a:t>are used to spread new bots</a:t>
            </a:r>
            <a:endParaRPr lang="en-US" sz="1900" dirty="0" smtClean="0">
              <a:latin typeface="+mn-lt"/>
              <a:ea typeface="ＭＳ Ｐゴシック" pitchFamily="-65" charset="-128"/>
            </a:endParaRPr>
          </a:p>
          <a:p>
            <a:pPr marL="0" indent="0" eaLnBrk="1" hangingPunct="1">
              <a:lnSpc>
                <a:spcPct val="70000"/>
              </a:lnSpc>
              <a:spcAft>
                <a:spcPts val="600"/>
              </a:spcAft>
              <a:buClr>
                <a:schemeClr val="accent6">
                  <a:lumMod val="60000"/>
                  <a:lumOff val="40000"/>
                </a:schemeClr>
              </a:buClr>
              <a:buSzPct val="140000"/>
              <a:buNone/>
            </a:pPr>
            <a:r>
              <a:rPr lang="en-US" sz="1900" dirty="0" smtClean="0">
                <a:latin typeface="+mn-lt"/>
                <a:ea typeface="ＭＳ Ｐゴシック" pitchFamily="-65" charset="-128"/>
              </a:rPr>
              <a:t>Installing </a:t>
            </a:r>
            <a:r>
              <a:rPr lang="en-US" sz="1900" dirty="0" smtClean="0">
                <a:latin typeface="+mn-lt"/>
                <a:ea typeface="ＭＳ Ｐゴシック" pitchFamily="-65" charset="-128"/>
              </a:rPr>
              <a:t>advertisement add-ons and browser helper objects (</a:t>
            </a:r>
            <a:r>
              <a:rPr lang="en-US" sz="1900" dirty="0" smtClean="0">
                <a:latin typeface="+mn-lt"/>
                <a:ea typeface="ＭＳ Ｐゴシック" pitchFamily="-65" charset="-128"/>
              </a:rPr>
              <a:t>BHOs)</a:t>
            </a:r>
          </a:p>
          <a:p>
            <a:pPr marL="0" indent="0" eaLnBrk="1" hangingPunct="1">
              <a:lnSpc>
                <a:spcPct val="70000"/>
              </a:lnSpc>
              <a:spcAft>
                <a:spcPts val="600"/>
              </a:spcAft>
              <a:buClr>
                <a:schemeClr val="accent6">
                  <a:lumMod val="60000"/>
                  <a:lumOff val="40000"/>
                </a:schemeClr>
              </a:buClr>
              <a:buSzPct val="140000"/>
              <a:buNone/>
            </a:pPr>
            <a:r>
              <a:rPr lang="en-US" sz="1900" dirty="0" smtClean="0">
                <a:latin typeface="+mn-lt"/>
                <a:ea typeface="ＭＳ Ｐゴシック" pitchFamily="-65" charset="-128"/>
              </a:rPr>
              <a:t>Attacking </a:t>
            </a:r>
            <a:r>
              <a:rPr lang="en-US" sz="1900" dirty="0" smtClean="0">
                <a:latin typeface="+mn-lt"/>
                <a:ea typeface="ＭＳ Ｐゴシック" pitchFamily="-65" charset="-128"/>
              </a:rPr>
              <a:t>IRC chat </a:t>
            </a:r>
            <a:r>
              <a:rPr lang="en-US" sz="1900" dirty="0" smtClean="0">
                <a:latin typeface="+mn-lt"/>
                <a:ea typeface="ＭＳ Ｐゴシック" pitchFamily="-65" charset="-128"/>
              </a:rPr>
              <a:t>networks</a:t>
            </a:r>
          </a:p>
          <a:p>
            <a:pPr marL="0" indent="0" eaLnBrk="1" hangingPunct="1">
              <a:lnSpc>
                <a:spcPct val="70000"/>
              </a:lnSpc>
              <a:spcAft>
                <a:spcPts val="600"/>
              </a:spcAft>
              <a:buClr>
                <a:schemeClr val="accent6">
                  <a:lumMod val="60000"/>
                  <a:lumOff val="40000"/>
                </a:schemeClr>
              </a:buClr>
              <a:buSzPct val="140000"/>
              <a:buNone/>
            </a:pPr>
            <a:r>
              <a:rPr lang="en-US" sz="1900" dirty="0" smtClean="0">
                <a:latin typeface="+mn-lt"/>
                <a:ea typeface="ＭＳ Ｐゴシック" pitchFamily="-65" charset="-128"/>
              </a:rPr>
              <a:t>Manipulating </a:t>
            </a:r>
            <a:r>
              <a:rPr lang="en-US" sz="1900" dirty="0" smtClean="0">
                <a:latin typeface="+mn-lt"/>
                <a:ea typeface="ＭＳ Ｐゴシック" pitchFamily="-65" charset="-128"/>
              </a:rPr>
              <a:t>online polls/games</a:t>
            </a:r>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wrap="square" numCol="1" anchorCtr="0" compatLnSpc="1">
            <a:prstTxWarp prst="textNoShape">
              <a:avLst/>
            </a:prstTxWarp>
          </a:bodyPr>
          <a:lstStyle/>
          <a:p>
            <a:r>
              <a:rPr lang="en-US" dirty="0">
                <a:solidFill>
                  <a:schemeClr val="accent6">
                    <a:lumMod val="40000"/>
                    <a:lumOff val="60000"/>
                  </a:schemeClr>
                </a:solidFill>
              </a:rPr>
              <a:t>Remote Control Facility</a:t>
            </a:r>
          </a:p>
        </p:txBody>
      </p:sp>
      <p:sp>
        <p:nvSpPr>
          <p:cNvPr id="3" name="Content Placeholder 2"/>
          <p:cNvSpPr>
            <a:spLocks noGrp="1"/>
          </p:cNvSpPr>
          <p:nvPr>
            <p:ph idx="1"/>
          </p:nvPr>
        </p:nvSpPr>
        <p:spPr>
          <a:xfrm>
            <a:off x="533400" y="1484784"/>
            <a:ext cx="8229600" cy="5044752"/>
          </a:xfrm>
        </p:spPr>
        <p:txBody>
          <a:bodyPr wrap="square" numCol="1" anchor="t" anchorCtr="0" compatLnSpc="1">
            <a:prstTxWarp prst="textNoShape">
              <a:avLst/>
            </a:prstTxWarp>
            <a:normAutofit/>
          </a:bodyPr>
          <a:lstStyle/>
          <a:p>
            <a:pPr eaLnBrk="1" hangingPunct="1">
              <a:lnSpc>
                <a:spcPct val="90000"/>
              </a:lnSpc>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latin typeface="+mn-lt"/>
                <a:ea typeface="ＭＳ Ｐゴシック" pitchFamily="-65" charset="-128"/>
              </a:rPr>
              <a:t>D</a:t>
            </a:r>
            <a:r>
              <a:rPr lang="en-US" sz="2200" dirty="0" smtClean="0">
                <a:solidFill>
                  <a:schemeClr val="tx1"/>
                </a:solidFill>
                <a:effectLst>
                  <a:outerShdw blurRad="38100" dist="38100" dir="2700000" algn="tl">
                    <a:srgbClr val="0064E2"/>
                  </a:outerShdw>
                </a:effectLst>
                <a:latin typeface="+mn-lt"/>
                <a:ea typeface="ＭＳ Ｐゴシック" pitchFamily="-65" charset="-128"/>
              </a:rPr>
              <a:t>istinguishes a bot from a worm </a:t>
            </a:r>
          </a:p>
          <a:p>
            <a:pPr lvl="2" eaLnBrk="1" hangingPunct="1">
              <a:lnSpc>
                <a:spcPct val="90000"/>
              </a:lnSpc>
              <a:buClr>
                <a:schemeClr val="accent6">
                  <a:lumMod val="60000"/>
                  <a:lumOff val="40000"/>
                </a:schemeClr>
              </a:buClr>
              <a:buSzPct val="140000"/>
            </a:pPr>
            <a:r>
              <a:rPr lang="en-US" sz="2000" dirty="0">
                <a:solidFill>
                  <a:schemeClr val="tx1"/>
                </a:solidFill>
                <a:effectLst>
                  <a:outerShdw blurRad="38100" dist="38100" dir="2700000" algn="tl">
                    <a:srgbClr val="0064E2"/>
                  </a:outerShdw>
                </a:effectLst>
                <a:latin typeface="+mn-lt"/>
                <a:ea typeface="ＭＳ Ｐゴシック" pitchFamily="-65" charset="-128"/>
              </a:rPr>
              <a:t>W</a:t>
            </a:r>
            <a:r>
              <a:rPr lang="en-US" sz="2000" dirty="0" smtClean="0">
                <a:solidFill>
                  <a:schemeClr val="tx1"/>
                </a:solidFill>
                <a:effectLst>
                  <a:outerShdw blurRad="38100" dist="38100" dir="2700000" algn="tl">
                    <a:srgbClr val="0064E2"/>
                  </a:outerShdw>
                </a:effectLst>
                <a:latin typeface="+mn-lt"/>
                <a:ea typeface="ＭＳ Ｐゴシック" pitchFamily="-65" charset="-128"/>
              </a:rPr>
              <a:t>orm propagates itself and activates itself</a:t>
            </a:r>
          </a:p>
          <a:p>
            <a:pPr lvl="2" eaLnBrk="1" hangingPunct="1">
              <a:lnSpc>
                <a:spcPct val="90000"/>
              </a:lnSpc>
              <a:buClr>
                <a:schemeClr val="accent6">
                  <a:lumMod val="60000"/>
                  <a:lumOff val="40000"/>
                </a:schemeClr>
              </a:buClr>
              <a:buSzPct val="140000"/>
            </a:pPr>
            <a:r>
              <a:rPr lang="en-US" sz="2000" dirty="0">
                <a:solidFill>
                  <a:schemeClr val="tx1"/>
                </a:solidFill>
                <a:effectLst>
                  <a:outerShdw blurRad="38100" dist="38100" dir="2700000" algn="tl">
                    <a:srgbClr val="0064E2"/>
                  </a:outerShdw>
                </a:effectLst>
                <a:latin typeface="+mn-lt"/>
                <a:ea typeface="ＭＳ Ｐゴシック" pitchFamily="-65" charset="-128"/>
              </a:rPr>
              <a:t>B</a:t>
            </a:r>
            <a:r>
              <a:rPr lang="en-US" sz="2000" dirty="0" smtClean="0">
                <a:solidFill>
                  <a:schemeClr val="tx1"/>
                </a:solidFill>
                <a:effectLst>
                  <a:outerShdw blurRad="38100" dist="38100" dir="2700000" algn="tl">
                    <a:srgbClr val="0064E2"/>
                  </a:outerShdw>
                </a:effectLst>
                <a:latin typeface="+mn-lt"/>
                <a:ea typeface="ＭＳ Ｐゴシック" pitchFamily="-65" charset="-128"/>
              </a:rPr>
              <a:t>ot is initially controlled from some central facility</a:t>
            </a:r>
          </a:p>
          <a:p>
            <a:pPr eaLnBrk="1" hangingPunct="1">
              <a:lnSpc>
                <a:spcPct val="90000"/>
              </a:lnSpc>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latin typeface="+mn-lt"/>
                <a:ea typeface="ＭＳ Ｐゴシック" pitchFamily="-65" charset="-128"/>
              </a:rPr>
              <a:t>T</a:t>
            </a:r>
            <a:r>
              <a:rPr lang="en-US" sz="2200" dirty="0" smtClean="0">
                <a:solidFill>
                  <a:schemeClr val="tx1"/>
                </a:solidFill>
                <a:effectLst>
                  <a:outerShdw blurRad="38100" dist="38100" dir="2700000" algn="tl">
                    <a:srgbClr val="0064E2"/>
                  </a:outerShdw>
                </a:effectLst>
                <a:latin typeface="+mn-lt"/>
                <a:ea typeface="ＭＳ Ｐゴシック" pitchFamily="-65" charset="-128"/>
              </a:rPr>
              <a:t>ypical means of implementing the remote control facility is on an IRC server</a:t>
            </a:r>
          </a:p>
          <a:p>
            <a:pPr lvl="2">
              <a:lnSpc>
                <a:spcPct val="90000"/>
              </a:lnSpc>
              <a:spcBef>
                <a:spcPts val="2000"/>
              </a:spcBef>
              <a:buClr>
                <a:schemeClr val="accent6">
                  <a:lumMod val="60000"/>
                  <a:lumOff val="40000"/>
                </a:schemeClr>
              </a:buClr>
              <a:buSzPct val="140000"/>
            </a:pPr>
            <a:r>
              <a:rPr lang="en-US" sz="2000" dirty="0">
                <a:solidFill>
                  <a:schemeClr val="tx1"/>
                </a:solidFill>
                <a:effectLst>
                  <a:outerShdw blurRad="38100" dist="38100" dir="2700000" algn="tl">
                    <a:srgbClr val="0064E2"/>
                  </a:outerShdw>
                </a:effectLst>
                <a:latin typeface="+mn-lt"/>
                <a:ea typeface="ＭＳ Ｐゴシック" pitchFamily="-65" charset="-128"/>
              </a:rPr>
              <a:t>Bots join a specific channel on this server and treat incoming messages as commands</a:t>
            </a:r>
          </a:p>
          <a:p>
            <a:pPr lvl="2" eaLnBrk="1" hangingPunct="1">
              <a:lnSpc>
                <a:spcPct val="90000"/>
              </a:lnSpc>
              <a:spcBef>
                <a:spcPts val="2000"/>
              </a:spcBef>
              <a:buClr>
                <a:schemeClr val="accent6">
                  <a:lumMod val="60000"/>
                  <a:lumOff val="40000"/>
                </a:schemeClr>
              </a:buClr>
              <a:buSzPct val="140000"/>
            </a:pPr>
            <a:r>
              <a:rPr lang="en-US" sz="2000" dirty="0">
                <a:solidFill>
                  <a:schemeClr val="tx1"/>
                </a:solidFill>
                <a:effectLst>
                  <a:outerShdw blurRad="38100" dist="38100" dir="2700000" algn="tl">
                    <a:srgbClr val="0064E2"/>
                  </a:outerShdw>
                </a:effectLst>
                <a:latin typeface="+mn-lt"/>
                <a:ea typeface="ＭＳ Ｐゴシック" pitchFamily="-65" charset="-128"/>
              </a:rPr>
              <a:t>M</a:t>
            </a:r>
            <a:r>
              <a:rPr lang="en-US" sz="2000" dirty="0" smtClean="0">
                <a:solidFill>
                  <a:schemeClr val="tx1"/>
                </a:solidFill>
                <a:effectLst>
                  <a:outerShdw blurRad="38100" dist="38100" dir="2700000" algn="tl">
                    <a:srgbClr val="0064E2"/>
                  </a:outerShdw>
                </a:effectLst>
                <a:latin typeface="+mn-lt"/>
                <a:ea typeface="ＭＳ Ｐゴシック" pitchFamily="-65" charset="-128"/>
              </a:rPr>
              <a:t>ore recent botnets use covert communication channels via protocols such as HTTP</a:t>
            </a:r>
          </a:p>
          <a:p>
            <a:pPr lvl="2" eaLnBrk="1" hangingPunct="1">
              <a:lnSpc>
                <a:spcPct val="90000"/>
              </a:lnSpc>
              <a:spcBef>
                <a:spcPts val="2000"/>
              </a:spcBef>
              <a:buClr>
                <a:schemeClr val="accent6">
                  <a:lumMod val="60000"/>
                  <a:lumOff val="40000"/>
                </a:schemeClr>
              </a:buClr>
              <a:buSzPct val="140000"/>
            </a:pPr>
            <a:r>
              <a:rPr lang="en-US" sz="2000" dirty="0">
                <a:solidFill>
                  <a:schemeClr val="tx1"/>
                </a:solidFill>
                <a:effectLst>
                  <a:outerShdw blurRad="38100" dist="38100" dir="2700000" algn="tl">
                    <a:srgbClr val="0064E2"/>
                  </a:outerShdw>
                </a:effectLst>
                <a:latin typeface="+mn-lt"/>
                <a:ea typeface="ＭＳ Ｐゴシック" pitchFamily="-65" charset="-128"/>
              </a:rPr>
              <a:t>D</a:t>
            </a:r>
            <a:r>
              <a:rPr lang="en-US" sz="2000" dirty="0" smtClean="0">
                <a:solidFill>
                  <a:schemeClr val="tx1"/>
                </a:solidFill>
                <a:effectLst>
                  <a:outerShdw blurRad="38100" dist="38100" dir="2700000" algn="tl">
                    <a:srgbClr val="0064E2"/>
                  </a:outerShdw>
                </a:effectLst>
                <a:latin typeface="+mn-lt"/>
                <a:ea typeface="ＭＳ Ｐゴシック" pitchFamily="-65" charset="-128"/>
              </a:rPr>
              <a:t>istributed control mechanisms use peer-to-peer protocols to avoid a single point of failure</a:t>
            </a:r>
          </a:p>
          <a:p>
            <a:pPr eaLnBrk="1" hangingPunct="1">
              <a:lnSpc>
                <a:spcPct val="90000"/>
              </a:lnSpc>
            </a:pPr>
            <a:endParaRPr lang="en-US" sz="2200" dirty="0" smtClean="0">
              <a:effectLst>
                <a:outerShdw blurRad="38100" dist="38100" dir="2700000" algn="tl">
                  <a:srgbClr val="0064E2"/>
                </a:outerShdw>
              </a:effectLst>
              <a:ea typeface="ＭＳ Ｐゴシック" pitchFamily="-65" charset="-128"/>
            </a:endParaRPr>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rmAutofit/>
          </a:bodyPr>
          <a:lstStyle/>
          <a:p>
            <a:pPr eaLnBrk="1" hangingPunct="1"/>
            <a:r>
              <a:rPr lang="en-US" sz="4000" dirty="0">
                <a:solidFill>
                  <a:schemeClr val="accent6">
                    <a:lumMod val="40000"/>
                    <a:lumOff val="60000"/>
                  </a:schemeClr>
                </a:solidFill>
              </a:rPr>
              <a:t>Payload – Information Theft</a:t>
            </a:r>
            <a:br>
              <a:rPr lang="en-US" sz="4000" dirty="0">
                <a:solidFill>
                  <a:schemeClr val="accent6">
                    <a:lumMod val="40000"/>
                    <a:lumOff val="60000"/>
                  </a:schemeClr>
                </a:solidFill>
              </a:rPr>
            </a:br>
            <a:r>
              <a:rPr lang="en-US" sz="4000" dirty="0" err="1">
                <a:solidFill>
                  <a:schemeClr val="accent6">
                    <a:lumMod val="40000"/>
                    <a:lumOff val="60000"/>
                  </a:schemeClr>
                </a:solidFill>
              </a:rPr>
              <a:t>Keyloggers</a:t>
            </a:r>
            <a:r>
              <a:rPr lang="en-US" sz="4000" dirty="0">
                <a:solidFill>
                  <a:schemeClr val="accent6">
                    <a:lumMod val="40000"/>
                    <a:lumOff val="60000"/>
                  </a:schemeClr>
                </a:solidFill>
              </a:rPr>
              <a:t> and Spyware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61817309"/>
              </p:ext>
            </p:extLst>
          </p:nvPr>
        </p:nvGraphicFramePr>
        <p:xfrm>
          <a:off x="457200" y="1905000"/>
          <a:ext cx="82296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
            <a:ext cx="8229600" cy="1728317"/>
          </a:xfrm>
        </p:spPr>
        <p:txBody>
          <a:bodyPr wrap="square" numCol="1" anchorCtr="0" compatLnSpc="1">
            <a:prstTxWarp prst="textNoShape">
              <a:avLst/>
            </a:prstTxWarp>
            <a:normAutofit fontScale="90000"/>
          </a:bodyPr>
          <a:lstStyle/>
          <a:p>
            <a:pPr eaLnBrk="1" hangingPunct="1"/>
            <a:r>
              <a:rPr lang="en-US" dirty="0">
                <a:solidFill>
                  <a:schemeClr val="accent6">
                    <a:lumMod val="40000"/>
                    <a:lumOff val="60000"/>
                  </a:schemeClr>
                </a:solidFill>
              </a:rPr>
              <a:t>Payload – Information Theft</a:t>
            </a:r>
            <a:br>
              <a:rPr lang="en-US" dirty="0">
                <a:solidFill>
                  <a:schemeClr val="accent6">
                    <a:lumMod val="40000"/>
                    <a:lumOff val="60000"/>
                  </a:schemeClr>
                </a:solidFill>
              </a:rPr>
            </a:br>
            <a:r>
              <a:rPr lang="en-US" dirty="0">
                <a:solidFill>
                  <a:schemeClr val="accent6">
                    <a:lumMod val="40000"/>
                    <a:lumOff val="60000"/>
                  </a:schemeClr>
                </a:solidFill>
              </a:rPr>
              <a:t>Phishing</a:t>
            </a:r>
          </a:p>
        </p:txBody>
      </p:sp>
      <p:sp>
        <p:nvSpPr>
          <p:cNvPr id="3" name="Content Placeholder 2"/>
          <p:cNvSpPr>
            <a:spLocks noGrp="1"/>
          </p:cNvSpPr>
          <p:nvPr>
            <p:ph sz="half" idx="2"/>
          </p:nvPr>
        </p:nvSpPr>
        <p:spPr>
          <a:xfrm>
            <a:off x="107504" y="1905000"/>
            <a:ext cx="4536504" cy="4953000"/>
          </a:xfrm>
        </p:spPr>
        <p:txBody>
          <a:bodyPr wrap="square" numCol="1" anchor="t" anchorCtr="0" compatLnSpc="1">
            <a:prstTxWarp prst="textNoShape">
              <a:avLst/>
            </a:prstTxWarp>
            <a:normAutofit/>
          </a:bodyPr>
          <a:lstStyle/>
          <a:p>
            <a:pPr marL="342900" lvl="2" indent="-342900">
              <a:spcBef>
                <a:spcPts val="2000"/>
              </a:spcBef>
              <a:spcAft>
                <a:spcPts val="600"/>
              </a:spcAft>
              <a:buClr>
                <a:schemeClr val="accent6">
                  <a:lumMod val="60000"/>
                  <a:lumOff val="40000"/>
                </a:schemeClr>
              </a:buClr>
              <a:buSzPct val="140000"/>
            </a:pPr>
            <a:r>
              <a:rPr lang="en-US" sz="2000" dirty="0">
                <a:latin typeface="+mn-lt"/>
                <a:ea typeface="ＭＳ Ｐゴシック" pitchFamily="-65" charset="-128"/>
              </a:rPr>
              <a:t>Exploits social engineering to leverage the user’s trust by masquerading as communication from a trusted source</a:t>
            </a:r>
          </a:p>
          <a:p>
            <a:pPr lvl="2">
              <a:spcBef>
                <a:spcPts val="1008"/>
              </a:spcBef>
              <a:spcAft>
                <a:spcPts val="600"/>
              </a:spcAft>
              <a:buClr>
                <a:schemeClr val="accent6">
                  <a:lumMod val="60000"/>
                  <a:lumOff val="40000"/>
                </a:schemeClr>
              </a:buClr>
              <a:buSzPct val="140000"/>
            </a:pPr>
            <a:r>
              <a:rPr lang="en-US" sz="1800" dirty="0">
                <a:latin typeface="+mn-lt"/>
                <a:ea typeface="ＭＳ Ｐゴシック" pitchFamily="-65" charset="-128"/>
              </a:rPr>
              <a:t>Include a URL in a spam e-mail that links to a fake Web site that mimics the login page of a banking, gaming, or similar site</a:t>
            </a:r>
          </a:p>
          <a:p>
            <a:pPr lvl="2">
              <a:spcBef>
                <a:spcPts val="1008"/>
              </a:spcBef>
              <a:spcAft>
                <a:spcPts val="600"/>
              </a:spcAft>
              <a:buClr>
                <a:schemeClr val="accent6">
                  <a:lumMod val="60000"/>
                  <a:lumOff val="40000"/>
                </a:schemeClr>
              </a:buClr>
              <a:buSzPct val="140000"/>
            </a:pPr>
            <a:r>
              <a:rPr lang="en-US" sz="1800" dirty="0">
                <a:latin typeface="+mn-lt"/>
                <a:ea typeface="ＭＳ Ｐゴシック" pitchFamily="-65" charset="-128"/>
              </a:rPr>
              <a:t>Suggests that urgent action is required by the user to authenticate their account</a:t>
            </a:r>
          </a:p>
          <a:p>
            <a:pPr lvl="2">
              <a:spcBef>
                <a:spcPts val="1008"/>
              </a:spcBef>
              <a:spcAft>
                <a:spcPts val="600"/>
              </a:spcAft>
              <a:buClr>
                <a:schemeClr val="accent6">
                  <a:lumMod val="60000"/>
                  <a:lumOff val="40000"/>
                </a:schemeClr>
              </a:buClr>
              <a:buSzPct val="140000"/>
            </a:pPr>
            <a:r>
              <a:rPr lang="en-US" sz="1800" dirty="0">
                <a:latin typeface="+mn-lt"/>
                <a:ea typeface="ＭＳ Ｐゴシック" pitchFamily="-65" charset="-128"/>
              </a:rPr>
              <a:t>Attacker exploits the account using the captured credentials</a:t>
            </a:r>
          </a:p>
        </p:txBody>
      </p:sp>
      <p:sp>
        <p:nvSpPr>
          <p:cNvPr id="12" name="Content Placeholder 11"/>
          <p:cNvSpPr>
            <a:spLocks noGrp="1"/>
          </p:cNvSpPr>
          <p:nvPr>
            <p:ph sz="quarter" idx="13"/>
          </p:nvPr>
        </p:nvSpPr>
        <p:spPr>
          <a:xfrm>
            <a:off x="4932040" y="2492896"/>
            <a:ext cx="3960440" cy="4114800"/>
          </a:xfrm>
        </p:spPr>
        <p:txBody>
          <a:bodyPr wrap="square" numCol="1" anchor="t" anchorCtr="0" compatLnSpc="1">
            <a:prstTxWarp prst="textNoShape">
              <a:avLst/>
            </a:prstTxWarp>
            <a:normAutofit/>
          </a:bodyPr>
          <a:lstStyle/>
          <a:p>
            <a:pPr marL="342900" lvl="2" indent="-342900" eaLnBrk="1" hangingPunct="1">
              <a:lnSpc>
                <a:spcPct val="80000"/>
              </a:lnSpc>
              <a:spcBef>
                <a:spcPts val="2000"/>
              </a:spcBef>
              <a:buClr>
                <a:schemeClr val="accent6">
                  <a:lumMod val="60000"/>
                  <a:lumOff val="40000"/>
                </a:schemeClr>
              </a:buClr>
              <a:buSzPct val="140000"/>
            </a:pPr>
            <a:r>
              <a:rPr lang="en-US" sz="2200" dirty="0">
                <a:latin typeface="+mn-lt"/>
                <a:ea typeface="ＭＳ Ｐゴシック" pitchFamily="-65" charset="-128"/>
              </a:rPr>
              <a:t>S</a:t>
            </a:r>
            <a:r>
              <a:rPr lang="en-US" sz="2200" dirty="0" smtClean="0">
                <a:latin typeface="+mn-lt"/>
                <a:ea typeface="ＭＳ Ｐゴシック" pitchFamily="-65" charset="-128"/>
              </a:rPr>
              <a:t>pear-phishing</a:t>
            </a:r>
          </a:p>
          <a:p>
            <a:pPr lvl="2" eaLnBrk="1" hangingPunct="1">
              <a:lnSpc>
                <a:spcPct val="80000"/>
              </a:lnSpc>
              <a:spcBef>
                <a:spcPts val="1008"/>
              </a:spcBef>
              <a:buClr>
                <a:schemeClr val="accent6">
                  <a:lumMod val="60000"/>
                  <a:lumOff val="40000"/>
                </a:schemeClr>
              </a:buClr>
              <a:buSzPct val="140000"/>
            </a:pPr>
            <a:r>
              <a:rPr lang="en-US" sz="1900" dirty="0">
                <a:latin typeface="+mn-lt"/>
                <a:ea typeface="ＭＳ Ｐゴシック" pitchFamily="-65" charset="-128"/>
              </a:rPr>
              <a:t>R</a:t>
            </a:r>
            <a:r>
              <a:rPr lang="en-US" sz="1900" dirty="0" smtClean="0">
                <a:latin typeface="+mn-lt"/>
                <a:ea typeface="ＭＳ Ｐゴシック" pitchFamily="-65" charset="-128"/>
              </a:rPr>
              <a:t>ecipients are carefully researched by the attacker</a:t>
            </a:r>
          </a:p>
          <a:p>
            <a:pPr lvl="2" eaLnBrk="1" hangingPunct="1">
              <a:lnSpc>
                <a:spcPct val="80000"/>
              </a:lnSpc>
              <a:spcBef>
                <a:spcPts val="1008"/>
              </a:spcBef>
              <a:buClr>
                <a:schemeClr val="accent6">
                  <a:lumMod val="60000"/>
                  <a:lumOff val="40000"/>
                </a:schemeClr>
              </a:buClr>
              <a:buSzPct val="140000"/>
            </a:pPr>
            <a:r>
              <a:rPr lang="en-US" sz="1900" dirty="0">
                <a:latin typeface="+mn-lt"/>
                <a:ea typeface="ＭＳ Ｐゴシック" pitchFamily="-65" charset="-128"/>
              </a:rPr>
              <a:t>E</a:t>
            </a:r>
            <a:r>
              <a:rPr lang="en-US" sz="1900" dirty="0" smtClean="0">
                <a:latin typeface="+mn-lt"/>
                <a:ea typeface="ＭＳ Ｐゴシック" pitchFamily="-65" charset="-128"/>
              </a:rPr>
              <a:t>-mail is crafted to specifically suit its                                              recipient, often quoting a range of information                                           to convince them of its authenticity</a:t>
            </a:r>
          </a:p>
          <a:p>
            <a:pPr>
              <a:lnSpc>
                <a:spcPct val="80000"/>
              </a:lnSpc>
            </a:pPr>
            <a:endParaRPr lang="en-US" sz="1900" dirty="0" smtClean="0">
              <a:effectLst>
                <a:outerShdw blurRad="38100" dist="38100" dir="2700000" algn="tl">
                  <a:srgbClr val="0064E2"/>
                </a:outerShdw>
              </a:effectLst>
              <a:ea typeface="ＭＳ Ｐゴシック" pitchFamily="-65" charset="-128"/>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92080" y="2780928"/>
            <a:ext cx="3429000" cy="1292662"/>
          </a:xfrm>
        </p:spPr>
        <p:txBody>
          <a:bodyPr wrap="square" tIns="137160" numCol="1" anchorCtr="0" compatLnSpc="1">
            <a:prstTxWarp prst="textNoShape">
              <a:avLst/>
            </a:prstTxWarp>
            <a:spAutoFit/>
          </a:bodyPr>
          <a:lstStyle/>
          <a:p>
            <a:pPr eaLnBrk="1" fontAlgn="base" hangingPunct="1">
              <a:spcAft>
                <a:spcPct val="0"/>
              </a:spcAft>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cs typeface="ＭＳ Ｐゴシック" pitchFamily="-110" charset="-128"/>
              </a:rPr>
              <a:t>Malware Terminology</a:t>
            </a:r>
          </a:p>
        </p:txBody>
      </p:sp>
      <p:sp>
        <p:nvSpPr>
          <p:cNvPr id="31" name="TextBox 30"/>
          <p:cNvSpPr txBox="1"/>
          <p:nvPr/>
        </p:nvSpPr>
        <p:spPr>
          <a:xfrm>
            <a:off x="5292080" y="2204864"/>
            <a:ext cx="3505200" cy="646331"/>
          </a:xfrm>
          <a:prstGeom prst="rect">
            <a:avLst/>
          </a:prstGeom>
          <a:noFill/>
        </p:spPr>
        <p:txBody>
          <a:bodyPr wrap="square" rtlCol="0">
            <a:spAutoFit/>
          </a:bodyPr>
          <a:lstStyle/>
          <a:p>
            <a:pPr algn="ct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ＭＳ Ｐゴシック" pitchFamily="-110" charset="-128"/>
              </a:rPr>
              <a:t>Table 6.1</a:t>
            </a:r>
          </a:p>
        </p:txBody>
      </p:sp>
      <p:pic>
        <p:nvPicPr>
          <p:cNvPr id="2" name="Picture 1"/>
          <p:cNvPicPr>
            <a:picLocks noChangeAspect="1"/>
          </p:cNvPicPr>
          <p:nvPr/>
        </p:nvPicPr>
        <p:blipFill>
          <a:blip r:embed="rId3"/>
          <a:stretch>
            <a:fillRect/>
          </a:stretch>
        </p:blipFill>
        <p:spPr>
          <a:xfrm>
            <a:off x="0" y="1"/>
            <a:ext cx="4808925" cy="6845290"/>
          </a:xfrm>
          <a:prstGeom prst="rect">
            <a:avLst/>
          </a:prstGeom>
        </p:spPr>
      </p:pic>
      <p:pic>
        <p:nvPicPr>
          <p:cNvPr id="7" name="Picture 6"/>
          <p:cNvPicPr>
            <a:picLocks noChangeAspect="1"/>
          </p:cNvPicPr>
          <p:nvPr/>
        </p:nvPicPr>
        <p:blipFill>
          <a:blip r:embed="rId4"/>
          <a:stretch>
            <a:fillRect/>
          </a:stretch>
        </p:blipFill>
        <p:spPr>
          <a:xfrm>
            <a:off x="4949547" y="0"/>
            <a:ext cx="4220858" cy="2061964"/>
          </a:xfrm>
          <a:prstGeom prst="rect">
            <a:avLst/>
          </a:prstGeom>
        </p:spPr>
      </p:pic>
      <p:sp>
        <p:nvSpPr>
          <p:cNvPr id="8" name="TextBox 7"/>
          <p:cNvSpPr txBox="1"/>
          <p:nvPr/>
        </p:nvSpPr>
        <p:spPr>
          <a:xfrm>
            <a:off x="5026360" y="4181050"/>
            <a:ext cx="3960440" cy="276999"/>
          </a:xfrm>
          <a:prstGeom prst="rect">
            <a:avLst/>
          </a:prstGeom>
          <a:noFill/>
        </p:spPr>
        <p:txBody>
          <a:bodyPr wrap="square" rtlCol="0">
            <a:spAutoFit/>
          </a:bodyPr>
          <a:lstStyle/>
          <a:p>
            <a:r>
              <a:rPr lang="en-US" sz="1200" dirty="0" smtClean="0">
                <a:latin typeface="+mj-lt"/>
              </a:rPr>
              <a:t>(Table can be found on </a:t>
            </a:r>
            <a:r>
              <a:rPr lang="en-US" sz="1200" smtClean="0">
                <a:latin typeface="+mj-lt"/>
              </a:rPr>
              <a:t>page 185</a:t>
            </a:r>
            <a:r>
              <a:rPr lang="en-US" sz="1200">
                <a:latin typeface="+mj-lt"/>
              </a:rPr>
              <a:t> </a:t>
            </a:r>
            <a:r>
              <a:rPr lang="en-US" sz="1200" smtClean="0">
                <a:latin typeface="+mj-lt"/>
              </a:rPr>
              <a:t>in </a:t>
            </a:r>
            <a:r>
              <a:rPr lang="en-US" sz="1200" dirty="0" smtClean="0">
                <a:latin typeface="+mj-lt"/>
              </a:rPr>
              <a:t>the textbook.)</a:t>
            </a:r>
            <a:endParaRPr lang="en-US" sz="1200" dirty="0">
              <a:latin typeface="+mj-lt"/>
            </a:endParaRPr>
          </a:p>
        </p:txBody>
      </p:sp>
    </p:spTree>
  </p:cSld>
  <p:clrMapOvr>
    <a:masterClrMapping/>
  </p:clrMapOvr>
  <p:transition spd="slow">
    <p:dissolv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628800"/>
          </a:xfrm>
        </p:spPr>
        <p:txBody>
          <a:bodyPr wrap="square" numCol="1" anchorCtr="0" compatLnSpc="1">
            <a:prstTxWarp prst="textNoShape">
              <a:avLst/>
            </a:prstTxWarp>
            <a:normAutofit/>
          </a:bodyPr>
          <a:lstStyle/>
          <a:p>
            <a:pPr eaLnBrk="1" hangingPunct="1"/>
            <a:r>
              <a:rPr lang="en-US" sz="4300" dirty="0" smtClean="0">
                <a:solidFill>
                  <a:schemeClr val="accent6">
                    <a:lumMod val="40000"/>
                    <a:lumOff val="60000"/>
                  </a:schemeClr>
                </a:solidFill>
                <a:effectLst/>
                <a:ea typeface="ＭＳ Ｐゴシック" pitchFamily="-65" charset="-128"/>
              </a:rPr>
              <a:t>Payload – </a:t>
            </a:r>
            <a:r>
              <a:rPr lang="en-US" sz="4300" dirty="0" err="1" smtClean="0">
                <a:solidFill>
                  <a:schemeClr val="accent6">
                    <a:lumMod val="40000"/>
                    <a:lumOff val="60000"/>
                  </a:schemeClr>
                </a:solidFill>
                <a:effectLst/>
                <a:ea typeface="ＭＳ Ｐゴシック" pitchFamily="-65" charset="-128"/>
              </a:rPr>
              <a:t>Stealthing</a:t>
            </a:r>
            <a:r>
              <a:rPr lang="en-US" sz="4300" dirty="0" smtClean="0">
                <a:solidFill>
                  <a:schemeClr val="accent6">
                    <a:lumMod val="40000"/>
                    <a:lumOff val="60000"/>
                  </a:schemeClr>
                </a:solidFill>
                <a:effectLst/>
                <a:ea typeface="ＭＳ Ｐゴシック" pitchFamily="-65" charset="-128"/>
              </a:rPr>
              <a:t/>
            </a:r>
            <a:br>
              <a:rPr lang="en-US" sz="4300" dirty="0" smtClean="0">
                <a:solidFill>
                  <a:schemeClr val="accent6">
                    <a:lumMod val="40000"/>
                    <a:lumOff val="60000"/>
                  </a:schemeClr>
                </a:solidFill>
                <a:effectLst/>
                <a:ea typeface="ＭＳ Ｐゴシック" pitchFamily="-65" charset="-128"/>
              </a:rPr>
            </a:br>
            <a:r>
              <a:rPr lang="en-US" sz="4300" dirty="0" smtClean="0">
                <a:solidFill>
                  <a:schemeClr val="accent6">
                    <a:lumMod val="40000"/>
                    <a:lumOff val="60000"/>
                  </a:schemeClr>
                </a:solidFill>
                <a:effectLst/>
                <a:ea typeface="ＭＳ Ｐゴシック" pitchFamily="-65" charset="-128"/>
              </a:rPr>
              <a:t>Backdoor</a:t>
            </a:r>
          </a:p>
        </p:txBody>
      </p:sp>
      <p:sp>
        <p:nvSpPr>
          <p:cNvPr id="3" name="Content Placeholder 2"/>
          <p:cNvSpPr>
            <a:spLocks noGrp="1"/>
          </p:cNvSpPr>
          <p:nvPr>
            <p:ph idx="1"/>
          </p:nvPr>
        </p:nvSpPr>
        <p:spPr>
          <a:xfrm>
            <a:off x="467544" y="1844824"/>
            <a:ext cx="8229600" cy="4525963"/>
          </a:xfrm>
        </p:spPr>
        <p:txBody>
          <a:bodyPr wrap="square" numCol="1" anchor="t" anchorCtr="0" compatLnSpc="1">
            <a:prstTxWarp prst="textNoShape">
              <a:avLst/>
            </a:prstTxWarp>
          </a:bodyPr>
          <a:lstStyle/>
          <a:p>
            <a:pPr eaLnBrk="1" hangingPunct="1">
              <a:buClr>
                <a:schemeClr val="accent6">
                  <a:lumMod val="60000"/>
                  <a:lumOff val="40000"/>
                </a:schemeClr>
              </a:buClr>
              <a:buSzPct val="140000"/>
            </a:pPr>
            <a:r>
              <a:rPr lang="en-US" dirty="0">
                <a:latin typeface="+mn-lt"/>
                <a:ea typeface="ＭＳ Ｐゴシック" pitchFamily="-65" charset="-128"/>
              </a:rPr>
              <a:t>A</a:t>
            </a:r>
            <a:r>
              <a:rPr lang="en-US" dirty="0" smtClean="0">
                <a:latin typeface="+mn-lt"/>
                <a:ea typeface="ＭＳ Ｐゴシック" pitchFamily="-65" charset="-128"/>
              </a:rPr>
              <a:t>lso known as a </a:t>
            </a:r>
            <a:r>
              <a:rPr lang="en-US" i="1" dirty="0" smtClean="0">
                <a:latin typeface="+mn-lt"/>
                <a:ea typeface="ＭＳ Ｐゴシック" pitchFamily="-65" charset="-128"/>
              </a:rPr>
              <a:t>trapdoor</a:t>
            </a:r>
          </a:p>
          <a:p>
            <a:pPr eaLnBrk="1" hangingPunct="1">
              <a:buClr>
                <a:schemeClr val="accent6">
                  <a:lumMod val="60000"/>
                  <a:lumOff val="40000"/>
                </a:schemeClr>
              </a:buClr>
              <a:buSzPct val="140000"/>
            </a:pPr>
            <a:r>
              <a:rPr lang="en-US" dirty="0">
                <a:latin typeface="+mn-lt"/>
                <a:ea typeface="ＭＳ Ｐゴシック" pitchFamily="-65" charset="-128"/>
              </a:rPr>
              <a:t>S</a:t>
            </a:r>
            <a:r>
              <a:rPr lang="en-US" dirty="0" smtClean="0">
                <a:latin typeface="+mn-lt"/>
                <a:ea typeface="ＭＳ Ｐゴシック" pitchFamily="-65" charset="-128"/>
              </a:rPr>
              <a:t>ecret entry point into a program allowing the attacker to gain access and bypass the security access procedures</a:t>
            </a:r>
          </a:p>
          <a:p>
            <a:pPr eaLnBrk="1" hangingPunct="1">
              <a:buClr>
                <a:schemeClr val="accent6">
                  <a:lumMod val="60000"/>
                  <a:lumOff val="40000"/>
                </a:schemeClr>
              </a:buClr>
              <a:buSzPct val="140000"/>
            </a:pPr>
            <a:r>
              <a:rPr lang="en-US" i="1" dirty="0">
                <a:latin typeface="+mn-lt"/>
                <a:ea typeface="ＭＳ Ｐゴシック" pitchFamily="-65" charset="-128"/>
              </a:rPr>
              <a:t>M</a:t>
            </a:r>
            <a:r>
              <a:rPr lang="en-US" i="1" dirty="0" smtClean="0">
                <a:latin typeface="+mn-lt"/>
                <a:ea typeface="ＭＳ Ｐゴシック" pitchFamily="-65" charset="-128"/>
              </a:rPr>
              <a:t>aintenance hook </a:t>
            </a:r>
            <a:r>
              <a:rPr lang="en-US" dirty="0" smtClean="0">
                <a:latin typeface="+mn-lt"/>
                <a:ea typeface="ＭＳ Ｐゴシック" pitchFamily="-65" charset="-128"/>
              </a:rPr>
              <a:t>is a backdoor used by Programmers to debug and test programs</a:t>
            </a:r>
          </a:p>
          <a:p>
            <a:pPr eaLnBrk="1" hangingPunct="1">
              <a:buClr>
                <a:schemeClr val="accent6">
                  <a:lumMod val="60000"/>
                  <a:lumOff val="40000"/>
                </a:schemeClr>
              </a:buClr>
              <a:buSzPct val="140000"/>
            </a:pPr>
            <a:r>
              <a:rPr lang="en-US" dirty="0">
                <a:latin typeface="+mn-lt"/>
                <a:ea typeface="ＭＳ Ｐゴシック" pitchFamily="-65" charset="-128"/>
              </a:rPr>
              <a:t>D</a:t>
            </a:r>
            <a:r>
              <a:rPr lang="en-US" dirty="0" smtClean="0">
                <a:latin typeface="+mn-lt"/>
                <a:ea typeface="ＭＳ Ｐゴシック" pitchFamily="-65" charset="-128"/>
              </a:rPr>
              <a:t>ifficult to implement operating system                          controls for backdoors in applications</a:t>
            </a:r>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1026"/>
          <p:cNvSpPr>
            <a:spLocks noGrp="1" noChangeArrowheads="1"/>
          </p:cNvSpPr>
          <p:nvPr>
            <p:ph type="title"/>
          </p:nvPr>
        </p:nvSpPr>
        <p:spPr>
          <a:xfrm>
            <a:off x="467544" y="404664"/>
            <a:ext cx="8229600" cy="1216025"/>
          </a:xfrm>
        </p:spPr>
        <p:txBody>
          <a:bodyPr wrap="square" numCol="1" anchorCtr="0" compatLnSpc="1">
            <a:prstTxWarp prst="textNoShape">
              <a:avLst/>
            </a:prstTxWarp>
            <a:normAutofit fontScale="90000"/>
          </a:bodyPr>
          <a:lstStyle/>
          <a:p>
            <a:pPr eaLnBrk="1" hangingPunct="1"/>
            <a:r>
              <a:rPr lang="en-US" dirty="0">
                <a:solidFill>
                  <a:schemeClr val="accent6">
                    <a:lumMod val="40000"/>
                    <a:lumOff val="60000"/>
                  </a:schemeClr>
                </a:solidFill>
              </a:rPr>
              <a:t>Payload - </a:t>
            </a:r>
            <a:r>
              <a:rPr lang="en-US" dirty="0" err="1">
                <a:solidFill>
                  <a:schemeClr val="accent6">
                    <a:lumMod val="40000"/>
                    <a:lumOff val="60000"/>
                  </a:schemeClr>
                </a:solidFill>
              </a:rPr>
              <a:t>Stealthing</a:t>
            </a:r>
            <a:r>
              <a:rPr lang="en-US" dirty="0">
                <a:solidFill>
                  <a:schemeClr val="accent6">
                    <a:lumMod val="40000"/>
                    <a:lumOff val="60000"/>
                  </a:schemeClr>
                </a:solidFill>
              </a:rPr>
              <a:t/>
            </a:r>
            <a:br>
              <a:rPr lang="en-US" dirty="0">
                <a:solidFill>
                  <a:schemeClr val="accent6">
                    <a:lumMod val="40000"/>
                    <a:lumOff val="60000"/>
                  </a:schemeClr>
                </a:solidFill>
              </a:rPr>
            </a:br>
            <a:r>
              <a:rPr lang="en-US" dirty="0" err="1">
                <a:solidFill>
                  <a:schemeClr val="accent6">
                    <a:lumMod val="40000"/>
                    <a:lumOff val="60000"/>
                  </a:schemeClr>
                </a:solidFill>
              </a:rPr>
              <a:t>Rootkit</a:t>
            </a:r>
            <a:endParaRPr lang="en-US" dirty="0">
              <a:solidFill>
                <a:schemeClr val="accent6">
                  <a:lumMod val="40000"/>
                  <a:lumOff val="60000"/>
                </a:schemeClr>
              </a:solidFill>
            </a:endParaRPr>
          </a:p>
        </p:txBody>
      </p:sp>
      <p:sp>
        <p:nvSpPr>
          <p:cNvPr id="256003" name="Rectangle 1027"/>
          <p:cNvSpPr>
            <a:spLocks noGrp="1" noChangeArrowheads="1"/>
          </p:cNvSpPr>
          <p:nvPr>
            <p:ph idx="1"/>
          </p:nvPr>
        </p:nvSpPr>
        <p:spPr>
          <a:xfrm>
            <a:off x="467544" y="1700808"/>
            <a:ext cx="8229600" cy="4800600"/>
          </a:xfrm>
        </p:spPr>
        <p:txBody>
          <a:bodyPr wrap="square" numCol="1" anchor="t" anchorCtr="0" compatLnSpc="1">
            <a:prstTxWarp prst="textNoShape">
              <a:avLst/>
            </a:prstTxWarp>
          </a:bodyPr>
          <a:lstStyle/>
          <a:p>
            <a:pPr eaLnBrk="1" hangingPunct="1">
              <a:buClr>
                <a:schemeClr val="accent6">
                  <a:lumMod val="60000"/>
                  <a:lumOff val="40000"/>
                </a:schemeClr>
              </a:buClr>
              <a:buSzPct val="140000"/>
            </a:pPr>
            <a:r>
              <a:rPr lang="en-US" sz="2800" dirty="0">
                <a:latin typeface="+mn-lt"/>
                <a:ea typeface="ＭＳ Ｐゴシック" pitchFamily="-65" charset="-128"/>
              </a:rPr>
              <a:t>S</a:t>
            </a:r>
            <a:r>
              <a:rPr lang="en-US" sz="2800" dirty="0" smtClean="0">
                <a:latin typeface="+mn-lt"/>
                <a:ea typeface="ＭＳ Ｐゴシック" pitchFamily="-65" charset="-128"/>
              </a:rPr>
              <a:t>et of hidden programs installed on a system to maintain covert access to that system </a:t>
            </a:r>
          </a:p>
          <a:p>
            <a:pPr eaLnBrk="1" hangingPunct="1">
              <a:buClr>
                <a:schemeClr val="accent6">
                  <a:lumMod val="60000"/>
                  <a:lumOff val="40000"/>
                </a:schemeClr>
              </a:buClr>
              <a:buSzPct val="140000"/>
            </a:pPr>
            <a:r>
              <a:rPr lang="en-US" sz="2800" dirty="0">
                <a:latin typeface="+mn-lt"/>
                <a:ea typeface="ＭＳ Ｐゴシック" pitchFamily="-65" charset="-128"/>
              </a:rPr>
              <a:t>H</a:t>
            </a:r>
            <a:r>
              <a:rPr lang="en-US" sz="2800" dirty="0" smtClean="0">
                <a:latin typeface="+mn-lt"/>
                <a:ea typeface="ＭＳ Ｐゴシック" pitchFamily="-65" charset="-128"/>
              </a:rPr>
              <a:t>ides by subverting the mechanisms that monitor and report on the processes, files, and registries on a computer</a:t>
            </a:r>
          </a:p>
          <a:p>
            <a:pPr eaLnBrk="1" hangingPunct="1">
              <a:buClr>
                <a:schemeClr val="accent6">
                  <a:lumMod val="60000"/>
                  <a:lumOff val="40000"/>
                </a:schemeClr>
              </a:buClr>
              <a:buSzPct val="140000"/>
            </a:pPr>
            <a:r>
              <a:rPr lang="en-US" sz="2800" dirty="0">
                <a:latin typeface="+mn-lt"/>
                <a:ea typeface="ＭＳ Ｐゴシック" pitchFamily="-65" charset="-128"/>
              </a:rPr>
              <a:t>G</a:t>
            </a:r>
            <a:r>
              <a:rPr lang="en-US" sz="2800" dirty="0" smtClean="0">
                <a:latin typeface="+mn-lt"/>
                <a:ea typeface="ＭＳ Ｐゴシック" pitchFamily="-65" charset="-128"/>
              </a:rPr>
              <a:t>ives administrator (or root) privileges to attacker</a:t>
            </a:r>
          </a:p>
          <a:p>
            <a:pPr lvl="2">
              <a:buClr>
                <a:schemeClr val="accent6">
                  <a:lumMod val="60000"/>
                  <a:lumOff val="40000"/>
                </a:schemeClr>
              </a:buClr>
              <a:buSzPct val="140000"/>
            </a:pPr>
            <a:r>
              <a:rPr lang="en-US" sz="2200" dirty="0">
                <a:latin typeface="+mn-lt"/>
                <a:ea typeface="ＭＳ Ｐゴシック" pitchFamily="-65" charset="-128"/>
              </a:rPr>
              <a:t>C</a:t>
            </a:r>
            <a:r>
              <a:rPr lang="en-US" sz="2200" dirty="0" smtClean="0">
                <a:latin typeface="+mn-lt"/>
                <a:ea typeface="ＭＳ Ｐゴシック" pitchFamily="-65" charset="-128"/>
              </a:rPr>
              <a:t>an add or change programs and files, monitor processes, send and receive network traffic, and get backdoor access on demand</a:t>
            </a:r>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656184"/>
          </a:xfrm>
        </p:spPr>
        <p:txBody>
          <a:bodyPr wrap="square" numCol="1" anchorCtr="0" compatLnSpc="1">
            <a:prstTxWarp prst="textNoShape">
              <a:avLst/>
            </a:prstTxWarp>
            <a:normAutofit/>
          </a:bodyPr>
          <a:lstStyle/>
          <a:p>
            <a:pPr eaLnBrk="1" hangingPunct="1"/>
            <a:r>
              <a:rPr lang="en-US" dirty="0" err="1">
                <a:solidFill>
                  <a:schemeClr val="accent6">
                    <a:lumMod val="40000"/>
                    <a:lumOff val="60000"/>
                  </a:schemeClr>
                </a:solidFill>
              </a:rPr>
              <a:t>Rootkit</a:t>
            </a:r>
            <a:r>
              <a:rPr lang="en-US" dirty="0">
                <a:solidFill>
                  <a:schemeClr val="accent6">
                    <a:lumMod val="40000"/>
                    <a:lumOff val="60000"/>
                  </a:schemeClr>
                </a:solidFill>
              </a:rPr>
              <a:t> Classification Characteristics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38859299"/>
              </p:ext>
            </p:extLst>
          </p:nvPr>
        </p:nvGraphicFramePr>
        <p:xfrm>
          <a:off x="457200" y="1772816"/>
          <a:ext cx="8229600" cy="4704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17450" b="29001"/>
          <a:stretch/>
        </p:blipFill>
        <p:spPr>
          <a:xfrm>
            <a:off x="251520" y="332656"/>
            <a:ext cx="8579777" cy="5945702"/>
          </a:xfrm>
          <a:prstGeom prst="rect">
            <a:avLst/>
          </a:prstGeom>
          <a:solidFill>
            <a:schemeClr val="tx1"/>
          </a:solidFill>
        </p:spPr>
      </p:pic>
    </p:spTree>
  </p:cSld>
  <p:clrMapOvr>
    <a:masterClrMapping/>
  </p:clrMapOvr>
  <p:transition spd="slow">
    <p:pull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rmAutofit/>
          </a:bodyPr>
          <a:lstStyle/>
          <a:p>
            <a:pPr eaLnBrk="1" hangingPunct="1"/>
            <a:r>
              <a:rPr lang="en-US" dirty="0">
                <a:solidFill>
                  <a:schemeClr val="accent6">
                    <a:lumMod val="40000"/>
                    <a:lumOff val="60000"/>
                  </a:schemeClr>
                </a:solidFill>
              </a:rPr>
              <a:t>Malware Countermeasure Approaches</a:t>
            </a:r>
          </a:p>
        </p:txBody>
      </p:sp>
      <p:sp>
        <p:nvSpPr>
          <p:cNvPr id="3" name="Content Placeholder 2"/>
          <p:cNvSpPr>
            <a:spLocks noGrp="1"/>
          </p:cNvSpPr>
          <p:nvPr>
            <p:ph idx="1"/>
          </p:nvPr>
        </p:nvSpPr>
        <p:spPr>
          <a:xfrm>
            <a:off x="457200" y="1828800"/>
            <a:ext cx="8229600" cy="4724400"/>
          </a:xfrm>
        </p:spPr>
        <p:txBody>
          <a:bodyPr wrap="square" numCol="1" anchor="t" anchorCtr="0" compatLnSpc="1">
            <a:prstTxWarp prst="textNoShape">
              <a:avLst/>
            </a:prstTxWarp>
            <a:normAutofit/>
          </a:bodyPr>
          <a:lstStyle/>
          <a:p>
            <a:pPr eaLnBrk="1" hangingPunct="1">
              <a:lnSpc>
                <a:spcPct val="90000"/>
              </a:lnSpc>
              <a:buClr>
                <a:schemeClr val="accent6">
                  <a:lumMod val="60000"/>
                  <a:lumOff val="40000"/>
                </a:schemeClr>
              </a:buClr>
              <a:buSzPct val="140000"/>
            </a:pPr>
            <a:r>
              <a:rPr lang="en-US" dirty="0">
                <a:latin typeface="+mn-lt"/>
                <a:ea typeface="ＭＳ Ｐゴシック" pitchFamily="-65" charset="-128"/>
              </a:rPr>
              <a:t>I</a:t>
            </a:r>
            <a:r>
              <a:rPr lang="en-US" dirty="0" smtClean="0">
                <a:latin typeface="+mn-lt"/>
                <a:ea typeface="ＭＳ Ｐゴシック" pitchFamily="-65" charset="-128"/>
              </a:rPr>
              <a:t>deal solution to the threat of malware is prevention</a:t>
            </a:r>
          </a:p>
          <a:p>
            <a:pPr marL="342900" lvl="2" indent="-342900" eaLnBrk="1" hangingPunct="1">
              <a:lnSpc>
                <a:spcPct val="90000"/>
              </a:lnSpc>
              <a:spcBef>
                <a:spcPts val="2000"/>
              </a:spcBef>
              <a:buClr>
                <a:schemeClr val="accent6">
                  <a:lumMod val="60000"/>
                  <a:lumOff val="40000"/>
                </a:schemeClr>
              </a:buClr>
              <a:buSzPct val="140000"/>
            </a:pPr>
            <a:endParaRPr lang="en-US" sz="2400" dirty="0" smtClean="0">
              <a:latin typeface="+mn-lt"/>
              <a:ea typeface="ＭＳ Ｐゴシック" pitchFamily="-65" charset="-128"/>
            </a:endParaRPr>
          </a:p>
          <a:p>
            <a:pPr marL="342900" lvl="2" indent="-342900" eaLnBrk="1" hangingPunct="1">
              <a:lnSpc>
                <a:spcPct val="90000"/>
              </a:lnSpc>
              <a:spcBef>
                <a:spcPts val="2000"/>
              </a:spcBef>
              <a:buClr>
                <a:schemeClr val="accent6">
                  <a:lumMod val="60000"/>
                  <a:lumOff val="40000"/>
                </a:schemeClr>
              </a:buClr>
              <a:buSzPct val="140000"/>
            </a:pPr>
            <a:endParaRPr lang="en-US" sz="2400" dirty="0" smtClean="0">
              <a:latin typeface="+mn-lt"/>
              <a:ea typeface="ＭＳ Ｐゴシック" pitchFamily="-65" charset="-128"/>
            </a:endParaRPr>
          </a:p>
          <a:p>
            <a:pPr marL="342900" lvl="2" indent="-342900" eaLnBrk="1" hangingPunct="1">
              <a:lnSpc>
                <a:spcPct val="90000"/>
              </a:lnSpc>
              <a:spcBef>
                <a:spcPts val="2000"/>
              </a:spcBef>
              <a:buClr>
                <a:schemeClr val="accent6">
                  <a:lumMod val="60000"/>
                  <a:lumOff val="40000"/>
                </a:schemeClr>
              </a:buClr>
              <a:buSzPct val="140000"/>
            </a:pPr>
            <a:endParaRPr lang="en-US" sz="2400" dirty="0" smtClean="0">
              <a:latin typeface="+mn-lt"/>
              <a:ea typeface="ＭＳ Ｐゴシック" pitchFamily="-65" charset="-128"/>
            </a:endParaRPr>
          </a:p>
          <a:p>
            <a:pPr marL="342900" lvl="2" indent="-342900" eaLnBrk="1" hangingPunct="1">
              <a:lnSpc>
                <a:spcPct val="90000"/>
              </a:lnSpc>
              <a:spcBef>
                <a:spcPts val="2000"/>
              </a:spcBef>
              <a:buClr>
                <a:schemeClr val="accent6">
                  <a:lumMod val="60000"/>
                  <a:lumOff val="40000"/>
                </a:schemeClr>
              </a:buClr>
              <a:buSzPct val="140000"/>
            </a:pPr>
            <a:endParaRPr lang="en-US" sz="2400" dirty="0" smtClean="0">
              <a:latin typeface="+mn-lt"/>
              <a:ea typeface="ＭＳ Ｐゴシック" pitchFamily="-65" charset="-128"/>
            </a:endParaRPr>
          </a:p>
          <a:p>
            <a:pPr marL="342900" lvl="2" indent="-342900" eaLnBrk="1" hangingPunct="1">
              <a:lnSpc>
                <a:spcPct val="90000"/>
              </a:lnSpc>
              <a:spcBef>
                <a:spcPts val="2000"/>
              </a:spcBef>
              <a:buClr>
                <a:schemeClr val="accent6">
                  <a:lumMod val="60000"/>
                  <a:lumOff val="40000"/>
                </a:schemeClr>
              </a:buClr>
              <a:buSzPct val="140000"/>
            </a:pPr>
            <a:r>
              <a:rPr lang="en-US" sz="2400" dirty="0">
                <a:latin typeface="+mn-lt"/>
                <a:ea typeface="ＭＳ Ｐゴシック" pitchFamily="-65" charset="-128"/>
              </a:rPr>
              <a:t>I</a:t>
            </a:r>
            <a:r>
              <a:rPr lang="en-US" sz="2400" dirty="0" smtClean="0">
                <a:latin typeface="+mn-lt"/>
                <a:ea typeface="ＭＳ Ｐゴシック" pitchFamily="-65" charset="-128"/>
              </a:rPr>
              <a:t>f prevention fails, technical mechanisms can be used to support the following threat mitigation options:</a:t>
            </a:r>
          </a:p>
          <a:p>
            <a:pPr marL="1257300" lvl="4" indent="-342900">
              <a:lnSpc>
                <a:spcPct val="90000"/>
              </a:lnSpc>
              <a:spcBef>
                <a:spcPts val="2000"/>
              </a:spcBef>
              <a:buClr>
                <a:schemeClr val="accent6">
                  <a:lumMod val="60000"/>
                  <a:lumOff val="40000"/>
                </a:schemeClr>
              </a:buClr>
              <a:buSzPct val="140000"/>
            </a:pPr>
            <a:r>
              <a:rPr lang="en-US" dirty="0" smtClean="0">
                <a:latin typeface="+mn-lt"/>
                <a:ea typeface="ＭＳ Ｐゴシック" pitchFamily="-65" charset="-128"/>
              </a:rPr>
              <a:t>Detection</a:t>
            </a:r>
          </a:p>
          <a:p>
            <a:pPr marL="1257300" lvl="4" indent="-342900">
              <a:lnSpc>
                <a:spcPct val="90000"/>
              </a:lnSpc>
              <a:buClr>
                <a:schemeClr val="accent6">
                  <a:lumMod val="60000"/>
                  <a:lumOff val="40000"/>
                </a:schemeClr>
              </a:buClr>
              <a:buSzPct val="140000"/>
            </a:pPr>
            <a:r>
              <a:rPr lang="en-US" dirty="0">
                <a:latin typeface="+mn-lt"/>
                <a:ea typeface="ＭＳ Ｐゴシック" pitchFamily="-65" charset="-128"/>
              </a:rPr>
              <a:t>I</a:t>
            </a:r>
            <a:r>
              <a:rPr lang="en-US" dirty="0" smtClean="0">
                <a:latin typeface="+mn-lt"/>
                <a:ea typeface="ＭＳ Ｐゴシック" pitchFamily="-65" charset="-128"/>
              </a:rPr>
              <a:t>dentification</a:t>
            </a:r>
          </a:p>
          <a:p>
            <a:pPr marL="1257300" lvl="4" indent="-342900">
              <a:lnSpc>
                <a:spcPct val="90000"/>
              </a:lnSpc>
              <a:buClr>
                <a:schemeClr val="accent6">
                  <a:lumMod val="60000"/>
                  <a:lumOff val="40000"/>
                </a:schemeClr>
              </a:buClr>
              <a:buSzPct val="140000"/>
            </a:pPr>
            <a:r>
              <a:rPr lang="en-US" dirty="0">
                <a:latin typeface="+mn-lt"/>
                <a:ea typeface="ＭＳ Ｐゴシック" pitchFamily="-65" charset="-128"/>
              </a:rPr>
              <a:t>R</a:t>
            </a:r>
            <a:r>
              <a:rPr lang="en-US" dirty="0" smtClean="0">
                <a:latin typeface="+mn-lt"/>
                <a:ea typeface="ＭＳ Ｐゴシック" pitchFamily="-65" charset="-128"/>
              </a:rPr>
              <a:t>emoval</a:t>
            </a:r>
          </a:p>
        </p:txBody>
      </p:sp>
      <p:graphicFrame>
        <p:nvGraphicFramePr>
          <p:cNvPr id="4" name="Diagram 3"/>
          <p:cNvGraphicFramePr/>
          <p:nvPr>
            <p:extLst>
              <p:ext uri="{D42A27DB-BD31-4B8C-83A1-F6EECF244321}">
                <p14:modId xmlns:p14="http://schemas.microsoft.com/office/powerpoint/2010/main" val="1851982341"/>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978" y="0"/>
            <a:ext cx="9144000" cy="836712"/>
          </a:xfrm>
        </p:spPr>
        <p:txBody>
          <a:bodyPr wrap="square" numCol="1" anchorCtr="0" compatLnSpc="1">
            <a:prstTxWarp prst="textNoShape">
              <a:avLst/>
            </a:prstTxWarp>
          </a:bodyPr>
          <a:lstStyle/>
          <a:p>
            <a:pPr eaLnBrk="1" hangingPunct="1"/>
            <a:r>
              <a:rPr lang="en-US" sz="4400" dirty="0">
                <a:solidFill>
                  <a:schemeClr val="accent6">
                    <a:lumMod val="40000"/>
                    <a:lumOff val="60000"/>
                  </a:schemeClr>
                </a:solidFill>
              </a:rPr>
              <a:t>Generations of Anti-Virus Software</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73961135"/>
              </p:ext>
            </p:extLst>
          </p:nvPr>
        </p:nvGraphicFramePr>
        <p:xfrm>
          <a:off x="304800" y="836712"/>
          <a:ext cx="8587680" cy="58194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68760"/>
          </a:xfrm>
        </p:spPr>
        <p:txBody>
          <a:bodyPr/>
          <a:lstStyle/>
          <a:p>
            <a:r>
              <a:rPr lang="en-US" smtClean="0">
                <a:solidFill>
                  <a:schemeClr val="accent6">
                    <a:lumMod val="40000"/>
                    <a:lumOff val="60000"/>
                  </a:schemeClr>
                </a:solidFill>
              </a:rPr>
              <a:t>Sandbox Analysis</a:t>
            </a:r>
            <a:endParaRPr lang="en-US">
              <a:solidFill>
                <a:schemeClr val="accent6">
                  <a:lumMod val="40000"/>
                  <a:lumOff val="60000"/>
                </a:schemeClr>
              </a:solidFill>
            </a:endParaRPr>
          </a:p>
        </p:txBody>
      </p:sp>
      <p:sp>
        <p:nvSpPr>
          <p:cNvPr id="3" name="Content Placeholder 2"/>
          <p:cNvSpPr>
            <a:spLocks noGrp="1"/>
          </p:cNvSpPr>
          <p:nvPr>
            <p:ph idx="1"/>
          </p:nvPr>
        </p:nvSpPr>
        <p:spPr>
          <a:xfrm>
            <a:off x="457200" y="1484784"/>
            <a:ext cx="8229600" cy="4641379"/>
          </a:xfrm>
        </p:spPr>
        <p:txBody>
          <a:bodyPr>
            <a:normAutofit/>
          </a:bodyPr>
          <a:lstStyle/>
          <a:p>
            <a:pPr>
              <a:buClr>
                <a:schemeClr val="accent6">
                  <a:lumMod val="60000"/>
                  <a:lumOff val="40000"/>
                </a:schemeClr>
              </a:buClr>
              <a:buSzPct val="140000"/>
            </a:pPr>
            <a:r>
              <a:rPr lang="en-US" dirty="0" smtClean="0">
                <a:latin typeface="+mn-lt"/>
              </a:rPr>
              <a:t>Running potentially malicious code in an emulated sandbox or on a virtual machine</a:t>
            </a:r>
          </a:p>
          <a:p>
            <a:pPr>
              <a:buClr>
                <a:schemeClr val="accent6">
                  <a:lumMod val="60000"/>
                  <a:lumOff val="40000"/>
                </a:schemeClr>
              </a:buClr>
              <a:buSzPct val="140000"/>
            </a:pPr>
            <a:r>
              <a:rPr lang="en-US" dirty="0" smtClean="0">
                <a:latin typeface="+mn-lt"/>
              </a:rPr>
              <a:t>Allows the code to execute in a controlled environment where its behavior can be closely monitored without threatening the security of a real system</a:t>
            </a:r>
          </a:p>
          <a:p>
            <a:pPr>
              <a:buClr>
                <a:schemeClr val="accent6">
                  <a:lumMod val="60000"/>
                  <a:lumOff val="40000"/>
                </a:schemeClr>
              </a:buClr>
              <a:buSzPct val="140000"/>
            </a:pPr>
            <a:r>
              <a:rPr lang="en-US" dirty="0" smtClean="0">
                <a:latin typeface="+mn-lt"/>
              </a:rPr>
              <a:t>Running potentially malicious software in such environments enables the detection of complex encrypted, polymorphic, or metamorphic malware</a:t>
            </a:r>
          </a:p>
          <a:p>
            <a:pPr>
              <a:buClr>
                <a:schemeClr val="accent6">
                  <a:lumMod val="60000"/>
                  <a:lumOff val="40000"/>
                </a:schemeClr>
              </a:buClr>
              <a:buSzPct val="140000"/>
            </a:pPr>
            <a:r>
              <a:rPr lang="en-US" dirty="0" smtClean="0">
                <a:latin typeface="+mn-lt"/>
              </a:rPr>
              <a:t>The most difficult design issue with sandbox analysis is to determine how long to run each interpretation</a:t>
            </a:r>
          </a:p>
          <a:p>
            <a:endParaRPr lang="en-US" dirty="0"/>
          </a:p>
        </p:txBody>
      </p:sp>
    </p:spTree>
    <p:extLst>
      <p:ext uri="{BB962C8B-B14F-4D97-AF65-F5344CB8AC3E}">
        <p14:creationId xmlns:p14="http://schemas.microsoft.com/office/powerpoint/2010/main" val="667943479"/>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wrap="square" numCol="1" anchorCtr="0" compatLnSpc="1">
            <a:prstTxWarp prst="textNoShape">
              <a:avLst/>
            </a:prstTxWarp>
            <a:noAutofit/>
          </a:bodyPr>
          <a:lstStyle/>
          <a:p>
            <a:pPr eaLnBrk="1" hangingPunct="1"/>
            <a:r>
              <a:rPr lang="en-US" sz="3600" dirty="0">
                <a:solidFill>
                  <a:schemeClr val="accent6">
                    <a:lumMod val="40000"/>
                    <a:lumOff val="60000"/>
                  </a:schemeClr>
                </a:solidFill>
              </a:rPr>
              <a:t>Host-Based Behavior-Blocking Software</a:t>
            </a:r>
          </a:p>
        </p:txBody>
      </p:sp>
      <p:sp>
        <p:nvSpPr>
          <p:cNvPr id="3" name="Content Placeholder 2"/>
          <p:cNvSpPr>
            <a:spLocks noGrp="1"/>
          </p:cNvSpPr>
          <p:nvPr>
            <p:ph idx="1"/>
          </p:nvPr>
        </p:nvSpPr>
        <p:spPr>
          <a:xfrm>
            <a:off x="457200" y="1143000"/>
            <a:ext cx="8458200" cy="3048000"/>
          </a:xfrm>
        </p:spPr>
        <p:txBody>
          <a:bodyPr wrap="square" numCol="1" anchor="t" anchorCtr="0" compatLnSpc="1">
            <a:prstTxWarp prst="textNoShape">
              <a:avLst/>
            </a:prstTxWarp>
          </a:bodyPr>
          <a:lstStyle/>
          <a:p>
            <a:pPr eaLnBrk="1" hangingPunct="1">
              <a:buClr>
                <a:schemeClr val="accent6">
                  <a:lumMod val="60000"/>
                  <a:lumOff val="40000"/>
                </a:schemeClr>
              </a:buClr>
              <a:buSzPct val="140000"/>
            </a:pPr>
            <a:r>
              <a:rPr lang="en-US" dirty="0">
                <a:latin typeface="+mn-lt"/>
                <a:ea typeface="ＭＳ Ｐゴシック" pitchFamily="-65" charset="-128"/>
              </a:rPr>
              <a:t>I</a:t>
            </a:r>
            <a:r>
              <a:rPr lang="en-US" dirty="0" smtClean="0">
                <a:latin typeface="+mn-lt"/>
                <a:ea typeface="ＭＳ Ｐゴシック" pitchFamily="-65" charset="-128"/>
              </a:rPr>
              <a:t>ntegrates with the operating system of a host computer and monitors program behavior in real time for malicious action </a:t>
            </a:r>
          </a:p>
          <a:p>
            <a:pPr lvl="2" eaLnBrk="1" hangingPunct="1">
              <a:buClr>
                <a:schemeClr val="accent6">
                  <a:lumMod val="60000"/>
                  <a:lumOff val="40000"/>
                </a:schemeClr>
              </a:buClr>
              <a:buSzPct val="140000"/>
            </a:pPr>
            <a:r>
              <a:rPr lang="en-US" dirty="0">
                <a:latin typeface="+mn-lt"/>
                <a:ea typeface="ＭＳ Ｐゴシック" pitchFamily="-65" charset="-128"/>
              </a:rPr>
              <a:t>B</a:t>
            </a:r>
            <a:r>
              <a:rPr lang="en-US" dirty="0" smtClean="0">
                <a:latin typeface="+mn-lt"/>
                <a:ea typeface="ＭＳ Ｐゴシック" pitchFamily="-65" charset="-128"/>
              </a:rPr>
              <a:t>locks potentially malicious actions before they have a chance to affect the system</a:t>
            </a:r>
          </a:p>
          <a:p>
            <a:pPr lvl="2" eaLnBrk="1" hangingPunct="1">
              <a:buClr>
                <a:schemeClr val="accent6">
                  <a:lumMod val="60000"/>
                  <a:lumOff val="40000"/>
                </a:schemeClr>
              </a:buClr>
              <a:buSzPct val="140000"/>
            </a:pPr>
            <a:r>
              <a:rPr lang="en-US" dirty="0">
                <a:latin typeface="+mn-lt"/>
                <a:ea typeface="ＭＳ Ｐゴシック" pitchFamily="-65" charset="-128"/>
              </a:rPr>
              <a:t>B</a:t>
            </a:r>
            <a:r>
              <a:rPr lang="en-US" dirty="0" smtClean="0">
                <a:latin typeface="+mn-lt"/>
                <a:ea typeface="ＭＳ Ｐゴシック" pitchFamily="-65" charset="-128"/>
              </a:rPr>
              <a:t>locks software in real time so it has an advantage over anti-virus detection techniques such as fingerprinting or heuristics</a:t>
            </a:r>
          </a:p>
        </p:txBody>
      </p:sp>
      <p:graphicFrame>
        <p:nvGraphicFramePr>
          <p:cNvPr id="4" name="Diagram 3"/>
          <p:cNvGraphicFramePr/>
          <p:nvPr>
            <p:extLst>
              <p:ext uri="{D42A27DB-BD31-4B8C-83A1-F6EECF244321}">
                <p14:modId xmlns:p14="http://schemas.microsoft.com/office/powerpoint/2010/main" val="1282819330"/>
              </p:ext>
            </p:extLst>
          </p:nvPr>
        </p:nvGraphicFramePr>
        <p:xfrm>
          <a:off x="1600200" y="3886200"/>
          <a:ext cx="6400800" cy="213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850106"/>
          </a:xfrm>
        </p:spPr>
        <p:txBody>
          <a:bodyPr wrap="square" numCol="1" anchorCtr="0" compatLnSpc="1">
            <a:prstTxWarp prst="textNoShape">
              <a:avLst/>
            </a:prstTxWarp>
          </a:bodyPr>
          <a:lstStyle/>
          <a:p>
            <a:pPr eaLnBrk="1" hangingPunct="1"/>
            <a:r>
              <a:rPr lang="en-US" sz="4800" dirty="0">
                <a:solidFill>
                  <a:schemeClr val="accent6">
                    <a:lumMod val="40000"/>
                    <a:lumOff val="60000"/>
                  </a:schemeClr>
                </a:solidFill>
              </a:rPr>
              <a:t>Perimeter Scanning Approaches</a:t>
            </a:r>
          </a:p>
        </p:txBody>
      </p:sp>
      <p:sp>
        <p:nvSpPr>
          <p:cNvPr id="3" name="Content Placeholder 2"/>
          <p:cNvSpPr>
            <a:spLocks noGrp="1"/>
          </p:cNvSpPr>
          <p:nvPr>
            <p:ph sz="half" idx="4294967295"/>
          </p:nvPr>
        </p:nvSpPr>
        <p:spPr>
          <a:xfrm>
            <a:off x="179512" y="1368114"/>
            <a:ext cx="3932238" cy="5172025"/>
          </a:xfrm>
        </p:spPr>
        <p:txBody>
          <a:bodyPr wrap="square" numCol="1" anchor="t" anchorCtr="0" compatLnSpc="1">
            <a:prstTxWarp prst="textNoShape">
              <a:avLst/>
            </a:prstTxWarp>
            <a:normAutofit lnSpcReduction="10000"/>
          </a:bodyPr>
          <a:lstStyle/>
          <a:p>
            <a:pPr eaLnBrk="1" hangingPunct="1">
              <a:lnSpc>
                <a:spcPct val="90000"/>
              </a:lnSpc>
              <a:spcAft>
                <a:spcPts val="1200"/>
              </a:spcAft>
              <a:buClr>
                <a:schemeClr val="accent6">
                  <a:lumMod val="60000"/>
                  <a:lumOff val="40000"/>
                </a:schemeClr>
              </a:buClr>
              <a:buSzPct val="140000"/>
            </a:pPr>
            <a:r>
              <a:rPr lang="en-US" dirty="0">
                <a:latin typeface="+mn-lt"/>
                <a:ea typeface="ＭＳ Ｐゴシック" pitchFamily="-65" charset="-128"/>
              </a:rPr>
              <a:t>A</a:t>
            </a:r>
            <a:r>
              <a:rPr lang="en-US" dirty="0" smtClean="0">
                <a:latin typeface="+mn-lt"/>
                <a:ea typeface="ＭＳ Ｐゴシック" pitchFamily="-65" charset="-128"/>
              </a:rPr>
              <a:t>nti-virus software typically included in     e-mail and Web proxy services running on an organization’s firewall and IDS</a:t>
            </a:r>
          </a:p>
          <a:p>
            <a:pPr eaLnBrk="1" hangingPunct="1">
              <a:lnSpc>
                <a:spcPct val="90000"/>
              </a:lnSpc>
              <a:spcAft>
                <a:spcPts val="1200"/>
              </a:spcAft>
              <a:buClr>
                <a:schemeClr val="accent6">
                  <a:lumMod val="60000"/>
                  <a:lumOff val="40000"/>
                </a:schemeClr>
              </a:buClr>
              <a:buSzPct val="140000"/>
            </a:pPr>
            <a:r>
              <a:rPr lang="en-US" dirty="0">
                <a:latin typeface="+mn-lt"/>
                <a:ea typeface="ＭＳ Ｐゴシック" pitchFamily="-65" charset="-128"/>
              </a:rPr>
              <a:t>M</a:t>
            </a:r>
            <a:r>
              <a:rPr lang="en-US" dirty="0" smtClean="0">
                <a:latin typeface="+mn-lt"/>
                <a:ea typeface="ＭＳ Ｐゴシック" pitchFamily="-65" charset="-128"/>
              </a:rPr>
              <a:t>ay also be included in the traffic analysis component of an IDS</a:t>
            </a:r>
          </a:p>
          <a:p>
            <a:pPr eaLnBrk="1" hangingPunct="1">
              <a:lnSpc>
                <a:spcPct val="90000"/>
              </a:lnSpc>
              <a:spcAft>
                <a:spcPts val="1200"/>
              </a:spcAft>
              <a:buClr>
                <a:schemeClr val="accent6">
                  <a:lumMod val="60000"/>
                  <a:lumOff val="40000"/>
                </a:schemeClr>
              </a:buClr>
              <a:buSzPct val="140000"/>
            </a:pPr>
            <a:r>
              <a:rPr lang="en-US" dirty="0">
                <a:latin typeface="+mn-lt"/>
                <a:ea typeface="ＭＳ Ｐゴシック" pitchFamily="-65" charset="-128"/>
              </a:rPr>
              <a:t>M</a:t>
            </a:r>
            <a:r>
              <a:rPr lang="en-US" dirty="0" smtClean="0">
                <a:latin typeface="+mn-lt"/>
                <a:ea typeface="ＭＳ Ｐゴシック" pitchFamily="-65" charset="-128"/>
              </a:rPr>
              <a:t>ay include intrusion prevention measures, blocking the flow of any suspicious traffic</a:t>
            </a:r>
          </a:p>
          <a:p>
            <a:pPr eaLnBrk="1" hangingPunct="1">
              <a:lnSpc>
                <a:spcPct val="90000"/>
              </a:lnSpc>
              <a:spcAft>
                <a:spcPts val="1200"/>
              </a:spcAft>
              <a:buClr>
                <a:schemeClr val="accent6">
                  <a:lumMod val="60000"/>
                  <a:lumOff val="40000"/>
                </a:schemeClr>
              </a:buClr>
              <a:buSzPct val="140000"/>
            </a:pPr>
            <a:r>
              <a:rPr lang="en-US" dirty="0">
                <a:latin typeface="+mn-lt"/>
                <a:ea typeface="ＭＳ Ｐゴシック" pitchFamily="-65" charset="-128"/>
              </a:rPr>
              <a:t>A</a:t>
            </a:r>
            <a:r>
              <a:rPr lang="en-US" dirty="0" smtClean="0">
                <a:latin typeface="+mn-lt"/>
                <a:ea typeface="ＭＳ Ｐゴシック" pitchFamily="-65" charset="-128"/>
              </a:rPr>
              <a:t>pproach is limited to scanning malware</a:t>
            </a:r>
          </a:p>
        </p:txBody>
      </p:sp>
      <p:graphicFrame>
        <p:nvGraphicFramePr>
          <p:cNvPr id="5" name="Content Placeholder 4"/>
          <p:cNvGraphicFramePr>
            <a:graphicFrameLocks noGrp="1"/>
          </p:cNvGraphicFramePr>
          <p:nvPr>
            <p:ph sz="half" idx="4294967295"/>
            <p:extLst>
              <p:ext uri="{D42A27DB-BD31-4B8C-83A1-F6EECF244321}">
                <p14:modId xmlns:p14="http://schemas.microsoft.com/office/powerpoint/2010/main" val="443951270"/>
              </p:ext>
            </p:extLst>
          </p:nvPr>
        </p:nvGraphicFramePr>
        <p:xfrm>
          <a:off x="4267200" y="1600200"/>
          <a:ext cx="46482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3189" name="TextBox 5"/>
          <p:cNvSpPr txBox="1">
            <a:spLocks noChangeArrowheads="1"/>
          </p:cNvSpPr>
          <p:nvPr/>
        </p:nvSpPr>
        <p:spPr bwMode="auto">
          <a:xfrm>
            <a:off x="4876800" y="6211669"/>
            <a:ext cx="4724400" cy="646331"/>
          </a:xfrm>
          <a:prstGeom prst="rect">
            <a:avLst/>
          </a:prstGeom>
          <a:noFill/>
          <a:ln w="9525">
            <a:noFill/>
            <a:miter lim="800000"/>
            <a:headEnd/>
            <a:tailEnd/>
          </a:ln>
        </p:spPr>
        <p:txBody>
          <a:bodyPr wrap="square">
            <a:spAutoFit/>
          </a:bodyPr>
          <a:lstStyle/>
          <a:p>
            <a:r>
              <a:rPr lang="en-US" dirty="0"/>
              <a:t>T</a:t>
            </a:r>
            <a:r>
              <a:rPr lang="en-US" dirty="0" smtClean="0"/>
              <a:t>wo </a:t>
            </a:r>
            <a:r>
              <a:rPr lang="en-US" dirty="0"/>
              <a:t>types of monitoring software</a:t>
            </a:r>
          </a:p>
          <a:p>
            <a:endParaRPr lang="en-US" dirty="0"/>
          </a:p>
        </p:txBody>
      </p:sp>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07504" y="-459432"/>
            <a:ext cx="8928992" cy="1368152"/>
          </a:xfrm>
        </p:spPr>
        <p:txBody>
          <a:bodyPr/>
          <a:lstStyle/>
          <a:p>
            <a:r>
              <a:rPr lang="en-US" dirty="0">
                <a:solidFill>
                  <a:schemeClr val="accent6">
                    <a:lumMod val="60000"/>
                    <a:lumOff val="40000"/>
                  </a:schemeClr>
                </a:solidFill>
              </a:rPr>
              <a:t>Summary</a:t>
            </a:r>
            <a:endParaRPr lang="en-AU" dirty="0">
              <a:solidFill>
                <a:schemeClr val="accent6">
                  <a:lumMod val="60000"/>
                  <a:lumOff val="40000"/>
                </a:schemeClr>
              </a:solidFill>
            </a:endParaRPr>
          </a:p>
        </p:txBody>
      </p:sp>
      <p:sp>
        <p:nvSpPr>
          <p:cNvPr id="11" name="Content Placeholder 10"/>
          <p:cNvSpPr>
            <a:spLocks noGrp="1"/>
          </p:cNvSpPr>
          <p:nvPr>
            <p:ph sz="half" idx="2"/>
          </p:nvPr>
        </p:nvSpPr>
        <p:spPr>
          <a:xfrm>
            <a:off x="4499992" y="1221138"/>
            <a:ext cx="4392488" cy="5590085"/>
          </a:xfrm>
        </p:spPr>
        <p:txBody>
          <a:bodyPr>
            <a:normAutofit fontScale="92500" lnSpcReduction="20000"/>
          </a:bodyPr>
          <a:lstStyle/>
          <a:p>
            <a:pPr marL="342900" lvl="1" indent="-342900">
              <a:buClr>
                <a:schemeClr val="accent6">
                  <a:lumMod val="60000"/>
                  <a:lumOff val="40000"/>
                </a:schemeClr>
              </a:buClr>
              <a:buSzPct val="140000"/>
              <a:buFont typeface="Arial" charset="0"/>
              <a:buChar char="•"/>
            </a:pPr>
            <a:r>
              <a:rPr lang="en-AU" sz="2200" dirty="0">
                <a:latin typeface="+mn-lt"/>
              </a:rPr>
              <a:t>Propagation-social engineering-span E-mail, Trojans</a:t>
            </a:r>
          </a:p>
          <a:p>
            <a:pPr lvl="1">
              <a:lnSpc>
                <a:spcPct val="80000"/>
              </a:lnSpc>
              <a:buClr>
                <a:schemeClr val="accent6">
                  <a:lumMod val="60000"/>
                  <a:lumOff val="40000"/>
                </a:schemeClr>
              </a:buClr>
              <a:buSzPct val="140000"/>
              <a:buFont typeface="Arial" charset="0"/>
              <a:buChar char="•"/>
            </a:pPr>
            <a:r>
              <a:rPr lang="en-AU" sz="1500" dirty="0">
                <a:latin typeface="+mn-lt"/>
              </a:rPr>
              <a:t>Spam E-mail</a:t>
            </a:r>
          </a:p>
          <a:p>
            <a:pPr lvl="1">
              <a:lnSpc>
                <a:spcPct val="80000"/>
              </a:lnSpc>
              <a:buClr>
                <a:schemeClr val="accent6">
                  <a:lumMod val="60000"/>
                  <a:lumOff val="40000"/>
                </a:schemeClr>
              </a:buClr>
              <a:buSzPct val="140000"/>
              <a:buFont typeface="Arial" charset="0"/>
              <a:buChar char="•"/>
            </a:pPr>
            <a:r>
              <a:rPr lang="en-AU" sz="1500" dirty="0">
                <a:latin typeface="+mn-lt"/>
              </a:rPr>
              <a:t>Trojan horses</a:t>
            </a:r>
          </a:p>
          <a:p>
            <a:pPr lvl="1">
              <a:lnSpc>
                <a:spcPct val="80000"/>
              </a:lnSpc>
              <a:buClr>
                <a:schemeClr val="accent6">
                  <a:lumMod val="60000"/>
                  <a:lumOff val="40000"/>
                </a:schemeClr>
              </a:buClr>
              <a:buSzPct val="140000"/>
              <a:buFont typeface="Arial" charset="0"/>
              <a:buChar char="•"/>
            </a:pPr>
            <a:r>
              <a:rPr lang="en-AU" sz="1500" dirty="0">
                <a:latin typeface="+mn-lt"/>
              </a:rPr>
              <a:t>Mobile phone Trojans</a:t>
            </a:r>
          </a:p>
          <a:p>
            <a:pPr marL="342900" lvl="1" indent="-342900">
              <a:buClr>
                <a:schemeClr val="accent6">
                  <a:lumMod val="60000"/>
                  <a:lumOff val="40000"/>
                </a:schemeClr>
              </a:buClr>
              <a:buSzPct val="140000"/>
              <a:buFont typeface="Arial" charset="0"/>
              <a:buChar char="•"/>
            </a:pPr>
            <a:r>
              <a:rPr lang="en-AU" sz="2200" dirty="0" smtClean="0">
                <a:latin typeface="+mn-lt"/>
              </a:rPr>
              <a:t>Payload-system corruption</a:t>
            </a:r>
          </a:p>
          <a:p>
            <a:pPr lvl="1">
              <a:lnSpc>
                <a:spcPct val="80000"/>
              </a:lnSpc>
              <a:buClr>
                <a:schemeClr val="accent6">
                  <a:lumMod val="60000"/>
                  <a:lumOff val="40000"/>
                </a:schemeClr>
              </a:buClr>
              <a:buSzPct val="140000"/>
              <a:buFont typeface="Arial" charset="0"/>
              <a:buChar char="•"/>
            </a:pPr>
            <a:r>
              <a:rPr lang="en-AU" sz="1500" dirty="0">
                <a:latin typeface="+mn-lt"/>
              </a:rPr>
              <a:t>Data destruction</a:t>
            </a:r>
          </a:p>
          <a:p>
            <a:pPr lvl="1">
              <a:lnSpc>
                <a:spcPct val="80000"/>
              </a:lnSpc>
              <a:buClr>
                <a:schemeClr val="accent6">
                  <a:lumMod val="60000"/>
                  <a:lumOff val="40000"/>
                </a:schemeClr>
              </a:buClr>
              <a:buSzPct val="140000"/>
              <a:buFont typeface="Arial" charset="0"/>
              <a:buChar char="•"/>
            </a:pPr>
            <a:r>
              <a:rPr lang="en-AU" sz="1500" dirty="0">
                <a:latin typeface="+mn-lt"/>
              </a:rPr>
              <a:t>Real-world damage</a:t>
            </a:r>
          </a:p>
          <a:p>
            <a:pPr lvl="1">
              <a:lnSpc>
                <a:spcPct val="80000"/>
              </a:lnSpc>
              <a:buClr>
                <a:schemeClr val="accent6">
                  <a:lumMod val="60000"/>
                  <a:lumOff val="40000"/>
                </a:schemeClr>
              </a:buClr>
              <a:buSzPct val="140000"/>
              <a:buFont typeface="Arial" charset="0"/>
              <a:buChar char="•"/>
            </a:pPr>
            <a:r>
              <a:rPr lang="en-AU" sz="1500" dirty="0">
                <a:latin typeface="+mn-lt"/>
              </a:rPr>
              <a:t>Logic bomb</a:t>
            </a:r>
          </a:p>
          <a:p>
            <a:pPr marL="342900" lvl="1" indent="-342900">
              <a:buClr>
                <a:schemeClr val="accent6">
                  <a:lumMod val="60000"/>
                  <a:lumOff val="40000"/>
                </a:schemeClr>
              </a:buClr>
              <a:buSzPct val="140000"/>
              <a:buFont typeface="Arial" charset="0"/>
              <a:buChar char="•"/>
            </a:pPr>
            <a:r>
              <a:rPr lang="en-AU" sz="2200" dirty="0">
                <a:latin typeface="+mn-lt"/>
              </a:rPr>
              <a:t>Payload-attack agent-zombie, bots</a:t>
            </a:r>
          </a:p>
          <a:p>
            <a:pPr lvl="1">
              <a:lnSpc>
                <a:spcPct val="80000"/>
              </a:lnSpc>
              <a:buClr>
                <a:schemeClr val="accent6">
                  <a:lumMod val="60000"/>
                  <a:lumOff val="40000"/>
                </a:schemeClr>
              </a:buClr>
              <a:buSzPct val="140000"/>
              <a:buFont typeface="Arial" charset="0"/>
              <a:buChar char="•"/>
            </a:pPr>
            <a:r>
              <a:rPr lang="en-AU" sz="1500" dirty="0">
                <a:latin typeface="+mn-lt"/>
              </a:rPr>
              <a:t>Uses of bots</a:t>
            </a:r>
          </a:p>
          <a:p>
            <a:pPr lvl="1">
              <a:lnSpc>
                <a:spcPct val="80000"/>
              </a:lnSpc>
              <a:buClr>
                <a:schemeClr val="accent6">
                  <a:lumMod val="60000"/>
                  <a:lumOff val="40000"/>
                </a:schemeClr>
              </a:buClr>
              <a:buSzPct val="140000"/>
              <a:buFont typeface="Arial" charset="0"/>
              <a:buChar char="•"/>
            </a:pPr>
            <a:r>
              <a:rPr lang="en-AU" sz="1500" dirty="0">
                <a:latin typeface="+mn-lt"/>
              </a:rPr>
              <a:t>Remote control facility</a:t>
            </a:r>
          </a:p>
          <a:p>
            <a:pPr marL="342900" lvl="1" indent="-342900">
              <a:buClr>
                <a:schemeClr val="accent6">
                  <a:lumMod val="60000"/>
                  <a:lumOff val="40000"/>
                </a:schemeClr>
              </a:buClr>
              <a:buSzPct val="140000"/>
              <a:buFont typeface="Arial" charset="0"/>
              <a:buChar char="•"/>
            </a:pPr>
            <a:r>
              <a:rPr lang="en-AU" sz="2200" dirty="0" smtClean="0">
                <a:latin typeface="+mn-lt"/>
              </a:rPr>
              <a:t>Payload-information theft-</a:t>
            </a:r>
            <a:r>
              <a:rPr lang="en-AU" sz="2200" dirty="0" err="1" smtClean="0">
                <a:latin typeface="+mn-lt"/>
              </a:rPr>
              <a:t>keyloggers</a:t>
            </a:r>
            <a:r>
              <a:rPr lang="en-AU" sz="2200" dirty="0" smtClean="0">
                <a:latin typeface="+mn-lt"/>
              </a:rPr>
              <a:t>, phishing, spyware</a:t>
            </a:r>
          </a:p>
          <a:p>
            <a:pPr lvl="1">
              <a:lnSpc>
                <a:spcPct val="80000"/>
              </a:lnSpc>
              <a:buClr>
                <a:schemeClr val="accent6">
                  <a:lumMod val="60000"/>
                  <a:lumOff val="40000"/>
                </a:schemeClr>
              </a:buClr>
              <a:buSzPct val="140000"/>
              <a:buFont typeface="Arial" charset="0"/>
              <a:buChar char="•"/>
            </a:pPr>
            <a:r>
              <a:rPr lang="en-AU" sz="1500" dirty="0">
                <a:latin typeface="+mn-lt"/>
              </a:rPr>
              <a:t>Credential theft, </a:t>
            </a:r>
            <a:r>
              <a:rPr lang="en-AU" sz="1500" dirty="0" err="1">
                <a:latin typeface="+mn-lt"/>
              </a:rPr>
              <a:t>keyloggers</a:t>
            </a:r>
            <a:r>
              <a:rPr lang="en-AU" sz="1500" dirty="0">
                <a:latin typeface="+mn-lt"/>
              </a:rPr>
              <a:t>, and spyware</a:t>
            </a:r>
          </a:p>
          <a:p>
            <a:pPr lvl="1">
              <a:lnSpc>
                <a:spcPct val="80000"/>
              </a:lnSpc>
              <a:buClr>
                <a:schemeClr val="accent6">
                  <a:lumMod val="60000"/>
                  <a:lumOff val="40000"/>
                </a:schemeClr>
              </a:buClr>
              <a:buSzPct val="140000"/>
              <a:buFont typeface="Arial" charset="0"/>
              <a:buChar char="•"/>
            </a:pPr>
            <a:r>
              <a:rPr lang="en-AU" sz="1500" dirty="0">
                <a:latin typeface="+mn-lt"/>
              </a:rPr>
              <a:t>Phishing and identity theft</a:t>
            </a:r>
          </a:p>
          <a:p>
            <a:pPr lvl="1">
              <a:lnSpc>
                <a:spcPct val="80000"/>
              </a:lnSpc>
              <a:buClr>
                <a:schemeClr val="accent6">
                  <a:lumMod val="60000"/>
                  <a:lumOff val="40000"/>
                </a:schemeClr>
              </a:buClr>
              <a:buSzPct val="140000"/>
              <a:buFont typeface="Arial" charset="0"/>
              <a:buChar char="•"/>
            </a:pPr>
            <a:r>
              <a:rPr lang="en-AU" sz="1500" dirty="0">
                <a:latin typeface="+mn-lt"/>
              </a:rPr>
              <a:t>Reconnaissance, espionage, and data </a:t>
            </a:r>
            <a:r>
              <a:rPr lang="en-AU" sz="1500" dirty="0" smtClean="0">
                <a:latin typeface="+mn-lt"/>
              </a:rPr>
              <a:t>exfiltration</a:t>
            </a:r>
          </a:p>
          <a:p>
            <a:pPr marL="342900" lvl="1" indent="-342900">
              <a:buClr>
                <a:schemeClr val="accent6">
                  <a:lumMod val="60000"/>
                  <a:lumOff val="40000"/>
                </a:schemeClr>
              </a:buClr>
              <a:buSzPct val="140000"/>
              <a:buFont typeface="Arial" charset="0"/>
              <a:buChar char="•"/>
            </a:pPr>
            <a:r>
              <a:rPr lang="en-AU" sz="2200" dirty="0">
                <a:latin typeface="+mn-lt"/>
              </a:rPr>
              <a:t>Countermeasures</a:t>
            </a:r>
          </a:p>
          <a:p>
            <a:pPr lvl="1">
              <a:lnSpc>
                <a:spcPct val="80000"/>
              </a:lnSpc>
              <a:buClr>
                <a:schemeClr val="accent6">
                  <a:lumMod val="60000"/>
                  <a:lumOff val="40000"/>
                </a:schemeClr>
              </a:buClr>
              <a:buSzPct val="140000"/>
              <a:buFont typeface="Arial" charset="0"/>
              <a:buChar char="•"/>
            </a:pPr>
            <a:r>
              <a:rPr lang="en-AU" sz="1500" dirty="0" smtClean="0">
                <a:latin typeface="+mn-lt"/>
              </a:rPr>
              <a:t>Malware countermeasure approaches</a:t>
            </a:r>
          </a:p>
          <a:p>
            <a:pPr lvl="1">
              <a:lnSpc>
                <a:spcPct val="80000"/>
              </a:lnSpc>
              <a:buClr>
                <a:schemeClr val="accent6">
                  <a:lumMod val="60000"/>
                  <a:lumOff val="40000"/>
                </a:schemeClr>
              </a:buClr>
              <a:buSzPct val="140000"/>
              <a:buFont typeface="Arial" charset="0"/>
              <a:buChar char="•"/>
            </a:pPr>
            <a:r>
              <a:rPr lang="en-AU" sz="1500" dirty="0" smtClean="0">
                <a:latin typeface="+mn-lt"/>
              </a:rPr>
              <a:t>Host-based scanners</a:t>
            </a:r>
          </a:p>
          <a:p>
            <a:pPr lvl="1">
              <a:lnSpc>
                <a:spcPct val="80000"/>
              </a:lnSpc>
              <a:buClr>
                <a:schemeClr val="accent6">
                  <a:lumMod val="60000"/>
                  <a:lumOff val="40000"/>
                </a:schemeClr>
              </a:buClr>
              <a:buSzPct val="140000"/>
              <a:buFont typeface="Arial" charset="0"/>
              <a:buChar char="•"/>
            </a:pPr>
            <a:r>
              <a:rPr lang="en-AU" sz="1500" dirty="0" smtClean="0">
                <a:latin typeface="+mn-lt"/>
              </a:rPr>
              <a:t>Signature-based anti-virus</a:t>
            </a:r>
          </a:p>
          <a:p>
            <a:pPr lvl="1">
              <a:lnSpc>
                <a:spcPct val="80000"/>
              </a:lnSpc>
              <a:buClr>
                <a:schemeClr val="accent6">
                  <a:lumMod val="60000"/>
                  <a:lumOff val="40000"/>
                </a:schemeClr>
              </a:buClr>
              <a:buSzPct val="140000"/>
              <a:buFont typeface="Arial" charset="0"/>
              <a:buChar char="•"/>
            </a:pPr>
            <a:r>
              <a:rPr lang="en-AU" sz="1500" dirty="0" smtClean="0">
                <a:latin typeface="+mn-lt"/>
              </a:rPr>
              <a:t>Perimeter scanning approaches</a:t>
            </a:r>
          </a:p>
          <a:p>
            <a:pPr lvl="1">
              <a:lnSpc>
                <a:spcPct val="80000"/>
              </a:lnSpc>
              <a:buClr>
                <a:schemeClr val="accent6">
                  <a:lumMod val="60000"/>
                  <a:lumOff val="40000"/>
                </a:schemeClr>
              </a:buClr>
              <a:buSzPct val="140000"/>
              <a:buFont typeface="Arial" charset="0"/>
              <a:buChar char="•"/>
            </a:pPr>
            <a:r>
              <a:rPr lang="en-AU" sz="1500" dirty="0" smtClean="0">
                <a:latin typeface="+mn-lt"/>
              </a:rPr>
              <a:t>Distributed intelligence gathering approaches</a:t>
            </a:r>
            <a:endParaRPr lang="en-AU" sz="1500" dirty="0">
              <a:latin typeface="+mn-lt"/>
            </a:endParaRPr>
          </a:p>
        </p:txBody>
      </p:sp>
      <p:sp>
        <p:nvSpPr>
          <p:cNvPr id="2" name="Content Placeholder 1"/>
          <p:cNvSpPr>
            <a:spLocks noGrp="1"/>
          </p:cNvSpPr>
          <p:nvPr>
            <p:ph sz="quarter" idx="13"/>
          </p:nvPr>
        </p:nvSpPr>
        <p:spPr>
          <a:xfrm>
            <a:off x="266912" y="836712"/>
            <a:ext cx="4320480" cy="5935388"/>
          </a:xfrm>
        </p:spPr>
        <p:txBody>
          <a:bodyPr>
            <a:normAutofit lnSpcReduction="10000"/>
          </a:bodyPr>
          <a:lstStyle/>
          <a:p>
            <a:pPr>
              <a:buClr>
                <a:schemeClr val="accent6">
                  <a:lumMod val="60000"/>
                  <a:lumOff val="40000"/>
                </a:schemeClr>
              </a:buClr>
              <a:buSzPct val="140000"/>
              <a:buFont typeface="Arial" charset="0"/>
              <a:buChar char="•"/>
            </a:pPr>
            <a:r>
              <a:rPr lang="en-US" sz="2000" dirty="0" smtClean="0">
                <a:latin typeface="+mn-lt"/>
              </a:rPr>
              <a:t>Types of malicious software (malware)</a:t>
            </a:r>
          </a:p>
          <a:p>
            <a:pPr lvl="1">
              <a:lnSpc>
                <a:spcPct val="80000"/>
              </a:lnSpc>
              <a:buClr>
                <a:schemeClr val="accent6">
                  <a:lumMod val="60000"/>
                  <a:lumOff val="40000"/>
                </a:schemeClr>
              </a:buClr>
              <a:buSzPct val="140000"/>
              <a:buFont typeface="Arial" charset="0"/>
              <a:buChar char="•"/>
            </a:pPr>
            <a:r>
              <a:rPr lang="en-US" sz="1400" dirty="0">
                <a:latin typeface="+mn-lt"/>
              </a:rPr>
              <a:t>Broad classification of malware</a:t>
            </a:r>
          </a:p>
          <a:p>
            <a:pPr lvl="1">
              <a:lnSpc>
                <a:spcPct val="80000"/>
              </a:lnSpc>
              <a:buClr>
                <a:schemeClr val="accent6">
                  <a:lumMod val="60000"/>
                  <a:lumOff val="40000"/>
                </a:schemeClr>
              </a:buClr>
              <a:buSzPct val="140000"/>
              <a:buFont typeface="Arial" charset="0"/>
              <a:buChar char="•"/>
            </a:pPr>
            <a:r>
              <a:rPr lang="en-US" sz="1400" dirty="0">
                <a:latin typeface="+mn-lt"/>
              </a:rPr>
              <a:t>Attack kits</a:t>
            </a:r>
          </a:p>
          <a:p>
            <a:pPr lvl="1">
              <a:lnSpc>
                <a:spcPct val="80000"/>
              </a:lnSpc>
              <a:buClr>
                <a:schemeClr val="accent6">
                  <a:lumMod val="60000"/>
                  <a:lumOff val="40000"/>
                </a:schemeClr>
              </a:buClr>
              <a:buSzPct val="140000"/>
              <a:buFont typeface="Arial" charset="0"/>
              <a:buChar char="•"/>
            </a:pPr>
            <a:r>
              <a:rPr lang="en-US" sz="1400" dirty="0">
                <a:latin typeface="+mn-lt"/>
              </a:rPr>
              <a:t>Attack sources</a:t>
            </a:r>
          </a:p>
          <a:p>
            <a:pPr>
              <a:buClr>
                <a:schemeClr val="accent6">
                  <a:lumMod val="60000"/>
                  <a:lumOff val="40000"/>
                </a:schemeClr>
              </a:buClr>
              <a:buSzPct val="140000"/>
              <a:buFont typeface="Arial" charset="0"/>
              <a:buChar char="•"/>
            </a:pPr>
            <a:r>
              <a:rPr lang="en-US" sz="2000" dirty="0" smtClean="0">
                <a:latin typeface="+mn-lt"/>
              </a:rPr>
              <a:t>Advanced </a:t>
            </a:r>
            <a:r>
              <a:rPr lang="en-US" sz="2000" dirty="0">
                <a:latin typeface="+mn-lt"/>
              </a:rPr>
              <a:t>p</a:t>
            </a:r>
            <a:r>
              <a:rPr lang="en-US" sz="2000" dirty="0" smtClean="0">
                <a:latin typeface="+mn-lt"/>
              </a:rPr>
              <a:t>ersistent threat</a:t>
            </a:r>
          </a:p>
          <a:p>
            <a:pPr>
              <a:buClr>
                <a:schemeClr val="accent6">
                  <a:lumMod val="60000"/>
                  <a:lumOff val="40000"/>
                </a:schemeClr>
              </a:buClr>
              <a:buSzPct val="140000"/>
              <a:buFont typeface="Arial" charset="0"/>
              <a:buChar char="•"/>
            </a:pPr>
            <a:r>
              <a:rPr lang="en-US" sz="2000" dirty="0" smtClean="0">
                <a:latin typeface="+mn-lt"/>
              </a:rPr>
              <a:t>Propagation-vulnerability exploit-worms</a:t>
            </a:r>
          </a:p>
          <a:p>
            <a:pPr lvl="1">
              <a:lnSpc>
                <a:spcPct val="80000"/>
              </a:lnSpc>
              <a:buClr>
                <a:schemeClr val="accent6">
                  <a:lumMod val="60000"/>
                  <a:lumOff val="40000"/>
                </a:schemeClr>
              </a:buClr>
              <a:buSzPct val="140000"/>
              <a:buFont typeface="Arial" charset="0"/>
              <a:buChar char="•"/>
            </a:pPr>
            <a:r>
              <a:rPr lang="en-US" sz="1400" dirty="0">
                <a:latin typeface="+mn-lt"/>
              </a:rPr>
              <a:t>Target discovery</a:t>
            </a:r>
          </a:p>
          <a:p>
            <a:pPr lvl="1">
              <a:lnSpc>
                <a:spcPct val="80000"/>
              </a:lnSpc>
              <a:buClr>
                <a:schemeClr val="accent6">
                  <a:lumMod val="60000"/>
                  <a:lumOff val="40000"/>
                </a:schemeClr>
              </a:buClr>
              <a:buSzPct val="140000"/>
              <a:buFont typeface="Arial" charset="0"/>
              <a:buChar char="•"/>
            </a:pPr>
            <a:r>
              <a:rPr lang="en-US" sz="1400" dirty="0">
                <a:latin typeface="+mn-lt"/>
              </a:rPr>
              <a:t>Worm propagation model</a:t>
            </a:r>
          </a:p>
          <a:p>
            <a:pPr lvl="1">
              <a:lnSpc>
                <a:spcPct val="80000"/>
              </a:lnSpc>
              <a:buClr>
                <a:schemeClr val="accent6">
                  <a:lumMod val="60000"/>
                  <a:lumOff val="40000"/>
                </a:schemeClr>
              </a:buClr>
              <a:buSzPct val="140000"/>
              <a:buFont typeface="Arial" charset="0"/>
              <a:buChar char="•"/>
            </a:pPr>
            <a:r>
              <a:rPr lang="en-US" sz="1400" dirty="0">
                <a:latin typeface="+mn-lt"/>
              </a:rPr>
              <a:t>The Morris Worm</a:t>
            </a:r>
          </a:p>
          <a:p>
            <a:pPr lvl="1">
              <a:lnSpc>
                <a:spcPct val="80000"/>
              </a:lnSpc>
              <a:buClr>
                <a:schemeClr val="accent6">
                  <a:lumMod val="60000"/>
                  <a:lumOff val="40000"/>
                </a:schemeClr>
              </a:buClr>
              <a:buSzPct val="140000"/>
              <a:buFont typeface="Arial" charset="0"/>
              <a:buChar char="•"/>
            </a:pPr>
            <a:r>
              <a:rPr lang="en-US" sz="1400" dirty="0">
                <a:latin typeface="+mn-lt"/>
              </a:rPr>
              <a:t>Brief history of worm attacks</a:t>
            </a:r>
          </a:p>
          <a:p>
            <a:pPr lvl="1">
              <a:lnSpc>
                <a:spcPct val="80000"/>
              </a:lnSpc>
              <a:buClr>
                <a:schemeClr val="accent6">
                  <a:lumMod val="60000"/>
                  <a:lumOff val="40000"/>
                </a:schemeClr>
              </a:buClr>
              <a:buSzPct val="140000"/>
              <a:buFont typeface="Arial" charset="0"/>
              <a:buChar char="•"/>
            </a:pPr>
            <a:r>
              <a:rPr lang="en-US" sz="1400" dirty="0">
                <a:latin typeface="+mn-lt"/>
              </a:rPr>
              <a:t>State of worm technology</a:t>
            </a:r>
          </a:p>
          <a:p>
            <a:pPr lvl="1">
              <a:lnSpc>
                <a:spcPct val="80000"/>
              </a:lnSpc>
              <a:buClr>
                <a:schemeClr val="accent6">
                  <a:lumMod val="60000"/>
                  <a:lumOff val="40000"/>
                </a:schemeClr>
              </a:buClr>
              <a:buSzPct val="140000"/>
              <a:buFont typeface="Arial" charset="0"/>
              <a:buChar char="•"/>
            </a:pPr>
            <a:r>
              <a:rPr lang="en-US" sz="1400" dirty="0">
                <a:latin typeface="+mn-lt"/>
              </a:rPr>
              <a:t>Mobile code</a:t>
            </a:r>
          </a:p>
          <a:p>
            <a:pPr lvl="1">
              <a:lnSpc>
                <a:spcPct val="80000"/>
              </a:lnSpc>
              <a:buClr>
                <a:schemeClr val="accent6">
                  <a:lumMod val="60000"/>
                  <a:lumOff val="40000"/>
                </a:schemeClr>
              </a:buClr>
              <a:buSzPct val="140000"/>
              <a:buFont typeface="Arial" charset="0"/>
              <a:buChar char="•"/>
            </a:pPr>
            <a:r>
              <a:rPr lang="en-US" sz="1400" dirty="0">
                <a:latin typeface="+mn-lt"/>
              </a:rPr>
              <a:t>Mobile phone worms</a:t>
            </a:r>
          </a:p>
          <a:p>
            <a:pPr lvl="1">
              <a:lnSpc>
                <a:spcPct val="80000"/>
              </a:lnSpc>
              <a:buClr>
                <a:schemeClr val="accent6">
                  <a:lumMod val="60000"/>
                  <a:lumOff val="40000"/>
                </a:schemeClr>
              </a:buClr>
              <a:buSzPct val="140000"/>
              <a:buFont typeface="Arial" charset="0"/>
              <a:buChar char="•"/>
            </a:pPr>
            <a:r>
              <a:rPr lang="en-US" sz="1400" dirty="0">
                <a:latin typeface="+mn-lt"/>
              </a:rPr>
              <a:t>Client-side vulnerabilities </a:t>
            </a:r>
          </a:p>
          <a:p>
            <a:pPr lvl="1">
              <a:lnSpc>
                <a:spcPct val="80000"/>
              </a:lnSpc>
              <a:buClr>
                <a:schemeClr val="accent6">
                  <a:lumMod val="60000"/>
                  <a:lumOff val="40000"/>
                </a:schemeClr>
              </a:buClr>
              <a:buSzPct val="140000"/>
              <a:buFont typeface="Arial" charset="0"/>
              <a:buChar char="•"/>
            </a:pPr>
            <a:r>
              <a:rPr lang="en-US" sz="1400" dirty="0">
                <a:latin typeface="+mn-lt"/>
              </a:rPr>
              <a:t>Drive-by-downloads</a:t>
            </a:r>
          </a:p>
          <a:p>
            <a:pPr lvl="1">
              <a:lnSpc>
                <a:spcPct val="80000"/>
              </a:lnSpc>
              <a:buClr>
                <a:schemeClr val="accent6">
                  <a:lumMod val="60000"/>
                  <a:lumOff val="40000"/>
                </a:schemeClr>
              </a:buClr>
              <a:buSzPct val="140000"/>
              <a:buFont typeface="Arial" charset="0"/>
              <a:buChar char="•"/>
            </a:pPr>
            <a:r>
              <a:rPr lang="en-US" sz="1400" dirty="0">
                <a:latin typeface="+mn-lt"/>
              </a:rPr>
              <a:t>Clickjacking </a:t>
            </a:r>
            <a:endParaRPr lang="en-US" sz="1400" dirty="0" smtClean="0">
              <a:latin typeface="+mn-lt"/>
            </a:endParaRPr>
          </a:p>
          <a:p>
            <a:pPr marL="342900" lvl="1" indent="-342900">
              <a:lnSpc>
                <a:spcPct val="90000"/>
              </a:lnSpc>
              <a:buClr>
                <a:schemeClr val="accent6">
                  <a:lumMod val="60000"/>
                  <a:lumOff val="40000"/>
                </a:schemeClr>
              </a:buClr>
              <a:buSzPct val="140000"/>
              <a:buFont typeface="Arial" charset="0"/>
              <a:buChar char="•"/>
            </a:pPr>
            <a:r>
              <a:rPr lang="en-US" sz="2000" dirty="0">
                <a:latin typeface="+mn-lt"/>
              </a:rPr>
              <a:t>Payload-</a:t>
            </a:r>
            <a:r>
              <a:rPr lang="en-US" sz="2000" dirty="0" err="1">
                <a:latin typeface="+mn-lt"/>
              </a:rPr>
              <a:t>stealthing</a:t>
            </a:r>
            <a:r>
              <a:rPr lang="en-US" sz="2000" dirty="0">
                <a:latin typeface="+mn-lt"/>
              </a:rPr>
              <a:t>-backdoors, </a:t>
            </a:r>
            <a:r>
              <a:rPr lang="en-US" sz="2000" dirty="0" smtClean="0">
                <a:latin typeface="+mn-lt"/>
              </a:rPr>
              <a:t>rootkits</a:t>
            </a:r>
          </a:p>
          <a:p>
            <a:pPr marL="742950" lvl="2" indent="-342900">
              <a:lnSpc>
                <a:spcPct val="90000"/>
              </a:lnSpc>
              <a:buClr>
                <a:schemeClr val="accent6">
                  <a:lumMod val="60000"/>
                  <a:lumOff val="40000"/>
                </a:schemeClr>
              </a:buClr>
              <a:buSzPct val="140000"/>
              <a:buFont typeface="Arial" charset="0"/>
              <a:buChar char="•"/>
            </a:pPr>
            <a:r>
              <a:rPr lang="en-US" sz="1400" dirty="0" smtClean="0">
                <a:latin typeface="+mn-lt"/>
              </a:rPr>
              <a:t>Backdoor</a:t>
            </a:r>
            <a:endParaRPr lang="en-US" sz="1400" dirty="0">
              <a:latin typeface="+mn-lt"/>
            </a:endParaRPr>
          </a:p>
          <a:p>
            <a:pPr marL="742950" lvl="2" indent="-342900">
              <a:lnSpc>
                <a:spcPct val="90000"/>
              </a:lnSpc>
              <a:buClr>
                <a:schemeClr val="accent6">
                  <a:lumMod val="60000"/>
                  <a:lumOff val="40000"/>
                </a:schemeClr>
              </a:buClr>
              <a:buSzPct val="140000"/>
              <a:buFont typeface="Arial" charset="0"/>
              <a:buChar char="•"/>
            </a:pPr>
            <a:r>
              <a:rPr lang="en-US" sz="1400" dirty="0" smtClean="0">
                <a:latin typeface="+mn-lt"/>
              </a:rPr>
              <a:t>Rootkit</a:t>
            </a:r>
            <a:endParaRPr lang="en-US" sz="1400" dirty="0">
              <a:latin typeface="+mn-lt"/>
            </a:endParaRPr>
          </a:p>
          <a:p>
            <a:pPr marL="742950" lvl="2" indent="-342900">
              <a:lnSpc>
                <a:spcPct val="90000"/>
              </a:lnSpc>
              <a:buClr>
                <a:schemeClr val="accent6">
                  <a:lumMod val="60000"/>
                  <a:lumOff val="40000"/>
                </a:schemeClr>
              </a:buClr>
              <a:buSzPct val="140000"/>
              <a:buFont typeface="Arial" charset="0"/>
              <a:buChar char="•"/>
            </a:pPr>
            <a:r>
              <a:rPr lang="en-US" sz="1400" dirty="0" smtClean="0">
                <a:latin typeface="+mn-lt"/>
              </a:rPr>
              <a:t>Kernel mode rootkits</a:t>
            </a:r>
          </a:p>
          <a:p>
            <a:pPr marL="742950" lvl="2" indent="-342900">
              <a:lnSpc>
                <a:spcPct val="90000"/>
              </a:lnSpc>
              <a:buClr>
                <a:schemeClr val="accent6">
                  <a:lumMod val="60000"/>
                  <a:lumOff val="40000"/>
                </a:schemeClr>
              </a:buClr>
              <a:buSzPct val="140000"/>
              <a:buFont typeface="Arial" charset="0"/>
              <a:buChar char="•"/>
            </a:pPr>
            <a:r>
              <a:rPr lang="en-US" sz="1400" dirty="0" smtClean="0">
                <a:latin typeface="+mn-lt"/>
              </a:rPr>
              <a:t>Virtual machine and other external rootkits</a:t>
            </a:r>
            <a:endParaRPr lang="en-US" sz="1400" dirty="0">
              <a:latin typeface="+mn-lt"/>
            </a:endParaRP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457200" y="0"/>
            <a:ext cx="8229600" cy="1124744"/>
          </a:xfrm>
        </p:spPr>
        <p:txBody>
          <a:bodyPr wrap="square" numCol="1" anchorCtr="0" compatLnSpc="1">
            <a:prstTxWarp prst="textNoShape">
              <a:avLst/>
            </a:prstTxWarp>
          </a:bodyPr>
          <a:lstStyle/>
          <a:p>
            <a:pPr eaLnBrk="1" hangingPunct="1"/>
            <a:r>
              <a:rPr kumimoji="1" lang="en-GB"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Classification of Malware</a:t>
            </a:r>
            <a:endParaRPr kumimoji="1" lang="en-AU"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20216518"/>
              </p:ext>
            </p:extLst>
          </p:nvPr>
        </p:nvGraphicFramePr>
        <p:xfrm>
          <a:off x="-5114" y="1628800"/>
          <a:ext cx="8609562"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0" y="-228600"/>
            <a:ext cx="9144000" cy="1785392"/>
          </a:xfrm>
        </p:spPr>
        <p:txBody>
          <a:bodyPr wrap="square" numCol="1" anchorCtr="0" compatLnSpc="1">
            <a:prstTxWarp prst="textNoShape">
              <a:avLst/>
            </a:prstTxWarp>
            <a:normAutofit/>
          </a:bodyPr>
          <a:lstStyle/>
          <a:p>
            <a:pPr eaLnBrk="1" hangingPunct="1"/>
            <a:r>
              <a:rPr lang="en-US" dirty="0">
                <a:solidFill>
                  <a:schemeClr val="accent6">
                    <a:lumMod val="40000"/>
                    <a:lumOff val="60000"/>
                  </a:schemeClr>
                </a:solidFill>
              </a:rPr>
              <a:t>Types of Malicious Software (Malware)</a:t>
            </a:r>
          </a:p>
        </p:txBody>
      </p:sp>
      <p:graphicFrame>
        <p:nvGraphicFramePr>
          <p:cNvPr id="15" name="Content Placeholder 14"/>
          <p:cNvGraphicFramePr>
            <a:graphicFrameLocks noGrp="1"/>
          </p:cNvGraphicFramePr>
          <p:nvPr>
            <p:ph idx="1"/>
            <p:extLst>
              <p:ext uri="{D42A27DB-BD31-4B8C-83A1-F6EECF244321}">
                <p14:modId xmlns:p14="http://schemas.microsoft.com/office/powerpoint/2010/main" val="1148082583"/>
              </p:ext>
            </p:extLst>
          </p:nvPr>
        </p:nvGraphicFramePr>
        <p:xfrm>
          <a:off x="457200" y="1628800"/>
          <a:ext cx="8229600" cy="49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96752"/>
          </a:xfrm>
        </p:spPr>
        <p:txBody>
          <a:bodyPr/>
          <a:lstStyle/>
          <a:p>
            <a:r>
              <a:rPr lang="en-US" dirty="0" smtClean="0">
                <a:solidFill>
                  <a:schemeClr val="accent6">
                    <a:lumMod val="40000"/>
                    <a:lumOff val="60000"/>
                  </a:schemeClr>
                </a:solidFill>
              </a:rPr>
              <a:t>Attack Kits</a:t>
            </a:r>
            <a:endParaRPr lang="en-US" dirty="0">
              <a:solidFill>
                <a:schemeClr val="accent6">
                  <a:lumMod val="40000"/>
                  <a:lumOff val="60000"/>
                </a:schemeClr>
              </a:solidFill>
            </a:endParaRPr>
          </a:p>
        </p:txBody>
      </p:sp>
      <p:sp>
        <p:nvSpPr>
          <p:cNvPr id="3" name="Content Placeholder 2"/>
          <p:cNvSpPr>
            <a:spLocks noGrp="1"/>
          </p:cNvSpPr>
          <p:nvPr>
            <p:ph idx="1"/>
          </p:nvPr>
        </p:nvSpPr>
        <p:spPr>
          <a:xfrm>
            <a:off x="457200" y="1412776"/>
            <a:ext cx="8229600" cy="5328592"/>
          </a:xfrm>
        </p:spPr>
        <p:txBody>
          <a:bodyPr>
            <a:normAutofit/>
          </a:bodyPr>
          <a:lstStyle/>
          <a:p>
            <a:pPr>
              <a:buClr>
                <a:schemeClr val="accent6">
                  <a:lumMod val="60000"/>
                  <a:lumOff val="40000"/>
                </a:schemeClr>
              </a:buClr>
            </a:pPr>
            <a:r>
              <a:rPr lang="en-US" sz="2800" dirty="0" smtClean="0">
                <a:latin typeface="+mn-lt"/>
              </a:rPr>
              <a:t>Initially the development and deployment of malware required considerable technical skill by software authors</a:t>
            </a:r>
          </a:p>
          <a:p>
            <a:pPr lvl="1">
              <a:buClr>
                <a:schemeClr val="accent6">
                  <a:lumMod val="60000"/>
                  <a:lumOff val="40000"/>
                </a:schemeClr>
              </a:buClr>
              <a:buFont typeface="Arial" charset="0"/>
              <a:buChar char="•"/>
            </a:pPr>
            <a:r>
              <a:rPr lang="en-US" sz="1800" dirty="0">
                <a:latin typeface="+mn-lt"/>
              </a:rPr>
              <a:t>The development of virus-creation toolkits in the early 1990s and then more general attack kits in the 2000s greatly assisted in the development and deployment of malware</a:t>
            </a:r>
          </a:p>
          <a:p>
            <a:pPr>
              <a:buClr>
                <a:schemeClr val="accent6">
                  <a:lumMod val="60000"/>
                  <a:lumOff val="40000"/>
                </a:schemeClr>
              </a:buClr>
            </a:pPr>
            <a:r>
              <a:rPr lang="en-US" sz="2800" dirty="0" smtClean="0">
                <a:latin typeface="+mn-lt"/>
              </a:rPr>
              <a:t>Toolkits are often known as “</a:t>
            </a:r>
            <a:r>
              <a:rPr lang="en-US" sz="2800" dirty="0" err="1" smtClean="0">
                <a:latin typeface="+mn-lt"/>
              </a:rPr>
              <a:t>crimeware</a:t>
            </a:r>
            <a:r>
              <a:rPr lang="en-US" sz="2800" dirty="0" smtClean="0">
                <a:latin typeface="+mn-lt"/>
              </a:rPr>
              <a:t>”</a:t>
            </a:r>
          </a:p>
          <a:p>
            <a:pPr lvl="1">
              <a:buClr>
                <a:schemeClr val="accent6">
                  <a:lumMod val="60000"/>
                  <a:lumOff val="40000"/>
                </a:schemeClr>
              </a:buClr>
              <a:buFont typeface="Arial" charset="0"/>
              <a:buChar char="•"/>
            </a:pPr>
            <a:r>
              <a:rPr lang="en-US" sz="1800" dirty="0">
                <a:latin typeface="+mn-lt"/>
              </a:rPr>
              <a:t>Include a variety of propagation mechanisms and payload modules that even novices can deploy</a:t>
            </a:r>
          </a:p>
          <a:p>
            <a:pPr lvl="1">
              <a:buClr>
                <a:schemeClr val="accent6">
                  <a:lumMod val="60000"/>
                  <a:lumOff val="40000"/>
                </a:schemeClr>
              </a:buClr>
              <a:buFont typeface="Arial" charset="0"/>
              <a:buChar char="•"/>
            </a:pPr>
            <a:r>
              <a:rPr lang="en-US" sz="1800" dirty="0">
                <a:latin typeface="+mn-lt"/>
              </a:rPr>
              <a:t>Variants that can be generated by attackers using these toolkits creates a significant problem for those defending systems against them</a:t>
            </a:r>
          </a:p>
          <a:p>
            <a:pPr>
              <a:buClr>
                <a:schemeClr val="accent6">
                  <a:lumMod val="60000"/>
                  <a:lumOff val="40000"/>
                </a:schemeClr>
              </a:buClr>
            </a:pPr>
            <a:r>
              <a:rPr lang="en-US" sz="2800" dirty="0" smtClean="0">
                <a:latin typeface="+mn-lt"/>
              </a:rPr>
              <a:t>Examples are:</a:t>
            </a:r>
          </a:p>
          <a:p>
            <a:pPr lvl="1">
              <a:buClr>
                <a:schemeClr val="accent6">
                  <a:lumMod val="60000"/>
                  <a:lumOff val="40000"/>
                </a:schemeClr>
              </a:buClr>
              <a:buFont typeface="Arial" charset="0"/>
              <a:buChar char="•"/>
            </a:pPr>
            <a:r>
              <a:rPr lang="en-US" sz="1800" dirty="0" smtClean="0">
                <a:latin typeface="+mn-lt"/>
              </a:rPr>
              <a:t>Zeus</a:t>
            </a:r>
          </a:p>
          <a:p>
            <a:pPr lvl="1">
              <a:buClr>
                <a:schemeClr val="accent6">
                  <a:lumMod val="60000"/>
                  <a:lumOff val="40000"/>
                </a:schemeClr>
              </a:buClr>
              <a:buFont typeface="Arial" charset="0"/>
              <a:buChar char="•"/>
            </a:pPr>
            <a:r>
              <a:rPr lang="en-US" sz="1800" dirty="0" smtClean="0">
                <a:latin typeface="+mn-lt"/>
              </a:rPr>
              <a:t>Angler</a:t>
            </a:r>
            <a:endParaRPr lang="en-US" sz="1800" dirty="0">
              <a:latin typeface="+mn-lt"/>
            </a:endParaRPr>
          </a:p>
        </p:txBody>
      </p:sp>
    </p:spTree>
    <p:extLst>
      <p:ext uri="{BB962C8B-B14F-4D97-AF65-F5344CB8AC3E}">
        <p14:creationId xmlns:p14="http://schemas.microsoft.com/office/powerpoint/2010/main" val="2476237489"/>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24744"/>
          </a:xfrm>
        </p:spPr>
        <p:txBody>
          <a:bodyPr/>
          <a:lstStyle/>
          <a:p>
            <a:r>
              <a:rPr lang="en-US" dirty="0">
                <a:solidFill>
                  <a:schemeClr val="accent6">
                    <a:lumMod val="40000"/>
                    <a:lumOff val="60000"/>
                  </a:schemeClr>
                </a:solidFill>
              </a:rPr>
              <a:t>Attack Sources</a:t>
            </a:r>
          </a:p>
        </p:txBody>
      </p:sp>
      <p:sp>
        <p:nvSpPr>
          <p:cNvPr id="3" name="Content Placeholder 2"/>
          <p:cNvSpPr>
            <a:spLocks noGrp="1"/>
          </p:cNvSpPr>
          <p:nvPr>
            <p:ph idx="1"/>
          </p:nvPr>
        </p:nvSpPr>
        <p:spPr>
          <a:xfrm>
            <a:off x="457200" y="1484784"/>
            <a:ext cx="8229600" cy="5184576"/>
          </a:xfrm>
        </p:spPr>
        <p:txBody>
          <a:bodyPr>
            <a:normAutofit fontScale="92500" lnSpcReduction="10000"/>
          </a:bodyPr>
          <a:lstStyle/>
          <a:p>
            <a:pPr>
              <a:spcBef>
                <a:spcPts val="600"/>
              </a:spcBef>
              <a:buClr>
                <a:schemeClr val="accent6">
                  <a:lumMod val="60000"/>
                  <a:lumOff val="40000"/>
                </a:schemeClr>
              </a:buClr>
            </a:pPr>
            <a:r>
              <a:rPr lang="en-US" dirty="0" smtClean="0">
                <a:solidFill>
                  <a:schemeClr val="tx1"/>
                </a:solidFill>
                <a:latin typeface="+mn-lt"/>
              </a:rPr>
              <a:t>Another significant malware development is the change from attackers being individuals often motivated to demonstrate their technical competence to their peers to more organized and dangerous attack sources such as:</a:t>
            </a:r>
          </a:p>
          <a:p>
            <a:pPr>
              <a:spcBef>
                <a:spcPts val="600"/>
              </a:spcBef>
              <a:buClr>
                <a:schemeClr val="accent6">
                  <a:lumMod val="60000"/>
                  <a:lumOff val="40000"/>
                </a:schemeClr>
              </a:buClr>
            </a:pPr>
            <a:endParaRPr lang="en-US" dirty="0" smtClean="0">
              <a:solidFill>
                <a:schemeClr val="tx1"/>
              </a:solidFill>
              <a:latin typeface="+mn-lt"/>
            </a:endParaRPr>
          </a:p>
          <a:p>
            <a:pPr>
              <a:spcBef>
                <a:spcPts val="600"/>
              </a:spcBef>
              <a:buClr>
                <a:schemeClr val="accent6">
                  <a:lumMod val="60000"/>
                  <a:lumOff val="40000"/>
                </a:schemeClr>
              </a:buClr>
            </a:pPr>
            <a:endParaRPr lang="en-US" dirty="0" smtClean="0">
              <a:solidFill>
                <a:schemeClr val="tx1"/>
              </a:solidFill>
              <a:latin typeface="+mn-lt"/>
            </a:endParaRPr>
          </a:p>
          <a:p>
            <a:pPr>
              <a:spcBef>
                <a:spcPts val="600"/>
              </a:spcBef>
              <a:buClr>
                <a:schemeClr val="accent6">
                  <a:lumMod val="60000"/>
                  <a:lumOff val="40000"/>
                </a:schemeClr>
              </a:buClr>
            </a:pPr>
            <a:endParaRPr lang="en-US" dirty="0" smtClean="0">
              <a:solidFill>
                <a:schemeClr val="tx1"/>
              </a:solidFill>
              <a:latin typeface="+mn-lt"/>
            </a:endParaRPr>
          </a:p>
          <a:p>
            <a:pPr>
              <a:spcBef>
                <a:spcPts val="600"/>
              </a:spcBef>
              <a:buClr>
                <a:schemeClr val="accent6">
                  <a:lumMod val="60000"/>
                  <a:lumOff val="40000"/>
                </a:schemeClr>
              </a:buClr>
            </a:pPr>
            <a:endParaRPr lang="en-US" dirty="0" smtClean="0">
              <a:solidFill>
                <a:schemeClr val="tx1"/>
              </a:solidFill>
              <a:latin typeface="+mn-lt"/>
            </a:endParaRPr>
          </a:p>
          <a:p>
            <a:pPr>
              <a:spcBef>
                <a:spcPts val="600"/>
              </a:spcBef>
              <a:buClr>
                <a:schemeClr val="accent6">
                  <a:lumMod val="60000"/>
                  <a:lumOff val="40000"/>
                </a:schemeClr>
              </a:buClr>
            </a:pPr>
            <a:endParaRPr lang="en-US" dirty="0" smtClean="0">
              <a:solidFill>
                <a:schemeClr val="tx1"/>
              </a:solidFill>
              <a:latin typeface="+mn-lt"/>
            </a:endParaRPr>
          </a:p>
          <a:p>
            <a:pPr>
              <a:spcBef>
                <a:spcPts val="600"/>
              </a:spcBef>
              <a:buClr>
                <a:schemeClr val="accent6">
                  <a:lumMod val="60000"/>
                  <a:lumOff val="40000"/>
                </a:schemeClr>
              </a:buClr>
            </a:pPr>
            <a:endParaRPr lang="en-US" dirty="0" smtClean="0">
              <a:solidFill>
                <a:schemeClr val="tx1"/>
              </a:solidFill>
              <a:latin typeface="+mn-lt"/>
            </a:endParaRPr>
          </a:p>
          <a:p>
            <a:pPr>
              <a:spcBef>
                <a:spcPts val="600"/>
              </a:spcBef>
              <a:buClr>
                <a:schemeClr val="accent6">
                  <a:lumMod val="60000"/>
                  <a:lumOff val="40000"/>
                </a:schemeClr>
              </a:buClr>
            </a:pPr>
            <a:r>
              <a:rPr lang="en-US" dirty="0" smtClean="0">
                <a:solidFill>
                  <a:schemeClr val="tx1"/>
                </a:solidFill>
                <a:latin typeface="+mn-lt"/>
              </a:rPr>
              <a:t>This has significantly changed the resources available and motivation behind the rise of malware and has led to development of a large underground economy involving the sale of attack kits, access to compromised hosts, and to stolen information</a:t>
            </a:r>
            <a:endParaRPr lang="en-US" dirty="0">
              <a:solidFill>
                <a:schemeClr val="tx1"/>
              </a:solidFill>
              <a:latin typeface="+mn-lt"/>
            </a:endParaRPr>
          </a:p>
        </p:txBody>
      </p:sp>
      <p:graphicFrame>
        <p:nvGraphicFramePr>
          <p:cNvPr id="4" name="Diagram 3"/>
          <p:cNvGraphicFramePr/>
          <p:nvPr>
            <p:extLst>
              <p:ext uri="{D42A27DB-BD31-4B8C-83A1-F6EECF244321}">
                <p14:modId xmlns:p14="http://schemas.microsoft.com/office/powerpoint/2010/main" val="1439284678"/>
              </p:ext>
            </p:extLst>
          </p:nvPr>
        </p:nvGraphicFramePr>
        <p:xfrm>
          <a:off x="488731" y="1870841"/>
          <a:ext cx="83058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2407059"/>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600200"/>
          </a:xfrm>
        </p:spPr>
        <p:txBody>
          <a:bodyPr/>
          <a:lstStyle/>
          <a:p>
            <a:r>
              <a:rPr lang="en-US" dirty="0" smtClean="0">
                <a:solidFill>
                  <a:schemeClr val="accent6">
                    <a:lumMod val="40000"/>
                    <a:lumOff val="60000"/>
                  </a:schemeClr>
                </a:solidFill>
              </a:rPr>
              <a:t>Advanced Persistent Threats (APTs)</a:t>
            </a:r>
            <a:endParaRPr lang="en-US" dirty="0">
              <a:solidFill>
                <a:schemeClr val="accent6">
                  <a:lumMod val="40000"/>
                  <a:lumOff val="60000"/>
                </a:schemeClr>
              </a:solidFill>
            </a:endParaRPr>
          </a:p>
        </p:txBody>
      </p:sp>
      <p:sp>
        <p:nvSpPr>
          <p:cNvPr id="3" name="Content Placeholder 2"/>
          <p:cNvSpPr>
            <a:spLocks noGrp="1"/>
          </p:cNvSpPr>
          <p:nvPr>
            <p:ph idx="1"/>
          </p:nvPr>
        </p:nvSpPr>
        <p:spPr>
          <a:xfrm>
            <a:off x="405880" y="2060848"/>
            <a:ext cx="8352928" cy="4797152"/>
          </a:xfrm>
        </p:spPr>
        <p:txBody>
          <a:bodyPr/>
          <a:lstStyle/>
          <a:p>
            <a:pPr>
              <a:spcBef>
                <a:spcPts val="776"/>
              </a:spcBef>
              <a:buClr>
                <a:schemeClr val="accent6">
                  <a:lumMod val="60000"/>
                  <a:lumOff val="40000"/>
                </a:schemeClr>
              </a:buClr>
            </a:pPr>
            <a:r>
              <a:rPr lang="en-US" dirty="0" smtClean="0">
                <a:latin typeface="+mn-lt"/>
              </a:rPr>
              <a:t>Well-resourced, persistent application of a wide variety of intrusion technologies and malware to selected targets (usually business or political)</a:t>
            </a:r>
          </a:p>
          <a:p>
            <a:pPr>
              <a:spcBef>
                <a:spcPts val="776"/>
              </a:spcBef>
              <a:buClr>
                <a:schemeClr val="accent6">
                  <a:lumMod val="60000"/>
                  <a:lumOff val="40000"/>
                </a:schemeClr>
              </a:buClr>
            </a:pPr>
            <a:r>
              <a:rPr lang="en-US" dirty="0" smtClean="0">
                <a:latin typeface="+mn-lt"/>
              </a:rPr>
              <a:t>Typically attributed to state-sponsored organizations and criminal enterprises</a:t>
            </a:r>
          </a:p>
          <a:p>
            <a:pPr>
              <a:spcBef>
                <a:spcPts val="776"/>
              </a:spcBef>
              <a:buClr>
                <a:schemeClr val="accent6">
                  <a:lumMod val="60000"/>
                  <a:lumOff val="40000"/>
                </a:schemeClr>
              </a:buClr>
            </a:pPr>
            <a:r>
              <a:rPr lang="en-US" dirty="0" smtClean="0">
                <a:latin typeface="+mn-lt"/>
              </a:rPr>
              <a:t>Differ from other types of attack by their careful target selection and stealthy intrusion efforts over extended periods</a:t>
            </a:r>
          </a:p>
          <a:p>
            <a:pPr>
              <a:spcBef>
                <a:spcPts val="776"/>
              </a:spcBef>
              <a:buClr>
                <a:schemeClr val="accent6">
                  <a:lumMod val="60000"/>
                  <a:lumOff val="40000"/>
                </a:schemeClr>
              </a:buClr>
            </a:pPr>
            <a:r>
              <a:rPr lang="en-US" dirty="0" smtClean="0">
                <a:latin typeface="+mn-lt"/>
              </a:rPr>
              <a:t>High profile attacks include Aurora, RSA, APT1, and </a:t>
            </a:r>
            <a:r>
              <a:rPr lang="en-US" dirty="0" err="1" smtClean="0">
                <a:latin typeface="+mn-lt"/>
              </a:rPr>
              <a:t>Stuxnet</a:t>
            </a:r>
            <a:endParaRPr lang="en-US" dirty="0">
              <a:latin typeface="+mn-lt"/>
            </a:endParaRPr>
          </a:p>
        </p:txBody>
      </p:sp>
    </p:spTree>
    <p:extLst>
      <p:ext uri="{BB962C8B-B14F-4D97-AF65-F5344CB8AC3E}">
        <p14:creationId xmlns:p14="http://schemas.microsoft.com/office/powerpoint/2010/main" val="3669582167"/>
      </p:ext>
    </p:extLst>
  </p:cSld>
  <p:clrMapOvr>
    <a:masterClrMapping/>
  </p:clrMapOvr>
  <p:transition spd="slow"/>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17718</TotalTime>
  <Words>16448</Words>
  <Application>Microsoft Office PowerPoint</Application>
  <PresentationFormat>On-screen Show (4:3)</PresentationFormat>
  <Paragraphs>2085</Paragraphs>
  <Slides>49</Slides>
  <Notes>49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ＭＳ Ｐゴシック</vt:lpstr>
      <vt:lpstr>Arial</vt:lpstr>
      <vt:lpstr>Century Gothic</vt:lpstr>
      <vt:lpstr>Courier New</vt:lpstr>
      <vt:lpstr>Palatino Linotype</vt:lpstr>
      <vt:lpstr>Times New Roman</vt:lpstr>
      <vt:lpstr>Wingdings</vt:lpstr>
      <vt:lpstr>Executive</vt:lpstr>
      <vt:lpstr>UNIT-V</vt:lpstr>
      <vt:lpstr>Malware</vt:lpstr>
      <vt:lpstr>PowerPoint Presentation</vt:lpstr>
      <vt:lpstr>Malware Terminology</vt:lpstr>
      <vt:lpstr>Classification of Malware</vt:lpstr>
      <vt:lpstr>Types of Malicious Software (Malware)</vt:lpstr>
      <vt:lpstr>Attack Kits</vt:lpstr>
      <vt:lpstr>Attack Sources</vt:lpstr>
      <vt:lpstr>Advanced Persistent Threats (APTs)</vt:lpstr>
      <vt:lpstr>APT Characteristics</vt:lpstr>
      <vt:lpstr>APT Attacks</vt:lpstr>
      <vt:lpstr>Viruses</vt:lpstr>
      <vt:lpstr>Virus Components</vt:lpstr>
      <vt:lpstr>Virus Phases</vt:lpstr>
      <vt:lpstr>Macro and Scripting Viruses</vt:lpstr>
      <vt:lpstr>PowerPoint Presentation</vt:lpstr>
      <vt:lpstr>Virus Classifications</vt:lpstr>
      <vt:lpstr>Worms</vt:lpstr>
      <vt:lpstr>Worm Replication</vt:lpstr>
      <vt:lpstr>Target Discovery</vt:lpstr>
      <vt:lpstr>PowerPoint Presentation</vt:lpstr>
      <vt:lpstr>Morris Worm</vt:lpstr>
      <vt:lpstr>Recent Worm Attacks</vt:lpstr>
      <vt:lpstr>WannaCry</vt:lpstr>
      <vt:lpstr>PowerPoint Presentation</vt:lpstr>
      <vt:lpstr>Mobile Code</vt:lpstr>
      <vt:lpstr>Mobile Phone Worms</vt:lpstr>
      <vt:lpstr>Drive-By-Downloads</vt:lpstr>
      <vt:lpstr>Watering-Hole Attacks</vt:lpstr>
      <vt:lpstr>Malvertising </vt:lpstr>
      <vt:lpstr>Clickjacking </vt:lpstr>
      <vt:lpstr>Social Engineering</vt:lpstr>
      <vt:lpstr>Payload System Corruption</vt:lpstr>
      <vt:lpstr>Ransomware</vt:lpstr>
      <vt:lpstr>Payload System Corruption</vt:lpstr>
      <vt:lpstr>Payload  Attack Agents :- Zombie,Bots</vt:lpstr>
      <vt:lpstr>Remote Control Facility</vt:lpstr>
      <vt:lpstr>Payload – Information Theft Keyloggers and Spyware</vt:lpstr>
      <vt:lpstr>Payload – Information Theft Phishing</vt:lpstr>
      <vt:lpstr>Payload – Stealthing Backdoor</vt:lpstr>
      <vt:lpstr>Payload - Stealthing Rootkit</vt:lpstr>
      <vt:lpstr>Rootkit Classification Characteristics</vt:lpstr>
      <vt:lpstr>PowerPoint Presentation</vt:lpstr>
      <vt:lpstr>Malware Countermeasure Approaches</vt:lpstr>
      <vt:lpstr>Generations of Anti-Virus Software</vt:lpstr>
      <vt:lpstr>Sandbox Analysis</vt:lpstr>
      <vt:lpstr>Host-Based Behavior-Blocking Software</vt:lpstr>
      <vt:lpstr>Perimeter Scanning Approaches</vt:lpstr>
      <vt:lpstr>Summary</vt:lpstr>
    </vt:vector>
  </TitlesOfParts>
  <Manager/>
  <Company>Computer Science, UNSW@ADFA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7 Lecture Overheads</dc:subject>
  <dc:creator>Dr Lawrie Brown</dc:creator>
  <cp:keywords/>
  <dc:description/>
  <cp:lastModifiedBy>COLLEGE</cp:lastModifiedBy>
  <cp:revision>218</cp:revision>
  <dcterms:created xsi:type="dcterms:W3CDTF">2014-08-24T18:34:20Z</dcterms:created>
  <dcterms:modified xsi:type="dcterms:W3CDTF">2024-02-22T07:32:39Z</dcterms:modified>
  <cp:category/>
</cp:coreProperties>
</file>