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9" roundtripDataSignature="AMtx7mgCt3LvC81iYD7z4NtQ9GFBD7R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0279fcb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f0279fcb6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0279fcb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f0279fcb62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0279fcb6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f0279fcb62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0279fcb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f0279fcb62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a033ed8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7a033ed88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a033ed8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7a033ed88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a033ed8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7a033ed882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a033ed8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7a033ed882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7a033ed8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7a033ed882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7a033ed88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7a033ed882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9ec7be9e7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79ec7be9e7_0_7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a033ed88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7a033ed882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a033ed8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7a033ed882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9ec7be9e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79ec7be9e7_0_8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79ec7be9e7_0_521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5" name="Google Shape;15;g279ec7be9e7_0_52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279ec7be9e7_0_52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79ec7be9e7_0_52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79ec7be9e7_0_52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279ec7be9e7_0_52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79ec7be9e7_0_52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79ec7be9e7_0_52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279ec7be9e7_0_52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279ec7be9e7_0_52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279ec7be9e7_0_52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79ec7be9e7_0_5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79ec7be9e7_0_52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279ec7be9e7_0_52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279ec7be9e7_0_52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279ec7be9e7_0_52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279ec7be9e7_0_52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279ec7be9e7_0_52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279ec7be9e7_0_52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279ec7be9e7_0_521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4" name="Google Shape;34;g279ec7be9e7_0_52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79ec7be9e7_0_52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279ec7be9e7_0_52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279ec7be9e7_0_52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279ec7be9e7_0_52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79ec7be9e7_0_52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79ec7be9e7_0_52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279ec7be9e7_0_52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279ec7be9e7_0_5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279ec7be9e7_0_5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279ec7be9e7_0_52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79ec7be9e7_0_52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279ec7be9e7_0_52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279ec7be9e7_0_52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79ec7be9e7_0_52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279ec7be9e7_0_52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279ec7be9e7_0_521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79ec7be9e7_0_521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279ec7be9e7_0_52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279ec7be9e7_0_653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7" name="Google Shape;147;g279ec7be9e7_0_65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279ec7be9e7_0_65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279ec7be9e7_0_65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79ec7be9e7_0_65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79ec7be9e7_0_6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279ec7be9e7_0_65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279ec7be9e7_0_65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279ec7be9e7_0_65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279ec7be9e7_0_65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79ec7be9e7_0_65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79ec7be9e7_0_6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279ec7be9e7_0_65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279ec7be9e7_0_65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279ec7be9e7_0_65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79ec7be9e7_0_65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79ec7be9e7_0_6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79ec7be9e7_0_65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279ec7be9e7_0_65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79ec7be9e7_0_65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79ec7be9e7_0_6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279ec7be9e7_0_65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279ec7be9e7_0_65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279ec7be9e7_0_65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279ec7be9e7_0_65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79ec7be9e7_0_65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79ec7be9e7_0_65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279ec7be9e7_0_65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279ec7be9e7_0_65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279ec7be9e7_0_65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79ec7be9e7_0_65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79ec7be9e7_0_65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79ec7be9e7_0_65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279ec7be9e7_0_65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79ec7be9e7_0_65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79ec7be9e7_0_65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279ec7be9e7_0_65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279ec7be9e7_0_65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279ec7be9e7_0_65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279ec7be9e7_0_65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79ec7be9e7_0_65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79ec7be9e7_0_65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279ec7be9e7_0_65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279ec7be9e7_0_65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279ec7be9e7_0_65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79ec7be9e7_0_65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79ec7be9e7_0_65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279ec7be9e7_0_65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279ec7be9e7_0_65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279ec7be9e7_0_65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79ec7be9e7_0_65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79ec7be9e7_0_65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79ec7be9e7_0_65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279ec7be9e7_0_65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79ec7be9e7_0_65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79ec7be9e7_0_65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279ec7be9e7_0_65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279ec7be9e7_0_65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279ec7be9e7_0_65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79ec7be9e7_0_65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79ec7be9e7_0_65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279ec7be9e7_0_65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279ec7be9e7_0_65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279ec7be9e7_0_65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79ec7be9e7_0_65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79ec7be9e7_0_65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279ec7be9e7_0_65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279ec7be9e7_0_65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279ec7be9e7_0_65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279ec7be9e7_0_65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79ec7be9e7_0_65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79ec7be9e7_0_65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279ec7be9e7_0_65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279ec7be9e7_0_65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279ec7be9e7_0_65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79ec7be9e7_0_65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79ec7be9e7_0_65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79ec7be9e7_0_65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279ec7be9e7_0_65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79ec7be9e7_0_65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79ec7be9e7_0_65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279ec7be9e7_0_65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279ec7be9e7_0_65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279ec7be9e7_0_65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79ec7be9e7_0_65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79ec7be9e7_0_65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279ec7be9e7_0_65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279ec7be9e7_0_65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279ec7be9e7_0_65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279ec7be9e7_0_65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79ec7be9e7_0_65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79ec7be9e7_0_65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279ec7be9e7_0_65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279ec7be9e7_0_65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279ec7be9e7_0_65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79ec7be9e7_0_65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79ec7be9e7_0_65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79ec7be9e7_0_65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279ec7be9e7_0_65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79ec7be9e7_0_65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79ec7be9e7_0_65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279ec7be9e7_0_65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279ec7be9e7_0_65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279ec7be9e7_0_65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279ec7be9e7_0_65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79ec7be9e7_0_65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79ec7be9e7_0_65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279ec7be9e7_0_65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279ec7be9e7_0_65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279ec7be9e7_0_65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79ec7be9e7_0_65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79ec7be9e7_0_6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279ec7be9e7_0_65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279ec7be9e7_0_65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279ec7be9e7_0_65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79ec7be9e7_0_65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79ec7be9e7_0_65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79ec7be9e7_0_65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279ec7be9e7_0_65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79ec7be9e7_0_65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79ec7be9e7_0_65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279ec7be9e7_0_65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279ec7be9e7_0_65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279ec7be9e7_0_65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279ec7be9e7_0_65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279ec7be9e7_0_65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279ec7be9e7_0_653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279ec7be9e7_0_653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279ec7be9e7_0_65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9ec7be9e7_0_78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9ec7be9e7_0_785"/>
          <p:cNvSpPr txBox="1"/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g279ec7be9e7_0_785"/>
          <p:cNvSpPr txBox="1"/>
          <p:nvPr>
            <p:ph idx="1" type="body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0" name="Google Shape;280;g279ec7be9e7_0_785"/>
          <p:cNvSpPr txBox="1"/>
          <p:nvPr>
            <p:ph idx="10" type="dt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279ec7be9e7_0_785"/>
          <p:cNvSpPr txBox="1"/>
          <p:nvPr>
            <p:ph idx="11" type="ftr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g279ec7be9e7_0_785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279ec7be9e7_0_561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5" name="Google Shape;55;g279ec7be9e7_0_56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279ec7be9e7_0_56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79ec7be9e7_0_56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79ec7be9e7_0_56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279ec7be9e7_0_56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79ec7be9e7_0_56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79ec7be9e7_0_56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279ec7be9e7_0_56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279ec7be9e7_0_56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279ec7be9e7_0_56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279ec7be9e7_0_5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79ec7be9e7_0_56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279ec7be9e7_0_561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8" name="Google Shape;68;g279ec7be9e7_0_56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279ec7be9e7_0_56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79ec7be9e7_0_56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79ec7be9e7_0_56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279ec7be9e7_0_56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79ec7be9e7_0_56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79ec7be9e7_0_56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279ec7be9e7_0_56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279ec7be9e7_0_56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279ec7be9e7_0_56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79ec7be9e7_0_56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79ec7be9e7_0_56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279ec7be9e7_0_56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279ec7be9e7_0_56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279ec7be9e7_0_56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279ec7be9e7_0_56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279ec7be9e7_0_56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279ec7be9e7_0_56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279ec7be9e7_0_561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279ec7be9e7_0_56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79ec7be9e7_0_59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0" name="Google Shape;90;g279ec7be9e7_0_59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79ec7be9e7_0_59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279ec7be9e7_0_59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g279ec7be9e7_0_596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g279ec7be9e7_0_59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79ec7be9e7_0_603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7" name="Google Shape;97;g279ec7be9e7_0_60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79ec7be9e7_0_60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279ec7be9e7_0_603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g279ec7be9e7_0_603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g279ec7be9e7_0_603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279ec7be9e7_0_60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79ec7be9e7_0_611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5" name="Google Shape;105;g279ec7be9e7_0_6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79ec7be9e7_0_6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79ec7be9e7_0_611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g279ec7be9e7_0_61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79ec7be9e7_0_61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11" name="Google Shape;111;g279ec7be9e7_0_6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79ec7be9e7_0_6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279ec7be9e7_0_617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g279ec7be9e7_0_617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g279ec7be9e7_0_61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79ec7be9e7_0_624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8" name="Google Shape;118;g279ec7be9e7_0_62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279ec7be9e7_0_6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79ec7be9e7_0_6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79ec7be9e7_0_62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79ec7be9e7_0_624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279ec7be9e7_0_62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79ec7be9e7_0_6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279ec7be9e7_0_6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279ec7be9e7_0_62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279ec7be9e7_0_6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279ec7be9e7_0_6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279ec7be9e7_0_624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279ec7be9e7_0_62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279ec7be9e7_0_63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33" name="Google Shape;133;g279ec7be9e7_0_6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279ec7be9e7_0_6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279ec7be9e7_0_639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g279ec7be9e7_0_639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g279ec7be9e7_0_639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g279ec7be9e7_0_63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279ec7be9e7_0_647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41" name="Google Shape;141;g279ec7be9e7_0_64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79ec7be9e7_0_6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279ec7be9e7_0_647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4" name="Google Shape;144;g279ec7be9e7_0_64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9ec7be9e7_0_5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279ec7be9e7_0_5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279ec7be9e7_0_51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tags/tag_blockquote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html/html_headings.asp" TargetMode="External"/><Relationship Id="rId4" Type="http://schemas.openxmlformats.org/officeDocument/2006/relationships/hyperlink" Target="https://www.w3schools.com/tags/tag_p.asp" TargetMode="External"/><Relationship Id="rId5" Type="http://schemas.openxmlformats.org/officeDocument/2006/relationships/hyperlink" Target="https://www.w3schools.com/tags/tag_main.asp" TargetMode="External"/><Relationship Id="rId6" Type="http://schemas.openxmlformats.org/officeDocument/2006/relationships/hyperlink" Target="https://www.w3schools.com/tags/tag_comment.asp#:~:text=HTML%20Tag&amp;text=The%20comment%20tag%20is%20used,code%20at%20a%20later%20dat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/>
          <p:nvPr>
            <p:ph type="ctrTitle"/>
          </p:nvPr>
        </p:nvSpPr>
        <p:spPr>
          <a:xfrm>
            <a:off x="914400" y="855950"/>
            <a:ext cx="82296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b="1" lang="en-IN"/>
              <a:t>CSE326 </a:t>
            </a:r>
            <a:br>
              <a:rPr b="1" lang="en-IN"/>
            </a:br>
            <a:r>
              <a:rPr b="1" lang="en-IN" sz="3600"/>
              <a:t>Internet Programming Laboratory </a:t>
            </a:r>
            <a:br>
              <a:rPr lang="en-IN" sz="3600"/>
            </a:br>
            <a:r>
              <a:rPr lang="en-IN" sz="2800"/>
              <a:t>Lecture #1</a:t>
            </a:r>
            <a:endParaRPr sz="2800"/>
          </a:p>
        </p:txBody>
      </p:sp>
      <p:sp>
        <p:nvSpPr>
          <p:cNvPr id="288" name="Google Shape;288;p1"/>
          <p:cNvSpPr txBox="1"/>
          <p:nvPr>
            <p:ph idx="1" type="subTitle"/>
          </p:nvPr>
        </p:nvSpPr>
        <p:spPr>
          <a:xfrm>
            <a:off x="914400" y="5514252"/>
            <a:ext cx="42555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 sz="4100"/>
              <a:t>Parveen Kaur</a:t>
            </a:r>
            <a:endParaRPr sz="4100"/>
          </a:p>
        </p:txBody>
      </p:sp>
      <p:sp>
        <p:nvSpPr>
          <p:cNvPr id="289" name="Google Shape;289;p1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0279fcb62_0_10"/>
          <p:cNvSpPr txBox="1"/>
          <p:nvPr>
            <p:ph type="title"/>
          </p:nvPr>
        </p:nvSpPr>
        <p:spPr>
          <a:xfrm>
            <a:off x="486100" y="548800"/>
            <a:ext cx="7743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Element</a:t>
            </a:r>
            <a:endParaRPr b="1" sz="4000"/>
          </a:p>
        </p:txBody>
      </p:sp>
      <p:sp>
        <p:nvSpPr>
          <p:cNvPr id="360" name="Google Shape;360;g2f0279fcb62_0_10"/>
          <p:cNvSpPr txBox="1"/>
          <p:nvPr>
            <p:ph idx="1" type="body"/>
          </p:nvPr>
        </p:nvSpPr>
        <p:spPr>
          <a:xfrm>
            <a:off x="302175" y="1300650"/>
            <a:ext cx="83688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-IN" sz="1700">
                <a:solidFill>
                  <a:srgbClr val="333333"/>
                </a:solidFill>
                <a:highlight>
                  <a:srgbClr val="FFFFFF"/>
                </a:highlight>
              </a:rPr>
              <a:t>For the default display and styling purpose in HTML, all the elements are divided into two categories as: Block-level </a:t>
            </a:r>
            <a:r>
              <a:rPr lang="en-IN" sz="1700">
                <a:solidFill>
                  <a:srgbClr val="333333"/>
                </a:solidFill>
                <a:highlight>
                  <a:srgbClr val="FFFFFF"/>
                </a:highlight>
              </a:rPr>
              <a:t>element and </a:t>
            </a:r>
            <a:r>
              <a:rPr lang="en-IN" sz="1700">
                <a:solidFill>
                  <a:srgbClr val="333333"/>
                </a:solidFill>
                <a:highlight>
                  <a:srgbClr val="FFFFFF"/>
                </a:highlight>
              </a:rPr>
              <a:t>Inline element.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1" lang="en-IN" sz="2000">
                <a:solidFill>
                  <a:srgbClr val="610B38"/>
                </a:solidFill>
                <a:highlight>
                  <a:srgbClr val="FFFFFF"/>
                </a:highlight>
              </a:rPr>
              <a:t>Block-level elements:</a:t>
            </a:r>
            <a:endParaRPr b="1" sz="20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-336550" lvl="1" marL="9144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○"/>
            </a:pPr>
            <a:r>
              <a:rPr lang="en-IN" sz="1700">
                <a:solidFill>
                  <a:srgbClr val="000000"/>
                </a:solidFill>
                <a:highlight>
                  <a:srgbClr val="FFFFFF"/>
                </a:highlight>
              </a:rPr>
              <a:t>Provides  structure of main part of web page, by dividing a page into coherent blocks.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1" marL="9144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○"/>
            </a:pPr>
            <a:r>
              <a:rPr lang="en-IN" sz="1700">
                <a:solidFill>
                  <a:srgbClr val="000000"/>
                </a:solidFill>
                <a:highlight>
                  <a:srgbClr val="FFFFFF"/>
                </a:highlight>
              </a:rPr>
              <a:t>Always start with new line and takes the full width of web page, from left to right.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1" marL="9144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○"/>
            </a:pPr>
            <a:r>
              <a:rPr lang="en-IN" sz="1700">
                <a:solidFill>
                  <a:srgbClr val="333333"/>
                </a:solidFill>
                <a:highlight>
                  <a:srgbClr val="FFFFFF"/>
                </a:highlight>
              </a:rPr>
              <a:t>&lt;address&gt;, &lt;article&gt;, &lt;aside&gt;, &lt;blockquote&gt;, &lt;canvas&gt;, &lt;dd&gt;, &lt;div&gt;, &lt;dl&gt;, &lt;dt&gt;, &lt;fieldset&gt;, &lt;figcaption&gt;, &lt;figure&gt;, &lt;footer&gt;, &lt;form&gt;, &lt;h1&gt;-&lt;h6&gt;, &lt;header&gt;, &lt;hr&gt;, &lt;li&gt;, &lt;main&gt;, &lt;nav&gt;, &lt;noscript&gt;, &lt;ol&gt;, &lt;output&gt;, &lt;p&gt;, &lt;pre&gt;, &lt;section&gt;, &lt;table&gt;, &lt;tfoot&gt;, &lt;ul&gt; and &lt;video&gt;.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1" marL="9144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○"/>
            </a:pPr>
            <a:r>
              <a:rPr b="1" lang="en-IN" sz="1700">
                <a:solidFill>
                  <a:srgbClr val="006699"/>
                </a:solidFill>
              </a:rPr>
              <a:t>&lt;div</a:t>
            </a:r>
            <a:r>
              <a:rPr lang="en-IN" sz="1700">
                <a:solidFill>
                  <a:srgbClr val="000000"/>
                </a:solidFill>
              </a:rPr>
              <a:t> </a:t>
            </a:r>
            <a:r>
              <a:rPr lang="en-IN" sz="1700">
                <a:solidFill>
                  <a:srgbClr val="FF0000"/>
                </a:solidFill>
              </a:rPr>
              <a:t>style</a:t>
            </a:r>
            <a:r>
              <a:rPr lang="en-IN" sz="1700">
                <a:solidFill>
                  <a:srgbClr val="000000"/>
                </a:solidFill>
              </a:rPr>
              <a:t>=</a:t>
            </a:r>
            <a:r>
              <a:rPr lang="en-IN" sz="1700">
                <a:solidFill>
                  <a:srgbClr val="0000FF"/>
                </a:solidFill>
              </a:rPr>
              <a:t>"background-color: lightblue"</a:t>
            </a:r>
            <a:r>
              <a:rPr b="1" lang="en-IN" sz="1700">
                <a:solidFill>
                  <a:srgbClr val="006699"/>
                </a:solidFill>
              </a:rPr>
              <a:t>&gt;</a:t>
            </a:r>
            <a:r>
              <a:rPr lang="en-IN" sz="1700">
                <a:solidFill>
                  <a:srgbClr val="000000"/>
                </a:solidFill>
              </a:rPr>
              <a:t>This is first div</a:t>
            </a:r>
            <a:r>
              <a:rPr b="1" lang="en-IN" sz="1700">
                <a:solidFill>
                  <a:srgbClr val="006699"/>
                </a:solidFill>
              </a:rPr>
              <a:t>&lt;/div&gt;</a:t>
            </a:r>
            <a:r>
              <a:rPr lang="en-I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○"/>
            </a:pPr>
            <a:r>
              <a:rPr b="1" lang="en-IN" sz="1700">
                <a:solidFill>
                  <a:srgbClr val="006699"/>
                </a:solidFill>
              </a:rPr>
              <a:t>&lt;div</a:t>
            </a:r>
            <a:r>
              <a:rPr lang="en-IN" sz="1700">
                <a:solidFill>
                  <a:srgbClr val="000000"/>
                </a:solidFill>
              </a:rPr>
              <a:t> </a:t>
            </a:r>
            <a:r>
              <a:rPr lang="en-IN" sz="1700">
                <a:solidFill>
                  <a:srgbClr val="FF0000"/>
                </a:solidFill>
              </a:rPr>
              <a:t>style</a:t>
            </a:r>
            <a:r>
              <a:rPr lang="en-IN" sz="1700">
                <a:solidFill>
                  <a:srgbClr val="000000"/>
                </a:solidFill>
              </a:rPr>
              <a:t>=</a:t>
            </a:r>
            <a:r>
              <a:rPr lang="en-IN" sz="1700">
                <a:solidFill>
                  <a:srgbClr val="0000FF"/>
                </a:solidFill>
              </a:rPr>
              <a:t>"background-color: lightgreen"</a:t>
            </a:r>
            <a:r>
              <a:rPr b="1" lang="en-IN" sz="1700">
                <a:solidFill>
                  <a:srgbClr val="006699"/>
                </a:solidFill>
              </a:rPr>
              <a:t>&gt;</a:t>
            </a:r>
            <a:r>
              <a:rPr lang="en-IN" sz="1700">
                <a:solidFill>
                  <a:srgbClr val="000000"/>
                </a:solidFill>
              </a:rPr>
              <a:t>This is second div</a:t>
            </a:r>
            <a:r>
              <a:rPr b="1" lang="en-IN" sz="1700">
                <a:solidFill>
                  <a:srgbClr val="006699"/>
                </a:solidFill>
              </a:rPr>
              <a:t>&lt;/div&gt;</a:t>
            </a:r>
            <a:r>
              <a:rPr lang="en-IN" sz="1700">
                <a:solidFill>
                  <a:srgbClr val="000000"/>
                </a:solidFill>
              </a:rPr>
              <a:t>  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1" name="Google Shape;361;g2f0279fcb62_0_10"/>
          <p:cNvSpPr txBox="1"/>
          <p:nvPr>
            <p:ph idx="11" type="ftr"/>
          </p:nvPr>
        </p:nvSpPr>
        <p:spPr>
          <a:xfrm>
            <a:off x="6069725" y="407275"/>
            <a:ext cx="23781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62" name="Google Shape;362;g2f0279fcb62_0_10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0279fcb62_0_27"/>
          <p:cNvSpPr txBox="1"/>
          <p:nvPr>
            <p:ph type="title"/>
          </p:nvPr>
        </p:nvSpPr>
        <p:spPr>
          <a:xfrm>
            <a:off x="499250" y="548800"/>
            <a:ext cx="773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Element</a:t>
            </a:r>
            <a:endParaRPr b="1" sz="4000"/>
          </a:p>
        </p:txBody>
      </p:sp>
      <p:sp>
        <p:nvSpPr>
          <p:cNvPr id="368" name="Google Shape;368;g2f0279fcb62_0_27"/>
          <p:cNvSpPr txBox="1"/>
          <p:nvPr>
            <p:ph idx="1" type="body"/>
          </p:nvPr>
        </p:nvSpPr>
        <p:spPr>
          <a:xfrm>
            <a:off x="394150" y="1550275"/>
            <a:ext cx="82374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5580" lvl="0" marL="2286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610B38"/>
              </a:buClr>
              <a:buSzPts val="2000"/>
              <a:buChar char="●"/>
            </a:pPr>
            <a:r>
              <a:rPr b="1" lang="en-IN" sz="2000">
                <a:solidFill>
                  <a:srgbClr val="610B38"/>
                </a:solidFill>
                <a:highlight>
                  <a:srgbClr val="FFFFFF"/>
                </a:highlight>
              </a:rPr>
              <a:t>Inline elements: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2000"/>
              <a:buChar char="○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ifferentiate the part of a given text and provide it a particular function.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2000"/>
              <a:buChar char="○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Does not start with new line and take width as per requirement.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2000"/>
              <a:buChar char="○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The Inline elements are mostly used with other elements.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2000"/>
              <a:buChar char="○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</a:rPr>
              <a:t>&lt;a&gt;, &lt;abbr&gt;, &lt;acronym&gt;, &lt;b&gt;, &lt;bdo&gt;, &lt;big&gt;, &lt;br&gt;, &lt;button&gt;, &lt;cite&gt;, &lt;code&gt;, &lt;dfn&gt;, &lt;em&gt;, &lt;i&gt;, &lt;img&gt;, &lt;input&gt;, &lt;kbd&gt;, &lt;label&gt;, &lt;map&gt;, &lt;object&gt;, &lt;q&gt;, &lt;samp&gt;, &lt;script&gt;, &lt;select&gt;, &lt;small&gt;, &lt;span&gt;, &lt;strong&gt;, &lt;sub&gt;, &lt;sup&gt;, &lt;textarea&gt;, &lt;time&gt;, &lt;tt&gt;, &lt;var&gt;.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2000"/>
              <a:buChar char="○"/>
            </a:pPr>
            <a:r>
              <a:rPr b="1" lang="en-IN" sz="1800">
                <a:solidFill>
                  <a:srgbClr val="006699"/>
                </a:solidFill>
              </a:rPr>
              <a:t>&lt;a</a:t>
            </a:r>
            <a:r>
              <a:rPr lang="en-IN" sz="1800">
                <a:solidFill>
                  <a:srgbClr val="000000"/>
                </a:solidFill>
              </a:rPr>
              <a:t> </a:t>
            </a:r>
            <a:r>
              <a:rPr lang="en-IN" sz="1800">
                <a:solidFill>
                  <a:srgbClr val="FF0000"/>
                </a:solidFill>
              </a:rPr>
              <a:t>href</a:t>
            </a:r>
            <a:r>
              <a:rPr lang="en-IN" sz="1800">
                <a:solidFill>
                  <a:srgbClr val="000000"/>
                </a:solidFill>
              </a:rPr>
              <a:t>=</a:t>
            </a:r>
            <a:r>
              <a:rPr lang="en-IN" sz="1800">
                <a:solidFill>
                  <a:srgbClr val="0000FF"/>
                </a:solidFill>
              </a:rPr>
              <a:t>"https://www.javatpoint.com/html-tutorial"</a:t>
            </a:r>
            <a:r>
              <a:rPr b="1" lang="en-IN" sz="1800">
                <a:solidFill>
                  <a:srgbClr val="006699"/>
                </a:solidFill>
              </a:rPr>
              <a:t>&gt;</a:t>
            </a:r>
            <a:r>
              <a:rPr lang="en-IN" sz="1800">
                <a:solidFill>
                  <a:srgbClr val="000000"/>
                </a:solidFill>
              </a:rPr>
              <a:t>Click on link</a:t>
            </a:r>
            <a:r>
              <a:rPr b="1" lang="en-IN" sz="1800">
                <a:solidFill>
                  <a:srgbClr val="006699"/>
                </a:solidFill>
              </a:rPr>
              <a:t>&lt;/a&gt;</a:t>
            </a:r>
            <a:r>
              <a:rPr lang="en-I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2000"/>
              <a:buChar char="○"/>
            </a:pPr>
            <a:r>
              <a:rPr lang="en-IN" sz="1800">
                <a:solidFill>
                  <a:srgbClr val="000000"/>
                </a:solidFill>
              </a:rPr>
              <a:t> </a:t>
            </a:r>
            <a:r>
              <a:rPr b="1" lang="en-IN" sz="1800">
                <a:solidFill>
                  <a:srgbClr val="006699"/>
                </a:solidFill>
              </a:rPr>
              <a:t>&lt;span</a:t>
            </a:r>
            <a:r>
              <a:rPr lang="en-IN" sz="1800">
                <a:solidFill>
                  <a:srgbClr val="000000"/>
                </a:solidFill>
              </a:rPr>
              <a:t> </a:t>
            </a:r>
            <a:r>
              <a:rPr lang="en-IN" sz="1800">
                <a:solidFill>
                  <a:srgbClr val="FF0000"/>
                </a:solidFill>
              </a:rPr>
              <a:t>style</a:t>
            </a:r>
            <a:r>
              <a:rPr lang="en-IN" sz="1800">
                <a:solidFill>
                  <a:srgbClr val="000000"/>
                </a:solidFill>
              </a:rPr>
              <a:t>=</a:t>
            </a:r>
            <a:r>
              <a:rPr lang="en-IN" sz="1800">
                <a:solidFill>
                  <a:srgbClr val="0000FF"/>
                </a:solidFill>
              </a:rPr>
              <a:t>"background-color: lightblue"</a:t>
            </a:r>
            <a:r>
              <a:rPr b="1" lang="en-IN" sz="1800">
                <a:solidFill>
                  <a:srgbClr val="006699"/>
                </a:solidFill>
              </a:rPr>
              <a:t>&gt;</a:t>
            </a:r>
            <a:r>
              <a:rPr lang="en-IN" sz="1800">
                <a:solidFill>
                  <a:srgbClr val="000000"/>
                </a:solidFill>
              </a:rPr>
              <a:t>this is inline element</a:t>
            </a:r>
            <a:r>
              <a:rPr b="1" lang="en-IN" sz="1800">
                <a:solidFill>
                  <a:srgbClr val="006699"/>
                </a:solidFill>
              </a:rPr>
              <a:t>&lt;/span&gt;</a:t>
            </a:r>
            <a:r>
              <a:rPr lang="en-IN" sz="1800">
                <a:solidFill>
                  <a:srgbClr val="000000"/>
                </a:solidFill>
              </a:rPr>
              <a:t> 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9" name="Google Shape;369;g2f0279fcb62_0_27"/>
          <p:cNvSpPr txBox="1"/>
          <p:nvPr>
            <p:ph idx="11" type="ftr"/>
          </p:nvPr>
        </p:nvSpPr>
        <p:spPr>
          <a:xfrm>
            <a:off x="6008700" y="407272"/>
            <a:ext cx="22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70" name="Google Shape;370;g2f0279fcb62_0_27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0279fcb62_0_149"/>
          <p:cNvSpPr txBox="1"/>
          <p:nvPr>
            <p:ph type="title"/>
          </p:nvPr>
        </p:nvSpPr>
        <p:spPr>
          <a:xfrm>
            <a:off x="499250" y="548800"/>
            <a:ext cx="773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/>
              <a:t>Difference between tag and an element</a:t>
            </a:r>
            <a:endParaRPr sz="4000"/>
          </a:p>
        </p:txBody>
      </p:sp>
      <p:sp>
        <p:nvSpPr>
          <p:cNvPr id="376" name="Google Shape;376;g2f0279fcb62_0_149"/>
          <p:cNvSpPr txBox="1"/>
          <p:nvPr>
            <p:ph idx="1" type="body"/>
          </p:nvPr>
        </p:nvSpPr>
        <p:spPr>
          <a:xfrm>
            <a:off x="394150" y="1550275"/>
            <a:ext cx="82374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200"/>
              <a:t>Tag:</a:t>
            </a:r>
            <a:endParaRPr sz="2200"/>
          </a:p>
          <a:p>
            <a:pPr indent="-170180" lvl="0" marL="228600" rtl="0" algn="just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Any text written inside the angle brackets is a tag. </a:t>
            </a:r>
            <a:r>
              <a:rPr b="1" lang="en-IN" sz="1800">
                <a:solidFill>
                  <a:srgbClr val="FFFF00"/>
                </a:solidFill>
              </a:rPr>
              <a:t>  </a:t>
            </a:r>
            <a:endParaRPr b="1" sz="1800">
              <a:solidFill>
                <a:srgbClr val="FFFF00"/>
              </a:solidFill>
            </a:endParaRPr>
          </a:p>
          <a:p>
            <a:pPr indent="-182879" lvl="1" marL="502919" rtl="0" algn="just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>
                <a:solidFill>
                  <a:srgbClr val="FF00FF"/>
                </a:solidFill>
              </a:rPr>
              <a:t>&lt;&gt;&lt;/&gt;</a:t>
            </a:r>
            <a:endParaRPr b="1" sz="1800">
              <a:solidFill>
                <a:srgbClr val="FF00FF"/>
              </a:solidFill>
            </a:endParaRPr>
          </a:p>
          <a:p>
            <a:pPr indent="-170180" lvl="0" marL="228600" rtl="0" algn="just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text inside the angle brackets is just used to tell the browser how to display or transform regular text located between the opening tag and the closing tag.</a:t>
            </a:r>
            <a:endParaRPr sz="1800"/>
          </a:p>
          <a:p>
            <a:pPr indent="0" lvl="0" marL="2286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IN" sz="2200"/>
              <a:t>Element:</a:t>
            </a:r>
            <a:endParaRPr sz="2200"/>
          </a:p>
          <a:p>
            <a:pPr indent="-170180" lvl="0" marL="228600" rtl="0" algn="just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An element is an opening tag, a closing tag, and all the content that is included between the two tags.</a:t>
            </a:r>
            <a:endParaRPr sz="1800"/>
          </a:p>
          <a:p>
            <a:pPr indent="-182879" lvl="1" marL="502919" rtl="0" algn="just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>
                <a:solidFill>
                  <a:srgbClr val="FF00FF"/>
                </a:solidFill>
              </a:rPr>
              <a:t>&lt;tag attribute=“”&gt;&lt;/tag &gt;</a:t>
            </a:r>
            <a:endParaRPr sz="1800">
              <a:solidFill>
                <a:srgbClr val="FF00FF"/>
              </a:solidFill>
            </a:endParaRPr>
          </a:p>
          <a:p>
            <a:pPr indent="0" lvl="0" marL="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7" name="Google Shape;377;g2f0279fcb62_0_149"/>
          <p:cNvSpPr txBox="1"/>
          <p:nvPr>
            <p:ph idx="11" type="ftr"/>
          </p:nvPr>
        </p:nvSpPr>
        <p:spPr>
          <a:xfrm>
            <a:off x="6008700" y="407272"/>
            <a:ext cx="22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78" name="Google Shape;378;g2f0279fcb62_0_149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0279fcb62_0_43"/>
          <p:cNvSpPr txBox="1"/>
          <p:nvPr>
            <p:ph type="title"/>
          </p:nvPr>
        </p:nvSpPr>
        <p:spPr>
          <a:xfrm>
            <a:off x="499250" y="548800"/>
            <a:ext cx="773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Root </a:t>
            </a:r>
            <a:endParaRPr b="1" sz="4000"/>
          </a:p>
        </p:txBody>
      </p:sp>
      <p:sp>
        <p:nvSpPr>
          <p:cNvPr id="384" name="Google Shape;384;g2f0279fcb62_0_43"/>
          <p:cNvSpPr txBox="1"/>
          <p:nvPr>
            <p:ph idx="1" type="body"/>
          </p:nvPr>
        </p:nvSpPr>
        <p:spPr>
          <a:xfrm>
            <a:off x="394150" y="1550275"/>
            <a:ext cx="82374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The &lt;html&gt; 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 element represents the root (top-level element) of an HTML document, so it is also referred to as the root element. All other elements must be descendants of this element.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&lt;html&gt;</a:t>
            </a:r>
            <a:endParaRPr b="1" sz="2000"/>
          </a:p>
          <a:p>
            <a:pPr indent="34290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&lt;head&gt;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   	 	&lt;title&gt;…&lt;/title&gt;</a:t>
            </a:r>
            <a:endParaRPr sz="2000"/>
          </a:p>
          <a:p>
            <a:pPr indent="34290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&lt;/head&gt;</a:t>
            </a:r>
            <a:endParaRPr sz="2000"/>
          </a:p>
          <a:p>
            <a:pPr indent="34290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&lt;body&gt;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   ……..</a:t>
            </a:r>
            <a:endParaRPr sz="2000"/>
          </a:p>
          <a:p>
            <a:pPr indent="34290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&lt;/body&gt;</a:t>
            </a:r>
            <a:endParaRPr b="1"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b="1" lang="en-IN" sz="2000"/>
              <a:t>&lt;/html&gt;</a:t>
            </a:r>
            <a:endParaRPr b="1" sz="2000"/>
          </a:p>
          <a:p>
            <a:pPr indent="0" lvl="0" marL="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85" name="Google Shape;385;g2f0279fcb62_0_43"/>
          <p:cNvSpPr txBox="1"/>
          <p:nvPr>
            <p:ph idx="11" type="ftr"/>
          </p:nvPr>
        </p:nvSpPr>
        <p:spPr>
          <a:xfrm>
            <a:off x="6008700" y="407272"/>
            <a:ext cx="22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86" name="Google Shape;386;g2f0279fcb62_0_43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a033ed882_0_1"/>
          <p:cNvSpPr txBox="1"/>
          <p:nvPr>
            <p:ph type="title"/>
          </p:nvPr>
        </p:nvSpPr>
        <p:spPr>
          <a:xfrm>
            <a:off x="499250" y="407275"/>
            <a:ext cx="7730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Metadata</a:t>
            </a:r>
            <a:endParaRPr b="1" sz="4000"/>
          </a:p>
        </p:txBody>
      </p:sp>
      <p:sp>
        <p:nvSpPr>
          <p:cNvPr id="392" name="Google Shape;392;g27a033ed882_0_1"/>
          <p:cNvSpPr txBox="1"/>
          <p:nvPr>
            <p:ph idx="1" type="body"/>
          </p:nvPr>
        </p:nvSpPr>
        <p:spPr>
          <a:xfrm>
            <a:off x="341575" y="1300675"/>
            <a:ext cx="8368800" cy="5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Metadata is data (information) about data.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Meta tags are used in html for metadata.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DC143C"/>
                </a:solidFill>
                <a:highlight>
                  <a:srgbClr val="FFFFFF"/>
                </a:highlight>
              </a:rPr>
              <a:t>&lt;meta&gt;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 tags always go inside the &lt;head&gt; element, and are typically used to specify character set, page description, keywords, author of the document, and viewport settings.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Metadata will not be displayed on the page, but is machine parsable.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Metadata is used by browsers (how to display content or reload page), search engines (keywords), and other web services.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286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&lt;head&gt;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28600" lvl="0" marL="2286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&lt;meta charset="UTF-8"&gt;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28600" lvl="0" marL="2286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&lt;meta name="viewport" content="width=device-width, initial-scale=1.0"&gt;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2860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&lt;/head&gt;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93" name="Google Shape;393;g27a033ed882_0_1"/>
          <p:cNvSpPr txBox="1"/>
          <p:nvPr>
            <p:ph idx="11" type="ftr"/>
          </p:nvPr>
        </p:nvSpPr>
        <p:spPr>
          <a:xfrm>
            <a:off x="6008700" y="407272"/>
            <a:ext cx="22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94" name="Google Shape;394;g27a033ed882_0_1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a033ed882_0_10"/>
          <p:cNvSpPr txBox="1"/>
          <p:nvPr>
            <p:ph type="title"/>
          </p:nvPr>
        </p:nvSpPr>
        <p:spPr>
          <a:xfrm>
            <a:off x="499250" y="407275"/>
            <a:ext cx="7730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Horizontal Rules</a:t>
            </a:r>
            <a:endParaRPr b="1" sz="4000"/>
          </a:p>
        </p:txBody>
      </p:sp>
      <p:sp>
        <p:nvSpPr>
          <p:cNvPr id="400" name="Google Shape;400;g27a033ed882_0_10"/>
          <p:cNvSpPr txBox="1"/>
          <p:nvPr>
            <p:ph idx="1" type="body"/>
          </p:nvPr>
        </p:nvSpPr>
        <p:spPr>
          <a:xfrm>
            <a:off x="315300" y="1300675"/>
            <a:ext cx="8395200" cy="5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The &lt;hr&gt; tag defines a thematic break in an HTML page.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80" lvl="0" marL="2286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It is also called as the horizontal rule.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79" lvl="1" marL="502919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○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&lt;hr&gt;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502919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&lt;h1&gt;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example of the hr tag in HTML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&lt;/h1&gt;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&lt;hr&gt;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Welcome to the page.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&lt;hr&gt;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Below are the contents.</a:t>
            </a: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r>
              <a:rPr lang="en-I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b="1" sz="1800">
              <a:solidFill>
                <a:srgbClr val="006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01" name="Google Shape;401;g27a033ed882_0_10"/>
          <p:cNvSpPr txBox="1"/>
          <p:nvPr>
            <p:ph idx="11" type="ftr"/>
          </p:nvPr>
        </p:nvSpPr>
        <p:spPr>
          <a:xfrm>
            <a:off x="6008700" y="407272"/>
            <a:ext cx="22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02" name="Google Shape;402;g27a033ed882_0_10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a033ed882_0_22"/>
          <p:cNvSpPr txBox="1"/>
          <p:nvPr>
            <p:ph type="title"/>
          </p:nvPr>
        </p:nvSpPr>
        <p:spPr>
          <a:xfrm>
            <a:off x="499250" y="407275"/>
            <a:ext cx="7730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Line Breaks</a:t>
            </a:r>
            <a:endParaRPr b="1" sz="4000"/>
          </a:p>
        </p:txBody>
      </p:sp>
      <p:sp>
        <p:nvSpPr>
          <p:cNvPr id="408" name="Google Shape;408;g27a033ed882_0_22"/>
          <p:cNvSpPr txBox="1"/>
          <p:nvPr>
            <p:ph idx="1" type="body"/>
          </p:nvPr>
        </p:nvSpPr>
        <p:spPr>
          <a:xfrm>
            <a:off x="315300" y="1300675"/>
            <a:ext cx="8395200" cy="5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558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The &lt;br&gt; tag inserts a single line break.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79" lvl="1" marL="50291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&lt;br&gt; 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8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It is generally used in poem or address where the division of line is necessary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6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6699"/>
                </a:solidFill>
              </a:rPr>
              <a:t>&lt;html&gt;  </a:t>
            </a:r>
            <a:endParaRPr b="1" sz="2000">
              <a:solidFill>
                <a:srgbClr val="006699"/>
              </a:solidFill>
            </a:endParaRPr>
          </a:p>
          <a:p>
            <a:pPr indent="4572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6699"/>
                </a:solidFill>
              </a:rPr>
              <a:t>&lt;body&gt;</a:t>
            </a: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    		</a:t>
            </a:r>
            <a:r>
              <a:rPr b="1" lang="en-IN" sz="2000">
                <a:solidFill>
                  <a:srgbClr val="006699"/>
                </a:solidFill>
              </a:rPr>
              <a:t>&lt;h1&gt;</a:t>
            </a: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An example o</a:t>
            </a:r>
            <a:r>
              <a:rPr lang="en-IN" sz="2000">
                <a:solidFill>
                  <a:srgbClr val="000000"/>
                </a:solidFill>
              </a:rPr>
              <a:t>f the hr tag in HTML</a:t>
            </a:r>
            <a:r>
              <a:rPr b="1" lang="en-IN" sz="2000">
                <a:solidFill>
                  <a:srgbClr val="006699"/>
                </a:solidFill>
              </a:rPr>
              <a:t>&lt;/h1&gt;</a:t>
            </a:r>
            <a:r>
              <a:rPr lang="en-IN" sz="2000">
                <a:solidFill>
                  <a:srgbClr val="000000"/>
                </a:solidFill>
              </a:rPr>
              <a:t>  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</a:rPr>
              <a:t>    </a:t>
            </a: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N" sz="2000">
                <a:solidFill>
                  <a:srgbClr val="000000"/>
                </a:solidFill>
              </a:rPr>
              <a:t>	</a:t>
            </a:r>
            <a:r>
              <a:rPr b="1" lang="en-IN" sz="2000">
                <a:solidFill>
                  <a:srgbClr val="006699"/>
                </a:solidFill>
              </a:rPr>
              <a:t>&lt;p&gt;</a:t>
            </a:r>
            <a:r>
              <a:rPr lang="en-IN" sz="2000">
                <a:solidFill>
                  <a:srgbClr val="000000"/>
                </a:solidFill>
              </a:rPr>
              <a:t>Welcome to the page</a:t>
            </a:r>
            <a:r>
              <a:rPr b="1" lang="en-IN" sz="2000">
                <a:solidFill>
                  <a:srgbClr val="006699"/>
                </a:solidFill>
              </a:rPr>
              <a:t> &lt;br&gt;</a:t>
            </a:r>
            <a:r>
              <a:rPr lang="en-IN" sz="2000">
                <a:solidFill>
                  <a:srgbClr val="000000"/>
                </a:solidFill>
              </a:rPr>
              <a:t> here is the line break</a:t>
            </a:r>
            <a:r>
              <a:rPr lang="en-IN" sz="2000">
                <a:solidFill>
                  <a:srgbClr val="000000"/>
                </a:solidFill>
              </a:rPr>
              <a:t>.</a:t>
            </a:r>
            <a:r>
              <a:rPr b="1" lang="en-IN" sz="2000">
                <a:solidFill>
                  <a:srgbClr val="006699"/>
                </a:solidFill>
              </a:rPr>
              <a:t>&lt;/p&gt;</a:t>
            </a:r>
            <a:r>
              <a:rPr lang="en-IN" sz="2000">
                <a:solidFill>
                  <a:srgbClr val="000000"/>
                </a:solidFill>
              </a:rPr>
              <a:t>  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</a:rPr>
              <a:t>    		</a:t>
            </a:r>
            <a:r>
              <a:rPr b="1" lang="en-IN" sz="2000">
                <a:solidFill>
                  <a:srgbClr val="006699"/>
                </a:solidFill>
              </a:rPr>
              <a:t>&lt;p&gt;</a:t>
            </a:r>
            <a:r>
              <a:rPr lang="en-IN" sz="2000">
                <a:solidFill>
                  <a:srgbClr val="000000"/>
                </a:solidFill>
              </a:rPr>
              <a:t>Below are the contents.</a:t>
            </a:r>
            <a:r>
              <a:rPr b="1" lang="en-IN" sz="2000">
                <a:solidFill>
                  <a:srgbClr val="006699"/>
                </a:solidFill>
              </a:rPr>
              <a:t>&lt;/p&gt;</a:t>
            </a:r>
            <a:r>
              <a:rPr lang="en-IN" sz="2000">
                <a:solidFill>
                  <a:srgbClr val="000000"/>
                </a:solidFill>
              </a:rPr>
              <a:t>  </a:t>
            </a:r>
            <a:endParaRPr sz="2000">
              <a:solidFill>
                <a:srgbClr val="000000"/>
              </a:solidFill>
            </a:endParaRPr>
          </a:p>
          <a:p>
            <a:pPr indent="4572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6699"/>
                </a:solidFill>
              </a:rPr>
              <a:t>&lt;/body&gt;</a:t>
            </a:r>
            <a:r>
              <a:rPr lang="en-IN" sz="2000">
                <a:solidFill>
                  <a:srgbClr val="000000"/>
                </a:solidFill>
              </a:rPr>
              <a:t>  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6699"/>
                </a:solidFill>
              </a:rPr>
              <a:t>&lt;/html&gt;</a:t>
            </a:r>
            <a:endParaRPr b="1" sz="2000">
              <a:solidFill>
                <a:srgbClr val="0066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09" name="Google Shape;409;g27a033ed882_0_22"/>
          <p:cNvSpPr txBox="1"/>
          <p:nvPr>
            <p:ph idx="11" type="ftr"/>
          </p:nvPr>
        </p:nvSpPr>
        <p:spPr>
          <a:xfrm>
            <a:off x="6008700" y="407272"/>
            <a:ext cx="22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10" name="Google Shape;410;g27a033ed882_0_22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 txBox="1"/>
          <p:nvPr>
            <p:ph type="title"/>
          </p:nvPr>
        </p:nvSpPr>
        <p:spPr>
          <a:xfrm>
            <a:off x="512375" y="855950"/>
            <a:ext cx="7717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 sz="4000"/>
              <a:t>Headings and </a:t>
            </a:r>
            <a:r>
              <a:rPr lang="en-IN" sz="4800"/>
              <a:t>Paragraphs</a:t>
            </a:r>
            <a:endParaRPr b="1" sz="4000"/>
          </a:p>
        </p:txBody>
      </p:sp>
      <p:sp>
        <p:nvSpPr>
          <p:cNvPr id="416" name="Google Shape;416;p6"/>
          <p:cNvSpPr txBox="1"/>
          <p:nvPr>
            <p:ph idx="1" type="body"/>
          </p:nvPr>
        </p:nvSpPr>
        <p:spPr>
          <a:xfrm>
            <a:off x="709450" y="1865575"/>
            <a:ext cx="79881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&lt;h1&gt; to &lt;h6&gt; tags are used to define HTML headings.</a:t>
            </a:r>
            <a:endParaRPr sz="2000"/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&lt;h1&gt;This is heading 1&lt;/h1&gt;</a:t>
            </a:r>
            <a:endParaRPr sz="2000"/>
          </a:p>
          <a:p>
            <a:pPr indent="342900" lvl="0" marL="1143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&lt;h2&gt;This is heading 2&lt;/h2&gt;</a:t>
            </a:r>
            <a:endParaRPr sz="2000"/>
          </a:p>
          <a:p>
            <a:pPr indent="342900" lvl="0" marL="1143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&lt;h3&gt;This is heading 3&lt;/h3&gt;</a:t>
            </a:r>
            <a:endParaRPr sz="2000"/>
          </a:p>
          <a:p>
            <a:pPr indent="342900" lvl="0" marL="1143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&lt;h4&gt;This is heading 4&lt;/h4&gt;</a:t>
            </a:r>
            <a:endParaRPr sz="2000"/>
          </a:p>
          <a:p>
            <a:pPr indent="342900" lvl="0" marL="1143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&lt;h5&gt;This is heading 5&lt;/h5&gt;</a:t>
            </a:r>
            <a:endParaRPr sz="2000"/>
          </a:p>
          <a:p>
            <a:pPr indent="342900" lvl="0" marL="1143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&lt;h6&gt;This is heading 6&lt;/h6&gt;</a:t>
            </a:r>
            <a:endParaRPr sz="2000"/>
          </a:p>
          <a:p>
            <a:pPr indent="0" lvl="0" marL="1143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&lt;p&gt; tag defines the paragraph</a:t>
            </a:r>
            <a:endParaRPr sz="2000"/>
          </a:p>
          <a:p>
            <a:pPr indent="342900" lvl="0" marL="1143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&lt;p&gt;This is some text in a paragraph.&lt;/p&gt;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17" name="Google Shape;417;p6"/>
          <p:cNvSpPr txBox="1"/>
          <p:nvPr>
            <p:ph idx="11" type="ftr"/>
          </p:nvPr>
        </p:nvSpPr>
        <p:spPr>
          <a:xfrm>
            <a:off x="6008700" y="548797"/>
            <a:ext cx="224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18" name="Google Shape;418;p6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7a033ed882_0_59"/>
          <p:cNvSpPr txBox="1"/>
          <p:nvPr>
            <p:ph type="title"/>
          </p:nvPr>
        </p:nvSpPr>
        <p:spPr>
          <a:xfrm>
            <a:off x="512375" y="855950"/>
            <a:ext cx="7717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Citation </a:t>
            </a:r>
            <a:endParaRPr b="1" sz="4000"/>
          </a:p>
        </p:txBody>
      </p:sp>
      <p:sp>
        <p:nvSpPr>
          <p:cNvPr id="424" name="Google Shape;424;g27a033ed882_0_59"/>
          <p:cNvSpPr txBox="1"/>
          <p:nvPr>
            <p:ph idx="1" type="body"/>
          </p:nvPr>
        </p:nvSpPr>
        <p:spPr>
          <a:xfrm>
            <a:off x="709450" y="1865575"/>
            <a:ext cx="79881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926" lvl="0" marL="2286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150"/>
              <a:t>The &lt;cite&gt; HTML element is used to mark up the title of a cited creative work.</a:t>
            </a:r>
            <a:endParaRPr sz="2150"/>
          </a:p>
          <a:p>
            <a:pPr indent="-184626" lvl="1" marL="502919" rtl="0" algn="just"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-IN" sz="2150"/>
              <a:t>      A book</a:t>
            </a:r>
            <a:endParaRPr sz="2150"/>
          </a:p>
          <a:p>
            <a:pPr indent="-184626" lvl="1" marL="502919" rtl="0" algn="just"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-IN" sz="2150"/>
              <a:t>	A research paper</a:t>
            </a:r>
            <a:endParaRPr sz="2150"/>
          </a:p>
          <a:p>
            <a:pPr indent="-184626" lvl="1" marL="502919" rtl="0" algn="just"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-IN" sz="2150"/>
              <a:t>	An essay</a:t>
            </a:r>
            <a:endParaRPr sz="2150"/>
          </a:p>
          <a:p>
            <a:pPr indent="-184626" lvl="1" marL="502919" rtl="0" algn="just"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-IN" sz="2150"/>
              <a:t>	A poem</a:t>
            </a:r>
            <a:endParaRPr sz="2150"/>
          </a:p>
          <a:p>
            <a:pPr indent="-184626" lvl="1" marL="502919" rtl="0" algn="just"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-IN" sz="2150"/>
              <a:t>	A musical score</a:t>
            </a:r>
            <a:endParaRPr sz="2150"/>
          </a:p>
          <a:p>
            <a:pPr indent="-184626" lvl="1" marL="502919" rtl="0" algn="just"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-IN" sz="2150"/>
              <a:t>	A song</a:t>
            </a:r>
            <a:endParaRPr sz="2150"/>
          </a:p>
          <a:p>
            <a:pPr indent="0" lvl="0" marL="50291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-184626" lvl="0" marL="228600" rtl="0" algn="just"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-IN" sz="2150">
                <a:solidFill>
                  <a:srgbClr val="000000"/>
                </a:solidFill>
                <a:highlight>
                  <a:srgbClr val="FFFFFF"/>
                </a:highlight>
              </a:rPr>
              <a:t>The text in the </a:t>
            </a:r>
            <a:r>
              <a:rPr lang="en-IN" sz="2150">
                <a:solidFill>
                  <a:srgbClr val="DC143C"/>
                </a:solidFill>
                <a:highlight>
                  <a:srgbClr val="FFFFFF"/>
                </a:highlight>
              </a:rPr>
              <a:t>&lt;cite&gt;</a:t>
            </a:r>
            <a:r>
              <a:rPr lang="en-IN" sz="2150">
                <a:solidFill>
                  <a:srgbClr val="000000"/>
                </a:solidFill>
                <a:highlight>
                  <a:srgbClr val="FFFFFF"/>
                </a:highlight>
              </a:rPr>
              <a:t> element usually renders in </a:t>
            </a:r>
            <a:r>
              <a:rPr i="1" lang="en-IN" sz="2150">
                <a:solidFill>
                  <a:srgbClr val="000000"/>
                </a:solidFill>
                <a:highlight>
                  <a:srgbClr val="FFFFFF"/>
                </a:highlight>
              </a:rPr>
              <a:t>italic</a:t>
            </a:r>
            <a:r>
              <a:rPr lang="en-IN" sz="215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2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4626" lvl="1" marL="50291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IN" sz="2150">
                <a:solidFill>
                  <a:srgbClr val="0000CD"/>
                </a:solidFill>
              </a:rPr>
              <a:t>&lt;</a:t>
            </a:r>
            <a:r>
              <a:rPr lang="en-IN" sz="2150">
                <a:solidFill>
                  <a:srgbClr val="A52A2A"/>
                </a:solidFill>
              </a:rPr>
              <a:t>p</a:t>
            </a:r>
            <a:r>
              <a:rPr lang="en-IN" sz="2150">
                <a:solidFill>
                  <a:srgbClr val="0000CD"/>
                </a:solidFill>
              </a:rPr>
              <a:t>&gt;&lt;</a:t>
            </a:r>
            <a:r>
              <a:rPr lang="en-IN" sz="2150">
                <a:solidFill>
                  <a:srgbClr val="A52A2A"/>
                </a:solidFill>
              </a:rPr>
              <a:t>cite</a:t>
            </a:r>
            <a:r>
              <a:rPr lang="en-IN" sz="2150">
                <a:solidFill>
                  <a:srgbClr val="0000CD"/>
                </a:solidFill>
              </a:rPr>
              <a:t>&gt;</a:t>
            </a:r>
            <a:r>
              <a:rPr lang="en-IN" sz="2150">
                <a:solidFill>
                  <a:srgbClr val="000000"/>
                </a:solidFill>
                <a:highlight>
                  <a:srgbClr val="FFFFFF"/>
                </a:highlight>
              </a:rPr>
              <a:t>The Scream</a:t>
            </a:r>
            <a:r>
              <a:rPr lang="en-IN" sz="2150">
                <a:solidFill>
                  <a:srgbClr val="0000CD"/>
                </a:solidFill>
              </a:rPr>
              <a:t>&lt;</a:t>
            </a:r>
            <a:r>
              <a:rPr lang="en-IN" sz="2150">
                <a:solidFill>
                  <a:srgbClr val="A52A2A"/>
                </a:solidFill>
              </a:rPr>
              <a:t>/cite</a:t>
            </a:r>
            <a:r>
              <a:rPr lang="en-IN" sz="2150">
                <a:solidFill>
                  <a:srgbClr val="0000CD"/>
                </a:solidFill>
              </a:rPr>
              <a:t>&gt;</a:t>
            </a:r>
            <a:r>
              <a:rPr lang="en-IN" sz="2150">
                <a:solidFill>
                  <a:srgbClr val="000000"/>
                </a:solidFill>
                <a:highlight>
                  <a:srgbClr val="FFFFFF"/>
                </a:highlight>
              </a:rPr>
              <a:t> by Edward Munch. Painted in 1893.</a:t>
            </a:r>
            <a:r>
              <a:rPr lang="en-IN" sz="2150">
                <a:solidFill>
                  <a:srgbClr val="0000CD"/>
                </a:solidFill>
              </a:rPr>
              <a:t>&lt;</a:t>
            </a:r>
            <a:r>
              <a:rPr lang="en-IN" sz="2150">
                <a:solidFill>
                  <a:srgbClr val="A52A2A"/>
                </a:solidFill>
              </a:rPr>
              <a:t>/p</a:t>
            </a:r>
            <a:r>
              <a:rPr lang="en-IN" sz="2150">
                <a:solidFill>
                  <a:srgbClr val="0000CD"/>
                </a:solidFill>
              </a:rPr>
              <a:t>&gt;</a:t>
            </a:r>
            <a:endParaRPr sz="2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150"/>
              <a:t>	</a:t>
            </a:r>
            <a:endParaRPr sz="2150"/>
          </a:p>
        </p:txBody>
      </p:sp>
      <p:sp>
        <p:nvSpPr>
          <p:cNvPr id="425" name="Google Shape;425;g27a033ed882_0_59"/>
          <p:cNvSpPr txBox="1"/>
          <p:nvPr>
            <p:ph idx="11" type="ftr"/>
          </p:nvPr>
        </p:nvSpPr>
        <p:spPr>
          <a:xfrm>
            <a:off x="6008700" y="548797"/>
            <a:ext cx="224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26" name="Google Shape;426;g27a033ed882_0_59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a033ed882_0_75"/>
          <p:cNvSpPr txBox="1"/>
          <p:nvPr>
            <p:ph type="title"/>
          </p:nvPr>
        </p:nvSpPr>
        <p:spPr>
          <a:xfrm>
            <a:off x="512375" y="855950"/>
            <a:ext cx="7717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Quotation</a:t>
            </a:r>
            <a:endParaRPr b="1" sz="4000"/>
          </a:p>
        </p:txBody>
      </p:sp>
      <p:sp>
        <p:nvSpPr>
          <p:cNvPr id="432" name="Google Shape;432;g27a033ed882_0_75"/>
          <p:cNvSpPr txBox="1"/>
          <p:nvPr>
            <p:ph idx="1" type="body"/>
          </p:nvPr>
        </p:nvSpPr>
        <p:spPr>
          <a:xfrm>
            <a:off x="709450" y="1865575"/>
            <a:ext cx="79881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182880" lvl="0" marL="2286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Quotation elements in HTML are used to insert quoted texts in a web page, that is the portion of texts different from the normal texts in the web page.</a:t>
            </a:r>
            <a:endParaRPr sz="2000"/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95579" lvl="1" marL="502919" rtl="0" algn="just">
              <a:spcBef>
                <a:spcPts val="1400"/>
              </a:spcBef>
              <a:spcAft>
                <a:spcPts val="0"/>
              </a:spcAft>
              <a:buSzPts val="2000"/>
              <a:buChar char="○"/>
            </a:pP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IN" sz="2000">
                <a:solidFill>
                  <a:srgbClr val="DC143C"/>
                </a:solidFill>
                <a:highlight>
                  <a:srgbClr val="FFFFFF"/>
                </a:highlight>
              </a:rPr>
              <a:t>&lt;q&gt;</a:t>
            </a: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 tag defines a short quotation.</a:t>
            </a:r>
            <a:r>
              <a:rPr lang="en-IN" sz="2000"/>
              <a:t> &lt;q&gt; &lt;/q&gt;</a:t>
            </a:r>
            <a:endParaRPr sz="2000"/>
          </a:p>
          <a:p>
            <a:pPr indent="-195580" lvl="2" marL="685800" rtl="0" algn="just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IN" sz="2000"/>
              <a:t>&lt;p&gt;Hello!  &lt;q&gt;”How are you?”&lt;/q&gt; hope you are fine&lt;/p&gt;</a:t>
            </a:r>
            <a:endParaRPr sz="2000"/>
          </a:p>
          <a:p>
            <a:pPr indent="0" lvl="0" marL="68580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95579" lvl="1" marL="502919" rtl="0" algn="just">
              <a:spcBef>
                <a:spcPts val="1400"/>
              </a:spcBef>
              <a:spcAft>
                <a:spcPts val="0"/>
              </a:spcAft>
              <a:buSzPts val="2000"/>
              <a:buChar char="○"/>
            </a:pPr>
            <a:r>
              <a:rPr lang="en-IN" sz="20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&lt;blockquote&gt;</a:t>
            </a: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 for long quotations. 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95579" lvl="1" marL="502919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&lt;blockquote&gt; &lt;/blockquote&gt;</a:t>
            </a:r>
            <a:endParaRPr sz="2000"/>
          </a:p>
        </p:txBody>
      </p:sp>
      <p:sp>
        <p:nvSpPr>
          <p:cNvPr id="433" name="Google Shape;433;g27a033ed882_0_75"/>
          <p:cNvSpPr txBox="1"/>
          <p:nvPr>
            <p:ph idx="11" type="ftr"/>
          </p:nvPr>
        </p:nvSpPr>
        <p:spPr>
          <a:xfrm>
            <a:off x="6008700" y="548797"/>
            <a:ext cx="224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34" name="Google Shape;434;g27a033ed882_0_75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914400" y="940323"/>
            <a:ext cx="7315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 sz="4500"/>
              <a:t>Outline</a:t>
            </a:r>
            <a:endParaRPr b="1" sz="4500"/>
          </a:p>
        </p:txBody>
      </p:sp>
      <p:sp>
        <p:nvSpPr>
          <p:cNvPr id="296" name="Google Shape;296;p2"/>
          <p:cNvSpPr txBox="1"/>
          <p:nvPr>
            <p:ph idx="1" type="body"/>
          </p:nvPr>
        </p:nvSpPr>
        <p:spPr>
          <a:xfrm>
            <a:off x="914400" y="2154723"/>
            <a:ext cx="7315200" cy="4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28600" rtl="0" algn="just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IN" sz="2200"/>
              <a:t>Introduction</a:t>
            </a:r>
            <a:endParaRPr sz="2200"/>
          </a:p>
          <a:p>
            <a:pPr indent="-240030" lvl="0" marL="228600" rtl="0" algn="just">
              <a:spcBef>
                <a:spcPts val="400"/>
              </a:spcBef>
              <a:spcAft>
                <a:spcPts val="0"/>
              </a:spcAft>
              <a:buSzPts val="2900"/>
              <a:buChar char="●"/>
            </a:pPr>
            <a:r>
              <a:rPr lang="en-IN" sz="2200"/>
              <a:t>HTML Document structure</a:t>
            </a:r>
            <a:endParaRPr sz="2200"/>
          </a:p>
          <a:p>
            <a:pPr indent="-240030" lvl="0" marL="228600" rtl="0" algn="just">
              <a:spcBef>
                <a:spcPts val="400"/>
              </a:spcBef>
              <a:spcAft>
                <a:spcPts val="0"/>
              </a:spcAft>
              <a:buSzPts val="2900"/>
              <a:buChar char="●"/>
            </a:pPr>
            <a:r>
              <a:rPr lang="en-IN" sz="2200"/>
              <a:t>Types of tags</a:t>
            </a:r>
            <a:endParaRPr sz="2200"/>
          </a:p>
          <a:p>
            <a:pPr indent="-240030" lvl="0" marL="228600" rtl="0" algn="just">
              <a:spcBef>
                <a:spcPts val="400"/>
              </a:spcBef>
              <a:spcAft>
                <a:spcPts val="0"/>
              </a:spcAft>
              <a:buSzPts val="2900"/>
              <a:buChar char="●"/>
            </a:pPr>
            <a:r>
              <a:rPr lang="en-IN" sz="2200"/>
              <a:t>Headings</a:t>
            </a:r>
            <a:endParaRPr sz="2200"/>
          </a:p>
          <a:p>
            <a:pPr indent="-240030" lvl="0" marL="228600" rtl="0" algn="just">
              <a:spcBef>
                <a:spcPts val="400"/>
              </a:spcBef>
              <a:spcAft>
                <a:spcPts val="0"/>
              </a:spcAft>
              <a:buSzPts val="2900"/>
              <a:buChar char="●"/>
            </a:pPr>
            <a:r>
              <a:rPr lang="en-IN" sz="2200"/>
              <a:t>Paragraphs</a:t>
            </a:r>
            <a:endParaRPr sz="2200"/>
          </a:p>
          <a:p>
            <a:pPr indent="-240030" lvl="0" marL="228600" rtl="0" algn="just">
              <a:spcBef>
                <a:spcPts val="400"/>
              </a:spcBef>
              <a:spcAft>
                <a:spcPts val="0"/>
              </a:spcAft>
              <a:buSzPts val="2900"/>
              <a:buChar char="●"/>
            </a:pPr>
            <a:r>
              <a:rPr lang="en-IN" sz="2200"/>
              <a:t>HTML main tag</a:t>
            </a:r>
            <a:endParaRPr sz="2200"/>
          </a:p>
          <a:p>
            <a:pPr indent="-240030" lvl="0" marL="228600" rtl="0" algn="just">
              <a:spcBef>
                <a:spcPts val="400"/>
              </a:spcBef>
              <a:spcAft>
                <a:spcPts val="0"/>
              </a:spcAft>
              <a:buSzPts val="2900"/>
              <a:buChar char="●"/>
            </a:pPr>
            <a:r>
              <a:rPr lang="en-IN" sz="2200"/>
              <a:t>Comments</a:t>
            </a:r>
            <a:endParaRPr sz="2200"/>
          </a:p>
          <a:p>
            <a:pPr indent="-55879" lvl="0" marL="228600" rtl="0" algn="just">
              <a:spcBef>
                <a:spcPts val="4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2200"/>
          </a:p>
        </p:txBody>
      </p:sp>
      <p:sp>
        <p:nvSpPr>
          <p:cNvPr id="297" name="Google Shape;297;p2"/>
          <p:cNvSpPr txBox="1"/>
          <p:nvPr>
            <p:ph idx="11" type="ftr"/>
          </p:nvPr>
        </p:nvSpPr>
        <p:spPr>
          <a:xfrm>
            <a:off x="6008688" y="855956"/>
            <a:ext cx="224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298" name="Google Shape;298;p2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7a033ed882_0_84"/>
          <p:cNvSpPr txBox="1"/>
          <p:nvPr>
            <p:ph type="title"/>
          </p:nvPr>
        </p:nvSpPr>
        <p:spPr>
          <a:xfrm>
            <a:off x="512375" y="855950"/>
            <a:ext cx="77172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Definition</a:t>
            </a:r>
            <a:endParaRPr b="1" sz="4000"/>
          </a:p>
        </p:txBody>
      </p:sp>
      <p:sp>
        <p:nvSpPr>
          <p:cNvPr id="440" name="Google Shape;440;g27a033ed882_0_84"/>
          <p:cNvSpPr txBox="1"/>
          <p:nvPr>
            <p:ph idx="1" type="body"/>
          </p:nvPr>
        </p:nvSpPr>
        <p:spPr>
          <a:xfrm>
            <a:off x="709450" y="1747350"/>
            <a:ext cx="7988100" cy="4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5580" lvl="0" marL="228600" rtl="0" algn="just"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&lt;dfn&gt; tag stands for the "definition element", and it specifies a term that is going to be defined within the content.</a:t>
            </a:r>
            <a:endParaRPr sz="2000"/>
          </a:p>
          <a:p>
            <a:pPr indent="0" lvl="0" marL="22860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95580" lvl="0" marL="228600" rtl="0" algn="just"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nearest parent of the &lt;dfn&gt; tag must also contain the definition/explanation for the term.</a:t>
            </a:r>
            <a:endParaRPr sz="2000"/>
          </a:p>
          <a:p>
            <a:pPr indent="-195579" lvl="1" marL="502919" marR="1143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>
                <a:solidFill>
                  <a:srgbClr val="0000CD"/>
                </a:solidFill>
                <a:highlight>
                  <a:srgbClr val="FFFFFF"/>
                </a:highlight>
              </a:rPr>
              <a:t>&lt;</a:t>
            </a:r>
            <a:r>
              <a:rPr lang="en-IN" sz="2000">
                <a:solidFill>
                  <a:srgbClr val="A52A2A"/>
                </a:solidFill>
                <a:highlight>
                  <a:srgbClr val="FFFFFF"/>
                </a:highlight>
              </a:rPr>
              <a:t>p</a:t>
            </a:r>
            <a:r>
              <a:rPr lang="en-IN" sz="2000">
                <a:solidFill>
                  <a:srgbClr val="0000CD"/>
                </a:solidFill>
                <a:highlight>
                  <a:srgbClr val="FFFFFF"/>
                </a:highlight>
              </a:rPr>
              <a:t>&gt;&lt;</a:t>
            </a:r>
            <a:r>
              <a:rPr lang="en-IN" sz="2000">
                <a:solidFill>
                  <a:srgbClr val="A52A2A"/>
                </a:solidFill>
                <a:highlight>
                  <a:srgbClr val="FFFFFF"/>
                </a:highlight>
              </a:rPr>
              <a:t>dfn</a:t>
            </a:r>
            <a:r>
              <a:rPr lang="en-IN" sz="2000">
                <a:solidFill>
                  <a:srgbClr val="0000CD"/>
                </a:solidFill>
                <a:highlight>
                  <a:srgbClr val="FFFFFF"/>
                </a:highlight>
              </a:rPr>
              <a:t>&gt;</a:t>
            </a: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n-IN" sz="2000">
                <a:solidFill>
                  <a:srgbClr val="0000CD"/>
                </a:solidFill>
                <a:highlight>
                  <a:srgbClr val="FFFFFF"/>
                </a:highlight>
              </a:rPr>
              <a:t>&lt;</a:t>
            </a:r>
            <a:r>
              <a:rPr lang="en-IN" sz="2000">
                <a:solidFill>
                  <a:srgbClr val="A52A2A"/>
                </a:solidFill>
                <a:highlight>
                  <a:srgbClr val="FFFFFF"/>
                </a:highlight>
              </a:rPr>
              <a:t>/dfn</a:t>
            </a:r>
            <a:r>
              <a:rPr lang="en-IN" sz="2000">
                <a:solidFill>
                  <a:srgbClr val="0000CD"/>
                </a:solidFill>
                <a:highlight>
                  <a:srgbClr val="FFFFFF"/>
                </a:highlight>
              </a:rPr>
              <a:t>&gt;</a:t>
            </a:r>
            <a:r>
              <a:rPr lang="en-IN" sz="2000">
                <a:solidFill>
                  <a:srgbClr val="000000"/>
                </a:solidFill>
                <a:highlight>
                  <a:srgbClr val="FFFFFF"/>
                </a:highlight>
              </a:rPr>
              <a:t> is the standard markup language for creating web pages.</a:t>
            </a:r>
            <a:r>
              <a:rPr lang="en-IN" sz="2000">
                <a:solidFill>
                  <a:srgbClr val="0000CD"/>
                </a:solidFill>
                <a:highlight>
                  <a:srgbClr val="FFFFFF"/>
                </a:highlight>
              </a:rPr>
              <a:t>&lt;</a:t>
            </a:r>
            <a:r>
              <a:rPr lang="en-IN" sz="2000">
                <a:solidFill>
                  <a:srgbClr val="A52A2A"/>
                </a:solidFill>
                <a:highlight>
                  <a:srgbClr val="FFFFFF"/>
                </a:highlight>
              </a:rPr>
              <a:t>/p</a:t>
            </a:r>
            <a:r>
              <a:rPr lang="en-IN" sz="2000">
                <a:solidFill>
                  <a:srgbClr val="0000CD"/>
                </a:solidFill>
                <a:highlight>
                  <a:srgbClr val="FFFFFF"/>
                </a:highlight>
              </a:rPr>
              <a:t>&gt;</a:t>
            </a:r>
            <a:endParaRPr sz="2000"/>
          </a:p>
        </p:txBody>
      </p:sp>
      <p:sp>
        <p:nvSpPr>
          <p:cNvPr id="441" name="Google Shape;441;g27a033ed882_0_84"/>
          <p:cNvSpPr txBox="1"/>
          <p:nvPr>
            <p:ph idx="11" type="ftr"/>
          </p:nvPr>
        </p:nvSpPr>
        <p:spPr>
          <a:xfrm>
            <a:off x="6008700" y="548797"/>
            <a:ext cx="224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42" name="Google Shape;442;g27a033ed882_0_84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"/>
          <p:cNvSpPr txBox="1"/>
          <p:nvPr>
            <p:ph type="title"/>
          </p:nvPr>
        </p:nvSpPr>
        <p:spPr>
          <a:xfrm>
            <a:off x="512400" y="1157175"/>
            <a:ext cx="77172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HT</a:t>
            </a:r>
            <a:r>
              <a:rPr lang="en-IN" sz="4000"/>
              <a:t>ML main tag and Comments</a:t>
            </a:r>
            <a:endParaRPr sz="4000"/>
          </a:p>
        </p:txBody>
      </p:sp>
      <p:sp>
        <p:nvSpPr>
          <p:cNvPr id="448" name="Google Shape;448;p8"/>
          <p:cNvSpPr txBox="1"/>
          <p:nvPr>
            <p:ph idx="1" type="body"/>
          </p:nvPr>
        </p:nvSpPr>
        <p:spPr>
          <a:xfrm>
            <a:off x="512375" y="2128350"/>
            <a:ext cx="77172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 &lt;main&gt; tag specifies the main content of a document.</a:t>
            </a:r>
            <a:endParaRPr sz="2000"/>
          </a:p>
          <a:p>
            <a:pPr indent="-195579" lvl="1" marL="502919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There must not be more than one &lt;main&gt; element in a document. </a:t>
            </a:r>
            <a:endParaRPr sz="2000"/>
          </a:p>
          <a:p>
            <a:pPr indent="0" lvl="0" marL="50291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9080" lvl="0" marL="228600" rtl="0" algn="just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IN" sz="3000"/>
              <a:t>Comments</a:t>
            </a:r>
            <a:endParaRPr b="1" sz="3000"/>
          </a:p>
          <a:p>
            <a:pPr indent="-195580" lvl="0" marL="2286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Comments are some text or code written in your code to give an explanation about the code.</a:t>
            </a:r>
            <a:endParaRPr sz="2000"/>
          </a:p>
          <a:p>
            <a:pPr indent="-195580" lvl="0" marL="228600" rtl="0" algn="just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Comments are not visible to the user.	</a:t>
            </a:r>
            <a:endParaRPr sz="2000"/>
          </a:p>
          <a:p>
            <a:pPr indent="-195580" lvl="0" marL="228600" rtl="0" algn="just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Anything written between these tags will be ignored by the browser.</a:t>
            </a:r>
            <a:endParaRPr sz="2000"/>
          </a:p>
          <a:p>
            <a:pPr indent="-195579" lvl="1" marL="502919" rtl="0" algn="just">
              <a:spcBef>
                <a:spcPts val="40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&lt;!-- This is a comment --&gt;</a:t>
            </a:r>
            <a:endParaRPr sz="2000"/>
          </a:p>
        </p:txBody>
      </p:sp>
      <p:sp>
        <p:nvSpPr>
          <p:cNvPr id="449" name="Google Shape;449;p8"/>
          <p:cNvSpPr txBox="1"/>
          <p:nvPr>
            <p:ph idx="11" type="ftr"/>
          </p:nvPr>
        </p:nvSpPr>
        <p:spPr>
          <a:xfrm>
            <a:off x="6008700" y="683170"/>
            <a:ext cx="2246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50" name="Google Shape;450;p8"/>
          <p:cNvSpPr txBox="1"/>
          <p:nvPr>
            <p:ph idx="12" type="sldNum"/>
          </p:nvPr>
        </p:nvSpPr>
        <p:spPr>
          <a:xfrm>
            <a:off x="7314425" y="376550"/>
            <a:ext cx="9411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/>
              <a:t>References</a:t>
            </a:r>
            <a:endParaRPr b="1"/>
          </a:p>
        </p:txBody>
      </p:sp>
      <p:sp>
        <p:nvSpPr>
          <p:cNvPr id="456" name="Google Shape;456;p10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https://www.w3schools.com/html/html_headings.asp</a:t>
            </a:r>
            <a:endParaRPr/>
          </a:p>
          <a:p>
            <a:pPr indent="-182880" lvl="0" marL="228600" rtl="0" algn="just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https://www.w3schools.com/tags/tag_p.asp</a:t>
            </a:r>
            <a:endParaRPr/>
          </a:p>
          <a:p>
            <a:pPr indent="-182880" lvl="0" marL="228600" rtl="0" algn="just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https://www.w3schools.com/tags/tag_main.asp</a:t>
            </a:r>
            <a:endParaRPr/>
          </a:p>
          <a:p>
            <a:pPr indent="-182880" lvl="0" marL="228600" rtl="0" algn="just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IN" u="sng">
                <a:solidFill>
                  <a:schemeClr val="hlink"/>
                </a:solidFill>
                <a:hlinkClick r:id="rId6"/>
              </a:rPr>
              <a:t>https://www.w3schools.com/tags/tag_comment.asp#:~:text=HTML%20Tag&amp;text=The%20comment%20tag%20is%20used,code%20at%20a%20later%20date</a:t>
            </a:r>
            <a:r>
              <a:rPr lang="en-IN"/>
              <a:t>.</a:t>
            </a:r>
            <a:endParaRPr/>
          </a:p>
          <a:p>
            <a:pPr indent="-55879" lvl="0" marL="228600" rtl="0" algn="just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228600" rtl="0" algn="just">
              <a:spcBef>
                <a:spcPts val="4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57" name="Google Shape;457;p10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58" name="Google Shape;458;p10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1"/>
          <p:cNvSpPr txBox="1"/>
          <p:nvPr>
            <p:ph type="title"/>
          </p:nvPr>
        </p:nvSpPr>
        <p:spPr>
          <a:xfrm>
            <a:off x="971600" y="2636912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IN" sz="3600"/>
              <a:t>Thank you</a:t>
            </a:r>
            <a:endParaRPr sz="3600"/>
          </a:p>
        </p:txBody>
      </p:sp>
      <p:sp>
        <p:nvSpPr>
          <p:cNvPr id="464" name="Google Shape;464;p11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465" name="Google Shape;465;p11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"/>
          <p:cNvSpPr txBox="1"/>
          <p:nvPr>
            <p:ph type="title"/>
          </p:nvPr>
        </p:nvSpPr>
        <p:spPr>
          <a:xfrm>
            <a:off x="788275" y="1157175"/>
            <a:ext cx="74412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 sz="4500"/>
              <a:t>Introduction</a:t>
            </a:r>
            <a:endParaRPr b="1" sz="4500"/>
          </a:p>
        </p:txBody>
      </p:sp>
      <p:sp>
        <p:nvSpPr>
          <p:cNvPr id="304" name="Google Shape;304;p3"/>
          <p:cNvSpPr txBox="1"/>
          <p:nvPr>
            <p:ph idx="1" type="body"/>
          </p:nvPr>
        </p:nvSpPr>
        <p:spPr>
          <a:xfrm>
            <a:off x="564925" y="2286000"/>
            <a:ext cx="7664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2286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HTML stands for Hyper Text Markup Language.</a:t>
            </a:r>
            <a:endParaRPr sz="2000"/>
          </a:p>
          <a:p>
            <a:pPr indent="-227330" lvl="0" marL="2286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It is a markup language.</a:t>
            </a:r>
            <a:endParaRPr sz="2000"/>
          </a:p>
          <a:p>
            <a:pPr indent="-227330" lvl="0" marL="2286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It is the basic building block of World Wide Web.</a:t>
            </a:r>
            <a:endParaRPr sz="2000"/>
          </a:p>
          <a:p>
            <a:pPr indent="-227330" lvl="0" marL="2286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It describes the structure of a web page.</a:t>
            </a:r>
            <a:endParaRPr sz="2000"/>
          </a:p>
          <a:p>
            <a:pPr indent="-227330" lvl="0" marL="2286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It consists of a series of elements.</a:t>
            </a:r>
            <a:endParaRPr sz="2000"/>
          </a:p>
          <a:p>
            <a:pPr indent="-227330" lvl="0" marL="2286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HTML was originally developed by Tim Berners-Lee in 1990. He is also known as the father of the web.</a:t>
            </a:r>
            <a:endParaRPr sz="2000"/>
          </a:p>
          <a:p>
            <a:pPr indent="-227330" lvl="0" marL="2286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HTML5 is the latest version of HTML.</a:t>
            </a:r>
            <a:endParaRPr sz="2000"/>
          </a:p>
          <a:p>
            <a:pPr indent="-55879" lvl="0" marL="228600" rtl="0" algn="just">
              <a:spcBef>
                <a:spcPts val="4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05" name="Google Shape;305;p3"/>
          <p:cNvSpPr txBox="1"/>
          <p:nvPr>
            <p:ph idx="11" type="ftr"/>
          </p:nvPr>
        </p:nvSpPr>
        <p:spPr>
          <a:xfrm>
            <a:off x="5983075" y="571650"/>
            <a:ext cx="2246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06" name="Google Shape;306;p3"/>
          <p:cNvSpPr txBox="1"/>
          <p:nvPr>
            <p:ph idx="12" type="sldNum"/>
          </p:nvPr>
        </p:nvSpPr>
        <p:spPr>
          <a:xfrm>
            <a:off x="7314425" y="315300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9ec7be9e7_0_798"/>
          <p:cNvSpPr txBox="1"/>
          <p:nvPr>
            <p:ph type="title"/>
          </p:nvPr>
        </p:nvSpPr>
        <p:spPr>
          <a:xfrm>
            <a:off x="433550" y="315300"/>
            <a:ext cx="8079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 sz="4500"/>
              <a:t>Introduction</a:t>
            </a:r>
            <a:endParaRPr b="1" sz="4500"/>
          </a:p>
        </p:txBody>
      </p:sp>
      <p:sp>
        <p:nvSpPr>
          <p:cNvPr id="312" name="Google Shape;312;g279ec7be9e7_0_798"/>
          <p:cNvSpPr txBox="1"/>
          <p:nvPr>
            <p:ph idx="1" type="body"/>
          </p:nvPr>
        </p:nvSpPr>
        <p:spPr>
          <a:xfrm>
            <a:off x="275900" y="1432025"/>
            <a:ext cx="8500200" cy="5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HyperText</a:t>
            </a: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 simply means "Text within Text."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A text has a link within it, is a hypertext.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Whenever you click on a link which brings you to a new webpage, you have clicked on a hypertext. HyperText is a way to link two or more web pages (HTML documents) with each other.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Markup language: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 A markup language is a computer language that is used to apply layout and formatting conventions to a text document.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Markup language makes text more interactive and dynamic. It can turn text into images, tables, links, etc.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Web Page: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 A web page is a document which is commonly written in HTML and translated by a web browser.A web page can be identified by entering an URL.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A Web page can be of the static or dynamic type. </a:t>
            </a: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With the help of HTML only, we can create static web pages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55879" lvl="0" marL="228600" rtl="0" algn="just"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13" name="Google Shape;313;g279ec7be9e7_0_798"/>
          <p:cNvSpPr txBox="1"/>
          <p:nvPr>
            <p:ph idx="11" type="ftr"/>
          </p:nvPr>
        </p:nvSpPr>
        <p:spPr>
          <a:xfrm>
            <a:off x="5983075" y="571650"/>
            <a:ext cx="2246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14" name="Google Shape;314;g279ec7be9e7_0_798"/>
          <p:cNvSpPr txBox="1"/>
          <p:nvPr>
            <p:ph idx="12" type="sldNum"/>
          </p:nvPr>
        </p:nvSpPr>
        <p:spPr>
          <a:xfrm>
            <a:off x="7314425" y="315300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"/>
          <p:cNvSpPr txBox="1"/>
          <p:nvPr>
            <p:ph type="title"/>
          </p:nvPr>
        </p:nvSpPr>
        <p:spPr>
          <a:xfrm>
            <a:off x="835575" y="702350"/>
            <a:ext cx="73152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 sz="4500"/>
              <a:t>HTML Document structure</a:t>
            </a:r>
            <a:endParaRPr sz="4500"/>
          </a:p>
        </p:txBody>
      </p:sp>
      <p:sp>
        <p:nvSpPr>
          <p:cNvPr id="320" name="Google Shape;320;p4"/>
          <p:cNvSpPr txBox="1"/>
          <p:nvPr>
            <p:ph idx="1" type="body"/>
          </p:nvPr>
        </p:nvSpPr>
        <p:spPr>
          <a:xfrm>
            <a:off x="914400" y="2036450"/>
            <a:ext cx="7315200" cy="4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855" lvl="0" marL="2286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A markup tag is composed of a keyword surrounded by angle brackets.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	&lt;tag_name&gt;&lt;/tag_name&gt;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&lt;html&gt;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&lt;head&gt;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    &lt;title&gt;…&lt;/title&gt;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&lt;/head&gt;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&lt;body&gt;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   ……..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&lt;/body&gt;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&lt;/html&gt;</a:t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114300" rtl="0" algn="l">
              <a:spcBef>
                <a:spcPts val="37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21" name="Google Shape;321;p4"/>
          <p:cNvSpPr txBox="1"/>
          <p:nvPr>
            <p:ph idx="11" type="ftr"/>
          </p:nvPr>
        </p:nvSpPr>
        <p:spPr>
          <a:xfrm>
            <a:off x="6008700" y="603375"/>
            <a:ext cx="2246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"/>
          <p:cNvSpPr txBox="1"/>
          <p:nvPr>
            <p:ph idx="12" type="sldNum"/>
          </p:nvPr>
        </p:nvSpPr>
        <p:spPr>
          <a:xfrm>
            <a:off x="7314425" y="302175"/>
            <a:ext cx="9411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a033ed882_0_45"/>
          <p:cNvSpPr txBox="1"/>
          <p:nvPr>
            <p:ph type="title"/>
          </p:nvPr>
        </p:nvSpPr>
        <p:spPr>
          <a:xfrm>
            <a:off x="822425" y="465850"/>
            <a:ext cx="73152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500"/>
              <a:t>&lt;!DOCTYPE html&gt;</a:t>
            </a:r>
            <a:endParaRPr sz="4500"/>
          </a:p>
        </p:txBody>
      </p:sp>
      <p:sp>
        <p:nvSpPr>
          <p:cNvPr id="328" name="Google Shape;328;g27a033ed882_0_45"/>
          <p:cNvSpPr txBox="1"/>
          <p:nvPr>
            <p:ph idx="1" type="body"/>
          </p:nvPr>
        </p:nvSpPr>
        <p:spPr>
          <a:xfrm>
            <a:off x="538650" y="2036450"/>
            <a:ext cx="8132400" cy="4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855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This is a special declaration that helps the browser display the page correctly by telling it the type of code we’re writing (in this case it’s HTML5). </a:t>
            </a:r>
            <a:endParaRPr sz="2000"/>
          </a:p>
          <a:p>
            <a:pPr indent="-236855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It should appear once at the start of the document before any other elements. </a:t>
            </a:r>
            <a:endParaRPr sz="2000"/>
          </a:p>
          <a:p>
            <a:pPr indent="-236855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This is a special element that doesn’t require a closing tag.</a:t>
            </a:r>
            <a:endParaRPr sz="2000"/>
          </a:p>
          <a:p>
            <a:pPr indent="-236855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000"/>
              <a:t>This ensures that the web page is parsed the same way by different web browsers.</a:t>
            </a:r>
            <a:endParaRPr sz="2000"/>
          </a:p>
          <a:p>
            <a:pPr indent="0" lvl="0" marL="502919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&lt;!DOCTYPE html&gt;</a:t>
            </a:r>
            <a:endParaRPr sz="2000"/>
          </a:p>
          <a:p>
            <a:pPr indent="0" lvl="0" marL="114300" rtl="0" algn="just">
              <a:spcBef>
                <a:spcPts val="37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29" name="Google Shape;329;g27a033ed882_0_45"/>
          <p:cNvSpPr txBox="1"/>
          <p:nvPr>
            <p:ph idx="11" type="ftr"/>
          </p:nvPr>
        </p:nvSpPr>
        <p:spPr>
          <a:xfrm>
            <a:off x="6008700" y="603375"/>
            <a:ext cx="2246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a033ed882_0_45"/>
          <p:cNvSpPr txBox="1"/>
          <p:nvPr>
            <p:ph idx="12" type="sldNum"/>
          </p:nvPr>
        </p:nvSpPr>
        <p:spPr>
          <a:xfrm>
            <a:off x="7314425" y="302175"/>
            <a:ext cx="9411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"/>
          <p:cNvSpPr txBox="1"/>
          <p:nvPr>
            <p:ph type="title"/>
          </p:nvPr>
        </p:nvSpPr>
        <p:spPr>
          <a:xfrm>
            <a:off x="914400" y="1157171"/>
            <a:ext cx="731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 sz="4000"/>
              <a:t>Types of tags</a:t>
            </a:r>
            <a:endParaRPr b="1" sz="4000"/>
          </a:p>
        </p:txBody>
      </p:sp>
      <p:sp>
        <p:nvSpPr>
          <p:cNvPr id="336" name="Google Shape;336;p5"/>
          <p:cNvSpPr txBox="1"/>
          <p:nvPr>
            <p:ph idx="1" type="body"/>
          </p:nvPr>
        </p:nvSpPr>
        <p:spPr>
          <a:xfrm>
            <a:off x="914400" y="2062650"/>
            <a:ext cx="73152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Paired tags</a:t>
            </a:r>
            <a:endParaRPr b="1" sz="2000"/>
          </a:p>
          <a:p>
            <a:pPr indent="-195579" lvl="1" marL="502919" rtl="0" algn="just">
              <a:spcBef>
                <a:spcPts val="36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If any html tag has a separate opening and a separate closing tag, then such html tag is known as paired tag.</a:t>
            </a:r>
            <a:endParaRPr sz="2000"/>
          </a:p>
          <a:p>
            <a:pPr indent="-195579" lvl="1" marL="502919" rtl="0" algn="just">
              <a:spcBef>
                <a:spcPts val="36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&lt;h1&gt;content&lt;/h1&gt;</a:t>
            </a:r>
            <a:endParaRPr sz="2000"/>
          </a:p>
          <a:p>
            <a:pPr indent="0" lvl="0" marL="2286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82880" lvl="0" marL="228600" rtl="0" algn="just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Unpaired tags</a:t>
            </a:r>
            <a:endParaRPr b="1" sz="2000"/>
          </a:p>
          <a:p>
            <a:pPr indent="-195579" lvl="1" marL="502919" rtl="0" algn="just">
              <a:spcBef>
                <a:spcPts val="36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If any html tag has both opening and closing tag in a single tag, then such html tag is known as unpaired tag.</a:t>
            </a:r>
            <a:endParaRPr sz="2000"/>
          </a:p>
          <a:p>
            <a:pPr indent="-195579" lvl="1" marL="502919" rtl="0" algn="just">
              <a:spcBef>
                <a:spcPts val="1200"/>
              </a:spcBef>
              <a:spcAft>
                <a:spcPts val="1200"/>
              </a:spcAft>
              <a:buSzPts val="2000"/>
              <a:buChar char="○"/>
            </a:pPr>
            <a:r>
              <a:rPr lang="en-IN" sz="2000"/>
              <a:t>&lt;br&gt;, &lt;hr&gt;</a:t>
            </a:r>
            <a:endParaRPr sz="2000"/>
          </a:p>
        </p:txBody>
      </p:sp>
      <p:sp>
        <p:nvSpPr>
          <p:cNvPr id="337" name="Google Shape;337;p5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38" name="Google Shape;338;p5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a033ed882_0_36"/>
          <p:cNvSpPr txBox="1"/>
          <p:nvPr>
            <p:ph type="title"/>
          </p:nvPr>
        </p:nvSpPr>
        <p:spPr>
          <a:xfrm>
            <a:off x="420425" y="548800"/>
            <a:ext cx="7809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Attributes</a:t>
            </a:r>
            <a:endParaRPr b="1" sz="4000"/>
          </a:p>
        </p:txBody>
      </p:sp>
      <p:sp>
        <p:nvSpPr>
          <p:cNvPr id="344" name="Google Shape;344;g27a033ed882_0_36"/>
          <p:cNvSpPr txBox="1"/>
          <p:nvPr>
            <p:ph idx="1" type="body"/>
          </p:nvPr>
        </p:nvSpPr>
        <p:spPr>
          <a:xfrm>
            <a:off x="420300" y="1497725"/>
            <a:ext cx="8053800" cy="5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70180" lvl="0" marL="2286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attributes are the modifier of the HTML element.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Each element or tag can have attributes, which defines the behaviour of that element.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Attributes should always be applied with start tag.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The Attribute should always be applied with its name and value pair.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The Attributes name and values are case sensitive.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47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You can add multiple attributes in one HTML element, but need to give space between two attributes.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82880" lvl="0" marL="228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-IN" sz="1800">
                <a:solidFill>
                  <a:srgbClr val="006699"/>
                </a:solidFill>
              </a:rPr>
              <a:t>&lt;body&gt;</a:t>
            </a:r>
            <a:r>
              <a:rPr lang="en-IN" sz="1800">
                <a:solidFill>
                  <a:srgbClr val="000000"/>
                </a:solidFill>
              </a:rPr>
              <a:t>  </a:t>
            </a:r>
            <a:endParaRPr sz="1800">
              <a:solidFill>
                <a:srgbClr val="000000"/>
              </a:solidFill>
            </a:endParaRPr>
          </a:p>
          <a:p>
            <a:pPr indent="-182880" lvl="0" marL="228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>
                <a:solidFill>
                  <a:srgbClr val="000000"/>
                </a:solidFill>
              </a:rPr>
              <a:t>   </a:t>
            </a:r>
            <a:r>
              <a:rPr b="1" lang="en-IN" sz="1800">
                <a:solidFill>
                  <a:srgbClr val="006699"/>
                </a:solidFill>
              </a:rPr>
              <a:t>&lt;p</a:t>
            </a:r>
            <a:r>
              <a:rPr lang="en-IN" sz="1800">
                <a:solidFill>
                  <a:srgbClr val="000000"/>
                </a:solidFill>
              </a:rPr>
              <a:t> </a:t>
            </a:r>
            <a:r>
              <a:rPr lang="en-IN" sz="1800">
                <a:solidFill>
                  <a:srgbClr val="FF0000"/>
                </a:solidFill>
              </a:rPr>
              <a:t>style</a:t>
            </a:r>
            <a:r>
              <a:rPr lang="en-IN" sz="1800">
                <a:solidFill>
                  <a:srgbClr val="000000"/>
                </a:solidFill>
              </a:rPr>
              <a:t>=</a:t>
            </a:r>
            <a:r>
              <a:rPr lang="en-IN" sz="1800">
                <a:solidFill>
                  <a:srgbClr val="0000FF"/>
                </a:solidFill>
              </a:rPr>
              <a:t>"height: 50px; color: blue"</a:t>
            </a:r>
            <a:r>
              <a:rPr b="1" lang="en-IN" sz="1800">
                <a:solidFill>
                  <a:srgbClr val="006699"/>
                </a:solidFill>
              </a:rPr>
              <a:t>&gt;</a:t>
            </a:r>
            <a:r>
              <a:rPr lang="en-IN" sz="1800">
                <a:solidFill>
                  <a:srgbClr val="000000"/>
                </a:solidFill>
              </a:rPr>
              <a:t>It will add style property in element</a:t>
            </a:r>
            <a:r>
              <a:rPr b="1" lang="en-IN" sz="1800">
                <a:solidFill>
                  <a:srgbClr val="006699"/>
                </a:solidFill>
              </a:rPr>
              <a:t>&lt;/p&gt;</a:t>
            </a:r>
            <a:r>
              <a:rPr lang="en-IN" sz="1800">
                <a:solidFill>
                  <a:srgbClr val="000000"/>
                </a:solidFill>
              </a:rPr>
              <a:t>  </a:t>
            </a:r>
            <a:endParaRPr sz="1800">
              <a:solidFill>
                <a:srgbClr val="000000"/>
              </a:solidFill>
            </a:endParaRPr>
          </a:p>
          <a:p>
            <a:pPr indent="-182880" lvl="0" marL="228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>
                <a:solidFill>
                  <a:srgbClr val="000000"/>
                </a:solidFill>
              </a:rPr>
              <a:t>    </a:t>
            </a:r>
            <a:r>
              <a:rPr b="1" lang="en-IN" sz="1800">
                <a:solidFill>
                  <a:srgbClr val="006699"/>
                </a:solidFill>
              </a:rPr>
              <a:t>&lt;p</a:t>
            </a:r>
            <a:r>
              <a:rPr lang="en-IN" sz="1800">
                <a:solidFill>
                  <a:srgbClr val="000000"/>
                </a:solidFill>
              </a:rPr>
              <a:t> </a:t>
            </a:r>
            <a:r>
              <a:rPr lang="en-IN" sz="1800">
                <a:solidFill>
                  <a:srgbClr val="FF0000"/>
                </a:solidFill>
              </a:rPr>
              <a:t>style</a:t>
            </a:r>
            <a:r>
              <a:rPr lang="en-IN" sz="1800">
                <a:solidFill>
                  <a:srgbClr val="000000"/>
                </a:solidFill>
              </a:rPr>
              <a:t>=</a:t>
            </a:r>
            <a:r>
              <a:rPr lang="en-IN" sz="1800">
                <a:solidFill>
                  <a:srgbClr val="0000FF"/>
                </a:solidFill>
              </a:rPr>
              <a:t>"color: red"</a:t>
            </a:r>
            <a:r>
              <a:rPr b="1" lang="en-IN" sz="1800">
                <a:solidFill>
                  <a:srgbClr val="006699"/>
                </a:solidFill>
              </a:rPr>
              <a:t>&gt;</a:t>
            </a:r>
            <a:r>
              <a:rPr lang="en-IN" sz="1800">
                <a:solidFill>
                  <a:srgbClr val="000000"/>
                </a:solidFill>
              </a:rPr>
              <a:t>It will change the color of content</a:t>
            </a:r>
            <a:r>
              <a:rPr b="1" lang="en-IN" sz="1800">
                <a:solidFill>
                  <a:srgbClr val="006699"/>
                </a:solidFill>
              </a:rPr>
              <a:t>&lt;/p&gt;</a:t>
            </a:r>
            <a:r>
              <a:rPr lang="en-IN" sz="1800">
                <a:solidFill>
                  <a:srgbClr val="000000"/>
                </a:solidFill>
              </a:rPr>
              <a:t>  </a:t>
            </a:r>
            <a:endParaRPr sz="1800">
              <a:solidFill>
                <a:srgbClr val="000000"/>
              </a:solidFill>
            </a:endParaRPr>
          </a:p>
          <a:p>
            <a:pPr indent="-182880" lvl="0" marL="228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-IN" sz="1800">
                <a:solidFill>
                  <a:srgbClr val="006699"/>
                </a:solidFill>
              </a:rPr>
              <a:t>&lt;/body&gt;</a:t>
            </a:r>
            <a:r>
              <a:rPr lang="en-IN" sz="1800">
                <a:solidFill>
                  <a:srgbClr val="000000"/>
                </a:solidFill>
              </a:rPr>
              <a:t>  </a:t>
            </a:r>
            <a:endParaRPr sz="2000"/>
          </a:p>
        </p:txBody>
      </p:sp>
      <p:sp>
        <p:nvSpPr>
          <p:cNvPr id="345" name="Google Shape;345;g27a033ed882_0_36"/>
          <p:cNvSpPr txBox="1"/>
          <p:nvPr>
            <p:ph idx="11" type="ftr"/>
          </p:nvPr>
        </p:nvSpPr>
        <p:spPr>
          <a:xfrm>
            <a:off x="6008700" y="548798"/>
            <a:ext cx="224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46" name="Google Shape;346;g27a033ed882_0_36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9ec7be9e7_0_813"/>
          <p:cNvSpPr txBox="1"/>
          <p:nvPr>
            <p:ph type="title"/>
          </p:nvPr>
        </p:nvSpPr>
        <p:spPr>
          <a:xfrm>
            <a:off x="730475" y="548800"/>
            <a:ext cx="73152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4000"/>
              <a:t>Element</a:t>
            </a:r>
            <a:endParaRPr b="1" sz="4000"/>
          </a:p>
        </p:txBody>
      </p:sp>
      <p:sp>
        <p:nvSpPr>
          <p:cNvPr id="352" name="Google Shape;352;g279ec7be9e7_0_813"/>
          <p:cNvSpPr txBox="1"/>
          <p:nvPr>
            <p:ph idx="1" type="body"/>
          </p:nvPr>
        </p:nvSpPr>
        <p:spPr>
          <a:xfrm>
            <a:off x="643750" y="1353400"/>
            <a:ext cx="8184900" cy="5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An element in HTML usually consist of a start tag &lt;tag name&gt;, close tag &lt;/tag name&gt; and content inserted between them. </a:t>
            </a:r>
            <a:endParaRPr sz="2000"/>
          </a:p>
          <a:p>
            <a:pPr indent="-195579" lvl="1" marL="502919" marR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Technically, an element is a collection of start tag, attributes, end tag, content between them.</a:t>
            </a:r>
            <a:endParaRPr sz="2000"/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rgbClr val="000000"/>
                </a:solidFill>
              </a:rPr>
              <a:t> </a:t>
            </a:r>
            <a:r>
              <a:rPr b="1" lang="en-IN" sz="2000">
                <a:solidFill>
                  <a:srgbClr val="006699"/>
                </a:solidFill>
              </a:rPr>
              <a:t>&lt;h1&gt;</a:t>
            </a:r>
            <a:r>
              <a:rPr lang="en-IN" sz="2000">
                <a:solidFill>
                  <a:srgbClr val="000000"/>
                </a:solidFill>
              </a:rPr>
              <a:t>This is my first web page</a:t>
            </a:r>
            <a:r>
              <a:rPr b="1" lang="en-IN" sz="2000">
                <a:solidFill>
                  <a:srgbClr val="006699"/>
                </a:solidFill>
              </a:rPr>
              <a:t>&lt;/h1&gt;</a:t>
            </a:r>
            <a:r>
              <a:rPr lang="en-IN" sz="2000">
                <a:solidFill>
                  <a:srgbClr val="000000"/>
                </a:solidFill>
              </a:rPr>
              <a:t>  </a:t>
            </a:r>
            <a:endParaRPr sz="2000">
              <a:solidFill>
                <a:srgbClr val="000000"/>
              </a:solidFill>
            </a:endParaRPr>
          </a:p>
          <a:p>
            <a:pPr indent="-1955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Void element: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 Elements does not have content and end tag are known as Void elements or empty elements.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These elements are also called as unpaired tag</a:t>
            </a: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195579" lvl="1" marL="50291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○"/>
            </a:pPr>
            <a:r>
              <a:rPr b="1" lang="en-IN" sz="2000">
                <a:solidFill>
                  <a:srgbClr val="006699"/>
                </a:solidFill>
              </a:rPr>
              <a:t>&lt;h1&gt;</a:t>
            </a:r>
            <a:r>
              <a:rPr lang="en-IN" sz="2000">
                <a:solidFill>
                  <a:srgbClr val="000000"/>
                </a:solidFill>
              </a:rPr>
              <a:t>This is my first </a:t>
            </a:r>
            <a:r>
              <a:rPr b="1" lang="en-IN" sz="2000">
                <a:solidFill>
                  <a:srgbClr val="006699"/>
                </a:solidFill>
              </a:rPr>
              <a:t>&lt;br&gt;</a:t>
            </a:r>
            <a:r>
              <a:rPr lang="en-IN" sz="2000">
                <a:solidFill>
                  <a:srgbClr val="000000"/>
                </a:solidFill>
              </a:rPr>
              <a:t> web page</a:t>
            </a:r>
            <a:r>
              <a:rPr b="1" lang="en-IN" sz="2000">
                <a:solidFill>
                  <a:srgbClr val="006699"/>
                </a:solidFill>
              </a:rPr>
              <a:t>&lt;/h1&gt;</a:t>
            </a:r>
            <a:r>
              <a:rPr lang="en-IN" sz="2000">
                <a:solidFill>
                  <a:srgbClr val="000000"/>
                </a:solidFill>
              </a:rPr>
              <a:t>  </a:t>
            </a:r>
            <a:endParaRPr sz="2000">
              <a:solidFill>
                <a:srgbClr val="000000"/>
              </a:solidFill>
            </a:endParaRPr>
          </a:p>
          <a:p>
            <a:pPr indent="-195580" lvl="0" marL="228600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1" lang="en-IN" sz="2000">
                <a:solidFill>
                  <a:srgbClr val="333333"/>
                </a:solidFill>
                <a:highlight>
                  <a:srgbClr val="FFFFFF"/>
                </a:highlight>
              </a:rPr>
              <a:t>Nested HTML Elements: HTML can be nested, which means an element can contain another element.</a:t>
            </a:r>
            <a:endParaRPr b="1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25400" rtl="0" algn="just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53" name="Google Shape;353;g279ec7be9e7_0_813"/>
          <p:cNvSpPr txBox="1"/>
          <p:nvPr>
            <p:ph idx="11" type="ftr"/>
          </p:nvPr>
        </p:nvSpPr>
        <p:spPr>
          <a:xfrm>
            <a:off x="6008700" y="407272"/>
            <a:ext cx="22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Parveen Kaur, Lovely Professional University</a:t>
            </a:r>
            <a:endParaRPr/>
          </a:p>
        </p:txBody>
      </p:sp>
      <p:sp>
        <p:nvSpPr>
          <p:cNvPr id="354" name="Google Shape;354;g279ec7be9e7_0_813"/>
          <p:cNvSpPr txBox="1"/>
          <p:nvPr>
            <p:ph idx="12" type="sldNum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2023-08-17T03:51:20Z</dcterms:created>
  <dc:creator>dell</dc:creator>
</cp:coreProperties>
</file>