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  <p:embeddedFont>
      <p:font typeface="Lora SemiBold"/>
      <p:regular r:id="rId25"/>
      <p:bold r:id="rId26"/>
      <p:italic r:id="rId27"/>
      <p:boldItalic r:id="rId28"/>
    </p:embeddedFont>
    <p:embeddedFont>
      <p:font typeface="Lora"/>
      <p:regular r:id="rId29"/>
      <p:bold r:id="rId30"/>
      <p:italic r:id="rId31"/>
      <p:boldItalic r:id="rId32"/>
    </p:embeddedFont>
    <p:embeddedFont>
      <p:font typeface="Lato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oraSemiBold-bold.fntdata"/><Relationship Id="rId25" Type="http://schemas.openxmlformats.org/officeDocument/2006/relationships/font" Target="fonts/LoraSemiBold-regular.fntdata"/><Relationship Id="rId28" Type="http://schemas.openxmlformats.org/officeDocument/2006/relationships/font" Target="fonts/LoraSemiBold-boldItalic.fntdata"/><Relationship Id="rId27" Type="http://schemas.openxmlformats.org/officeDocument/2006/relationships/font" Target="fonts/Lora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or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5.xml"/><Relationship Id="rId33" Type="http://schemas.openxmlformats.org/officeDocument/2006/relationships/font" Target="fonts/LatoBlack-bold.fntdata"/><Relationship Id="rId10" Type="http://schemas.openxmlformats.org/officeDocument/2006/relationships/slide" Target="slides/slide4.xml"/><Relationship Id="rId32" Type="http://schemas.openxmlformats.org/officeDocument/2006/relationships/font" Target="fonts/Lor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Black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regular.fntdata"/><Relationship Id="rId16" Type="http://schemas.openxmlformats.org/officeDocument/2006/relationships/slide" Target="slides/slide10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7c41c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7c41c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135556fe5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135556fe5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afc355d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afc355d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135556fe5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135556fe5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fc355d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afc355d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fc355d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fc355d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fc355d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fc355d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135556fe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135556fe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01ad25a0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01ad25a0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fc355d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afc355d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61299" y="1669025"/>
            <a:ext cx="79362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61300" y="2948600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Light"/>
              <a:buNone/>
              <a:defRPr sz="2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ctrTitle"/>
          </p:nvPr>
        </p:nvSpPr>
        <p:spPr>
          <a:xfrm>
            <a:off x="6414025" y="4452325"/>
            <a:ext cx="22806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 Light"/>
              <a:buNone/>
              <a:def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91200"/>
            <a:ext cx="4503001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567400" y="1997825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632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621875" y="535525"/>
            <a:ext cx="6282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Text">
  <p:cSld name="TITLE_3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flipH="1">
            <a:off x="0" y="0"/>
            <a:ext cx="564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_3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0927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type="title"/>
          </p:nvPr>
        </p:nvSpPr>
        <p:spPr>
          <a:xfrm>
            <a:off x="567400" y="284900"/>
            <a:ext cx="7069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567400" y="1499125"/>
            <a:ext cx="66288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4C2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8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4C2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mc:AlternateContent>
    <mc:Choice Requires="p14">
      <p:transition spd="slow" p14:dur="18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14.jpg"/><Relationship Id="rId7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325" y="0"/>
            <a:ext cx="2288325" cy="20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650" y="0"/>
            <a:ext cx="2288325" cy="19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125" y="0"/>
            <a:ext cx="2740875" cy="23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/>
          <p:nvPr>
            <p:ph type="ctrTitle"/>
          </p:nvPr>
        </p:nvSpPr>
        <p:spPr>
          <a:xfrm>
            <a:off x="561300" y="1862400"/>
            <a:ext cx="8133300" cy="14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ora"/>
                <a:ea typeface="Lora"/>
                <a:cs typeface="Lora"/>
                <a:sym typeface="Lora"/>
              </a:rPr>
              <a:t>Unlocking Host Success: Data-Driven Insights </a:t>
            </a:r>
            <a:r>
              <a:rPr b="1" lang="en" sz="2200">
                <a:latin typeface="Lora"/>
                <a:ea typeface="Lora"/>
                <a:cs typeface="Lora"/>
                <a:sym typeface="Lora"/>
              </a:rPr>
              <a:t>for Airbnb</a:t>
            </a:r>
            <a:endParaRPr b="1" sz="2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561300" y="3228625"/>
            <a:ext cx="8335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16592"/>
                </a:solidFill>
                <a:latin typeface="Lora"/>
                <a:ea typeface="Lora"/>
                <a:cs typeface="Lora"/>
                <a:sym typeface="Lora"/>
              </a:rPr>
              <a:t>Unveiling the Traits of High-Performing Hosts to Fuel Platform Growth </a:t>
            </a:r>
            <a:r>
              <a:rPr b="1" lang="en" sz="1400">
                <a:solidFill>
                  <a:srgbClr val="116592"/>
                </a:solidFill>
                <a:latin typeface="Lora"/>
                <a:ea typeface="Lora"/>
                <a:cs typeface="Lora"/>
                <a:sym typeface="Lora"/>
              </a:rPr>
              <a:t>and Secure Investment</a:t>
            </a:r>
            <a:br>
              <a:rPr b="1" lang="en" sz="1400">
                <a:solidFill>
                  <a:srgbClr val="116592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b="1" lang="en" sz="1400">
                <a:solidFill>
                  <a:srgbClr val="116592"/>
                </a:solidFill>
                <a:latin typeface="Lora"/>
                <a:ea typeface="Lora"/>
                <a:cs typeface="Lora"/>
                <a:sym typeface="Lora"/>
              </a:rPr>
              <a:t>									Business Case Study by Rohit Singh </a:t>
            </a:r>
            <a:endParaRPr b="1" sz="1400">
              <a:solidFill>
                <a:srgbClr val="11659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7" name="Google Shape;7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3750" y="0"/>
            <a:ext cx="3789373" cy="231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2613750" cy="23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888" y="898450"/>
            <a:ext cx="3464225" cy="33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Introduction - Empowering Hosts, Fueling Growth</a:t>
            </a:r>
            <a:endParaRPr b="1" sz="23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SemiBold"/>
              <a:buChar char="●"/>
            </a:pPr>
            <a:r>
              <a:rPr lang="en">
                <a:latin typeface="Lora SemiBold"/>
                <a:ea typeface="Lora SemiBold"/>
                <a:cs typeface="Lora SemiBold"/>
                <a:sym typeface="Lora SemiBold"/>
              </a:rPr>
              <a:t>At Airbnb, we are poised to maximize the potential of our platform by empowering our hosts.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SemiBold"/>
              <a:buChar char="●"/>
            </a:pPr>
            <a:r>
              <a:rPr lang="en">
                <a:latin typeface="Lora SemiBold"/>
                <a:ea typeface="Lora SemiBold"/>
                <a:cs typeface="Lora SemiBold"/>
                <a:sym typeface="Lora SemiBold"/>
              </a:rPr>
              <a:t>Airbnb, a dynamic home-sharing marketplace, seamlessly connects travelers with distinctive accommodations curated by local residents.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SemiBold"/>
              <a:buChar char="●"/>
            </a:pPr>
            <a:r>
              <a:rPr lang="en">
                <a:latin typeface="Lora SemiBold"/>
                <a:ea typeface="Lora SemiBold"/>
                <a:cs typeface="Lora SemiBold"/>
                <a:sym typeface="Lora SemiBold"/>
              </a:rPr>
              <a:t>However, to optimize growth, it is imperative to foster host success. Therefore, we have initiated a rigorous data-driven initiative aimed at delineating the pivotal attributes and strategies that define an accomplished Airbnb host.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SemiBold"/>
              <a:buChar char="●"/>
            </a:pPr>
            <a:r>
              <a:rPr lang="en">
                <a:latin typeface="Lora SemiBold"/>
                <a:ea typeface="Lora SemiBold"/>
                <a:cs typeface="Lora SemiBold"/>
                <a:sym typeface="Lora SemiBold"/>
              </a:rPr>
              <a:t>By comprehending these defining traits, we can tailor targeted support and resources, fostering the prosperity of our hosts and catalyzing the expansion of our platform.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700" y="0"/>
            <a:ext cx="1221299" cy="81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460400"/>
            <a:ext cx="761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The Challenge: Data-Backed Evidence for Host Success</a:t>
            </a:r>
            <a:endParaRPr b="1" sz="2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965425"/>
            <a:ext cx="870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Problem: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Airbnb's expansion into new cities requires a nationwide marketing campaign aimed at potential and current hosts.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Investors and venture capitalists (VCs) seek data-driven evidence of successful host traits specific to Airbnb to support campaign funding.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Tasks Performed: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Analyzed key data points including host demographics, location, and listing performance metrics </a:t>
            </a:r>
            <a:b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</a:b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(e.g., Review Scores Location and Value, Amenities, Cancellation policy, Reviews).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Examined revenue generation metrics such as Revenue Per Day and Pseudo-Revenue.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Conducted Exploratory Data Analysis (EDA) on Airbnb host and listing data to uncover insights.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Identified potential relationships between host traits and listing success.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Visualized data to enhance clarity and comprehension.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Developed data-based recommendations.</a:t>
            </a:r>
            <a:b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</a:br>
            <a:b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</a:b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The subsequent slides will unveil the key insights garnered from our analysis, informing a data-driven marketing strategy to target the most suitable hosts and propel Airbnb's growth.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700" y="0"/>
            <a:ext cx="1221299" cy="81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H</a:t>
            </a: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osts could experiment with extending their listing durations!</a:t>
            </a:r>
            <a:endParaRPr b="1"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42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Key Insights: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Listings with longer average durations tend to generate higher total revenue over time.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Longer active periods increase visibility to potential guests, translating into more bookings and increased revenue.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Recommendation: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Hosts are encouraged to experiment with extending their listing durations to maximize exposure and bookings.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Longer listing durations can lead to increased exposure, bookings, and revenue for hosts.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Impact:  Enhancing listing durations benefits both hosts and Airbnb by expanding the platform's active inventory, fostering growth and revenue.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99" name="Google Shape;99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150" y="1152475"/>
            <a:ext cx="4338825" cy="31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4654150" y="4271650"/>
            <a:ext cx="43389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The scatter plot shows a positive correlation between the average number of days a listing is active and the sum of pseudo-revenue generated by that listing. </a:t>
            </a:r>
            <a:endParaRPr sz="18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700" y="0"/>
            <a:ext cx="1221299" cy="81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761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Hosts should carefully evaluate the cost and effort involved in adding amenities! </a:t>
            </a:r>
            <a:endParaRPr b="1" sz="16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2126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Lora SemiBold"/>
                <a:ea typeface="Lora SemiBold"/>
                <a:cs typeface="Lora SemiBold"/>
                <a:sym typeface="Lora SemiBold"/>
              </a:rPr>
              <a:t>Key Insight: Listings with a moderate number of relevant amenities tend to attract a broader range of guests.</a:t>
            </a:r>
            <a:endParaRPr sz="105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latin typeface="Lora SemiBold"/>
                <a:ea typeface="Lora SemiBold"/>
                <a:cs typeface="Lora SemiBold"/>
                <a:sym typeface="Lora SemiBold"/>
              </a:rPr>
              <a:t>Guest Preferences:</a:t>
            </a:r>
            <a:endParaRPr sz="105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Font typeface="Lora SemiBold"/>
              <a:buChar char="●"/>
            </a:pPr>
            <a:r>
              <a:rPr lang="en" sz="1050">
                <a:latin typeface="Lora SemiBold"/>
                <a:ea typeface="Lora SemiBold"/>
                <a:cs typeface="Lora SemiBold"/>
                <a:sym typeface="Lora SemiBold"/>
              </a:rPr>
              <a:t>Core amenities such as wifi and laundry facilities are prioritized by guests.</a:t>
            </a:r>
            <a:endParaRPr sz="105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Lora SemiBold"/>
              <a:buChar char="●"/>
            </a:pPr>
            <a:r>
              <a:rPr lang="en" sz="1050">
                <a:latin typeface="Lora SemiBold"/>
                <a:ea typeface="Lora SemiBold"/>
                <a:cs typeface="Lora SemiBold"/>
                <a:sym typeface="Lora SemiBold"/>
              </a:rPr>
              <a:t>Beyond essential amenities, additional offerings may have diminishing impact on guest decisions.</a:t>
            </a:r>
            <a:endParaRPr sz="105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latin typeface="Lora SemiBold"/>
                <a:ea typeface="Lora SemiBold"/>
                <a:cs typeface="Lora SemiBold"/>
                <a:sym typeface="Lora SemiBold"/>
              </a:rPr>
              <a:t>Recommendation:</a:t>
            </a:r>
            <a:br>
              <a:rPr lang="en" sz="1050">
                <a:latin typeface="Lora SemiBold"/>
                <a:ea typeface="Lora SemiBold"/>
                <a:cs typeface="Lora SemiBold"/>
                <a:sym typeface="Lora SemiBold"/>
              </a:rPr>
            </a:br>
            <a:br>
              <a:rPr lang="en" sz="1050">
                <a:latin typeface="Lora SemiBold"/>
                <a:ea typeface="Lora SemiBold"/>
                <a:cs typeface="Lora SemiBold"/>
                <a:sym typeface="Lora SemiBold"/>
              </a:rPr>
            </a:br>
            <a:r>
              <a:rPr lang="en" sz="1050">
                <a:latin typeface="Lora SemiBold"/>
                <a:ea typeface="Lora SemiBold"/>
                <a:cs typeface="Lora SemiBold"/>
                <a:sym typeface="Lora SemiBold"/>
              </a:rPr>
              <a:t>Hosts should carefully curate amenities to enhance guest experience without incurring unnecessary expenses.</a:t>
            </a:r>
            <a:br>
              <a:rPr lang="en" sz="1050">
                <a:latin typeface="Lora SemiBold"/>
                <a:ea typeface="Lora SemiBold"/>
                <a:cs typeface="Lora SemiBold"/>
                <a:sym typeface="Lora SemiBold"/>
              </a:rPr>
            </a:br>
            <a:r>
              <a:rPr lang="en" sz="1050">
                <a:latin typeface="Lora SemiBold"/>
                <a:ea typeface="Lora SemiBold"/>
                <a:cs typeface="Lora SemiBold"/>
                <a:sym typeface="Lora SemiBold"/>
              </a:rPr>
              <a:t>Focus on providing a relevant selection of amenities that maximize guest appeal and satisfaction.</a:t>
            </a:r>
            <a:endParaRPr sz="105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latin typeface="Lora SemiBold"/>
                <a:ea typeface="Lora SemiBold"/>
                <a:cs typeface="Lora SemiBold"/>
                <a:sym typeface="Lora SemiBold"/>
              </a:rPr>
              <a:t>Impact: Optimizing amenities improves guest satisfaction and appeal, optimizing the host's investment in enhancing the guest experience.</a:t>
            </a:r>
            <a:endParaRPr sz="105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08" name="Google Shape;108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459950" cy="29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628100" y="3993600"/>
            <a:ext cx="45159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The scatter plot shows a somewhat positive correlation between the av</a:t>
            </a: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erage</a:t>
            </a: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 number of amenities offered by a host and the sum of pseudo-revenue generated by that listing. But, the increase in revenue seems to level off after a certain point, suggesting diminishing returns.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700" y="0"/>
            <a:ext cx="1221299" cy="81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4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Focusing solely on maximizing review scores may not be the most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effective strategy for all hosts!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0936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Lora SemiBold"/>
                <a:ea typeface="Lora SemiBold"/>
                <a:cs typeface="Lora SemiBold"/>
                <a:sym typeface="Lora SemiBold"/>
              </a:rPr>
              <a:t>Key Insight:Exceeding baseline review score expectations can enhance trust and reliability, leading to increased bookings and revenue.</a:t>
            </a:r>
            <a:endParaRPr sz="115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latin typeface="Lora SemiBold"/>
                <a:ea typeface="Lora SemiBold"/>
                <a:cs typeface="Lora SemiBold"/>
                <a:sym typeface="Lora SemiBold"/>
              </a:rPr>
              <a:t>Guest Expectations:Once baseline expectations are met, further score improvements may have diminishing impact on guest decisions.</a:t>
            </a:r>
            <a:endParaRPr sz="115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latin typeface="Lora SemiBold"/>
                <a:ea typeface="Lora SemiBold"/>
                <a:cs typeface="Lora SemiBold"/>
                <a:sym typeface="Lora SemiBold"/>
              </a:rPr>
              <a:t>Recommendation:</a:t>
            </a:r>
            <a:endParaRPr sz="115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50"/>
              <a:buFont typeface="Lora SemiBold"/>
              <a:buChar char="●"/>
            </a:pPr>
            <a:r>
              <a:rPr lang="en" sz="1150">
                <a:latin typeface="Lora SemiBold"/>
                <a:ea typeface="Lora SemiBold"/>
                <a:cs typeface="Lora SemiBold"/>
                <a:sym typeface="Lora SemiBold"/>
              </a:rPr>
              <a:t>Hosts should explore a range of listing optimization techniques beyond review scores.</a:t>
            </a:r>
            <a:endParaRPr sz="115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Lora SemiBold"/>
              <a:buChar char="●"/>
            </a:pPr>
            <a:r>
              <a:rPr lang="en" sz="1150">
                <a:latin typeface="Lora SemiBold"/>
                <a:ea typeface="Lora SemiBold"/>
                <a:cs typeface="Lora SemiBold"/>
                <a:sym typeface="Lora SemiBold"/>
              </a:rPr>
              <a:t>Strategies may include high-quality photos, detailed descriptions, unique features, &amp; competitive rates.</a:t>
            </a:r>
            <a:endParaRPr sz="115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latin typeface="Lora SemiBold"/>
                <a:ea typeface="Lora SemiBold"/>
                <a:cs typeface="Lora SemiBold"/>
                <a:sym typeface="Lora SemiBold"/>
              </a:rPr>
              <a:t>Benefit: Diversifying optimization strategies attracts a broader guest audience and potentially increases revenue without sole reliance on review scores.</a:t>
            </a:r>
            <a:endParaRPr sz="115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17" name="Google Shape;117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525" y="1093600"/>
            <a:ext cx="4554000" cy="28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683925" y="3972475"/>
            <a:ext cx="43386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Lora SemiBold"/>
                <a:ea typeface="Lora SemiBold"/>
                <a:cs typeface="Lora SemiBold"/>
                <a:sym typeface="Lora SemiBold"/>
              </a:rPr>
              <a:t>There's a somewhat positive correlation between the average review score and the sum of pseudo-revenue generated by the listing. Listings with higher average review scores tend to have higher total revenue. But, the data points seem to cluster more densely in a specific range of high review scores.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700" y="0"/>
            <a:ext cx="1221299" cy="81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Some additional data driven r</a:t>
            </a: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ecommendations 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275325" y="3697150"/>
            <a:ext cx="3999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Highlight internet availability in the listing description, especially if it's a standard expectation in the local market. 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Attract guests by emphasizing this essential amenity.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4724300" y="3697150"/>
            <a:ext cx="42723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Hosts with stricter cancellation policies can emphasize trustworthiness and reliability.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 SemiBold"/>
              <a:buChar char="●"/>
            </a:pPr>
            <a:r>
              <a:rPr lang="en" sz="1200">
                <a:latin typeface="Lora SemiBold"/>
                <a:ea typeface="Lora SemiBold"/>
                <a:cs typeface="Lora SemiBold"/>
                <a:sym typeface="Lora SemiBold"/>
              </a:rPr>
              <a:t>Appeal to guests seeking predictability and peace of mind with tailored policies.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27" name="Google Shape;127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700" y="1268850"/>
            <a:ext cx="4313499" cy="242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268847"/>
            <a:ext cx="3927174" cy="242830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949750"/>
            <a:ext cx="41511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17">
                <a:highlight>
                  <a:srgbClr val="FFC000"/>
                </a:highlight>
                <a:latin typeface="Lora"/>
                <a:ea typeface="Lora"/>
                <a:cs typeface="Lora"/>
                <a:sym typeface="Lora"/>
              </a:rPr>
              <a:t>Target Guests Needing Reliable Internet!</a:t>
            </a:r>
            <a:endParaRPr b="1" sz="1417">
              <a:highlight>
                <a:srgbClr val="FFC0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17">
              <a:highlight>
                <a:srgbClr val="FFC000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17">
              <a:highlight>
                <a:srgbClr val="FFC000"/>
              </a:highlight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824700" y="949750"/>
            <a:ext cx="41511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C000"/>
                </a:highlight>
                <a:latin typeface="Lora"/>
                <a:ea typeface="Lora"/>
                <a:cs typeface="Lora"/>
                <a:sym typeface="Lora"/>
              </a:rPr>
              <a:t>Tailor Policies to Target Audience</a:t>
            </a:r>
            <a:endParaRPr b="1">
              <a:highlight>
                <a:srgbClr val="FFC0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rgbClr val="FFC000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highlight>
                <a:srgbClr val="FFC000"/>
              </a:highlight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0" y="4772650"/>
            <a:ext cx="91440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430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Lora SemiBold"/>
                <a:ea typeface="Lora SemiBold"/>
                <a:cs typeface="Lora SemiBold"/>
                <a:sym typeface="Lora SemiBold"/>
              </a:rPr>
              <a:t>Impact: Implementing these recommendations enhances listing visibility and appeal, catering to specific guest needs &amp; preferences.</a:t>
            </a:r>
            <a:endParaRPr sz="1100">
              <a:solidFill>
                <a:schemeClr val="dk2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217225" y="17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Some additional data driven recommendations 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3700" y="3447575"/>
            <a:ext cx="40734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ora SemiBold"/>
              <a:buChar char="●"/>
            </a:pPr>
            <a:r>
              <a:rPr lang="en" sz="1100">
                <a:latin typeface="Lora SemiBold"/>
                <a:ea typeface="Lora SemiBold"/>
                <a:cs typeface="Lora SemiBold"/>
                <a:sym typeface="Lora SemiBold"/>
              </a:rPr>
              <a:t>Clearly communicate a no-smoking policy to manage guest expectations and prevent smoke odor issues.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ora SemiBold"/>
              <a:buChar char="●"/>
            </a:pPr>
            <a:r>
              <a:rPr lang="en" sz="1100">
                <a:latin typeface="Lora SemiBold"/>
                <a:ea typeface="Lora SemiBold"/>
                <a:cs typeface="Lora SemiBold"/>
                <a:sym typeface="Lora SemiBold"/>
              </a:rPr>
              <a:t>If smoking is allowed, create specific outdoor smoking areas with provided ashtrays.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ora SemiBold"/>
              <a:buChar char="●"/>
            </a:pPr>
            <a:r>
              <a:rPr lang="en" sz="1100">
                <a:latin typeface="Lora SemiBold"/>
                <a:ea typeface="Lora SemiBold"/>
                <a:cs typeface="Lora SemiBold"/>
                <a:sym typeface="Lora SemiBold"/>
              </a:rPr>
              <a:t>Clearly state your smoking policy in the listing description and use signage to reinforce rules.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4821900" y="3473850"/>
            <a:ext cx="407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ora SemiBold"/>
              <a:buChar char="●"/>
            </a:pPr>
            <a:r>
              <a:rPr lang="en" sz="1100">
                <a:latin typeface="Lora SemiBold"/>
                <a:ea typeface="Lora SemiBold"/>
                <a:cs typeface="Lora SemiBold"/>
                <a:sym typeface="Lora SemiBold"/>
              </a:rPr>
              <a:t>Clearly mention the availability of a kitchen in your listing description and amenities list.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ora SemiBold"/>
              <a:buChar char="●"/>
            </a:pPr>
            <a:r>
              <a:rPr lang="en" sz="1100">
                <a:latin typeface="Lora SemiBold"/>
                <a:ea typeface="Lora SemiBold"/>
                <a:cs typeface="Lora SemiBold"/>
                <a:sym typeface="Lora SemiBold"/>
              </a:rPr>
              <a:t>Include high-quality photos of your kitchen to showcase functionality and amenities.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ora SemiBold"/>
              <a:buChar char="●"/>
            </a:pPr>
            <a:r>
              <a:rPr lang="en" sz="1100">
                <a:latin typeface="Lora SemiBold"/>
                <a:ea typeface="Lora SemiBold"/>
                <a:cs typeface="Lora SemiBold"/>
                <a:sym typeface="Lora SemiBold"/>
              </a:rPr>
              <a:t>Consider including essential kitchen supplies (e.g., pots, pans, utensils, dishes) for guest convenience.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ora SemiBold"/>
              <a:buChar char="●"/>
            </a:pPr>
            <a:r>
              <a:rPr lang="en" sz="1100">
                <a:latin typeface="Lora SemiBold"/>
                <a:ea typeface="Lora SemiBold"/>
                <a:cs typeface="Lora SemiBold"/>
                <a:sym typeface="Lora SemiBold"/>
              </a:rPr>
              <a:t>Ensure the kitchen is clean, well-maintained, and all appliances are in good working order.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39" name="Google Shape;139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62" y="1036837"/>
            <a:ext cx="3898776" cy="241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425" y="1039275"/>
            <a:ext cx="3890862" cy="240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type="title"/>
          </p:nvPr>
        </p:nvSpPr>
        <p:spPr>
          <a:xfrm>
            <a:off x="5004425" y="6815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34343"/>
                </a:solidFill>
                <a:highlight>
                  <a:srgbClr val="FFC000"/>
                </a:highlight>
                <a:latin typeface="Lora"/>
                <a:ea typeface="Lora"/>
                <a:cs typeface="Lora"/>
                <a:sym typeface="Lora"/>
              </a:rPr>
              <a:t>Highlighting Kitchen Availability</a:t>
            </a:r>
            <a:endParaRPr b="1" sz="1700">
              <a:solidFill>
                <a:srgbClr val="434343"/>
              </a:solidFill>
              <a:highlight>
                <a:srgbClr val="FFC0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313688" y="6815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highlight>
                  <a:srgbClr val="FFC000"/>
                </a:highlight>
                <a:latin typeface="Lora"/>
                <a:ea typeface="Lora"/>
                <a:cs typeface="Lora"/>
                <a:sym typeface="Lora"/>
              </a:rPr>
              <a:t>Establishing Clear Smoking Policies</a:t>
            </a:r>
            <a:endParaRPr b="1" sz="1700">
              <a:solidFill>
                <a:srgbClr val="434343"/>
              </a:solidFill>
              <a:highlight>
                <a:srgbClr val="FFC0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Learnings for Host Success with Data-Driven Strategies</a:t>
            </a:r>
            <a:endParaRPr b="1" sz="215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ora"/>
                <a:ea typeface="Lora"/>
                <a:cs typeface="Lora"/>
                <a:sym typeface="Lora"/>
              </a:rPr>
              <a:t>Key Points:</a:t>
            </a:r>
            <a:endParaRPr b="1"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ora SemiBold"/>
              <a:buChar char="●"/>
            </a:pPr>
            <a:r>
              <a:rPr lang="en" sz="1500">
                <a:latin typeface="Lora SemiBold"/>
                <a:ea typeface="Lora SemiBold"/>
                <a:cs typeface="Lora SemiBold"/>
                <a:sym typeface="Lora SemiBold"/>
              </a:rPr>
              <a:t>Providing data-driven resources to optimize listings and maximize revenue empowers hosts.</a:t>
            </a:r>
            <a:endParaRPr sz="15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SemiBold"/>
              <a:buChar char="●"/>
            </a:pPr>
            <a:r>
              <a:rPr lang="en" sz="1500">
                <a:latin typeface="Lora SemiBold"/>
                <a:ea typeface="Lora SemiBold"/>
                <a:cs typeface="Lora SemiBold"/>
                <a:sym typeface="Lora SemiBold"/>
              </a:rPr>
              <a:t>Attracting and retaining successful hosts drives bookings and platform expansion, fueling growth.</a:t>
            </a:r>
            <a:endParaRPr sz="15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SemiBold"/>
              <a:buChar char="●"/>
            </a:pPr>
            <a:r>
              <a:rPr lang="en" sz="1500">
                <a:latin typeface="Lora SemiBold"/>
                <a:ea typeface="Lora SemiBold"/>
                <a:cs typeface="Lora SemiBold"/>
                <a:sym typeface="Lora SemiBold"/>
              </a:rPr>
              <a:t>Differentiating Airbnb through a data-driven approach to host success secures a competitive advantage in the market.</a:t>
            </a:r>
            <a:endParaRPr sz="15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SemiBold"/>
              <a:buChar char="●"/>
            </a:pPr>
            <a:r>
              <a:rPr lang="en" sz="1500">
                <a:latin typeface="Lora SemiBold"/>
                <a:ea typeface="Lora SemiBold"/>
                <a:cs typeface="Lora SemiBold"/>
                <a:sym typeface="Lora SemiBold"/>
              </a:rPr>
              <a:t>Partnering with us means investing in the future of Airbnb and the success of our vibrant host community.</a:t>
            </a:r>
            <a:endParaRPr sz="15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Lora"/>
                <a:ea typeface="Lora"/>
                <a:cs typeface="Lora"/>
                <a:sym typeface="Lora"/>
              </a:rPr>
              <a:t>Benefits:</a:t>
            </a:r>
            <a:endParaRPr b="1"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ora SemiBold"/>
              <a:buChar char="●"/>
            </a:pPr>
            <a:r>
              <a:rPr lang="en" sz="1500">
                <a:latin typeface="Lora SemiBold"/>
                <a:ea typeface="Lora SemiBold"/>
                <a:cs typeface="Lora SemiBold"/>
                <a:sym typeface="Lora SemiBold"/>
              </a:rPr>
              <a:t>Hosts benefit from enhanced support and insights, leading to improved performance and guest satisfaction.</a:t>
            </a:r>
            <a:endParaRPr sz="15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SemiBold"/>
              <a:buChar char="●"/>
            </a:pPr>
            <a:r>
              <a:rPr lang="en" sz="1500">
                <a:latin typeface="Lora SemiBold"/>
                <a:ea typeface="Lora SemiBold"/>
                <a:cs typeface="Lora SemiBold"/>
                <a:sym typeface="Lora SemiBold"/>
              </a:rPr>
              <a:t>Airbnb gains a competitive edge by leveraging data-driven strategies to elevate host success and platform growth.</a:t>
            </a:r>
            <a:endParaRPr sz="15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700" y="0"/>
            <a:ext cx="1221299" cy="81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thstream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