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78" r:id="rId5"/>
    <p:sldId id="261" r:id="rId6"/>
    <p:sldId id="262" r:id="rId7"/>
    <p:sldId id="280" r:id="rId8"/>
    <p:sldId id="279" r:id="rId9"/>
    <p:sldId id="263" r:id="rId10"/>
    <p:sldId id="281" r:id="rId11"/>
    <p:sldId id="284" r:id="rId12"/>
    <p:sldId id="285" r:id="rId13"/>
    <p:sldId id="282" r:id="rId14"/>
    <p:sldId id="283" r:id="rId15"/>
    <p:sldId id="286" r:id="rId16"/>
    <p:sldId id="287" r:id="rId17"/>
    <p:sldId id="27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94580"/>
  </p:normalViewPr>
  <p:slideViewPr>
    <p:cSldViewPr>
      <p:cViewPr varScale="1">
        <p:scale>
          <a:sx n="162" d="100"/>
          <a:sy n="162" d="100"/>
        </p:scale>
        <p:origin x="760"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0B21F-2CD1-440D-AFC6-5A4E90CEC2E1}" type="datetimeFigureOut">
              <a:rPr lang="en-IN" smtClean="0"/>
              <a:pPr/>
              <a:t>09/12/20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C4E425-613B-48E7-A9D2-E35A4F724C7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C4E425-613B-48E7-A9D2-E35A4F724C7F}"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AE6BECF-2A94-49A8-B610-6913854B5C97}" type="datetimeFigureOut">
              <a:rPr lang="en-IN" smtClean="0"/>
              <a:pPr/>
              <a:t>09/12/20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E6BECF-2A94-49A8-B610-6913854B5C97}" type="datetimeFigureOut">
              <a:rPr lang="en-IN" smtClean="0"/>
              <a:pPr/>
              <a:t>09/12/20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E6BECF-2A94-49A8-B610-6913854B5C97}" type="datetimeFigureOut">
              <a:rPr lang="en-IN" smtClean="0"/>
              <a:pPr/>
              <a:t>09/12/20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12/9/20</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12/9/20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1706870"/>
            <a:ext cx="9144000" cy="423683"/>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1706870"/>
            <a:ext cx="9144000" cy="423683"/>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12/9/20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E6BECF-2A94-49A8-B610-6913854B5C97}" type="datetimeFigureOut">
              <a:rPr lang="en-IN" smtClean="0"/>
              <a:pPr/>
              <a:t>09/12/20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6BECF-2A94-49A8-B610-6913854B5C97}" type="datetimeFigureOut">
              <a:rPr lang="en-IN" smtClean="0"/>
              <a:pPr/>
              <a:t>09/12/20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E6BECF-2A94-49A8-B610-6913854B5C97}" type="datetimeFigureOut">
              <a:rPr lang="en-IN" smtClean="0"/>
              <a:pPr/>
              <a:t>09/12/20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AE6BECF-2A94-49A8-B610-6913854B5C97}" type="datetimeFigureOut">
              <a:rPr lang="en-IN" smtClean="0"/>
              <a:pPr/>
              <a:t>09/12/20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AE6BECF-2A94-49A8-B610-6913854B5C97}" type="datetimeFigureOut">
              <a:rPr lang="en-IN" smtClean="0"/>
              <a:pPr/>
              <a:t>09/12/20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6BECF-2A94-49A8-B610-6913854B5C97}" type="datetimeFigureOut">
              <a:rPr lang="en-IN" smtClean="0"/>
              <a:pPr/>
              <a:t>09/12/20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6BECF-2A94-49A8-B610-6913854B5C97}" type="datetimeFigureOut">
              <a:rPr lang="en-IN" smtClean="0"/>
              <a:pPr/>
              <a:t>09/12/20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6BECF-2A94-49A8-B610-6913854B5C97}" type="datetimeFigureOut">
              <a:rPr lang="en-IN" smtClean="0"/>
              <a:pPr/>
              <a:t>09/12/20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D4E09D-D30D-4772-B632-49FAA5D4769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AE6BECF-2A94-49A8-B610-6913854B5C97}" type="datetimeFigureOut">
              <a:rPr lang="en-IN" smtClean="0"/>
              <a:pPr/>
              <a:t>09/12/20</a:t>
            </a:fld>
            <a:endParaRPr lang="en-IN"/>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FD4E09D-D30D-4772-B632-49FAA5D4769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7"/>
            <a:ext cx="9144000" cy="360039"/>
          </a:xfrm>
        </p:spPr>
        <p:txBody>
          <a:bodyPr>
            <a:noAutofit/>
          </a:bodyPr>
          <a:lstStyle/>
          <a:p>
            <a:r>
              <a:rPr lang="en-IN" sz="2800" b="1" dirty="0">
                <a:solidFill>
                  <a:schemeClr val="tx1"/>
                </a:solidFill>
                <a:latin typeface="Times New Roman" pitchFamily="18" charset="0"/>
                <a:cs typeface="Times New Roman" pitchFamily="18" charset="0"/>
              </a:rPr>
              <a:t>Import Modules</a:t>
            </a:r>
          </a:p>
        </p:txBody>
      </p:sp>
      <p:pic>
        <p:nvPicPr>
          <p:cNvPr id="1026" name="Picture 2" descr="E:\Pictures\Screenshots\Screenshot (2563).png"/>
          <p:cNvPicPr>
            <a:picLocks noChangeAspect="1" noChangeArrowheads="1"/>
          </p:cNvPicPr>
          <p:nvPr/>
        </p:nvPicPr>
        <p:blipFill>
          <a:blip r:embed="rId2" cstate="print"/>
          <a:srcRect/>
          <a:stretch>
            <a:fillRect/>
          </a:stretch>
        </p:blipFill>
        <p:spPr bwMode="auto">
          <a:xfrm>
            <a:off x="179512" y="627533"/>
            <a:ext cx="8784976" cy="447478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7"/>
            <a:ext cx="9144000" cy="360040"/>
          </a:xfrm>
        </p:spPr>
        <p:txBody>
          <a:bodyPr>
            <a:noAutofit/>
          </a:bodyPr>
          <a:lstStyle/>
          <a:p>
            <a:r>
              <a:rPr lang="en-IN" sz="2800" b="1" dirty="0">
                <a:solidFill>
                  <a:schemeClr val="tx1"/>
                </a:solidFill>
                <a:latin typeface="Times New Roman" pitchFamily="18" charset="0"/>
                <a:cs typeface="Times New Roman" pitchFamily="18" charset="0"/>
              </a:rPr>
              <a:t>Dataset Folder Location</a:t>
            </a:r>
          </a:p>
        </p:txBody>
      </p:sp>
      <p:pic>
        <p:nvPicPr>
          <p:cNvPr id="4098" name="Picture 2" descr="E:\Pictures\Screenshots\Screenshot (2569).png"/>
          <p:cNvPicPr>
            <a:picLocks noChangeAspect="1" noChangeArrowheads="1"/>
          </p:cNvPicPr>
          <p:nvPr/>
        </p:nvPicPr>
        <p:blipFill>
          <a:blip r:embed="rId2" cstate="print"/>
          <a:srcRect/>
          <a:stretch>
            <a:fillRect/>
          </a:stretch>
        </p:blipFill>
        <p:spPr bwMode="auto">
          <a:xfrm>
            <a:off x="179512" y="627534"/>
            <a:ext cx="8856984" cy="439248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Pictures\Screenshots\Screenshot (2570).png"/>
          <p:cNvPicPr>
            <a:picLocks noChangeAspect="1" noChangeArrowheads="1"/>
          </p:cNvPicPr>
          <p:nvPr/>
        </p:nvPicPr>
        <p:blipFill>
          <a:blip r:embed="rId2" cstate="print"/>
          <a:srcRect/>
          <a:stretch>
            <a:fillRect/>
          </a:stretch>
        </p:blipFill>
        <p:spPr bwMode="auto">
          <a:xfrm>
            <a:off x="107504" y="123478"/>
            <a:ext cx="8856984" cy="489654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Pictures\Screenshots\Screenshot (2564).png"/>
          <p:cNvPicPr>
            <a:picLocks noChangeAspect="1" noChangeArrowheads="1"/>
          </p:cNvPicPr>
          <p:nvPr/>
        </p:nvPicPr>
        <p:blipFill>
          <a:blip r:embed="rId2" cstate="print"/>
          <a:srcRect/>
          <a:stretch>
            <a:fillRect/>
          </a:stretch>
        </p:blipFill>
        <p:spPr bwMode="auto">
          <a:xfrm>
            <a:off x="107504" y="843557"/>
            <a:ext cx="8928992" cy="4176465"/>
          </a:xfrm>
          <a:prstGeom prst="rect">
            <a:avLst/>
          </a:prstGeom>
          <a:noFill/>
        </p:spPr>
      </p:pic>
      <p:sp>
        <p:nvSpPr>
          <p:cNvPr id="2" name="TextBox 1">
            <a:extLst>
              <a:ext uri="{FF2B5EF4-FFF2-40B4-BE49-F238E27FC236}">
                <a16:creationId xmlns:a16="http://schemas.microsoft.com/office/drawing/2014/main" id="{B9777743-A2D3-A947-900F-9B58801D33ED}"/>
              </a:ext>
            </a:extLst>
          </p:cNvPr>
          <p:cNvSpPr txBox="1"/>
          <p:nvPr/>
        </p:nvSpPr>
        <p:spPr>
          <a:xfrm>
            <a:off x="611560" y="195486"/>
            <a:ext cx="6624736"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Convolutional</a:t>
            </a:r>
            <a:r>
              <a:rPr lang="en-US" sz="2800" b="1" dirty="0">
                <a:latin typeface="Times New Roman" panose="02020603050405020304" pitchFamily="18" charset="0"/>
                <a:cs typeface="Times New Roman" panose="02020603050405020304" pitchFamily="18" charset="0"/>
              </a:rPr>
              <a:t> Layers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Pictures\Screenshots\Screenshot (2565).png"/>
          <p:cNvPicPr>
            <a:picLocks noChangeAspect="1" noChangeArrowheads="1"/>
          </p:cNvPicPr>
          <p:nvPr/>
        </p:nvPicPr>
        <p:blipFill>
          <a:blip r:embed="rId2" cstate="print"/>
          <a:srcRect/>
          <a:stretch>
            <a:fillRect/>
          </a:stretch>
        </p:blipFill>
        <p:spPr bwMode="auto">
          <a:xfrm>
            <a:off x="107504" y="267493"/>
            <a:ext cx="8856984" cy="475252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C595-4727-054A-9A0F-70B7D987E4BD}"/>
              </a:ext>
            </a:extLst>
          </p:cNvPr>
          <p:cNvSpPr>
            <a:spLocks noGrp="1"/>
          </p:cNvSpPr>
          <p:nvPr>
            <p:ph type="title"/>
          </p:nvPr>
        </p:nvSpPr>
        <p:spPr>
          <a:xfrm>
            <a:off x="107504" y="123478"/>
            <a:ext cx="9001000" cy="423683"/>
          </a:xfrm>
        </p:spPr>
        <p:txBody>
          <a:bodyPr>
            <a:normAutofit fontScale="90000"/>
          </a:bodyPr>
          <a:lstStyle/>
          <a:p>
            <a:r>
              <a:rPr lang="en-US" dirty="0"/>
              <a:t>Some Predicted Output Of The Machine</a:t>
            </a:r>
          </a:p>
        </p:txBody>
      </p:sp>
      <p:pic>
        <p:nvPicPr>
          <p:cNvPr id="4" name="Picture 3">
            <a:extLst>
              <a:ext uri="{FF2B5EF4-FFF2-40B4-BE49-F238E27FC236}">
                <a16:creationId xmlns:a16="http://schemas.microsoft.com/office/drawing/2014/main" id="{701DD9FA-0081-8B4F-A390-C3BB0EAB4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771549"/>
            <a:ext cx="8136904" cy="3600401"/>
          </a:xfrm>
          <a:prstGeom prst="rect">
            <a:avLst/>
          </a:prstGeom>
        </p:spPr>
      </p:pic>
    </p:spTree>
    <p:extLst>
      <p:ext uri="{BB962C8B-B14F-4D97-AF65-F5344CB8AC3E}">
        <p14:creationId xmlns:p14="http://schemas.microsoft.com/office/powerpoint/2010/main" val="110895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4C2F14-4FD4-1F4D-8800-59D6B3811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11510"/>
            <a:ext cx="7920880" cy="3672408"/>
          </a:xfrm>
          <a:prstGeom prst="rect">
            <a:avLst/>
          </a:prstGeom>
        </p:spPr>
      </p:pic>
    </p:spTree>
    <p:extLst>
      <p:ext uri="{BB962C8B-B14F-4D97-AF65-F5344CB8AC3E}">
        <p14:creationId xmlns:p14="http://schemas.microsoft.com/office/powerpoint/2010/main" val="626501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141480"/>
            <a:ext cx="9144000" cy="1404156"/>
          </a:xfrm>
        </p:spPr>
        <p:txBody>
          <a:bodyPr>
            <a:noAutofit/>
          </a:bodyPr>
          <a:lstStyle/>
          <a:p>
            <a:br>
              <a:rPr lang="en-US" sz="4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br>
            <a:br>
              <a:rPr lang="en-US" sz="4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br>
            <a:br>
              <a:rPr lang="en-US" sz="4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br>
            <a:r>
              <a:rPr lang="en-IN" sz="3200" b="1" dirty="0">
                <a:solidFill>
                  <a:schemeClr val="tx1"/>
                </a:solidFill>
                <a:latin typeface="Times New Roman" pitchFamily="18" charset="0"/>
                <a:cs typeface="Times New Roman" pitchFamily="18" charset="0"/>
              </a:rPr>
              <a:t>Image Based Plant Disease Detection Using Neural Network</a:t>
            </a:r>
            <a:br>
              <a:rPr lang="en-IN" dirty="0"/>
            </a:br>
            <a:br>
              <a:rPr lang="en-IN" b="1"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US" sz="4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6263286" y="2091352"/>
            <a:ext cx="2304099" cy="523220"/>
          </a:xfrm>
          <a:prstGeom prst="rect">
            <a:avLst/>
          </a:prstGeom>
          <a:noFill/>
        </p:spPr>
        <p:txBody>
          <a:bodyPr wrap="square" lIns="91440" tIns="45720" rIns="91440" bIns="45720">
            <a:spAutoFit/>
          </a:bodyPr>
          <a:lstStyle/>
          <a:p>
            <a:pPr algn="ctr"/>
            <a:endParaRPr lang="en-US" sz="2800" b="1" cap="none" spc="0" dirty="0">
              <a:ln w="22225">
                <a:solidFill>
                  <a:schemeClr val="accent2"/>
                </a:solidFill>
                <a:prstDash val="solid"/>
              </a:ln>
              <a:solidFill>
                <a:srgbClr val="FF0000"/>
              </a:solidFill>
              <a:effectLst/>
            </a:endParaRPr>
          </a:p>
        </p:txBody>
      </p:sp>
      <p:sp>
        <p:nvSpPr>
          <p:cNvPr id="7" name="Rectangle 6"/>
          <p:cNvSpPr/>
          <p:nvPr/>
        </p:nvSpPr>
        <p:spPr>
          <a:xfrm>
            <a:off x="935598" y="1722020"/>
            <a:ext cx="8208402" cy="584775"/>
          </a:xfrm>
          <a:prstGeom prst="rect">
            <a:avLst/>
          </a:prstGeom>
          <a:noFill/>
        </p:spPr>
        <p:txBody>
          <a:bodyPr wrap="square" lIns="91440" tIns="45720" rIns="91440" bIns="45720">
            <a:spAutoFit/>
          </a:bodyPr>
          <a:lstStyle/>
          <a:p>
            <a:pPr algn="ctr"/>
            <a:r>
              <a:rPr lang="en-US" sz="3200" b="1" cap="none" spc="0" dirty="0">
                <a:ln w="9525">
                  <a:solidFill>
                    <a:schemeClr val="tx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a:t>
            </a:r>
            <a:r>
              <a:rPr lang="en-US" sz="2000" cap="none" spc="0" dirty="0">
                <a:ln w="9525">
                  <a:solidFill>
                    <a:schemeClr val="tx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latin typeface="+mj-lt"/>
                <a:cs typeface="Times New Roman" panose="02020603050405020304" pitchFamily="18" charset="0"/>
              </a:rPr>
              <a:t>Under the guidance of D</a:t>
            </a:r>
            <a:r>
              <a:rPr lang="en-US" sz="2000" dirty="0">
                <a:ln w="9525">
                  <a:solidFill>
                    <a:schemeClr val="tx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latin typeface="+mj-lt"/>
                <a:cs typeface="Times New Roman" panose="02020603050405020304" pitchFamily="18" charset="0"/>
              </a:rPr>
              <a:t>r. Ravi Tomar Sir</a:t>
            </a:r>
            <a:endParaRPr lang="en-US" sz="2800" cap="none" spc="0" dirty="0">
              <a:ln w="9525">
                <a:solidFill>
                  <a:schemeClr val="tx1"/>
                </a:solidFill>
                <a:prstDash val="solid"/>
              </a:ln>
              <a:solidFill>
                <a:schemeClr val="tx1">
                  <a:lumMod val="95000"/>
                  <a:lumOff val="5000"/>
                </a:schemeClr>
              </a:solidFill>
              <a:effectLst>
                <a:outerShdw blurRad="12700" dist="38100" dir="2700000" algn="tl" rotWithShape="0">
                  <a:schemeClr val="accent5">
                    <a:lumMod val="60000"/>
                    <a:lumOff val="40000"/>
                  </a:schemeClr>
                </a:outerShdw>
              </a:effectLst>
              <a:latin typeface="+mj-lt"/>
              <a:cs typeface="Times New Roman" panose="02020603050405020304" pitchFamily="18" charset="0"/>
            </a:endParaRPr>
          </a:p>
        </p:txBody>
      </p:sp>
      <p:sp>
        <p:nvSpPr>
          <p:cNvPr id="8" name="TextBox 7"/>
          <p:cNvSpPr txBox="1"/>
          <p:nvPr/>
        </p:nvSpPr>
        <p:spPr>
          <a:xfrm>
            <a:off x="4424289" y="2614572"/>
            <a:ext cx="4143096" cy="2585323"/>
          </a:xfrm>
          <a:prstGeom prst="rect">
            <a:avLst/>
          </a:prstGeom>
          <a:noFill/>
        </p:spPr>
        <p:txBody>
          <a:bodyPr wrap="square" rtlCol="0">
            <a:spAutoFit/>
          </a:bodyPr>
          <a:lstStyle/>
          <a:p>
            <a:r>
              <a:rPr lang="en-US" sz="2400" dirty="0">
                <a:cs typeface="Times New Roman" panose="02020603050405020304" pitchFamily="18" charset="0"/>
              </a:rPr>
              <a:t>Submitted by:</a:t>
            </a:r>
          </a:p>
          <a:p>
            <a:endParaRPr lang="en-US" sz="2400" dirty="0">
              <a:cs typeface="Times New Roman" panose="02020603050405020304" pitchFamily="18" charset="0"/>
            </a:endParaRPr>
          </a:p>
          <a:p>
            <a:r>
              <a:rPr lang="en-US" sz="2400" dirty="0">
                <a:cs typeface="Times New Roman" panose="02020603050405020304" pitchFamily="18" charset="0"/>
              </a:rPr>
              <a:t>                 Sahil Talreja</a:t>
            </a:r>
          </a:p>
          <a:p>
            <a:r>
              <a:rPr lang="en-US" sz="2400" dirty="0">
                <a:cs typeface="Times New Roman" panose="02020603050405020304" pitchFamily="18" charset="0"/>
              </a:rPr>
              <a:t>                 Rohit Singh Yadav</a:t>
            </a:r>
          </a:p>
          <a:p>
            <a:r>
              <a:rPr lang="en-US" sz="2400" dirty="0">
                <a:cs typeface="Times New Roman" panose="02020603050405020304" pitchFamily="18" charset="0"/>
              </a:rPr>
              <a:t>                 Vivek Raj</a:t>
            </a:r>
          </a:p>
          <a:p>
            <a:r>
              <a:rPr lang="en-US" sz="2400" dirty="0">
                <a:cs typeface="Times New Roman" panose="02020603050405020304" pitchFamily="18" charset="0"/>
              </a:rPr>
              <a:t>                 Animesh Singh</a:t>
            </a:r>
          </a:p>
          <a:p>
            <a:r>
              <a:rPr lang="en-US" dirty="0"/>
              <a:t> </a:t>
            </a:r>
          </a:p>
        </p:txBody>
      </p:sp>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2DD60C-B61A-458F-B172-6B2A2FA12F3A}"/>
              </a:ext>
            </a:extLst>
          </p:cNvPr>
          <p:cNvSpPr>
            <a:spLocks noGrp="1"/>
          </p:cNvSpPr>
          <p:nvPr>
            <p:ph type="title"/>
          </p:nvPr>
        </p:nvSpPr>
        <p:spPr>
          <a:xfrm>
            <a:off x="571500" y="320279"/>
            <a:ext cx="8229600" cy="85725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267937" y="1177531"/>
            <a:ext cx="8836726" cy="2031325"/>
          </a:xfrm>
          <a:prstGeom prst="rect">
            <a:avLst/>
          </a:prstGeom>
          <a:noFill/>
        </p:spPr>
        <p:txBody>
          <a:bodyPr wrap="square" rtlCol="0">
            <a:spAutoFit/>
          </a:bodyPr>
          <a:lstStyle/>
          <a:p>
            <a:pPr marL="285750" indent="-285750">
              <a:buFont typeface="Wingdings" pitchFamily="2" charset="2"/>
              <a:buChar char="Ø"/>
            </a:pPr>
            <a:endParaRPr lang="en-IN" sz="1800" dirty="0"/>
          </a:p>
          <a:p>
            <a:pPr marL="285750" indent="-285750">
              <a:buFont typeface="Wingdings" pitchFamily="2" charset="2"/>
              <a:buChar char="Ø"/>
            </a:pPr>
            <a:endParaRPr lang="en-IN" sz="1800" dirty="0"/>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t>
            </a:r>
          </a:p>
          <a:p>
            <a:r>
              <a:rPr lang="en-IN" dirty="0"/>
              <a:t> </a:t>
            </a:r>
          </a:p>
          <a:p>
            <a:r>
              <a:rPr lang="en-IN" dirty="0"/>
              <a:t> </a:t>
            </a:r>
          </a:p>
          <a:p>
            <a:pPr marL="342900" indent="-34290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671D424D-5E26-40E4-9485-0B7051E361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177529"/>
            <a:ext cx="8333556" cy="3050405"/>
          </a:xfrm>
          <a:prstGeom prst="rect">
            <a:avLst/>
          </a:prstGeom>
        </p:spPr>
      </p:pic>
    </p:spTree>
    <p:extLst>
      <p:ext uri="{BB962C8B-B14F-4D97-AF65-F5344CB8AC3E}">
        <p14:creationId xmlns:p14="http://schemas.microsoft.com/office/powerpoint/2010/main" val="329144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7937" y="1177531"/>
            <a:ext cx="8836726" cy="2031325"/>
          </a:xfrm>
          <a:prstGeom prst="rect">
            <a:avLst/>
          </a:prstGeom>
          <a:noFill/>
        </p:spPr>
        <p:txBody>
          <a:bodyPr wrap="square" rtlCol="0">
            <a:spAutoFit/>
          </a:bodyPr>
          <a:lstStyle/>
          <a:p>
            <a:pPr marL="285750" indent="-285750">
              <a:buFont typeface="Wingdings" pitchFamily="2" charset="2"/>
              <a:buChar char="Ø"/>
            </a:pPr>
            <a:endParaRPr lang="en-IN" sz="1800" dirty="0"/>
          </a:p>
          <a:p>
            <a:pPr marL="285750" indent="-285750">
              <a:buFont typeface="Wingdings" pitchFamily="2" charset="2"/>
              <a:buChar char="Ø"/>
            </a:pPr>
            <a:endParaRPr lang="en-IN" sz="1800" dirty="0"/>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t>
            </a:r>
          </a:p>
          <a:p>
            <a:r>
              <a:rPr lang="en-IN" dirty="0"/>
              <a:t> </a:t>
            </a:r>
          </a:p>
          <a:p>
            <a:r>
              <a:rPr lang="en-IN" dirty="0"/>
              <a:t> </a:t>
            </a:r>
          </a:p>
          <a:p>
            <a:pPr marL="342900" indent="-342900">
              <a:buFont typeface="Arial" panose="020B0604020202020204" pitchFamily="34" charset="0"/>
              <a:buChar char="•"/>
            </a:pPr>
            <a:endParaRPr lang="en-US" dirty="0"/>
          </a:p>
        </p:txBody>
      </p:sp>
      <p:sp>
        <p:nvSpPr>
          <p:cNvPr id="6" name="Rectangle 5"/>
          <p:cNvSpPr/>
          <p:nvPr/>
        </p:nvSpPr>
        <p:spPr>
          <a:xfrm>
            <a:off x="179512" y="267494"/>
            <a:ext cx="8784976" cy="2739211"/>
          </a:xfrm>
          <a:prstGeom prst="rect">
            <a:avLst/>
          </a:prstGeom>
        </p:spPr>
        <p:txBody>
          <a:bodyPr wrap="square">
            <a:spAutoFit/>
          </a:bodyPr>
          <a:lstStyle/>
          <a:p>
            <a:r>
              <a:rPr lang="en-IN" sz="3200" b="1" dirty="0">
                <a:latin typeface="Times New Roman" panose="02020603050405020304" pitchFamily="18" charset="0"/>
                <a:cs typeface="Times New Roman" panose="02020603050405020304" pitchFamily="18" charset="0"/>
              </a:rPr>
              <a:t>Why CNN?</a:t>
            </a:r>
          </a:p>
          <a:p>
            <a:endParaRPr lang="en-IN" sz="2000" dirty="0"/>
          </a:p>
          <a:p>
            <a:pPr marL="342900" indent="-342900" algn="just">
              <a:buFont typeface="Wingdings" pitchFamily="2" charset="2"/>
              <a:buChar char="Ø"/>
            </a:pPr>
            <a:r>
              <a:rPr lang="en-IN" sz="2000" dirty="0"/>
              <a:t> </a:t>
            </a:r>
            <a:r>
              <a:rPr lang="en-IN" sz="2000" dirty="0">
                <a:latin typeface="Times New Roman" panose="02020603050405020304" pitchFamily="18" charset="0"/>
                <a:cs typeface="Times New Roman" panose="02020603050405020304" pitchFamily="18" charset="0"/>
              </a:rPr>
              <a:t>Deep Neural Network</a:t>
            </a:r>
          </a:p>
          <a:p>
            <a:pPr marL="342900" indent="-342900" algn="just">
              <a:buFont typeface="Wingdings" pitchFamily="2" charset="2"/>
              <a:buChar char="Ø"/>
            </a:pPr>
            <a:r>
              <a:rPr lang="en-IN" sz="2000" dirty="0">
                <a:latin typeface="Times New Roman" panose="02020603050405020304" pitchFamily="18" charset="0"/>
                <a:cs typeface="Times New Roman" panose="02020603050405020304" pitchFamily="18" charset="0"/>
              </a:rPr>
              <a:t> Designed from Biologically driven models.</a:t>
            </a:r>
          </a:p>
          <a:p>
            <a:pPr marL="342900" indent="-342900" algn="just">
              <a:buFont typeface="Wingdings" pitchFamily="2" charset="2"/>
              <a:buChar char="Ø"/>
            </a:pPr>
            <a:r>
              <a:rPr lang="en-IN" sz="2000" dirty="0">
                <a:latin typeface="Times New Roman" panose="02020603050405020304" pitchFamily="18" charset="0"/>
                <a:cs typeface="Times New Roman" panose="02020603050405020304" pitchFamily="18" charset="0"/>
              </a:rPr>
              <a:t> How a human eye perceives an image into the brain is in different layer that’s        how CNN was designed.</a:t>
            </a:r>
          </a:p>
          <a:p>
            <a:pPr marL="342900" indent="-342900" algn="just">
              <a:buFont typeface="Wingdings" pitchFamily="2" charset="2"/>
              <a:buChar char="Ø"/>
            </a:pPr>
            <a:r>
              <a:rPr lang="en-IN" sz="2000" dirty="0">
                <a:latin typeface="Times New Roman" panose="02020603050405020304" pitchFamily="18" charset="0"/>
                <a:cs typeface="Times New Roman" panose="02020603050405020304" pitchFamily="18" charset="0"/>
              </a:rPr>
              <a:t> Proven very efficient for all image processing and pattern recognition .  </a:t>
            </a:r>
          </a:p>
          <a:p>
            <a:endParaRPr lang="en-IN" sz="2000" dirty="0"/>
          </a:p>
        </p:txBody>
      </p:sp>
    </p:spTree>
    <p:extLst>
      <p:ext uri="{BB962C8B-B14F-4D97-AF65-F5344CB8AC3E}">
        <p14:creationId xmlns:p14="http://schemas.microsoft.com/office/powerpoint/2010/main" val="329144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06374" y="256963"/>
            <a:ext cx="704224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Problem Statements</a:t>
            </a:r>
          </a:p>
        </p:txBody>
      </p:sp>
      <p:sp>
        <p:nvSpPr>
          <p:cNvPr id="3" name="Rectangle 2">
            <a:extLst>
              <a:ext uri="{FF2B5EF4-FFF2-40B4-BE49-F238E27FC236}">
                <a16:creationId xmlns:a16="http://schemas.microsoft.com/office/drawing/2014/main" id="{61D127C3-0110-44AC-8026-9E1F2AA1F925}"/>
              </a:ext>
            </a:extLst>
          </p:cNvPr>
          <p:cNvSpPr/>
          <p:nvPr/>
        </p:nvSpPr>
        <p:spPr>
          <a:xfrm>
            <a:off x="755576" y="1419622"/>
            <a:ext cx="7180112" cy="2554545"/>
          </a:xfrm>
          <a:prstGeom prst="rect">
            <a:avLst/>
          </a:prstGeom>
        </p:spPr>
        <p:txBody>
          <a:bodyPr wrap="square">
            <a:spAutoFit/>
          </a:bodyPr>
          <a:lstStyle/>
          <a:p>
            <a:pPr marL="285750" indent="-285750" fontAlgn="base">
              <a:spcBef>
                <a:spcPct val="0"/>
              </a:spcBef>
              <a:spcAft>
                <a:spcPct val="0"/>
              </a:spcAft>
              <a:buFont typeface="Wingdings" pitchFamily="2" charset="2"/>
              <a:buChar char="Ø"/>
              <a:tabLst>
                <a:tab pos="596900" algn="l"/>
              </a:tabLst>
            </a:pPr>
            <a:r>
              <a:rPr lang="en-US" dirty="0"/>
              <a:t>Farming has always been a key player in GDP with a holding of more than 15.9%. Plant disease have always been a procrastinating threat for farming and indirectly for food security. As the detection has always been done through human eyes (in India from C.E) and most of the time it’s too late which makes them not fit for this kind of detection which requires high persistence. So, to reduce this threat is to design a machine which can detect Visual plant diseases and reduce the continues monitoring job and time for the farmers.</a:t>
            </a:r>
            <a:endParaRPr lang="en-IN" dirty="0"/>
          </a:p>
          <a:p>
            <a:pPr lvl="0" fontAlgn="base">
              <a:spcBef>
                <a:spcPct val="0"/>
              </a:spcBef>
              <a:spcAft>
                <a:spcPct val="0"/>
              </a:spcAft>
              <a:tabLst>
                <a:tab pos="596900"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5571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9C5565-5484-4217-9461-FDC393D49459}"/>
              </a:ext>
            </a:extLst>
          </p:cNvPr>
          <p:cNvSpPr/>
          <p:nvPr/>
        </p:nvSpPr>
        <p:spPr>
          <a:xfrm>
            <a:off x="251520" y="267495"/>
            <a:ext cx="8892483" cy="584775"/>
          </a:xfrm>
          <a:prstGeom prst="rect">
            <a:avLst/>
          </a:prstGeom>
        </p:spPr>
        <p:txBody>
          <a:bodyPr wrap="square">
            <a:spAutoFit/>
          </a:bodyPr>
          <a:lstStyle/>
          <a:p>
            <a:pPr algn="ctr"/>
            <a:r>
              <a:rPr lang="en-IN" sz="3200" b="1" dirty="0">
                <a:latin typeface="Times New Roman" panose="02020603050405020304" pitchFamily="18" charset="0"/>
                <a:cs typeface="Times New Roman" panose="02020603050405020304" pitchFamily="18" charset="0"/>
              </a:rPr>
              <a:t>Objective</a:t>
            </a:r>
          </a:p>
        </p:txBody>
      </p:sp>
      <p:sp>
        <p:nvSpPr>
          <p:cNvPr id="7" name="Rectangle 6"/>
          <p:cNvSpPr/>
          <p:nvPr/>
        </p:nvSpPr>
        <p:spPr>
          <a:xfrm>
            <a:off x="683568" y="987574"/>
            <a:ext cx="7920880" cy="1938992"/>
          </a:xfrm>
          <a:prstGeom prst="rect">
            <a:avLst/>
          </a:prstGeom>
        </p:spPr>
        <p:txBody>
          <a:bodyPr wrap="square">
            <a:spAutoFit/>
          </a:bodyPr>
          <a:lstStyle/>
          <a:p>
            <a:pPr lvl="0" fontAlgn="base">
              <a:spcBef>
                <a:spcPct val="0"/>
              </a:spcBef>
              <a:spcAft>
                <a:spcPct val="0"/>
              </a:spcAft>
              <a:tabLst>
                <a:tab pos="736600" algn="l"/>
              </a:tabLst>
            </a:pPr>
            <a:r>
              <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Main objective is to identify the plant diseases using image processing.</a:t>
            </a:r>
          </a:p>
          <a:p>
            <a:pPr lvl="0" fontAlgn="base">
              <a:spcBef>
                <a:spcPct val="0"/>
              </a:spcBef>
              <a:spcAft>
                <a:spcPct val="0"/>
              </a:spcAft>
              <a:tabLst>
                <a:tab pos="736600" algn="l"/>
              </a:tabLst>
            </a:pPr>
            <a:endPar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742950" lvl="1" indent="-285750">
              <a:buFont typeface="Wingdings" pitchFamily="2" charset="2"/>
              <a:buChar char="Ø"/>
            </a:pPr>
            <a:r>
              <a:rPr lang="en-US" dirty="0"/>
              <a:t>To design such system that can detect crop disease and pest accurately.</a:t>
            </a:r>
            <a:endParaRPr lang="en-IN" sz="1600" dirty="0"/>
          </a:p>
          <a:p>
            <a:pPr marL="742950" lvl="1" indent="-285750">
              <a:buFont typeface="Wingdings" pitchFamily="2" charset="2"/>
              <a:buChar char="Ø"/>
            </a:pPr>
            <a:r>
              <a:rPr lang="en-US" dirty="0"/>
              <a:t>Which can reduce the attack of pests by using proper pesticides and remedies.</a:t>
            </a:r>
            <a:endParaRPr lang="en-IN" sz="1600" dirty="0"/>
          </a:p>
          <a:p>
            <a:pPr marL="742950" lvl="1" indent="-285750">
              <a:buFont typeface="Wingdings" pitchFamily="2" charset="2"/>
              <a:buChar char="Ø"/>
            </a:pPr>
            <a:r>
              <a:rPr lang="en-US" dirty="0"/>
              <a:t>Give better accuracy of detection.</a:t>
            </a:r>
            <a:endParaRPr lang="en-IN" sz="1600" dirty="0"/>
          </a:p>
          <a:p>
            <a:pPr lvl="0" fontAlgn="base">
              <a:spcBef>
                <a:spcPct val="0"/>
              </a:spcBef>
              <a:spcAft>
                <a:spcPct val="0"/>
              </a:spcAft>
              <a:tabLst>
                <a:tab pos="736600"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8390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1510"/>
            <a:ext cx="9144000" cy="360040"/>
          </a:xfrm>
        </p:spPr>
        <p:txBody>
          <a:bodyPr>
            <a:normAutofit fontScale="90000"/>
          </a:bodyPr>
          <a:lstStyle/>
          <a:p>
            <a:r>
              <a:rPr lang="en-IN" sz="2200" b="1" dirty="0">
                <a:solidFill>
                  <a:schemeClr val="tx1"/>
                </a:solidFill>
              </a:rPr>
              <a:t>Image-based disease diagnosis training using convolutional neural networks</a:t>
            </a:r>
            <a:br>
              <a:rPr lang="en-IN" dirty="0"/>
            </a:br>
            <a:endParaRPr lang="en-IN" dirty="0"/>
          </a:p>
        </p:txBody>
      </p:sp>
      <p:pic>
        <p:nvPicPr>
          <p:cNvPr id="3" name="Picture 2"/>
          <p:cNvPicPr/>
          <p:nvPr/>
        </p:nvPicPr>
        <p:blipFill>
          <a:blip r:embed="rId2" cstate="print">
            <a:clrChange>
              <a:clrFrom>
                <a:srgbClr val="FFFFFF"/>
              </a:clrFrom>
              <a:clrTo>
                <a:srgbClr val="FFFFFF">
                  <a:alpha val="0"/>
                </a:srgbClr>
              </a:clrTo>
            </a:clrChange>
          </a:blip>
          <a:srcRect/>
          <a:stretch>
            <a:fillRect/>
          </a:stretch>
        </p:blipFill>
        <p:spPr bwMode="auto">
          <a:xfrm>
            <a:off x="467544" y="627534"/>
            <a:ext cx="7344816" cy="451596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8064896" cy="432048"/>
          </a:xfrm>
        </p:spPr>
        <p:txBody>
          <a:bodyPr>
            <a:noAutofit/>
          </a:bodyPr>
          <a:lstStyle/>
          <a:p>
            <a:r>
              <a:rPr lang="en-IN" sz="2400" b="1" dirty="0">
                <a:solidFill>
                  <a:schemeClr val="tx1"/>
                </a:solidFill>
                <a:latin typeface="Times New Roman" pitchFamily="18" charset="0"/>
                <a:cs typeface="Times New Roman" pitchFamily="18" charset="0"/>
              </a:rPr>
              <a:t>Flow Chart Explaining The Process of Machine</a:t>
            </a:r>
          </a:p>
        </p:txBody>
      </p:sp>
      <p:pic>
        <p:nvPicPr>
          <p:cNvPr id="4" name="image4.png">
            <a:extLst>
              <a:ext uri="{FF2B5EF4-FFF2-40B4-BE49-F238E27FC236}">
                <a16:creationId xmlns:a16="http://schemas.microsoft.com/office/drawing/2014/main" id="{F5687D46-E043-1D48-992C-799CAAC38F28}"/>
              </a:ext>
            </a:extLst>
          </p:cNvPr>
          <p:cNvPicPr/>
          <p:nvPr/>
        </p:nvPicPr>
        <p:blipFill>
          <a:blip r:embed="rId2" cstate="print"/>
          <a:stretch>
            <a:fillRect/>
          </a:stretch>
        </p:blipFill>
        <p:spPr>
          <a:xfrm>
            <a:off x="1879917" y="699542"/>
            <a:ext cx="5384165" cy="4176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5C9F77-A6B9-F344-A1E3-E339E7138508}"/>
              </a:ext>
            </a:extLst>
          </p:cNvPr>
          <p:cNvSpPr txBox="1"/>
          <p:nvPr/>
        </p:nvSpPr>
        <p:spPr>
          <a:xfrm>
            <a:off x="0" y="195945"/>
            <a:ext cx="91440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a16="http://schemas.microsoft.com/office/drawing/2014/main" id="{D0C99602-3326-D14C-A84B-E6CFE5D7ACD5}"/>
              </a:ext>
            </a:extLst>
          </p:cNvPr>
          <p:cNvSpPr txBox="1"/>
          <p:nvPr/>
        </p:nvSpPr>
        <p:spPr>
          <a:xfrm>
            <a:off x="215516" y="915566"/>
            <a:ext cx="8712968" cy="2985433"/>
          </a:xfrm>
          <a:prstGeom prst="rect">
            <a:avLst/>
          </a:prstGeom>
          <a:noFill/>
        </p:spPr>
        <p:txBody>
          <a:bodyPr wrap="square" rtlCol="0">
            <a:spAutoFit/>
          </a:bodyPr>
          <a:lstStyle/>
          <a:p>
            <a:pPr marL="342900" indent="-342900" algn="just">
              <a:buFont typeface="Wingdings" pitchFamily="2" charset="2"/>
              <a:buChar char="Ø"/>
            </a:pPr>
            <a:r>
              <a:rPr lang="en-IN" sz="2800" b="1" dirty="0"/>
              <a:t>Feasible study Phase</a:t>
            </a:r>
          </a:p>
          <a:p>
            <a:pPr marL="342900" indent="-342900" algn="just">
              <a:buFont typeface="Wingdings" pitchFamily="2" charset="2"/>
              <a:buChar char="Ø"/>
            </a:pPr>
            <a:r>
              <a:rPr lang="en-IN" sz="2800" b="1" dirty="0"/>
              <a:t>Requirement Analysis</a:t>
            </a:r>
          </a:p>
          <a:p>
            <a:pPr marL="342900" indent="-342900" algn="just">
              <a:buFont typeface="Wingdings" pitchFamily="2" charset="2"/>
              <a:buChar char="Ø"/>
            </a:pPr>
            <a:r>
              <a:rPr lang="en-IN" sz="2800" b="1" dirty="0"/>
              <a:t>Design Phase</a:t>
            </a:r>
            <a:endParaRPr lang="en-IN" sz="2800" dirty="0"/>
          </a:p>
          <a:p>
            <a:pPr marL="342900" indent="-342900" algn="just">
              <a:buFont typeface="Wingdings" pitchFamily="2" charset="2"/>
              <a:buChar char="Ø"/>
            </a:pPr>
            <a:r>
              <a:rPr lang="en-IN" sz="2800" b="1" dirty="0"/>
              <a:t>Implementation Phase</a:t>
            </a:r>
          </a:p>
          <a:p>
            <a:pPr marL="342900" indent="-342900" algn="just">
              <a:buFont typeface="Wingdings" pitchFamily="2" charset="2"/>
              <a:buChar char="Ø"/>
            </a:pPr>
            <a:r>
              <a:rPr lang="en-IN" sz="2800" b="1" dirty="0"/>
              <a:t>Testing Phase</a:t>
            </a:r>
          </a:p>
          <a:p>
            <a:pPr marL="342900" indent="-342900" algn="just">
              <a:buFont typeface="Wingdings" pitchFamily="2" charset="2"/>
              <a:buChar char="Ø"/>
            </a:pPr>
            <a:r>
              <a:rPr lang="en-IN" sz="2800" b="1" dirty="0"/>
              <a:t>Deployment Phase</a:t>
            </a:r>
          </a:p>
          <a:p>
            <a:pPr algn="just"/>
            <a:r>
              <a:rPr lang="en-IN" sz="2000" b="1" dirty="0"/>
              <a:t>       </a:t>
            </a:r>
            <a:endParaRPr lang="en-IN" sz="2000" dirty="0"/>
          </a:p>
        </p:txBody>
      </p:sp>
    </p:spTree>
    <p:extLst>
      <p:ext uri="{BB962C8B-B14F-4D97-AF65-F5344CB8AC3E}">
        <p14:creationId xmlns:p14="http://schemas.microsoft.com/office/powerpoint/2010/main" val="2184181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270</Words>
  <Application>Microsoft Macintosh PowerPoint</Application>
  <PresentationFormat>On-screen Show (16:9)</PresentationFormat>
  <Paragraphs>51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PowerPoint Presentation</vt:lpstr>
      <vt:lpstr>   Image Based Plant Disease Detection Using Neural Network   </vt:lpstr>
      <vt:lpstr>INTRODUCTION</vt:lpstr>
      <vt:lpstr>PowerPoint Presentation</vt:lpstr>
      <vt:lpstr>PowerPoint Presentation</vt:lpstr>
      <vt:lpstr>PowerPoint Presentation</vt:lpstr>
      <vt:lpstr>Image-based disease diagnosis training using convolutional neural networks </vt:lpstr>
      <vt:lpstr>Flow Chart Explaining The Process of Machine</vt:lpstr>
      <vt:lpstr>PowerPoint Presentation</vt:lpstr>
      <vt:lpstr>Import Modules</vt:lpstr>
      <vt:lpstr>Dataset Folder Location</vt:lpstr>
      <vt:lpstr>PowerPoint Presentation</vt:lpstr>
      <vt:lpstr>PowerPoint Presentation</vt:lpstr>
      <vt:lpstr>PowerPoint Presentation</vt:lpstr>
      <vt:lpstr>Some Predicted Output Of The Machine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15-bs579TX</dc:creator>
  <cp:lastModifiedBy>Microsoft Office User</cp:lastModifiedBy>
  <cp:revision>42</cp:revision>
  <dcterms:created xsi:type="dcterms:W3CDTF">2020-11-05T14:21:44Z</dcterms:created>
  <dcterms:modified xsi:type="dcterms:W3CDTF">2020-12-09T00:47:00Z</dcterms:modified>
</cp:coreProperties>
</file>