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Nunito"/>
      <p:regular r:id="rId59"/>
      <p:bold r:id="rId60"/>
      <p:italic r:id="rId61"/>
      <p:boldItalic r:id="rId62"/>
    </p:embeddedFont>
    <p:embeddedFont>
      <p:font typeface="Montserrat"/>
      <p:regular r:id="rId63"/>
      <p:bold r:id="rId64"/>
      <p:italic r:id="rId65"/>
      <p:boldItalic r:id="rId66"/>
    </p:embeddedFont>
    <p:embeddedFont>
      <p:font typeface="Outfit"/>
      <p:regular r:id="rId67"/>
      <p:bold r:id="rId68"/>
    </p:embeddedFont>
    <p:embeddedFont>
      <p:font typeface="Roboto Mono"/>
      <p:regular r:id="rId69"/>
      <p:bold r:id="rId70"/>
      <p:italic r:id="rId71"/>
      <p:boldItalic r:id="rId72"/>
    </p:embeddedFont>
    <p:embeddedFont>
      <p:font typeface="DM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558AC-8A97-4FE3-A40F-685C5CB85121}">
  <a:tblStyle styleId="{39D558AC-8A97-4FE3-A40F-685C5CB851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FD85E5-AF29-4968-B513-21D01C1445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DMSans-regular.fntdata"/><Relationship Id="rId72" Type="http://schemas.openxmlformats.org/officeDocument/2006/relationships/font" Target="fonts/RobotoMono-boldItalic.fntdata"/><Relationship Id="rId31" Type="http://schemas.openxmlformats.org/officeDocument/2006/relationships/slide" Target="slides/slide26.xml"/><Relationship Id="rId75" Type="http://schemas.openxmlformats.org/officeDocument/2006/relationships/font" Target="fonts/DMSans-italic.fntdata"/><Relationship Id="rId30" Type="http://schemas.openxmlformats.org/officeDocument/2006/relationships/slide" Target="slides/slide25.xml"/><Relationship Id="rId74" Type="http://schemas.openxmlformats.org/officeDocument/2006/relationships/font" Target="fonts/DMSans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DMSans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italic.fntdata"/><Relationship Id="rId70" Type="http://schemas.openxmlformats.org/officeDocument/2006/relationships/font" Target="fonts/RobotoMon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64" Type="http://schemas.openxmlformats.org/officeDocument/2006/relationships/font" Target="fonts/Montserrat-bold.fntdata"/><Relationship Id="rId63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66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68" Type="http://schemas.openxmlformats.org/officeDocument/2006/relationships/font" Target="fonts/Outfit-bold.fntdata"/><Relationship Id="rId23" Type="http://schemas.openxmlformats.org/officeDocument/2006/relationships/slide" Target="slides/slide18.xml"/><Relationship Id="rId67" Type="http://schemas.openxmlformats.org/officeDocument/2006/relationships/font" Target="fonts/Outfit-regular.fntdata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34f517e79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34f517e79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30048050fd2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30048050fd2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140bde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140bde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34f517e79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34f517e79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34f517e798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34f517e798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34f517e798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34f517e798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34f517e798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34f517e798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34f517e798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34f517e798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34f517e798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34f517e798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34f517e798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34f517e798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30048050fd2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30048050fd2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30054861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30054861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34f4fd942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34f4fd942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34f4fd942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34f4fd942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34f4fd942c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34f4fd942c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300548619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300548619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34f4fd942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34f4fd942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34f4fd942c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34f4fd942c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34f4fd942c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34f4fd942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34f4fd942c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34f4fd942c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34f4fd942c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34f4fd942c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34f4fd942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34f4fd942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3005486195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3005486195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34f4fd942c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34f4fd942c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34f4fd942c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4" name="Google Shape;2994;g34f4fd942c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34f4fd942c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34f4fd942c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34f4fd942cc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34f4fd942cc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3005486195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3005486195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30054861957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30054861957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34f4fd942c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34f4fd942c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34f517e798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1" name="Google Shape;3321;g34f517e798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34f4fd94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34f4fd94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34f517e798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34f517e798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34f517e798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3" name="Google Shape;3333;g34f517e798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34f4fd942c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34f4fd942c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3005486195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3005486195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34f4fd942c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34f4fd942c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g34f4fd942c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4" name="Google Shape;3454;g34f4fd942c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34f4fd942c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34f4fd942c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34f4fd942c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6" name="Google Shape;3466;g34f4fd942c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34f4fd942c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34f4fd942c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6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3005486195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3005486195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2125826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2125826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30048050fd2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30048050fd2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34f517e79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34f517e79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30048050fd2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30048050fd2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34f517e7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34f517e7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467450"/>
            <a:ext cx="7713900" cy="14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55875" y="3033450"/>
            <a:ext cx="4832100" cy="409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846650" y="4003725"/>
            <a:ext cx="1149450" cy="991875"/>
            <a:chOff x="5616775" y="1989425"/>
            <a:chExt cx="1149450" cy="991875"/>
          </a:xfrm>
        </p:grpSpPr>
        <p:sp>
          <p:nvSpPr>
            <p:cNvPr id="12" name="Google Shape;12;p2"/>
            <p:cNvSpPr/>
            <p:nvPr/>
          </p:nvSpPr>
          <p:spPr>
            <a:xfrm>
              <a:off x="6697225" y="1989425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711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254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798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341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885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287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167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-5875"/>
            <a:ext cx="3706800" cy="40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77" name="Google Shape;677;p11"/>
            <p:cNvSpPr/>
            <p:nvPr/>
          </p:nvSpPr>
          <p:spPr>
            <a:xfrm>
              <a:off x="0" y="0"/>
              <a:ext cx="2259900" cy="4995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11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680" name="Google Shape;680;p11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1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1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11"/>
            <p:cNvGrpSpPr/>
            <p:nvPr/>
          </p:nvGrpSpPr>
          <p:grpSpPr>
            <a:xfrm rot="-5400000">
              <a:off x="-953550" y="1233688"/>
              <a:ext cx="2384250" cy="200850"/>
              <a:chOff x="147900" y="4794738"/>
              <a:chExt cx="2384250" cy="200850"/>
            </a:xfrm>
          </p:grpSpPr>
          <p:sp>
            <p:nvSpPr>
              <p:cNvPr id="709" name="Google Shape;709;p11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11"/>
            <p:cNvGrpSpPr/>
            <p:nvPr/>
          </p:nvGrpSpPr>
          <p:grpSpPr>
            <a:xfrm rot="5400000">
              <a:off x="7384200" y="-110462"/>
              <a:ext cx="223350" cy="728250"/>
              <a:chOff x="2975550" y="4267338"/>
              <a:chExt cx="223350" cy="728250"/>
            </a:xfrm>
          </p:grpSpPr>
          <p:sp>
            <p:nvSpPr>
              <p:cNvPr id="742" name="Google Shape;742;p11"/>
              <p:cNvSpPr/>
              <p:nvPr/>
            </p:nvSpPr>
            <p:spPr>
              <a:xfrm>
                <a:off x="2975550" y="466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975550" y="4531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975550" y="4399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975550" y="4267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3129900" y="466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3129900" y="4531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3129900" y="4399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3129900" y="4267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29755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3129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29755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3129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4" name="Google Shape;754;p11"/>
          <p:cNvSpPr txBox="1"/>
          <p:nvPr>
            <p:ph hasCustomPrompt="1" type="title"/>
          </p:nvPr>
        </p:nvSpPr>
        <p:spPr>
          <a:xfrm>
            <a:off x="1284000" y="1822313"/>
            <a:ext cx="65760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5" name="Google Shape;755;p11"/>
          <p:cNvSpPr txBox="1"/>
          <p:nvPr>
            <p:ph idx="1" type="subTitle"/>
          </p:nvPr>
        </p:nvSpPr>
        <p:spPr>
          <a:xfrm>
            <a:off x="1284000" y="2736713"/>
            <a:ext cx="6576000" cy="71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3"/>
          <p:cNvSpPr txBox="1"/>
          <p:nvPr>
            <p:ph hasCustomPrompt="1" idx="2" type="title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/>
          <p:nvPr>
            <p:ph hasCustomPrompt="1" idx="3" type="title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1" name="Google Shape;761;p13"/>
          <p:cNvSpPr txBox="1"/>
          <p:nvPr>
            <p:ph hasCustomPrompt="1" idx="4" type="title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/>
          <p:nvPr>
            <p:ph hasCustomPrompt="1" idx="5" type="title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/>
          <p:nvPr>
            <p:ph hasCustomPrompt="1" idx="6" type="title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4" name="Google Shape;764;p13"/>
          <p:cNvSpPr txBox="1"/>
          <p:nvPr>
            <p:ph hasCustomPrompt="1" idx="7" type="title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/>
          <p:nvPr>
            <p:ph idx="1" type="subTitle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6" name="Google Shape;766;p13"/>
          <p:cNvSpPr txBox="1"/>
          <p:nvPr>
            <p:ph idx="8" type="subTitle"/>
          </p:nvPr>
        </p:nvSpPr>
        <p:spPr>
          <a:xfrm>
            <a:off x="1900248" y="2571745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7" name="Google Shape;767;p13"/>
          <p:cNvSpPr txBox="1"/>
          <p:nvPr>
            <p:ph idx="9" type="subTitle"/>
          </p:nvPr>
        </p:nvSpPr>
        <p:spPr>
          <a:xfrm>
            <a:off x="1900248" y="3269914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8" name="Google Shape;768;p13"/>
          <p:cNvSpPr txBox="1"/>
          <p:nvPr>
            <p:ph idx="13" type="subTitle"/>
          </p:nvPr>
        </p:nvSpPr>
        <p:spPr>
          <a:xfrm>
            <a:off x="5536283" y="1873583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9" name="Google Shape;769;p13"/>
          <p:cNvSpPr txBox="1"/>
          <p:nvPr>
            <p:ph idx="14" type="subTitle"/>
          </p:nvPr>
        </p:nvSpPr>
        <p:spPr>
          <a:xfrm>
            <a:off x="5536283" y="2571752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0" name="Google Shape;770;p13"/>
          <p:cNvSpPr txBox="1"/>
          <p:nvPr>
            <p:ph idx="15" type="subTitle"/>
          </p:nvPr>
        </p:nvSpPr>
        <p:spPr>
          <a:xfrm>
            <a:off x="5536283" y="3269922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771" name="Google Shape;771;p13"/>
          <p:cNvGrpSpPr/>
          <p:nvPr/>
        </p:nvGrpSpPr>
        <p:grpSpPr>
          <a:xfrm>
            <a:off x="0" y="0"/>
            <a:ext cx="9143950" cy="5143500"/>
            <a:chOff x="0" y="0"/>
            <a:chExt cx="9143950" cy="5143500"/>
          </a:xfrm>
        </p:grpSpPr>
        <p:sp>
          <p:nvSpPr>
            <p:cNvPr id="772" name="Google Shape;772;p13"/>
            <p:cNvSpPr/>
            <p:nvPr/>
          </p:nvSpPr>
          <p:spPr>
            <a:xfrm>
              <a:off x="2209150" y="0"/>
              <a:ext cx="69348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4" name="Google Shape;774;p13"/>
            <p:cNvGrpSpPr/>
            <p:nvPr/>
          </p:nvGrpSpPr>
          <p:grpSpPr>
            <a:xfrm rot="5400000">
              <a:off x="7703550" y="1233688"/>
              <a:ext cx="2384250" cy="200850"/>
              <a:chOff x="147900" y="4794738"/>
              <a:chExt cx="2384250" cy="200850"/>
            </a:xfrm>
          </p:grpSpPr>
          <p:sp>
            <p:nvSpPr>
              <p:cNvPr id="775" name="Google Shape;775;p13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13"/>
            <p:cNvGrpSpPr/>
            <p:nvPr/>
          </p:nvGrpSpPr>
          <p:grpSpPr>
            <a:xfrm flipH="1">
              <a:off x="147900" y="4135564"/>
              <a:ext cx="995100" cy="860036"/>
              <a:chOff x="5771125" y="2121264"/>
              <a:chExt cx="995100" cy="860036"/>
            </a:xfrm>
          </p:grpSpPr>
          <p:sp>
            <p:nvSpPr>
              <p:cNvPr id="808" name="Google Shape;808;p13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13"/>
            <p:cNvGrpSpPr/>
            <p:nvPr/>
          </p:nvGrpSpPr>
          <p:grpSpPr>
            <a:xfrm rot="10800000">
              <a:off x="147900" y="141988"/>
              <a:ext cx="200850" cy="686400"/>
              <a:chOff x="147900" y="141988"/>
              <a:chExt cx="200850" cy="686400"/>
            </a:xfrm>
          </p:grpSpPr>
          <p:sp>
            <p:nvSpPr>
              <p:cNvPr id="837" name="Google Shape;837;p13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7" name="Google Shape;847;p13"/>
            <p:cNvGrpSpPr/>
            <p:nvPr/>
          </p:nvGrpSpPr>
          <p:grpSpPr>
            <a:xfrm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848" name="Google Shape;848;p13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2" name="Google Shape;872;p14"/>
          <p:cNvGrpSpPr/>
          <p:nvPr/>
        </p:nvGrpSpPr>
        <p:grpSpPr>
          <a:xfrm>
            <a:off x="0" y="0"/>
            <a:ext cx="9143950" cy="5143500"/>
            <a:chOff x="0" y="0"/>
            <a:chExt cx="9143950" cy="5143500"/>
          </a:xfrm>
        </p:grpSpPr>
        <p:sp>
          <p:nvSpPr>
            <p:cNvPr id="873" name="Google Shape;873;p14"/>
            <p:cNvSpPr/>
            <p:nvPr/>
          </p:nvSpPr>
          <p:spPr>
            <a:xfrm>
              <a:off x="2209150" y="0"/>
              <a:ext cx="69348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5" name="Google Shape;875;p14"/>
            <p:cNvGrpSpPr/>
            <p:nvPr/>
          </p:nvGrpSpPr>
          <p:grpSpPr>
            <a:xfrm rot="5400000">
              <a:off x="7703550" y="1233688"/>
              <a:ext cx="2384250" cy="200850"/>
              <a:chOff x="147900" y="4794738"/>
              <a:chExt cx="2384250" cy="200850"/>
            </a:xfrm>
          </p:grpSpPr>
          <p:sp>
            <p:nvSpPr>
              <p:cNvPr id="876" name="Google Shape;876;p1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14"/>
            <p:cNvGrpSpPr/>
            <p:nvPr/>
          </p:nvGrpSpPr>
          <p:grpSpPr>
            <a:xfrm flipH="1">
              <a:off x="147900" y="4135564"/>
              <a:ext cx="995100" cy="860036"/>
              <a:chOff x="5771125" y="2121264"/>
              <a:chExt cx="995100" cy="860036"/>
            </a:xfrm>
          </p:grpSpPr>
          <p:sp>
            <p:nvSpPr>
              <p:cNvPr id="909" name="Google Shape;909;p14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7" name="Google Shape;937;p14"/>
            <p:cNvGrpSpPr/>
            <p:nvPr/>
          </p:nvGrpSpPr>
          <p:grpSpPr>
            <a:xfrm rot="10800000">
              <a:off x="147900" y="141988"/>
              <a:ext cx="200850" cy="686400"/>
              <a:chOff x="147900" y="141988"/>
              <a:chExt cx="200850" cy="686400"/>
            </a:xfrm>
          </p:grpSpPr>
          <p:sp>
            <p:nvSpPr>
              <p:cNvPr id="938" name="Google Shape;938;p14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14"/>
            <p:cNvGrpSpPr/>
            <p:nvPr/>
          </p:nvGrpSpPr>
          <p:grpSpPr>
            <a:xfrm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949" name="Google Shape;949;p14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4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3" name="Google Shape;973;p15"/>
          <p:cNvGrpSpPr/>
          <p:nvPr/>
        </p:nvGrpSpPr>
        <p:grpSpPr>
          <a:xfrm>
            <a:off x="0" y="0"/>
            <a:ext cx="8996100" cy="5143500"/>
            <a:chOff x="0" y="0"/>
            <a:chExt cx="8996100" cy="5143500"/>
          </a:xfrm>
        </p:grpSpPr>
        <p:sp>
          <p:nvSpPr>
            <p:cNvPr id="974" name="Google Shape;974;p15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5400000">
              <a:off x="72106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6" name="Google Shape;976;p15"/>
            <p:cNvGrpSpPr/>
            <p:nvPr/>
          </p:nvGrpSpPr>
          <p:grpSpPr>
            <a:xfrm flipH="1" rot="10800000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977" name="Google Shape;977;p1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5" name="Google Shape;1005;p15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1006" name="Google Shape;1006;p1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15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1039" name="Google Shape;1039;p15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5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5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5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5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5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5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5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1" name="Google Shape;1051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52" name="Google Shape;1052;p16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16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1055" name="Google Shape;1055;p16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3" name="Google Shape;1083;p16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1084" name="Google Shape;1084;p16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16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1117" name="Google Shape;1117;p16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6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6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6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6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6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6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6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6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6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6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6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7"/>
          <p:cNvSpPr txBox="1"/>
          <p:nvPr>
            <p:ph hasCustomPrompt="1" type="title"/>
          </p:nvPr>
        </p:nvSpPr>
        <p:spPr>
          <a:xfrm>
            <a:off x="715100" y="27683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1" name="Google Shape;1151;p17"/>
          <p:cNvSpPr txBox="1"/>
          <p:nvPr>
            <p:ph idx="1" type="subTitle"/>
          </p:nvPr>
        </p:nvSpPr>
        <p:spPr>
          <a:xfrm>
            <a:off x="715100" y="3537251"/>
            <a:ext cx="34926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2" name="Google Shape;1152;p17"/>
          <p:cNvSpPr txBox="1"/>
          <p:nvPr>
            <p:ph hasCustomPrompt="1" idx="2" type="title"/>
          </p:nvPr>
        </p:nvSpPr>
        <p:spPr>
          <a:xfrm>
            <a:off x="2825700" y="124054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3" name="Google Shape;1153;p17"/>
          <p:cNvSpPr txBox="1"/>
          <p:nvPr>
            <p:ph idx="3" type="subTitle"/>
          </p:nvPr>
        </p:nvSpPr>
        <p:spPr>
          <a:xfrm>
            <a:off x="2825700" y="2009455"/>
            <a:ext cx="34926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4" name="Google Shape;1154;p17"/>
          <p:cNvSpPr txBox="1"/>
          <p:nvPr>
            <p:ph hasCustomPrompt="1" idx="4" type="title"/>
          </p:nvPr>
        </p:nvSpPr>
        <p:spPr>
          <a:xfrm>
            <a:off x="4936300" y="276836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5" name="Google Shape;1155;p17"/>
          <p:cNvSpPr txBox="1"/>
          <p:nvPr>
            <p:ph idx="5" type="subTitle"/>
          </p:nvPr>
        </p:nvSpPr>
        <p:spPr>
          <a:xfrm>
            <a:off x="4936300" y="3537251"/>
            <a:ext cx="34926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56" name="Google Shape;1156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57" name="Google Shape;1157;p17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9" name="Google Shape;1159;p17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1160" name="Google Shape;1160;p17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7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7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7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7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7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7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7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7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7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7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7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7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7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7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7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7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8" name="Google Shape;1188;p17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1189" name="Google Shape;1189;p17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7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7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7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7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7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7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7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7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7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7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7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7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7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7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7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7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7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7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7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7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7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7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7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7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7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7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7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7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7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7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7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1" name="Google Shape;1221;p17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1222" name="Google Shape;1222;p17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7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7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7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7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7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7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7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7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7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7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7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7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7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7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7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7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7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7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7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7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7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7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7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7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7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7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7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7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7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8"/>
          <p:cNvSpPr txBox="1"/>
          <p:nvPr>
            <p:ph type="title"/>
          </p:nvPr>
        </p:nvSpPr>
        <p:spPr>
          <a:xfrm>
            <a:off x="1341200" y="3304100"/>
            <a:ext cx="64617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6" name="Google Shape;1256;p18"/>
          <p:cNvSpPr txBox="1"/>
          <p:nvPr>
            <p:ph idx="1" type="subTitle"/>
          </p:nvPr>
        </p:nvSpPr>
        <p:spPr>
          <a:xfrm>
            <a:off x="1341275" y="3880100"/>
            <a:ext cx="6461700" cy="5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7" name="Google Shape;1257;p18"/>
          <p:cNvSpPr/>
          <p:nvPr/>
        </p:nvSpPr>
        <p:spPr>
          <a:xfrm>
            <a:off x="1783075" y="133350"/>
            <a:ext cx="7212900" cy="208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18"/>
          <p:cNvGrpSpPr/>
          <p:nvPr/>
        </p:nvGrpSpPr>
        <p:grpSpPr>
          <a:xfrm rot="10800000">
            <a:off x="147900" y="147900"/>
            <a:ext cx="995100" cy="860036"/>
            <a:chOff x="5771125" y="2121264"/>
            <a:chExt cx="995100" cy="860036"/>
          </a:xfrm>
        </p:grpSpPr>
        <p:sp>
          <p:nvSpPr>
            <p:cNvPr id="1259" name="Google Shape;1259;p18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18"/>
          <p:cNvSpPr/>
          <p:nvPr/>
        </p:nvSpPr>
        <p:spPr>
          <a:xfrm rot="10800000">
            <a:off x="0" y="480450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18"/>
          <p:cNvGrpSpPr/>
          <p:nvPr/>
        </p:nvGrpSpPr>
        <p:grpSpPr>
          <a:xfrm rot="5400000">
            <a:off x="-943700" y="3708963"/>
            <a:ext cx="2384250" cy="200850"/>
            <a:chOff x="147900" y="4794738"/>
            <a:chExt cx="2384250" cy="200850"/>
          </a:xfrm>
        </p:grpSpPr>
        <p:sp>
          <p:nvSpPr>
            <p:cNvPr id="1289" name="Google Shape;1289;p18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18"/>
          <p:cNvGrpSpPr/>
          <p:nvPr/>
        </p:nvGrpSpPr>
        <p:grpSpPr>
          <a:xfrm>
            <a:off x="6611725" y="4794738"/>
            <a:ext cx="2384250" cy="200850"/>
            <a:chOff x="147900" y="4794738"/>
            <a:chExt cx="2384250" cy="200850"/>
          </a:xfrm>
        </p:grpSpPr>
        <p:sp>
          <p:nvSpPr>
            <p:cNvPr id="1322" name="Google Shape;1322;p18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18"/>
          <p:cNvSpPr/>
          <p:nvPr>
            <p:ph idx="2" type="pic"/>
          </p:nvPr>
        </p:nvSpPr>
        <p:spPr>
          <a:xfrm>
            <a:off x="715100" y="534989"/>
            <a:ext cx="2488800" cy="24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5" name="Google Shape;1355;p18"/>
          <p:cNvSpPr/>
          <p:nvPr>
            <p:ph idx="3" type="pic"/>
          </p:nvPr>
        </p:nvSpPr>
        <p:spPr>
          <a:xfrm>
            <a:off x="3327618" y="534989"/>
            <a:ext cx="2488800" cy="248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6" name="Google Shape;1356;p18"/>
          <p:cNvSpPr/>
          <p:nvPr>
            <p:ph idx="4" type="pic"/>
          </p:nvPr>
        </p:nvSpPr>
        <p:spPr>
          <a:xfrm>
            <a:off x="5940136" y="534989"/>
            <a:ext cx="2488800" cy="24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19"/>
          <p:cNvGrpSpPr/>
          <p:nvPr/>
        </p:nvGrpSpPr>
        <p:grpSpPr>
          <a:xfrm>
            <a:off x="147900" y="142000"/>
            <a:ext cx="8996100" cy="5015200"/>
            <a:chOff x="147900" y="142000"/>
            <a:chExt cx="8996100" cy="5015200"/>
          </a:xfrm>
        </p:grpSpPr>
        <p:sp>
          <p:nvSpPr>
            <p:cNvPr id="1359" name="Google Shape;1359;p19"/>
            <p:cNvSpPr/>
            <p:nvPr/>
          </p:nvSpPr>
          <p:spPr>
            <a:xfrm>
              <a:off x="1854900" y="4059800"/>
              <a:ext cx="7289100" cy="109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0" name="Google Shape;1360;p19"/>
            <p:cNvGrpSpPr/>
            <p:nvPr/>
          </p:nvGrpSpPr>
          <p:grpSpPr>
            <a:xfrm rot="10800000">
              <a:off x="147900" y="142000"/>
              <a:ext cx="995100" cy="860036"/>
              <a:chOff x="5771125" y="2121264"/>
              <a:chExt cx="995100" cy="860036"/>
            </a:xfrm>
          </p:grpSpPr>
          <p:sp>
            <p:nvSpPr>
              <p:cNvPr id="1361" name="Google Shape;1361;p19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9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9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9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9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9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9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9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9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9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9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9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9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9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9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9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9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9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9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19"/>
            <p:cNvGrpSpPr/>
            <p:nvPr/>
          </p:nvGrpSpPr>
          <p:grpSpPr>
            <a:xfrm flipH="1">
              <a:off x="147900" y="4167213"/>
              <a:ext cx="200850" cy="686400"/>
              <a:chOff x="147900" y="141988"/>
              <a:chExt cx="200850" cy="686400"/>
            </a:xfrm>
          </p:grpSpPr>
          <p:sp>
            <p:nvSpPr>
              <p:cNvPr id="1390" name="Google Shape;1390;p19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9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9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9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9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9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9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9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9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9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0" name="Google Shape;1400;p19"/>
            <p:cNvGrpSpPr/>
            <p:nvPr/>
          </p:nvGrpSpPr>
          <p:grpSpPr>
            <a:xfrm flipH="1"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1401" name="Google Shape;1401;p19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9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9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9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9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9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9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9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9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9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9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9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9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9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9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9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9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9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9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9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9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9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3" name="Google Shape;1423;p19"/>
          <p:cNvSpPr txBox="1"/>
          <p:nvPr>
            <p:ph type="title"/>
          </p:nvPr>
        </p:nvSpPr>
        <p:spPr>
          <a:xfrm>
            <a:off x="720000" y="1565850"/>
            <a:ext cx="39327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4" name="Google Shape;1424;p19"/>
          <p:cNvSpPr txBox="1"/>
          <p:nvPr>
            <p:ph idx="1" type="subTitle"/>
          </p:nvPr>
        </p:nvSpPr>
        <p:spPr>
          <a:xfrm>
            <a:off x="720000" y="2663250"/>
            <a:ext cx="3932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5" name="Google Shape;1425;p19"/>
          <p:cNvSpPr/>
          <p:nvPr>
            <p:ph idx="2" type="pic"/>
          </p:nvPr>
        </p:nvSpPr>
        <p:spPr>
          <a:xfrm>
            <a:off x="5063025" y="535000"/>
            <a:ext cx="33660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8" name="Google Shape;1428;p20"/>
          <p:cNvSpPr txBox="1"/>
          <p:nvPr>
            <p:ph idx="1" type="subTitle"/>
          </p:nvPr>
        </p:nvSpPr>
        <p:spPr>
          <a:xfrm>
            <a:off x="715100" y="1177225"/>
            <a:ext cx="7704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29" name="Google Shape;1429;p20"/>
          <p:cNvSpPr txBox="1"/>
          <p:nvPr>
            <p:ph idx="2" type="subTitle"/>
          </p:nvPr>
        </p:nvSpPr>
        <p:spPr>
          <a:xfrm>
            <a:off x="715200" y="2150968"/>
            <a:ext cx="77040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0" name="Google Shape;1430;p20"/>
          <p:cNvSpPr txBox="1"/>
          <p:nvPr>
            <p:ph idx="3" type="subTitle"/>
          </p:nvPr>
        </p:nvSpPr>
        <p:spPr>
          <a:xfrm>
            <a:off x="715100" y="3709410"/>
            <a:ext cx="7704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431" name="Google Shape;1431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32" name="Google Shape;1432;p20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20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1435" name="Google Shape;1435;p20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0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0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0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0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" name="Google Shape;1463;p20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1464" name="Google Shape;1464;p20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0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0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0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0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0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20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1497" name="Google Shape;1497;p20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0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0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0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0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0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6544650" y="-5900"/>
            <a:ext cx="2601300" cy="50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839275" y="535000"/>
            <a:ext cx="3943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hasCustomPrompt="1" idx="2" type="title"/>
          </p:nvPr>
        </p:nvSpPr>
        <p:spPr>
          <a:xfrm>
            <a:off x="721775" y="535000"/>
            <a:ext cx="11175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/>
          <p:nvPr>
            <p:ph idx="3" type="pic"/>
          </p:nvPr>
        </p:nvSpPr>
        <p:spPr>
          <a:xfrm>
            <a:off x="721775" y="1638400"/>
            <a:ext cx="7707000" cy="2970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4" name="Google Shape;54;p3"/>
          <p:cNvGrpSpPr/>
          <p:nvPr/>
        </p:nvGrpSpPr>
        <p:grpSpPr>
          <a:xfrm rot="5400000">
            <a:off x="-943800" y="1233688"/>
            <a:ext cx="2384250" cy="200850"/>
            <a:chOff x="147900" y="4794738"/>
            <a:chExt cx="2384250" cy="200850"/>
          </a:xfrm>
        </p:grpSpPr>
        <p:sp>
          <p:nvSpPr>
            <p:cNvPr id="55" name="Google Shape;55;p3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1" name="Google Shape;1531;p21"/>
          <p:cNvSpPr txBox="1"/>
          <p:nvPr>
            <p:ph idx="1" type="subTitle"/>
          </p:nvPr>
        </p:nvSpPr>
        <p:spPr>
          <a:xfrm>
            <a:off x="720200" y="2198827"/>
            <a:ext cx="2464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2" name="Google Shape;1532;p21"/>
          <p:cNvSpPr txBox="1"/>
          <p:nvPr>
            <p:ph idx="2" type="subTitle"/>
          </p:nvPr>
        </p:nvSpPr>
        <p:spPr>
          <a:xfrm>
            <a:off x="3339696" y="2198825"/>
            <a:ext cx="2464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3" name="Google Shape;1533;p21"/>
          <p:cNvSpPr txBox="1"/>
          <p:nvPr>
            <p:ph idx="3" type="subTitle"/>
          </p:nvPr>
        </p:nvSpPr>
        <p:spPr>
          <a:xfrm>
            <a:off x="5959200" y="2198825"/>
            <a:ext cx="2464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4" name="Google Shape;1534;p21"/>
          <p:cNvSpPr txBox="1"/>
          <p:nvPr>
            <p:ph idx="4" type="subTitle"/>
          </p:nvPr>
        </p:nvSpPr>
        <p:spPr>
          <a:xfrm>
            <a:off x="720200" y="1806675"/>
            <a:ext cx="2464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5" name="Google Shape;1535;p21"/>
          <p:cNvSpPr txBox="1"/>
          <p:nvPr>
            <p:ph idx="5" type="subTitle"/>
          </p:nvPr>
        </p:nvSpPr>
        <p:spPr>
          <a:xfrm>
            <a:off x="3339700" y="1806675"/>
            <a:ext cx="2464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6" name="Google Shape;1536;p21"/>
          <p:cNvSpPr txBox="1"/>
          <p:nvPr>
            <p:ph idx="6" type="subTitle"/>
          </p:nvPr>
        </p:nvSpPr>
        <p:spPr>
          <a:xfrm>
            <a:off x="5959201" y="1806675"/>
            <a:ext cx="2464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7" name="Google Shape;1537;p21"/>
          <p:cNvSpPr/>
          <p:nvPr/>
        </p:nvSpPr>
        <p:spPr>
          <a:xfrm rot="5400000">
            <a:off x="7358550" y="335805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1"/>
          <p:cNvSpPr/>
          <p:nvPr/>
        </p:nvSpPr>
        <p:spPr>
          <a:xfrm>
            <a:off x="0" y="0"/>
            <a:ext cx="3231900" cy="3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9" name="Google Shape;1539;p21"/>
          <p:cNvGrpSpPr/>
          <p:nvPr/>
        </p:nvGrpSpPr>
        <p:grpSpPr>
          <a:xfrm>
            <a:off x="8001000" y="4135564"/>
            <a:ext cx="995100" cy="860036"/>
            <a:chOff x="5771125" y="2121264"/>
            <a:chExt cx="995100" cy="860036"/>
          </a:xfrm>
        </p:grpSpPr>
        <p:sp>
          <p:nvSpPr>
            <p:cNvPr id="1540" name="Google Shape;1540;p21"/>
            <p:cNvSpPr/>
            <p:nvPr/>
          </p:nvSpPr>
          <p:spPr>
            <a:xfrm>
              <a:off x="66972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57711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59254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60798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62341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638852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6542875" y="2912300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66972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59254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60798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62341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638852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6542875" y="278046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66972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60798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62341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638852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6542875" y="2648621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66972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62341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638852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6542875" y="2516782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66972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638852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6542875" y="2384943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669722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6542875" y="225310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6697225" y="2121264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21"/>
          <p:cNvGrpSpPr/>
          <p:nvPr/>
        </p:nvGrpSpPr>
        <p:grpSpPr>
          <a:xfrm>
            <a:off x="147900" y="4794738"/>
            <a:ext cx="2384250" cy="200850"/>
            <a:chOff x="147900" y="4794738"/>
            <a:chExt cx="2384250" cy="200850"/>
          </a:xfrm>
        </p:grpSpPr>
        <p:sp>
          <p:nvSpPr>
            <p:cNvPr id="1569" name="Google Shape;1569;p21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21"/>
          <p:cNvGrpSpPr/>
          <p:nvPr/>
        </p:nvGrpSpPr>
        <p:grpSpPr>
          <a:xfrm rot="5400000">
            <a:off x="-943800" y="1233688"/>
            <a:ext cx="2384250" cy="200850"/>
            <a:chOff x="147900" y="4794738"/>
            <a:chExt cx="2384250" cy="200850"/>
          </a:xfrm>
        </p:grpSpPr>
        <p:sp>
          <p:nvSpPr>
            <p:cNvPr id="1602" name="Google Shape;1602;p21"/>
            <p:cNvSpPr/>
            <p:nvPr/>
          </p:nvSpPr>
          <p:spPr>
            <a:xfrm>
              <a:off x="12283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022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4566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6109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7653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9196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10740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1479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13827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15370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16914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18457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0001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1544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30880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463150" y="47947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12283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022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4566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6109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7653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9196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10740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1479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13827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15370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16914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18457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20001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21544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230880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2463150" y="49265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6" name="Google Shape;1636;p22"/>
          <p:cNvSpPr txBox="1"/>
          <p:nvPr>
            <p:ph idx="1" type="subTitle"/>
          </p:nvPr>
        </p:nvSpPr>
        <p:spPr>
          <a:xfrm>
            <a:off x="861897" y="1470425"/>
            <a:ext cx="359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7" name="Google Shape;1637;p22"/>
          <p:cNvSpPr txBox="1"/>
          <p:nvPr>
            <p:ph idx="2" type="subTitle"/>
          </p:nvPr>
        </p:nvSpPr>
        <p:spPr>
          <a:xfrm>
            <a:off x="861899" y="1863629"/>
            <a:ext cx="35958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22"/>
          <p:cNvSpPr txBox="1"/>
          <p:nvPr>
            <p:ph idx="3" type="subTitle"/>
          </p:nvPr>
        </p:nvSpPr>
        <p:spPr>
          <a:xfrm>
            <a:off x="4686303" y="1863629"/>
            <a:ext cx="35958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9" name="Google Shape;1639;p22"/>
          <p:cNvSpPr txBox="1"/>
          <p:nvPr>
            <p:ph idx="4" type="subTitle"/>
          </p:nvPr>
        </p:nvSpPr>
        <p:spPr>
          <a:xfrm>
            <a:off x="861899" y="3428302"/>
            <a:ext cx="35958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0" name="Google Shape;1640;p22"/>
          <p:cNvSpPr txBox="1"/>
          <p:nvPr>
            <p:ph idx="5" type="subTitle"/>
          </p:nvPr>
        </p:nvSpPr>
        <p:spPr>
          <a:xfrm>
            <a:off x="4686303" y="3428302"/>
            <a:ext cx="35958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1" name="Google Shape;1641;p22"/>
          <p:cNvSpPr txBox="1"/>
          <p:nvPr>
            <p:ph idx="6" type="subTitle"/>
          </p:nvPr>
        </p:nvSpPr>
        <p:spPr>
          <a:xfrm>
            <a:off x="861897" y="3035098"/>
            <a:ext cx="359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2" name="Google Shape;1642;p22"/>
          <p:cNvSpPr txBox="1"/>
          <p:nvPr>
            <p:ph idx="7" type="subTitle"/>
          </p:nvPr>
        </p:nvSpPr>
        <p:spPr>
          <a:xfrm>
            <a:off x="4686300" y="1470425"/>
            <a:ext cx="359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3" name="Google Shape;1643;p22"/>
          <p:cNvSpPr txBox="1"/>
          <p:nvPr>
            <p:ph idx="8" type="subTitle"/>
          </p:nvPr>
        </p:nvSpPr>
        <p:spPr>
          <a:xfrm>
            <a:off x="4686300" y="3035098"/>
            <a:ext cx="359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644" name="Google Shape;1644;p22"/>
          <p:cNvGrpSpPr/>
          <p:nvPr/>
        </p:nvGrpSpPr>
        <p:grpSpPr>
          <a:xfrm>
            <a:off x="0" y="0"/>
            <a:ext cx="9143950" cy="5143500"/>
            <a:chOff x="0" y="0"/>
            <a:chExt cx="9143950" cy="5143500"/>
          </a:xfrm>
        </p:grpSpPr>
        <p:sp>
          <p:nvSpPr>
            <p:cNvPr id="1645" name="Google Shape;1645;p22"/>
            <p:cNvSpPr/>
            <p:nvPr/>
          </p:nvSpPr>
          <p:spPr>
            <a:xfrm>
              <a:off x="2209150" y="0"/>
              <a:ext cx="69348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7" name="Google Shape;1647;p22"/>
            <p:cNvGrpSpPr/>
            <p:nvPr/>
          </p:nvGrpSpPr>
          <p:grpSpPr>
            <a:xfrm rot="5400000">
              <a:off x="7703550" y="1233688"/>
              <a:ext cx="2384250" cy="200850"/>
              <a:chOff x="147900" y="4794738"/>
              <a:chExt cx="2384250" cy="200850"/>
            </a:xfrm>
          </p:grpSpPr>
          <p:sp>
            <p:nvSpPr>
              <p:cNvPr id="1648" name="Google Shape;1648;p22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2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2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2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2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2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2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2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2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2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2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2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2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2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2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2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2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2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2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2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2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2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2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2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2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2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2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2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2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2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2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Google Shape;1680;p22"/>
            <p:cNvGrpSpPr/>
            <p:nvPr/>
          </p:nvGrpSpPr>
          <p:grpSpPr>
            <a:xfrm flipH="1">
              <a:off x="147900" y="4135564"/>
              <a:ext cx="995100" cy="860036"/>
              <a:chOff x="5771125" y="2121264"/>
              <a:chExt cx="995100" cy="860036"/>
            </a:xfrm>
          </p:grpSpPr>
          <p:sp>
            <p:nvSpPr>
              <p:cNvPr id="1681" name="Google Shape;1681;p22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2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2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2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2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2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2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2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2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2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2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2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2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2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9" name="Google Shape;1709;p22"/>
            <p:cNvGrpSpPr/>
            <p:nvPr/>
          </p:nvGrpSpPr>
          <p:grpSpPr>
            <a:xfrm rot="10800000">
              <a:off x="147900" y="141988"/>
              <a:ext cx="200850" cy="686400"/>
              <a:chOff x="147900" y="141988"/>
              <a:chExt cx="200850" cy="686400"/>
            </a:xfrm>
          </p:grpSpPr>
          <p:sp>
            <p:nvSpPr>
              <p:cNvPr id="1710" name="Google Shape;1710;p22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0" name="Google Shape;1720;p22"/>
            <p:cNvGrpSpPr/>
            <p:nvPr/>
          </p:nvGrpSpPr>
          <p:grpSpPr>
            <a:xfrm rot="5400000">
              <a:off x="8089425" y="4088913"/>
              <a:ext cx="200850" cy="1612500"/>
              <a:chOff x="147900" y="913738"/>
              <a:chExt cx="200850" cy="1612500"/>
            </a:xfrm>
          </p:grpSpPr>
          <p:sp>
            <p:nvSpPr>
              <p:cNvPr id="1721" name="Google Shape;1721;p22"/>
              <p:cNvSpPr/>
              <p:nvPr/>
            </p:nvSpPr>
            <p:spPr>
              <a:xfrm rot="5400000">
                <a:off x="27975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 rot="5400000">
                <a:off x="27975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 rot="5400000">
                <a:off x="27975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 rot="5400000">
                <a:off x="27975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 rot="5400000">
                <a:off x="27975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 rot="5400000">
                <a:off x="27975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 rot="5400000">
                <a:off x="27975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 rot="5400000">
                <a:off x="27975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 rot="5400000">
                <a:off x="27975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 rot="5400000">
                <a:off x="27975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 rot="5400000">
                <a:off x="27975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 rot="5400000">
                <a:off x="147900" y="12224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 rot="5400000">
                <a:off x="147900" y="913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 rot="5400000">
                <a:off x="147900" y="10680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 rot="5400000">
                <a:off x="147900" y="13767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 rot="5400000">
                <a:off x="147900" y="15311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 rot="5400000">
                <a:off x="147900" y="16854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 rot="5400000">
                <a:off x="147900" y="18398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 rot="5400000">
                <a:off x="147900" y="19941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 rot="5400000">
                <a:off x="147900" y="21485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 rot="5400000">
                <a:off x="147900" y="23028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 rot="5400000">
                <a:off x="147900" y="24572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5" name="Google Shape;1745;p23"/>
          <p:cNvSpPr txBox="1"/>
          <p:nvPr>
            <p:ph idx="1" type="subTitle"/>
          </p:nvPr>
        </p:nvSpPr>
        <p:spPr>
          <a:xfrm>
            <a:off x="714000" y="17423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6" name="Google Shape;1746;p23"/>
          <p:cNvSpPr txBox="1"/>
          <p:nvPr>
            <p:ph idx="2" type="subTitle"/>
          </p:nvPr>
        </p:nvSpPr>
        <p:spPr>
          <a:xfrm>
            <a:off x="3353600" y="17423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7" name="Google Shape;1747;p23"/>
          <p:cNvSpPr txBox="1"/>
          <p:nvPr>
            <p:ph idx="3" type="subTitle"/>
          </p:nvPr>
        </p:nvSpPr>
        <p:spPr>
          <a:xfrm>
            <a:off x="714000" y="3320200"/>
            <a:ext cx="2436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8" name="Google Shape;1748;p23"/>
          <p:cNvSpPr txBox="1"/>
          <p:nvPr>
            <p:ph idx="4" type="subTitle"/>
          </p:nvPr>
        </p:nvSpPr>
        <p:spPr>
          <a:xfrm>
            <a:off x="3353600" y="3320200"/>
            <a:ext cx="2436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9" name="Google Shape;1749;p23"/>
          <p:cNvSpPr txBox="1"/>
          <p:nvPr>
            <p:ph idx="5" type="subTitle"/>
          </p:nvPr>
        </p:nvSpPr>
        <p:spPr>
          <a:xfrm>
            <a:off x="5992004" y="1742309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0" name="Google Shape;1750;p23"/>
          <p:cNvSpPr txBox="1"/>
          <p:nvPr>
            <p:ph idx="6" type="subTitle"/>
          </p:nvPr>
        </p:nvSpPr>
        <p:spPr>
          <a:xfrm>
            <a:off x="5992004" y="3320200"/>
            <a:ext cx="2435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1" name="Google Shape;1751;p23"/>
          <p:cNvSpPr txBox="1"/>
          <p:nvPr>
            <p:ph idx="7" type="subTitle"/>
          </p:nvPr>
        </p:nvSpPr>
        <p:spPr>
          <a:xfrm>
            <a:off x="714000" y="14446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2" name="Google Shape;1752;p23"/>
          <p:cNvSpPr txBox="1"/>
          <p:nvPr>
            <p:ph idx="8" type="subTitle"/>
          </p:nvPr>
        </p:nvSpPr>
        <p:spPr>
          <a:xfrm>
            <a:off x="3353600" y="14446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3" name="Google Shape;1753;p23"/>
          <p:cNvSpPr txBox="1"/>
          <p:nvPr>
            <p:ph idx="9" type="subTitle"/>
          </p:nvPr>
        </p:nvSpPr>
        <p:spPr>
          <a:xfrm>
            <a:off x="5992004" y="1444625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4" name="Google Shape;1754;p23"/>
          <p:cNvSpPr txBox="1"/>
          <p:nvPr>
            <p:ph idx="13" type="subTitle"/>
          </p:nvPr>
        </p:nvSpPr>
        <p:spPr>
          <a:xfrm>
            <a:off x="714000" y="30193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5" name="Google Shape;1755;p23"/>
          <p:cNvSpPr txBox="1"/>
          <p:nvPr>
            <p:ph idx="14" type="subTitle"/>
          </p:nvPr>
        </p:nvSpPr>
        <p:spPr>
          <a:xfrm>
            <a:off x="3353600" y="30193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6" name="Google Shape;1756;p23"/>
          <p:cNvSpPr txBox="1"/>
          <p:nvPr>
            <p:ph idx="15" type="subTitle"/>
          </p:nvPr>
        </p:nvSpPr>
        <p:spPr>
          <a:xfrm>
            <a:off x="5992004" y="3019302"/>
            <a:ext cx="2436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757" name="Google Shape;1757;p23"/>
          <p:cNvGrpSpPr/>
          <p:nvPr/>
        </p:nvGrpSpPr>
        <p:grpSpPr>
          <a:xfrm>
            <a:off x="0" y="0"/>
            <a:ext cx="8996100" cy="5143500"/>
            <a:chOff x="0" y="0"/>
            <a:chExt cx="8996100" cy="5143500"/>
          </a:xfrm>
        </p:grpSpPr>
        <p:sp>
          <p:nvSpPr>
            <p:cNvPr id="1758" name="Google Shape;1758;p23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 rot="5400000">
              <a:off x="72106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0" name="Google Shape;1760;p23"/>
            <p:cNvGrpSpPr/>
            <p:nvPr/>
          </p:nvGrpSpPr>
          <p:grpSpPr>
            <a:xfrm flipH="1" rot="10800000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1761" name="Google Shape;1761;p23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3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3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3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3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3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3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3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3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3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3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3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3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3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3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3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3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3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3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3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3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3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3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3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3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3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3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1790" name="Google Shape;1790;p23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3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3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3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3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3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3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3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3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2" name="Google Shape;1822;p23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1823" name="Google Shape;1823;p23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4"/>
          <p:cNvSpPr txBox="1"/>
          <p:nvPr>
            <p:ph type="ctrTitle"/>
          </p:nvPr>
        </p:nvSpPr>
        <p:spPr>
          <a:xfrm>
            <a:off x="2471250" y="832875"/>
            <a:ext cx="42015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5" name="Google Shape;1835;p24"/>
          <p:cNvSpPr txBox="1"/>
          <p:nvPr>
            <p:ph idx="1" type="subTitle"/>
          </p:nvPr>
        </p:nvSpPr>
        <p:spPr>
          <a:xfrm>
            <a:off x="2471250" y="1639000"/>
            <a:ext cx="42015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6" name="Google Shape;1836;p24"/>
          <p:cNvSpPr txBox="1"/>
          <p:nvPr/>
        </p:nvSpPr>
        <p:spPr>
          <a:xfrm>
            <a:off x="2471250" y="3517088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7" name="Google Shape;1837;p24"/>
          <p:cNvSpPr txBox="1"/>
          <p:nvPr/>
        </p:nvSpPr>
        <p:spPr>
          <a:xfrm>
            <a:off x="2471250" y="4034638"/>
            <a:ext cx="4201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838" name="Google Shape;1838;p24"/>
          <p:cNvGrpSpPr/>
          <p:nvPr/>
        </p:nvGrpSpPr>
        <p:grpSpPr>
          <a:xfrm>
            <a:off x="0" y="0"/>
            <a:ext cx="8996100" cy="4995600"/>
            <a:chOff x="0" y="0"/>
            <a:chExt cx="8996100" cy="4995600"/>
          </a:xfrm>
        </p:grpSpPr>
        <p:sp>
          <p:nvSpPr>
            <p:cNvPr id="1839" name="Google Shape;1839;p24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0" name="Google Shape;1840;p24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1841" name="Google Shape;1841;p24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4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4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4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4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4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4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4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4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4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4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4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4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4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4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4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4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4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4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24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1870" name="Google Shape;1870;p2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2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2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2" name="Google Shape;1902;p24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1903" name="Google Shape;1903;p2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25"/>
          <p:cNvGrpSpPr/>
          <p:nvPr/>
        </p:nvGrpSpPr>
        <p:grpSpPr>
          <a:xfrm>
            <a:off x="0" y="0"/>
            <a:ext cx="8996100" cy="5143500"/>
            <a:chOff x="0" y="0"/>
            <a:chExt cx="8996100" cy="5143500"/>
          </a:xfrm>
        </p:grpSpPr>
        <p:sp>
          <p:nvSpPr>
            <p:cNvPr id="1937" name="Google Shape;1937;p25"/>
            <p:cNvSpPr/>
            <p:nvPr/>
          </p:nvSpPr>
          <p:spPr>
            <a:xfrm>
              <a:off x="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 rot="5400000">
              <a:off x="72106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9" name="Google Shape;1939;p25"/>
            <p:cNvGrpSpPr/>
            <p:nvPr/>
          </p:nvGrpSpPr>
          <p:grpSpPr>
            <a:xfrm flipH="1" rot="10800000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1940" name="Google Shape;1940;p2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8" name="Google Shape;1968;p25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1969" name="Google Shape;1969;p2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1" name="Google Shape;2001;p25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2002" name="Google Shape;2002;p25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3" name="Google Shape;2013;p26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014" name="Google Shape;2014;p2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2" name="Google Shape;202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3" name="Google Shape;2023;p26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4" name="Google Shape;2024;p26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5" name="Google Shape;2025;p26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26" name="Google Shape;2026;p26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oogle Shape;2028;p27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029" name="Google Shape;2029;p27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7" name="Google Shape;203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8" name="Google Shape;2038;p27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9" name="Google Shape;2039;p27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20000" y="1213475"/>
            <a:ext cx="77040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0" name="Google Shape;90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4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4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" type="subTitle"/>
          </p:nvPr>
        </p:nvSpPr>
        <p:spPr>
          <a:xfrm>
            <a:off x="4690774" y="2828353"/>
            <a:ext cx="33972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2" type="subTitle"/>
          </p:nvPr>
        </p:nvSpPr>
        <p:spPr>
          <a:xfrm>
            <a:off x="1056026" y="2828352"/>
            <a:ext cx="33153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3" type="subTitle"/>
          </p:nvPr>
        </p:nvSpPr>
        <p:spPr>
          <a:xfrm>
            <a:off x="1056026" y="2437325"/>
            <a:ext cx="3315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5"/>
          <p:cNvSpPr txBox="1"/>
          <p:nvPr>
            <p:ph idx="4" type="subTitle"/>
          </p:nvPr>
        </p:nvSpPr>
        <p:spPr>
          <a:xfrm>
            <a:off x="4690772" y="2437335"/>
            <a:ext cx="3397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94" name="Google Shape;194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95" name="Google Shape;195;p5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5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4" name="Google Shape;294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5" name="Google Shape;295;p6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6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298" name="Google Shape;298;p6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6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327" name="Google Shape;327;p6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6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360" name="Google Shape;360;p6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7"/>
          <p:cNvGrpSpPr/>
          <p:nvPr/>
        </p:nvGrpSpPr>
        <p:grpSpPr>
          <a:xfrm>
            <a:off x="147900" y="0"/>
            <a:ext cx="8996100" cy="4995588"/>
            <a:chOff x="147900" y="0"/>
            <a:chExt cx="8996100" cy="4995588"/>
          </a:xfrm>
        </p:grpSpPr>
        <p:sp>
          <p:nvSpPr>
            <p:cNvPr id="394" name="Google Shape;394;p7"/>
            <p:cNvSpPr/>
            <p:nvPr/>
          </p:nvSpPr>
          <p:spPr>
            <a:xfrm rot="5400000">
              <a:off x="6074700" y="533100"/>
              <a:ext cx="3602400" cy="253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7"/>
            <p:cNvGrpSpPr/>
            <p:nvPr/>
          </p:nvGrpSpPr>
          <p:grpSpPr>
            <a:xfrm flipH="1" rot="10800000">
              <a:off x="8001000" y="141989"/>
              <a:ext cx="995100" cy="860036"/>
              <a:chOff x="5771125" y="2121264"/>
              <a:chExt cx="995100" cy="860036"/>
            </a:xfrm>
          </p:grpSpPr>
          <p:sp>
            <p:nvSpPr>
              <p:cNvPr id="396" name="Google Shape;396;p7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7"/>
            <p:cNvGrpSpPr/>
            <p:nvPr/>
          </p:nvGrpSpPr>
          <p:grpSpPr>
            <a:xfrm rot="5400000">
              <a:off x="-943800" y="3703038"/>
              <a:ext cx="2384250" cy="200850"/>
              <a:chOff x="147900" y="4794738"/>
              <a:chExt cx="2384250" cy="200850"/>
            </a:xfrm>
          </p:grpSpPr>
          <p:sp>
            <p:nvSpPr>
              <p:cNvPr id="425" name="Google Shape;425;p7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7"/>
            <p:cNvGrpSpPr/>
            <p:nvPr/>
          </p:nvGrpSpPr>
          <p:grpSpPr>
            <a:xfrm rot="5400000">
              <a:off x="8552475" y="4551963"/>
              <a:ext cx="200850" cy="686400"/>
              <a:chOff x="147900" y="141988"/>
              <a:chExt cx="200850" cy="686400"/>
            </a:xfrm>
          </p:grpSpPr>
          <p:sp>
            <p:nvSpPr>
              <p:cNvPr id="458" name="Google Shape;458;p7"/>
              <p:cNvSpPr/>
              <p:nvPr/>
            </p:nvSpPr>
            <p:spPr>
              <a:xfrm rot="5400000">
                <a:off x="27975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 rot="5400000">
                <a:off x="27975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 rot="5400000">
                <a:off x="27975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 rot="5400000">
                <a:off x="27975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 rot="5400000">
                <a:off x="27975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 rot="5400000">
                <a:off x="147900" y="2963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 rot="5400000">
                <a:off x="147900" y="4506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 rot="5400000">
                <a:off x="147900" y="6050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7"/>
              <p:cNvSpPr/>
              <p:nvPr/>
            </p:nvSpPr>
            <p:spPr>
              <a:xfrm rot="5400000">
                <a:off x="147900" y="7593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 rot="5400000">
                <a:off x="147900" y="1419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8" name="Google Shape;468;p7"/>
          <p:cNvSpPr txBox="1"/>
          <p:nvPr>
            <p:ph type="title"/>
          </p:nvPr>
        </p:nvSpPr>
        <p:spPr>
          <a:xfrm>
            <a:off x="715100" y="1096650"/>
            <a:ext cx="38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7"/>
          <p:cNvSpPr txBox="1"/>
          <p:nvPr>
            <p:ph idx="1" type="body"/>
          </p:nvPr>
        </p:nvSpPr>
        <p:spPr>
          <a:xfrm>
            <a:off x="715100" y="1669350"/>
            <a:ext cx="3898200" cy="23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0" name="Google Shape;470;p7"/>
          <p:cNvSpPr/>
          <p:nvPr>
            <p:ph idx="2" type="pic"/>
          </p:nvPr>
        </p:nvSpPr>
        <p:spPr>
          <a:xfrm>
            <a:off x="5063025" y="1096650"/>
            <a:ext cx="3366000" cy="295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73" name="Google Shape;473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4" name="Google Shape;474;p8"/>
            <p:cNvSpPr/>
            <p:nvPr/>
          </p:nvSpPr>
          <p:spPr>
            <a:xfrm rot="5400000">
              <a:off x="7358550" y="33580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8"/>
            <p:cNvGrpSpPr/>
            <p:nvPr/>
          </p:nvGrpSpPr>
          <p:grpSpPr>
            <a:xfrm>
              <a:off x="8001000" y="4135564"/>
              <a:ext cx="995100" cy="860036"/>
              <a:chOff x="5771125" y="2121264"/>
              <a:chExt cx="995100" cy="860036"/>
            </a:xfrm>
          </p:grpSpPr>
          <p:sp>
            <p:nvSpPr>
              <p:cNvPr id="477" name="Google Shape;477;p8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147900" y="4794738"/>
              <a:ext cx="2384250" cy="200850"/>
              <a:chOff x="147900" y="4794738"/>
              <a:chExt cx="2384250" cy="200850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8"/>
            <p:cNvGrpSpPr/>
            <p:nvPr/>
          </p:nvGrpSpPr>
          <p:grpSpPr>
            <a:xfrm rot="5400000">
              <a:off x="-943800" y="1233688"/>
              <a:ext cx="2384250" cy="200850"/>
              <a:chOff x="147900" y="4794738"/>
              <a:chExt cx="2384250" cy="200850"/>
            </a:xfrm>
          </p:grpSpPr>
          <p:sp>
            <p:nvSpPr>
              <p:cNvPr id="539" name="Google Shape;539;p8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3" name="Google Shape;573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74" name="Google Shape;574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5" name="Google Shape;575;p9"/>
            <p:cNvSpPr/>
            <p:nvPr/>
          </p:nvSpPr>
          <p:spPr>
            <a:xfrm rot="-5400000">
              <a:off x="-1446450" y="144645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10800000">
              <a:off x="5912100" y="4804500"/>
              <a:ext cx="3231900" cy="33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9"/>
            <p:cNvGrpSpPr/>
            <p:nvPr/>
          </p:nvGrpSpPr>
          <p:grpSpPr>
            <a:xfrm rot="10800000">
              <a:off x="147900" y="147900"/>
              <a:ext cx="995100" cy="860036"/>
              <a:chOff x="5771125" y="2121264"/>
              <a:chExt cx="995100" cy="860036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66972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57711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59254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60798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62341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638852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6542875" y="2912300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66972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59254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0798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62341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638852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6542875" y="278046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66972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60798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62341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638852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6542875" y="2648621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66972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62341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638852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6542875" y="2516782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66972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638852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6542875" y="2384943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669722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6542875" y="225310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6697225" y="2121264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9"/>
            <p:cNvGrpSpPr/>
            <p:nvPr/>
          </p:nvGrpSpPr>
          <p:grpSpPr>
            <a:xfrm rot="10800000">
              <a:off x="6611850" y="147913"/>
              <a:ext cx="2384250" cy="200850"/>
              <a:chOff x="147900" y="4794738"/>
              <a:chExt cx="2384250" cy="200850"/>
            </a:xfrm>
          </p:grpSpPr>
          <p:sp>
            <p:nvSpPr>
              <p:cNvPr id="607" name="Google Shape;607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9"/>
            <p:cNvGrpSpPr/>
            <p:nvPr/>
          </p:nvGrpSpPr>
          <p:grpSpPr>
            <a:xfrm rot="-5400000">
              <a:off x="7703550" y="3708963"/>
              <a:ext cx="2384250" cy="200850"/>
              <a:chOff x="147900" y="4794738"/>
              <a:chExt cx="2384250" cy="200850"/>
            </a:xfrm>
          </p:grpSpPr>
          <p:sp>
            <p:nvSpPr>
              <p:cNvPr id="640" name="Google Shape;640;p9"/>
              <p:cNvSpPr/>
              <p:nvPr/>
            </p:nvSpPr>
            <p:spPr>
              <a:xfrm>
                <a:off x="12283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3022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4566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6109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7653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9196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10740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479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3827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15370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16914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18457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20001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1544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230880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2463150" y="479473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12283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022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4566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6109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7653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9196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10740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1479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13827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15370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16914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18457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0001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21544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30880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463150" y="4926588"/>
                <a:ext cx="69000" cy="69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s://mermaid.live/view#pako:eNrFWG1v2zYQ_iuCigIb4AS2syixgH1wYzsL2nSBbQzYEEBgJFomIpMaSTlV0_z3UdQ7RfqtAeZP9h3veM-9PCT9avskgLZrQzpBIKRg84gt8fn48ffqY03u7qdfF3d_frWW409fpgur1uWrJ2jjTQCH1mv-O_sgzK1AyDwUWA-fa3kms1ZJFHnZN3V92hZsCObrtujfBFAOaVuYQtCQbAH114BaK8g42oKoqxEbeWTlvUD4XCufCIkgwBZiUgFxkOveHnEN84GSIPG5ijTOxSrYcr9SjcEGdrW-SERIaKqoA-ijDYgsCjEHkRdT5ENNRDeIp2o4vpCZYpE6fSCMt0pSWZAEc5pq9l4kcRwhSNX9WSE3xVDpDXGUal_UH_hcD272WZeNhHGy6UbkF3JjVkp9O6LMFIQNgVwcit5QW1CNSuucp7FaQjlp1mQ6v_trOqlHTQ5ZDes-GwQVk5wOFdD7jY3HIGAE65JcNGwnyWUjm5LcbfSW3znkCcVzua3qm0qpyXOh1fhtMdlsfLM0kdhMNJp3h7di2kSICwxitiadQWeFXJf2ku5mn43koKp0XZPJURmHJ1CtQUlFXTWFDNItNOoDsBH9qzKZxFoOr7ekADMhQQQzFS-vdTrIzUE_ArYpU6Z0iO7FPNMV-wVdlvQJ4x7YZFSlAzuXJMq6XSW5VYNsV9EaXPJeyLqAOMkiayJqagPEJC0bF1DAEQ51qSiOsHzYNBnJxLqM1Lma_b-58vIYm11wJA-Mb2_n09vxcmoig3EYUhhm8RXZeoB0RegGYB8aafjAtLQLXBaSmRZQKGY50dwLwDb0tFWug6_obCnyRbbdY_HY2CUlyLAQXkXkRachCW-rKjxFEDJqYgxaZHyFOHhCkeZmYwzY1DTNM8lcBWOSc3VGLl0dhlzcyrJgjVjyIRtjEKUMsffIfn0O6uuSTal6HJQadWrqG6aceVrd_vRTM59-GS-zu8kfdw87HgE_fpydkdc27brlsO9Y2z17D7HSn2KHWCo82DDpXvf1mOoy7bbQITvU1oTvUPsOyqah8orQoywma8daHb79ViZk-y07mCoTzUPAAKo-l_bYdDdrmmreQodgbNyb6lGrecOawwjItWsUM_UZUGyw84xyK3LZa909JI4wbpP1EYYKMzYtDQ-C_S4qbtQ8VfZG3jgojBO1J-Xd0Wrx52L5t-6uIQovtoKYiXpbIqAIMuuXCIVrbj1FCfw1X8V4GsGayFYoitwP48nkeur0GKfkGbofLi4uiu9nLyjga3cYf1OtS0QnO5DTeLJ1NSWn718O6REe6kRDisRrSVyf9QkX5YW4k_G8hfP9Rv3pdNQ_KuJWF5_sperkIzxUuDMyUqCmMBK3tBZWA5nnG85m4vU8OTjkHfR3ur-Sv0_3oLD5EY40LN1OaIzwcyudO9mi3PmTczM4GMIu0v5Jh206_ElnCjMf5c3u2WK6NwAFtmvLC_OjzddQPOhsV3wN4AokEX-0H_GbWAoSThYp9m2X0wT2bEqScG27K9El4lcSZ3e64p_tckkM8D-ENH_a7qv9zXaHg3PHuez3L66d_m_Dy9HoumentjsY9M-vh5dDp38xvLoa9K8Gbz37u_TQPx85V07_yhldDgfD0cgZ9uyQZpEX0cg_Cm-y953tXjs9GwZIFO0-_89d_vX-9h921aD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28"/>
          <p:cNvSpPr txBox="1"/>
          <p:nvPr>
            <p:ph type="ctrTitle"/>
          </p:nvPr>
        </p:nvSpPr>
        <p:spPr>
          <a:xfrm>
            <a:off x="527825" y="1717300"/>
            <a:ext cx="8076300" cy="15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Furlenco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chemeClr val="dk2"/>
                </a:solidFill>
              </a:rPr>
              <a:t>A Furniture Rental Company</a:t>
            </a:r>
            <a:r>
              <a:rPr lang="en" sz="2700">
                <a:solidFill>
                  <a:schemeClr val="dk2"/>
                </a:solidFill>
              </a:rPr>
              <a:t> 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Data Warehousing Project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2045" name="Google Shape;2045;p28"/>
          <p:cNvSpPr txBox="1"/>
          <p:nvPr>
            <p:ph idx="1" type="subTitle"/>
          </p:nvPr>
        </p:nvSpPr>
        <p:spPr>
          <a:xfrm>
            <a:off x="2149925" y="3398475"/>
            <a:ext cx="48321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Project </a:t>
            </a:r>
            <a:r>
              <a:rPr b="1" lang="en">
                <a:solidFill>
                  <a:schemeClr val="accent2"/>
                </a:solidFill>
              </a:rPr>
              <a:t>Presentation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46" name="Google Shape;2046;p28"/>
          <p:cNvSpPr/>
          <p:nvPr/>
        </p:nvSpPr>
        <p:spPr>
          <a:xfrm>
            <a:off x="54575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45314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8"/>
          <p:cNvSpPr/>
          <p:nvPr/>
        </p:nvSpPr>
        <p:spPr>
          <a:xfrm>
            <a:off x="46858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8"/>
          <p:cNvSpPr/>
          <p:nvPr/>
        </p:nvSpPr>
        <p:spPr>
          <a:xfrm>
            <a:off x="48401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28"/>
          <p:cNvSpPr/>
          <p:nvPr/>
        </p:nvSpPr>
        <p:spPr>
          <a:xfrm>
            <a:off x="49945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8"/>
          <p:cNvSpPr/>
          <p:nvPr/>
        </p:nvSpPr>
        <p:spPr>
          <a:xfrm>
            <a:off x="51488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8"/>
          <p:cNvSpPr/>
          <p:nvPr/>
        </p:nvSpPr>
        <p:spPr>
          <a:xfrm>
            <a:off x="53032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8"/>
          <p:cNvSpPr/>
          <p:nvPr/>
        </p:nvSpPr>
        <p:spPr>
          <a:xfrm>
            <a:off x="43771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8"/>
          <p:cNvSpPr/>
          <p:nvPr/>
        </p:nvSpPr>
        <p:spPr>
          <a:xfrm>
            <a:off x="56119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28"/>
          <p:cNvSpPr/>
          <p:nvPr/>
        </p:nvSpPr>
        <p:spPr>
          <a:xfrm>
            <a:off x="57662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28"/>
          <p:cNvSpPr/>
          <p:nvPr/>
        </p:nvSpPr>
        <p:spPr>
          <a:xfrm>
            <a:off x="59206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28"/>
          <p:cNvSpPr/>
          <p:nvPr/>
        </p:nvSpPr>
        <p:spPr>
          <a:xfrm>
            <a:off x="60749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28"/>
          <p:cNvSpPr/>
          <p:nvPr/>
        </p:nvSpPr>
        <p:spPr>
          <a:xfrm>
            <a:off x="54575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28"/>
          <p:cNvSpPr/>
          <p:nvPr/>
        </p:nvSpPr>
        <p:spPr>
          <a:xfrm>
            <a:off x="45314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28"/>
          <p:cNvSpPr/>
          <p:nvPr/>
        </p:nvSpPr>
        <p:spPr>
          <a:xfrm>
            <a:off x="46858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28"/>
          <p:cNvSpPr/>
          <p:nvPr/>
        </p:nvSpPr>
        <p:spPr>
          <a:xfrm>
            <a:off x="48401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28"/>
          <p:cNvSpPr/>
          <p:nvPr/>
        </p:nvSpPr>
        <p:spPr>
          <a:xfrm>
            <a:off x="49945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28"/>
          <p:cNvSpPr/>
          <p:nvPr/>
        </p:nvSpPr>
        <p:spPr>
          <a:xfrm>
            <a:off x="51488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28"/>
          <p:cNvSpPr/>
          <p:nvPr/>
        </p:nvSpPr>
        <p:spPr>
          <a:xfrm>
            <a:off x="53032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28"/>
          <p:cNvSpPr/>
          <p:nvPr/>
        </p:nvSpPr>
        <p:spPr>
          <a:xfrm>
            <a:off x="4840175" y="1075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8"/>
          <p:cNvSpPr/>
          <p:nvPr/>
        </p:nvSpPr>
        <p:spPr>
          <a:xfrm>
            <a:off x="56119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28"/>
          <p:cNvSpPr/>
          <p:nvPr/>
        </p:nvSpPr>
        <p:spPr>
          <a:xfrm>
            <a:off x="57662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8"/>
          <p:cNvSpPr/>
          <p:nvPr/>
        </p:nvSpPr>
        <p:spPr>
          <a:xfrm>
            <a:off x="59206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8"/>
          <p:cNvSpPr/>
          <p:nvPr/>
        </p:nvSpPr>
        <p:spPr>
          <a:xfrm>
            <a:off x="60749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8"/>
          <p:cNvSpPr/>
          <p:nvPr/>
        </p:nvSpPr>
        <p:spPr>
          <a:xfrm>
            <a:off x="62293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8"/>
          <p:cNvSpPr/>
          <p:nvPr/>
        </p:nvSpPr>
        <p:spPr>
          <a:xfrm>
            <a:off x="62293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8"/>
          <p:cNvSpPr/>
          <p:nvPr/>
        </p:nvSpPr>
        <p:spPr>
          <a:xfrm>
            <a:off x="63836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8"/>
          <p:cNvSpPr/>
          <p:nvPr/>
        </p:nvSpPr>
        <p:spPr>
          <a:xfrm>
            <a:off x="63836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8"/>
          <p:cNvSpPr/>
          <p:nvPr/>
        </p:nvSpPr>
        <p:spPr>
          <a:xfrm>
            <a:off x="653802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8"/>
          <p:cNvSpPr/>
          <p:nvPr/>
        </p:nvSpPr>
        <p:spPr>
          <a:xfrm>
            <a:off x="653802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28"/>
          <p:cNvSpPr/>
          <p:nvPr/>
        </p:nvSpPr>
        <p:spPr>
          <a:xfrm>
            <a:off x="6692375" y="77880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28"/>
          <p:cNvSpPr/>
          <p:nvPr/>
        </p:nvSpPr>
        <p:spPr>
          <a:xfrm>
            <a:off x="6692375" y="646950"/>
            <a:ext cx="69000" cy="6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8" name="Google Shape;2078;p28"/>
          <p:cNvGrpSpPr/>
          <p:nvPr/>
        </p:nvGrpSpPr>
        <p:grpSpPr>
          <a:xfrm>
            <a:off x="147900" y="4267338"/>
            <a:ext cx="2384250" cy="728250"/>
            <a:chOff x="147900" y="4003688"/>
            <a:chExt cx="2384250" cy="728250"/>
          </a:xfrm>
        </p:grpSpPr>
        <p:sp>
          <p:nvSpPr>
            <p:cNvPr id="2079" name="Google Shape;2079;p28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5" name="Google Shape;2175;p28"/>
          <p:cNvSpPr txBox="1"/>
          <p:nvPr/>
        </p:nvSpPr>
        <p:spPr>
          <a:xfrm>
            <a:off x="145925" y="151125"/>
            <a:ext cx="27567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 -11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6" name="Google Shape;2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25" y="127900"/>
            <a:ext cx="1370799" cy="13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452" name="Google Shape;2452;p37"/>
          <p:cNvSpPr txBox="1"/>
          <p:nvPr>
            <p:ph idx="2" type="subTitle"/>
          </p:nvPr>
        </p:nvSpPr>
        <p:spPr>
          <a:xfrm>
            <a:off x="1043499" y="1293497"/>
            <a:ext cx="72699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Data Sources: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Rental transaction systems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Inventory management systems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Supplier transaction databases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demographic and feedback systems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return management databases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data sources (seasonality, festivals, promotions)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38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Specification</a:t>
            </a:r>
            <a:endParaRPr/>
          </a:p>
        </p:txBody>
      </p:sp>
      <p:sp>
        <p:nvSpPr>
          <p:cNvPr id="2458" name="Google Shape;2458;p38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459" name="Google Shape;2459;p38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460" name="Google Shape;2460;p38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8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8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8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8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8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8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8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8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8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8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8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8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8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8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561" name="Google Shape;2561;p39"/>
          <p:cNvSpPr txBox="1"/>
          <p:nvPr/>
        </p:nvSpPr>
        <p:spPr>
          <a:xfrm>
            <a:off x="498150" y="1311125"/>
            <a:ext cx="8147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1. Business Requirements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 profitability by product, category, and city.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Optimize inventory to avoid stock-outs and reduce damages.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Improve customer engagement using behavior, ratings, and churn analysis.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Assess supplier reliability and procurement efficiency.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Identify and reduce frequent product returns.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2. Data Requirements</a:t>
            </a:r>
            <a:endParaRPr b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Rental, inventory, and supplier transaction data.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Customer demographics and rental history.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Product return reasons and frequencies.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Temporal data (dates, months, seasons).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567" name="Google Shape;2567;p40"/>
          <p:cNvSpPr txBox="1"/>
          <p:nvPr/>
        </p:nvSpPr>
        <p:spPr>
          <a:xfrm>
            <a:off x="498150" y="1311125"/>
            <a:ext cx="81477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3. Functional Requirements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Generate monthly/yearly and ad-hoc reports.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Enable multidimensional analysis (city, category, time).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 KPIs: profitability, inventory turnover, return rates, satisfaction.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4. Technical Requirements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Star schema with Rentals, Inventory, Returns, and Supplier facts.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Dimension tables for time, city, product, customer, and supplier.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Aggregate tables for performance, return, and profit analysis.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Integrated ETL pipeline for clean and reliable data.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573" name="Google Shape;2573;p41"/>
          <p:cNvSpPr txBox="1"/>
          <p:nvPr/>
        </p:nvSpPr>
        <p:spPr>
          <a:xfrm>
            <a:off x="498150" y="1311125"/>
            <a:ext cx="81477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5. Security &amp; Privacy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Role-based data access and authentication.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encryption and secure backups.</a:t>
            </a:r>
            <a:br>
              <a:rPr lang="en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6. Scalability &amp; Performance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Scalable architecture to handle growing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Fast query performance for complex analytics.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2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Packages</a:t>
            </a:r>
            <a:endParaRPr/>
          </a:p>
        </p:txBody>
      </p:sp>
      <p:sp>
        <p:nvSpPr>
          <p:cNvPr id="2579" name="Google Shape;2579;p42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80" name="Google Shape;2580;p4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581" name="Google Shape;2581;p4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4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43"/>
          <p:cNvSpPr txBox="1"/>
          <p:nvPr/>
        </p:nvSpPr>
        <p:spPr>
          <a:xfrm>
            <a:off x="1489500" y="1044650"/>
            <a:ext cx="616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7330" lvl="0" marL="560705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INFORMATION PACKAGE DIAGRAM FOR  </a:t>
            </a: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RENTALS </a:t>
            </a: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FACT TABLE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3" name="Google Shape;2683;p43"/>
          <p:cNvGraphicFramePr/>
          <p:nvPr/>
        </p:nvGraphicFramePr>
        <p:xfrm>
          <a:off x="1531938" y="16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{E8FD85E5-AF29-4968-B513-21D01C14456A}</a:tableStyleId>
              </a:tblPr>
              <a:tblGrid>
                <a:gridCol w="1546225"/>
                <a:gridCol w="2641600"/>
                <a:gridCol w="1108075"/>
                <a:gridCol w="78422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customer_type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rental_price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 FACTS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quantity, total_amount, discount_amount, rating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4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9" name="Google Shape;2689;p44"/>
          <p:cNvGraphicFramePr/>
          <p:nvPr/>
        </p:nvGraphicFramePr>
        <p:xfrm>
          <a:off x="1325000" y="18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{E8FD85E5-AF29-4968-B513-21D01C14456A}</a:tableStyleId>
              </a:tblPr>
              <a:tblGrid>
                <a:gridCol w="1867925"/>
                <a:gridCol w="1488200"/>
                <a:gridCol w="1258050"/>
                <a:gridCol w="94737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customer_type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rental_price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 FACTS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quantity_returned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90" name="Google Shape;2690;p44"/>
          <p:cNvSpPr txBox="1"/>
          <p:nvPr/>
        </p:nvSpPr>
        <p:spPr>
          <a:xfrm>
            <a:off x="1182300" y="1115725"/>
            <a:ext cx="616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7330" lvl="0" marL="560705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INFORMATION PACKAGE DIAGRAM FOR PRODUCT </a:t>
            </a: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RETURNS FACT TABLE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4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PACKAGES</a:t>
            </a:r>
            <a:endParaRPr/>
          </a:p>
        </p:txBody>
      </p:sp>
      <p:sp>
        <p:nvSpPr>
          <p:cNvPr id="2696" name="Google Shape;2696;p45"/>
          <p:cNvSpPr txBox="1"/>
          <p:nvPr/>
        </p:nvSpPr>
        <p:spPr>
          <a:xfrm>
            <a:off x="1489500" y="1107700"/>
            <a:ext cx="616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5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INFORMATION PACKAGE DIAGRAM FOR </a:t>
            </a: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SUPPLIER TRANSACTIONS FACT TABLE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7" name="Google Shape;2697;p45"/>
          <p:cNvGraphicFramePr/>
          <p:nvPr/>
        </p:nvGraphicFramePr>
        <p:xfrm>
          <a:off x="1822450" y="19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{E8FD85E5-AF29-4968-B513-21D01C14456A}</a:tableStyleId>
              </a:tblPr>
              <a:tblGrid>
                <a:gridCol w="1546225"/>
                <a:gridCol w="2089150"/>
                <a:gridCol w="1079500"/>
                <a:gridCol w="78422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supplier_id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supplier_name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supplier_contact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rental_price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 FACTS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quantity_supplied, cost_amount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PACKAGES</a:t>
            </a:r>
            <a:endParaRPr/>
          </a:p>
        </p:txBody>
      </p:sp>
      <p:sp>
        <p:nvSpPr>
          <p:cNvPr id="2703" name="Google Shape;2703;p46"/>
          <p:cNvSpPr txBox="1"/>
          <p:nvPr/>
        </p:nvSpPr>
        <p:spPr>
          <a:xfrm>
            <a:off x="1489500" y="1107700"/>
            <a:ext cx="616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05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INFORMATION PACKAGE DIAGRAM FOR </a:t>
            </a:r>
            <a:r>
              <a:rPr b="1" lang="en" u="sng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INVENTORY SNAPSHOT FACT TABLE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4" name="Google Shape;2704;p46"/>
          <p:cNvGraphicFramePr/>
          <p:nvPr/>
        </p:nvGraphicFramePr>
        <p:xfrm>
          <a:off x="1585913" y="20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{E8FD85E5-AF29-4968-B513-21D01C14456A}</a:tableStyleId>
              </a:tblPr>
              <a:tblGrid>
                <a:gridCol w="1546225"/>
                <a:gridCol w="3641725"/>
                <a:gridCol w="784225"/>
              </a:tblGrid>
              <a:tr h="32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rental_price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 FACTS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inventory_on_hand, inventory_reserved, inventory_damaged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29"/>
          <p:cNvSpPr txBox="1"/>
          <p:nvPr>
            <p:ph idx="3" type="subTitle"/>
          </p:nvPr>
        </p:nvSpPr>
        <p:spPr>
          <a:xfrm>
            <a:off x="3244450" y="329065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Shreedhar Soni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182" name="Google Shape;2182;p29"/>
          <p:cNvSpPr txBox="1"/>
          <p:nvPr>
            <p:ph idx="4" type="subTitle"/>
          </p:nvPr>
        </p:nvSpPr>
        <p:spPr>
          <a:xfrm>
            <a:off x="319625" y="32389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Rohit Singhee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183" name="Google Shape;2183;p29"/>
          <p:cNvPicPr preferRelativeResize="0"/>
          <p:nvPr/>
        </p:nvPicPr>
        <p:blipFill rotWithShape="1">
          <a:blip r:embed="rId3">
            <a:alphaModFix/>
          </a:blip>
          <a:srcRect b="0" l="622" r="631" t="0"/>
          <a:stretch/>
        </p:blipFill>
        <p:spPr>
          <a:xfrm>
            <a:off x="768426" y="1492050"/>
            <a:ext cx="1746900" cy="174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84" name="Google Shape;218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.</a:t>
            </a:r>
            <a:endParaRPr/>
          </a:p>
        </p:txBody>
      </p:sp>
      <p:sp>
        <p:nvSpPr>
          <p:cNvPr id="2185" name="Google Shape;2185;p29"/>
          <p:cNvSpPr txBox="1"/>
          <p:nvPr>
            <p:ph idx="3" type="subTitle"/>
          </p:nvPr>
        </p:nvSpPr>
        <p:spPr>
          <a:xfrm>
            <a:off x="5948325" y="3238975"/>
            <a:ext cx="295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60">
                <a:latin typeface="Outfit"/>
                <a:ea typeface="Outfit"/>
                <a:cs typeface="Outfit"/>
                <a:sym typeface="Outfit"/>
              </a:rPr>
              <a:t>Mohaneesh Raj Pradhan</a:t>
            </a:r>
            <a:endParaRPr sz="1860">
              <a:latin typeface="Outfit"/>
              <a:ea typeface="Outfit"/>
              <a:cs typeface="Outfit"/>
              <a:sym typeface="Outfit"/>
            </a:endParaRPr>
          </a:p>
        </p:txBody>
      </p:sp>
      <p:graphicFrame>
        <p:nvGraphicFramePr>
          <p:cNvPr id="2186" name="Google Shape;2186;p2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{39D558AC-8A97-4FE3-A40F-685C5CB85121}</a:tableStyleId>
              </a:tblPr>
              <a:tblGrid>
                <a:gridCol w="238125"/>
                <a:gridCol w="228600"/>
                <a:gridCol w="3276600"/>
                <a:gridCol w="4371975"/>
              </a:tblGrid>
              <a:tr h="342900">
                <a:tc>
                  <a:txBody>
                    <a:bodyPr/>
                    <a:lstStyle/>
                    <a:p>
                      <a:pPr indent="0" lvl="0" marL="0" marR="533400" rtl="0" algn="l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9FB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>
                        <a:highlight>
                          <a:srgbClr val="F9FB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7" name="Google Shape;2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25" y="1439751"/>
            <a:ext cx="1840200" cy="184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88" name="Google Shape;2188;p29" title="pfp.jpg"/>
          <p:cNvPicPr preferRelativeResize="0"/>
          <p:nvPr/>
        </p:nvPicPr>
        <p:blipFill rotWithShape="1">
          <a:blip r:embed="rId5">
            <a:alphaModFix/>
          </a:blip>
          <a:srcRect b="0" l="1987" r="1987" t="0"/>
          <a:stretch/>
        </p:blipFill>
        <p:spPr>
          <a:xfrm>
            <a:off x="6583800" y="1337825"/>
            <a:ext cx="1840200" cy="1916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7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  <p:sp>
        <p:nvSpPr>
          <p:cNvPr id="2710" name="Google Shape;2710;p47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11" name="Google Shape;2711;p47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712" name="Google Shape;2712;p47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7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7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7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7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7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7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7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7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7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7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7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7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7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7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7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7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7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7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7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7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7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7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7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7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7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7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7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7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7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7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7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7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7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4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  <p:pic>
        <p:nvPicPr>
          <p:cNvPr id="2813" name="Google Shape;28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2200"/>
            <a:ext cx="8839204" cy="2067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p48"/>
          <p:cNvSpPr txBox="1"/>
          <p:nvPr/>
        </p:nvSpPr>
        <p:spPr>
          <a:xfrm>
            <a:off x="880700" y="4324075"/>
            <a:ext cx="42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Live Star Schema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49"/>
          <p:cNvSpPr txBox="1"/>
          <p:nvPr>
            <p:ph idx="2" type="subTitle"/>
          </p:nvPr>
        </p:nvSpPr>
        <p:spPr>
          <a:xfrm>
            <a:off x="861899" y="1863629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each rental event with customer, product, date, quantity, and revenue.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49"/>
          <p:cNvSpPr txBox="1"/>
          <p:nvPr>
            <p:ph idx="3" type="subTitle"/>
          </p:nvPr>
        </p:nvSpPr>
        <p:spPr>
          <a:xfrm>
            <a:off x="4828203" y="1863629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Capture return transactions linked to original rentals, reasons, and quantities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9"/>
          <p:cNvSpPr txBox="1"/>
          <p:nvPr>
            <p:ph idx="4" type="subTitle"/>
          </p:nvPr>
        </p:nvSpPr>
        <p:spPr>
          <a:xfrm>
            <a:off x="912049" y="3628827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Monitor daily on‑hand, reserved, and damaged stock by location.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49"/>
          <p:cNvSpPr txBox="1"/>
          <p:nvPr>
            <p:ph idx="5" type="subTitle"/>
          </p:nvPr>
        </p:nvSpPr>
        <p:spPr>
          <a:xfrm>
            <a:off x="4908753" y="3533952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deliveries, costs, and supplier performance.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4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Subject Areas</a:t>
            </a:r>
            <a:endParaRPr/>
          </a:p>
        </p:txBody>
      </p:sp>
      <p:sp>
        <p:nvSpPr>
          <p:cNvPr id="2824" name="Google Shape;2824;p49"/>
          <p:cNvSpPr txBox="1"/>
          <p:nvPr>
            <p:ph idx="1" type="subTitle"/>
          </p:nvPr>
        </p:nvSpPr>
        <p:spPr>
          <a:xfrm>
            <a:off x="861897" y="1470425"/>
            <a:ext cx="359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Rentals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5" name="Google Shape;2825;p49"/>
          <p:cNvSpPr txBox="1"/>
          <p:nvPr>
            <p:ph idx="6" type="subTitle"/>
          </p:nvPr>
        </p:nvSpPr>
        <p:spPr>
          <a:xfrm>
            <a:off x="861897" y="3248148"/>
            <a:ext cx="359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2826" name="Google Shape;2826;p49"/>
          <p:cNvSpPr txBox="1"/>
          <p:nvPr>
            <p:ph idx="7" type="subTitle"/>
          </p:nvPr>
        </p:nvSpPr>
        <p:spPr>
          <a:xfrm>
            <a:off x="4686300" y="1622825"/>
            <a:ext cx="4040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Returns</a:t>
            </a:r>
            <a:endParaRPr/>
          </a:p>
        </p:txBody>
      </p:sp>
      <p:sp>
        <p:nvSpPr>
          <p:cNvPr id="2827" name="Google Shape;2827;p49"/>
          <p:cNvSpPr txBox="1"/>
          <p:nvPr>
            <p:ph idx="8" type="subTitle"/>
          </p:nvPr>
        </p:nvSpPr>
        <p:spPr>
          <a:xfrm>
            <a:off x="4828200" y="3248150"/>
            <a:ext cx="4040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Supplier Transactions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Modeling Overview</a:t>
            </a:r>
            <a:endParaRPr/>
          </a:p>
        </p:txBody>
      </p:sp>
      <p:sp>
        <p:nvSpPr>
          <p:cNvPr id="2833" name="Google Shape;2833;p50"/>
          <p:cNvSpPr txBox="1"/>
          <p:nvPr/>
        </p:nvSpPr>
        <p:spPr>
          <a:xfrm>
            <a:off x="1074275" y="1254050"/>
            <a:ext cx="7013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23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Bottom‑up approach</a:t>
            </a:r>
            <a:r>
              <a:rPr lang="en" sz="1500"/>
              <a:t> for designing data marts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Star schema:</a:t>
            </a:r>
            <a:r>
              <a:rPr lang="en" sz="1500"/>
              <a:t> fact tables connected to dimension tables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Optimized for query performance and simplicity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Supports self‑service BI and ad hoc analysis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5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Reasons For Design Choice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51"/>
          <p:cNvSpPr txBox="1"/>
          <p:nvPr/>
        </p:nvSpPr>
        <p:spPr>
          <a:xfrm>
            <a:off x="1074275" y="1254050"/>
            <a:ext cx="70137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Bottom‑Up Approach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Definition:</a:t>
            </a:r>
            <a:r>
              <a:rPr lang="en" sz="1300"/>
              <a:t> In</a:t>
            </a:r>
            <a:r>
              <a:rPr b="1" lang="en" sz="1300">
                <a:solidFill>
                  <a:schemeClr val="dk2"/>
                </a:solidFill>
              </a:rPr>
              <a:t> Kimball’s methodology,</a:t>
            </a:r>
            <a:r>
              <a:rPr lang="en" sz="1300"/>
              <a:t> design starts with individual data marts aligned to specific business processes, then integrates them into an enterprise data warehouse.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Incremental Delivery: </a:t>
            </a:r>
            <a:r>
              <a:rPr lang="en" sz="1300"/>
              <a:t>Allows rapid development of focused analytics solutions for high‑priority areas.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Business‑Driven:</a:t>
            </a:r>
            <a:r>
              <a:rPr lang="en" sz="1300"/>
              <a:t> Each mart addresses a distinct use case, ensuring immediate value and stakeholder engagement.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Example:</a:t>
            </a:r>
            <a:r>
              <a:rPr lang="en" sz="1300"/>
              <a:t> Build a Rentals mart first, then a Returns mart, and then integrate both into the central warehouse.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5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Table Granularity</a:t>
            </a:r>
            <a:endParaRPr/>
          </a:p>
        </p:txBody>
      </p:sp>
      <p:sp>
        <p:nvSpPr>
          <p:cNvPr id="2845" name="Google Shape;2845;p52"/>
          <p:cNvSpPr txBox="1"/>
          <p:nvPr/>
        </p:nvSpPr>
        <p:spPr>
          <a:xfrm>
            <a:off x="1074275" y="1254050"/>
            <a:ext cx="70137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Defined at the lowest level of business event that supports all analytical needs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Fact_Rentals:</a:t>
            </a:r>
            <a:r>
              <a:rPr lang="en"/>
              <a:t> One row per rental transaction per product per date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Fact_Returns:</a:t>
            </a:r>
            <a:r>
              <a:rPr lang="en"/>
              <a:t> One row per return event per product per date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Fact_InventorySnapshot:</a:t>
            </a:r>
            <a:r>
              <a:rPr lang="en"/>
              <a:t> One row per product-location per day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Fact_SupplierTransactions:</a:t>
            </a:r>
            <a:r>
              <a:rPr lang="en"/>
              <a:t> One row per product delivery per supplier/date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5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Hierarchies</a:t>
            </a:r>
            <a:endParaRPr/>
          </a:p>
        </p:txBody>
      </p:sp>
      <p:sp>
        <p:nvSpPr>
          <p:cNvPr id="2851" name="Google Shape;2851;p53"/>
          <p:cNvSpPr txBox="1"/>
          <p:nvPr/>
        </p:nvSpPr>
        <p:spPr>
          <a:xfrm>
            <a:off x="1065150" y="1516475"/>
            <a:ext cx="7013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Time Hierarchy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Day → Month → Quarter → Year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/>
              <a:t>Product Hierarchy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 → Category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/>
              <a:t>Geography Hierarchy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City → State → Country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300"/>
              <a:t>Return Reason (Flat Dimension)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Reason Code (optionally extendable → Reason Category)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54"/>
          <p:cNvSpPr txBox="1"/>
          <p:nvPr>
            <p:ph idx="2" type="subTitle"/>
          </p:nvPr>
        </p:nvSpPr>
        <p:spPr>
          <a:xfrm>
            <a:off x="861899" y="1863629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Summarizes monthly revenue, discounts, rental counts, and average ratings per product, enabling product managers to quickly identify best- and worst-performing items without querying the detailed Fact_Rentals table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54"/>
          <p:cNvSpPr txBox="1"/>
          <p:nvPr>
            <p:ph idx="3" type="subTitle"/>
          </p:nvPr>
        </p:nvSpPr>
        <p:spPr>
          <a:xfrm>
            <a:off x="4828203" y="1863629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Calculates monthly inflow, outflow, and turnover ratios per product by combining supplier deliveries and rental/return events</a:t>
            </a:r>
            <a:endParaRPr/>
          </a:p>
        </p:txBody>
      </p:sp>
      <p:sp>
        <p:nvSpPr>
          <p:cNvPr id="2858" name="Google Shape;2858;p54"/>
          <p:cNvSpPr txBox="1"/>
          <p:nvPr>
            <p:ph idx="4" type="subTitle"/>
          </p:nvPr>
        </p:nvSpPr>
        <p:spPr>
          <a:xfrm>
            <a:off x="912049" y="3628827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Aggregates monthly total revenue, cost, net profit, and profit margin by city and category, providing finance dashboards with a single, optimized table for multi-dimensional profitability analysis.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54"/>
          <p:cNvSpPr txBox="1"/>
          <p:nvPr>
            <p:ph idx="5" type="subTitle"/>
          </p:nvPr>
        </p:nvSpPr>
        <p:spPr>
          <a:xfrm>
            <a:off x="4908753" y="3533952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Computes monthly total rented, total returned, and return rate per product and return reason to help quality and product teams swiftly pinpoint high-return items without extensive joins to Fact_ProductReturns.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5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Table Rationale</a:t>
            </a:r>
            <a:endParaRPr/>
          </a:p>
        </p:txBody>
      </p:sp>
      <p:sp>
        <p:nvSpPr>
          <p:cNvPr id="2861" name="Google Shape;2861;p54"/>
          <p:cNvSpPr txBox="1"/>
          <p:nvPr>
            <p:ph idx="1" type="subTitle"/>
          </p:nvPr>
        </p:nvSpPr>
        <p:spPr>
          <a:xfrm>
            <a:off x="316250" y="1165625"/>
            <a:ext cx="4191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Aggregate_ProductPerformance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2" name="Google Shape;2862;p54"/>
          <p:cNvSpPr txBox="1"/>
          <p:nvPr>
            <p:ph idx="6" type="subTitle"/>
          </p:nvPr>
        </p:nvSpPr>
        <p:spPr>
          <a:xfrm>
            <a:off x="861897" y="3366723"/>
            <a:ext cx="3595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Aggregate_Profitability</a:t>
            </a:r>
            <a:endParaRPr/>
          </a:p>
        </p:txBody>
      </p:sp>
      <p:sp>
        <p:nvSpPr>
          <p:cNvPr id="2863" name="Google Shape;2863;p54"/>
          <p:cNvSpPr txBox="1"/>
          <p:nvPr>
            <p:ph idx="7" type="subTitle"/>
          </p:nvPr>
        </p:nvSpPr>
        <p:spPr>
          <a:xfrm>
            <a:off x="4686300" y="1622825"/>
            <a:ext cx="4040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Aggregate_InventoryTurnover</a:t>
            </a:r>
            <a:endParaRPr/>
          </a:p>
        </p:txBody>
      </p:sp>
      <p:sp>
        <p:nvSpPr>
          <p:cNvPr id="2864" name="Google Shape;2864;p54"/>
          <p:cNvSpPr txBox="1"/>
          <p:nvPr>
            <p:ph idx="8" type="subTitle"/>
          </p:nvPr>
        </p:nvSpPr>
        <p:spPr>
          <a:xfrm>
            <a:off x="4828200" y="3366725"/>
            <a:ext cx="4040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Aggregate_ReturnAnalysis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5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Dimensions Rationale</a:t>
            </a:r>
            <a:endParaRPr/>
          </a:p>
        </p:txBody>
      </p:sp>
      <p:sp>
        <p:nvSpPr>
          <p:cNvPr id="2870" name="Google Shape;2870;p55"/>
          <p:cNvSpPr txBox="1"/>
          <p:nvPr/>
        </p:nvSpPr>
        <p:spPr>
          <a:xfrm>
            <a:off x="374325" y="1254050"/>
            <a:ext cx="83802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Purpose:</a:t>
            </a:r>
            <a:r>
              <a:rPr lang="en" sz="1500"/>
              <a:t> Support Aggregation Tables and enable consistent hierarchies or classifications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Dim_Month:</a:t>
            </a:r>
            <a:r>
              <a:rPr lang="en" sz="1500"/>
              <a:t> Derived from date to support trend and seasonal analysis (month, quarter, festival)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Dim_Category:</a:t>
            </a:r>
            <a:r>
              <a:rPr lang="en" sz="1500"/>
              <a:t> Precomputed roll-up from product SKU to sub-category to category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Dim_ReturnReason:</a:t>
            </a:r>
            <a:r>
              <a:rPr lang="en" sz="1500"/>
              <a:t> Standardizes raw return codes for easier root-cause analysis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Impact:</a:t>
            </a:r>
            <a:r>
              <a:rPr lang="en" sz="1500"/>
              <a:t> Reduces ETL complexity, speeds up queries, improves semantic clarity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5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 Handling Strategy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56"/>
          <p:cNvSpPr txBox="1"/>
          <p:nvPr/>
        </p:nvSpPr>
        <p:spPr>
          <a:xfrm>
            <a:off x="951825" y="1533950"/>
            <a:ext cx="75927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Type 1:</a:t>
            </a:r>
            <a:r>
              <a:rPr lang="en" sz="1600"/>
              <a:t> Overwrite existing data for corrections and non-historical attributes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Use Case:</a:t>
            </a:r>
            <a:r>
              <a:rPr lang="en" sz="1600"/>
              <a:t> Dim_City (boundary updates), Dim_Category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Type 2:</a:t>
            </a:r>
            <a:r>
              <a:rPr lang="en" sz="1600"/>
              <a:t> Maintain full history by inserting new rows with versioning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Use Case:</a:t>
            </a:r>
            <a:r>
              <a:rPr lang="en" sz="1600"/>
              <a:t> Dim_Product (price changes), Dim_Customer (segment change)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4" name="Google Shape;2194;p30"/>
          <p:cNvSpPr txBox="1"/>
          <p:nvPr>
            <p:ph idx="2" type="title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5" name="Google Shape;2195;p30"/>
          <p:cNvSpPr txBox="1"/>
          <p:nvPr>
            <p:ph idx="3" type="title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96" name="Google Shape;2196;p30"/>
          <p:cNvSpPr txBox="1"/>
          <p:nvPr>
            <p:ph idx="4" type="title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97" name="Google Shape;2197;p30"/>
          <p:cNvSpPr txBox="1"/>
          <p:nvPr>
            <p:ph idx="5" type="title"/>
          </p:nvPr>
        </p:nvSpPr>
        <p:spPr>
          <a:xfrm>
            <a:off x="4737660" y="2571747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98" name="Google Shape;2198;p30"/>
          <p:cNvSpPr txBox="1"/>
          <p:nvPr>
            <p:ph idx="6" type="title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99" name="Google Shape;2199;p30"/>
          <p:cNvSpPr txBox="1"/>
          <p:nvPr>
            <p:ph idx="7" type="title"/>
          </p:nvPr>
        </p:nvSpPr>
        <p:spPr>
          <a:xfrm>
            <a:off x="4737660" y="3269913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00" name="Google Shape;2200;p30"/>
          <p:cNvSpPr txBox="1"/>
          <p:nvPr>
            <p:ph idx="1" type="subTitle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Problem Statement</a:t>
            </a:r>
            <a:endParaRPr sz="1600"/>
          </a:p>
        </p:txBody>
      </p:sp>
      <p:sp>
        <p:nvSpPr>
          <p:cNvPr id="2201" name="Google Shape;2201;p30"/>
          <p:cNvSpPr txBox="1"/>
          <p:nvPr>
            <p:ph idx="8" type="subTitle"/>
          </p:nvPr>
        </p:nvSpPr>
        <p:spPr>
          <a:xfrm>
            <a:off x="1900250" y="2571750"/>
            <a:ext cx="2837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202" name="Google Shape;2202;p30"/>
          <p:cNvSpPr txBox="1"/>
          <p:nvPr>
            <p:ph idx="9" type="subTitle"/>
          </p:nvPr>
        </p:nvSpPr>
        <p:spPr>
          <a:xfrm>
            <a:off x="1900250" y="3269925"/>
            <a:ext cx="2904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Identified </a:t>
            </a:r>
            <a:endParaRPr/>
          </a:p>
        </p:txBody>
      </p:sp>
      <p:sp>
        <p:nvSpPr>
          <p:cNvPr id="2203" name="Google Shape;2203;p30"/>
          <p:cNvSpPr txBox="1"/>
          <p:nvPr>
            <p:ph idx="13" type="subTitle"/>
          </p:nvPr>
        </p:nvSpPr>
        <p:spPr>
          <a:xfrm>
            <a:off x="5536275" y="1680800"/>
            <a:ext cx="31347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Information Packages</a:t>
            </a:r>
            <a:endParaRPr sz="1600"/>
          </a:p>
        </p:txBody>
      </p:sp>
      <p:sp>
        <p:nvSpPr>
          <p:cNvPr id="2204" name="Google Shape;2204;p30"/>
          <p:cNvSpPr txBox="1"/>
          <p:nvPr>
            <p:ph idx="14" type="subTitle"/>
          </p:nvPr>
        </p:nvSpPr>
        <p:spPr>
          <a:xfrm>
            <a:off x="5536244" y="2571750"/>
            <a:ext cx="4491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STAR Schema</a:t>
            </a:r>
            <a:endParaRPr sz="200"/>
          </a:p>
        </p:txBody>
      </p:sp>
      <p:sp>
        <p:nvSpPr>
          <p:cNvPr id="2205" name="Google Shape;2205;p30"/>
          <p:cNvSpPr txBox="1"/>
          <p:nvPr>
            <p:ph idx="15" type="subTitle"/>
          </p:nvPr>
        </p:nvSpPr>
        <p:spPr>
          <a:xfrm>
            <a:off x="5536248" y="3385425"/>
            <a:ext cx="2989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Design Choices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57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Generation</a:t>
            </a:r>
            <a:endParaRPr/>
          </a:p>
        </p:txBody>
      </p:sp>
      <p:sp>
        <p:nvSpPr>
          <p:cNvPr id="2882" name="Google Shape;2882;p57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883" name="Google Shape;2883;p57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884" name="Google Shape;2884;p57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5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Synthetic Data Generation Methodology</a:t>
            </a:r>
            <a:endParaRPr sz="1300"/>
          </a:p>
        </p:txBody>
      </p:sp>
      <p:sp>
        <p:nvSpPr>
          <p:cNvPr id="2985" name="Google Shape;2985;p58"/>
          <p:cNvSpPr txBox="1"/>
          <p:nvPr/>
        </p:nvSpPr>
        <p:spPr>
          <a:xfrm>
            <a:off x="886025" y="1921450"/>
            <a:ext cx="71928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Objective: </a:t>
            </a:r>
            <a:r>
              <a:rPr lang="en" sz="1300"/>
              <a:t>Create a realistic, end-to-end synthetic dataset for the Furlenco domain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Script structured into four systematic phases: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Environment Setup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Dimension Table Creation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Fact Table Generation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Aggregate Computation &amp; Export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Ensures reproducibility, modularity, and adaptability for future scenarios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5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Synthetic Data Generation Methodology</a:t>
            </a:r>
            <a:endParaRPr sz="1300"/>
          </a:p>
        </p:txBody>
      </p:sp>
      <p:sp>
        <p:nvSpPr>
          <p:cNvPr id="2991" name="Google Shape;2991;p59"/>
          <p:cNvSpPr txBox="1"/>
          <p:nvPr/>
        </p:nvSpPr>
        <p:spPr>
          <a:xfrm>
            <a:off x="818150" y="1530950"/>
            <a:ext cx="71928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🧪 </a:t>
            </a:r>
            <a:r>
              <a:rPr b="1" lang="en" sz="1300"/>
              <a:t>Realism via Faker &amp; Local Context:</a:t>
            </a:r>
            <a:r>
              <a:rPr lang="en" sz="1300"/>
              <a:t> Used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Faker</a:t>
            </a:r>
            <a:r>
              <a:rPr lang="en" sz="1300"/>
              <a:t> library with Indian locales to generate realistic names, addresses, product categories, and supplier/customer profiles. Ensured city-state mappings (e.g., Mumbai–Maharashtra) reflect actual metro regions.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🔍 </a:t>
            </a:r>
            <a:r>
              <a:rPr b="1" lang="en" sz="1300"/>
              <a:t>Contextual Mimicking from Source:</a:t>
            </a:r>
            <a:r>
              <a:rPr lang="en" sz="1300"/>
              <a:t> Reviewed Furlenco’s website and product catalog to mirror offerings such as furniture rental categories, subscription-like pricing, and rental durations for realistic data simulation.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🔗 </a:t>
            </a:r>
            <a:r>
              <a:rPr b="1" lang="en" sz="1300"/>
              <a:t>City ID Relevance:</a:t>
            </a:r>
            <a:r>
              <a:rPr lang="en" sz="1300"/>
              <a:t> Assigned unique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city_id</a:t>
            </a:r>
            <a:r>
              <a:rPr lang="en" sz="1300"/>
              <a:t>s and used them consistently across facts and dimensions (Rentals, Inventory, Returns), enabling accurate geospatial aggregation and drill-down analysis.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6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Synthetic Data Generation Methodology</a:t>
            </a:r>
            <a:endParaRPr sz="1300"/>
          </a:p>
        </p:txBody>
      </p:sp>
      <p:sp>
        <p:nvSpPr>
          <p:cNvPr id="2997" name="Google Shape;2997;p60"/>
          <p:cNvSpPr txBox="1"/>
          <p:nvPr/>
        </p:nvSpPr>
        <p:spPr>
          <a:xfrm>
            <a:off x="835650" y="1282650"/>
            <a:ext cx="71928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Environment Setup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Fact Table Generation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Random sampling of FK values to simulate transactions: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date_id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city_id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Numeric fields bounded by realistic ranges (e.g., quantity, total_amount, discount_amount, rating)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Example snippet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Fact_Rentals</a:t>
            </a:r>
            <a:r>
              <a:rPr lang="en" sz="1100"/>
              <a:t> generation:</a:t>
            </a:r>
            <a:br>
              <a:rPr lang="en" sz="1100"/>
            </a:br>
            <a:r>
              <a:rPr b="1" lang="en" sz="1100"/>
              <a:t>fact_rentals = pd.DataFrame([{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   "rental_id": i+1,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   "product_id": random.randint(1, len(dim_product)),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   "customer_id": random.randint(1, len(dim_customer)),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} for i in range(1000)])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61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</a:t>
            </a:r>
            <a:endParaRPr/>
          </a:p>
        </p:txBody>
      </p:sp>
      <p:sp>
        <p:nvSpPr>
          <p:cNvPr id="3003" name="Google Shape;3003;p61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3004" name="Google Shape;3004;p61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3005" name="Google Shape;3005;p61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61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1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1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1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1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1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1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1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1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1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1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1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1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1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1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1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1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1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1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1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1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1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1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1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1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1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1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1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1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1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1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1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1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61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61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61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61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61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61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61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61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61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61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1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61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1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1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1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1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1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1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1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1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1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1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61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61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1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1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1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61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1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61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1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1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61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61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61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61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61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61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61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61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61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1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1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61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61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61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61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61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61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61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61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62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Query</a:t>
            </a:r>
            <a:endParaRPr/>
          </a:p>
        </p:txBody>
      </p:sp>
      <p:grpSp>
        <p:nvGrpSpPr>
          <p:cNvPr id="3106" name="Google Shape;3106;p6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3107" name="Google Shape;3107;p6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6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6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6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6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6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6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6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6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6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6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6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6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6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6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6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6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6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6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6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6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6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6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6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6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6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6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6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6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6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6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6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6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6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6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6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6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6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6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6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6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6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6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6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6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6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6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6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63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63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grpSp>
        <p:nvGrpSpPr>
          <p:cNvPr id="3209" name="Google Shape;3209;p63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3210" name="Google Shape;3210;p63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63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63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63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63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3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63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63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3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3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63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3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3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3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3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63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63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63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63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63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63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63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63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63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63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63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63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63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3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3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3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3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3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63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63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63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63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63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63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63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63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63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63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63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63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63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63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63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63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63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63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63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63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63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63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63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63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63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63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63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63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63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63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63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63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63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63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63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63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63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63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63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63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63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63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63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63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6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Analysis</a:t>
            </a:r>
            <a:endParaRPr/>
          </a:p>
        </p:txBody>
      </p:sp>
      <p:pic>
        <p:nvPicPr>
          <p:cNvPr id="3311" name="Google Shape;33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0" y="1107700"/>
            <a:ext cx="8839200" cy="215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2" name="Google Shape;331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8600"/>
            <a:ext cx="9144000" cy="21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6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Analysis</a:t>
            </a:r>
            <a:endParaRPr/>
          </a:p>
        </p:txBody>
      </p:sp>
      <p:pic>
        <p:nvPicPr>
          <p:cNvPr id="3318" name="Google Shape;33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3622"/>
            <a:ext cx="9144001" cy="263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66"/>
          <p:cNvSpPr txBox="1"/>
          <p:nvPr>
            <p:ph type="title"/>
          </p:nvPr>
        </p:nvSpPr>
        <p:spPr>
          <a:xfrm>
            <a:off x="720000" y="206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Analysis</a:t>
            </a:r>
            <a:endParaRPr/>
          </a:p>
        </p:txBody>
      </p:sp>
      <p:pic>
        <p:nvPicPr>
          <p:cNvPr id="3324" name="Google Shape;3324;p66"/>
          <p:cNvPicPr preferRelativeResize="0"/>
          <p:nvPr/>
        </p:nvPicPr>
        <p:blipFill rotWithShape="1">
          <a:blip r:embed="rId3">
            <a:alphaModFix/>
          </a:blip>
          <a:srcRect b="0" l="0" r="0" t="4770"/>
          <a:stretch/>
        </p:blipFill>
        <p:spPr>
          <a:xfrm>
            <a:off x="307375" y="779000"/>
            <a:ext cx="8529251" cy="3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11" name="Google Shape;2211;p31"/>
          <p:cNvSpPr txBox="1"/>
          <p:nvPr>
            <p:ph idx="2" type="title"/>
          </p:nvPr>
        </p:nvSpPr>
        <p:spPr>
          <a:xfrm>
            <a:off x="1101625" y="1873583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12" name="Google Shape;2212;p31"/>
          <p:cNvSpPr txBox="1"/>
          <p:nvPr>
            <p:ph idx="3" type="title"/>
          </p:nvPr>
        </p:nvSpPr>
        <p:spPr>
          <a:xfrm>
            <a:off x="4737660" y="1873580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213" name="Google Shape;2213;p31"/>
          <p:cNvSpPr txBox="1"/>
          <p:nvPr>
            <p:ph idx="4" type="title"/>
          </p:nvPr>
        </p:nvSpPr>
        <p:spPr>
          <a:xfrm>
            <a:off x="1101625" y="2571749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214" name="Google Shape;2214;p31"/>
          <p:cNvSpPr txBox="1"/>
          <p:nvPr>
            <p:ph idx="6" type="title"/>
          </p:nvPr>
        </p:nvSpPr>
        <p:spPr>
          <a:xfrm>
            <a:off x="1101625" y="3269916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2215" name="Google Shape;2215;p31"/>
          <p:cNvSpPr txBox="1"/>
          <p:nvPr>
            <p:ph idx="1" type="subTitle"/>
          </p:nvPr>
        </p:nvSpPr>
        <p:spPr>
          <a:xfrm>
            <a:off x="1900248" y="1873575"/>
            <a:ext cx="250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Synthetic Data Gen</a:t>
            </a:r>
            <a:endParaRPr sz="1600"/>
          </a:p>
        </p:txBody>
      </p:sp>
      <p:sp>
        <p:nvSpPr>
          <p:cNvPr id="2216" name="Google Shape;2216;p31"/>
          <p:cNvSpPr txBox="1"/>
          <p:nvPr>
            <p:ph idx="8" type="subTitle"/>
          </p:nvPr>
        </p:nvSpPr>
        <p:spPr>
          <a:xfrm>
            <a:off x="1900250" y="2571750"/>
            <a:ext cx="2837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Analysis of Results	</a:t>
            </a:r>
            <a:endParaRPr/>
          </a:p>
        </p:txBody>
      </p:sp>
      <p:sp>
        <p:nvSpPr>
          <p:cNvPr id="2217" name="Google Shape;2217;p31"/>
          <p:cNvSpPr txBox="1"/>
          <p:nvPr>
            <p:ph idx="9" type="subTitle"/>
          </p:nvPr>
        </p:nvSpPr>
        <p:spPr>
          <a:xfrm>
            <a:off x="1866650" y="3096650"/>
            <a:ext cx="2904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2218" name="Google Shape;2218;p31"/>
          <p:cNvSpPr txBox="1"/>
          <p:nvPr>
            <p:ph idx="15" type="subTitle"/>
          </p:nvPr>
        </p:nvSpPr>
        <p:spPr>
          <a:xfrm>
            <a:off x="5434798" y="2112613"/>
            <a:ext cx="2989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1"/>
          <p:cNvSpPr txBox="1"/>
          <p:nvPr>
            <p:ph idx="3" type="title"/>
          </p:nvPr>
        </p:nvSpPr>
        <p:spPr>
          <a:xfrm>
            <a:off x="4788610" y="2528443"/>
            <a:ext cx="798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220" name="Google Shape;2220;p31"/>
          <p:cNvSpPr txBox="1"/>
          <p:nvPr>
            <p:ph idx="15" type="subTitle"/>
          </p:nvPr>
        </p:nvSpPr>
        <p:spPr>
          <a:xfrm>
            <a:off x="5569698" y="2615063"/>
            <a:ext cx="2989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Business Intelligence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67"/>
          <p:cNvSpPr txBox="1"/>
          <p:nvPr>
            <p:ph type="title"/>
          </p:nvPr>
        </p:nvSpPr>
        <p:spPr>
          <a:xfrm>
            <a:off x="720000" y="206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Analysis</a:t>
            </a:r>
            <a:endParaRPr/>
          </a:p>
        </p:txBody>
      </p:sp>
      <p:pic>
        <p:nvPicPr>
          <p:cNvPr id="3330" name="Google Shape;3330;p67"/>
          <p:cNvPicPr preferRelativeResize="0"/>
          <p:nvPr/>
        </p:nvPicPr>
        <p:blipFill rotWithShape="1">
          <a:blip r:embed="rId3">
            <a:alphaModFix/>
          </a:blip>
          <a:srcRect b="-10600" l="1290" r="-1289" t="10599"/>
          <a:stretch/>
        </p:blipFill>
        <p:spPr>
          <a:xfrm>
            <a:off x="1307225" y="1271700"/>
            <a:ext cx="62103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p68"/>
          <p:cNvSpPr txBox="1"/>
          <p:nvPr>
            <p:ph type="title"/>
          </p:nvPr>
        </p:nvSpPr>
        <p:spPr>
          <a:xfrm>
            <a:off x="720000" y="206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Analysis</a:t>
            </a:r>
            <a:endParaRPr/>
          </a:p>
        </p:txBody>
      </p:sp>
      <p:pic>
        <p:nvPicPr>
          <p:cNvPr id="3336" name="Google Shape;33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675"/>
            <a:ext cx="8971675" cy="1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69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Business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Intelligence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69"/>
          <p:cNvSpPr txBox="1"/>
          <p:nvPr>
            <p:ph idx="2" type="title"/>
          </p:nvPr>
        </p:nvSpPr>
        <p:spPr>
          <a:xfrm>
            <a:off x="721775" y="535000"/>
            <a:ext cx="136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grpSp>
        <p:nvGrpSpPr>
          <p:cNvPr id="3343" name="Google Shape;3343;p69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3344" name="Google Shape;3344;p69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9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9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9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9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9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9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9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9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9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9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9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9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9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9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9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9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9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9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9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9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9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9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9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9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9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9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9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9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9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9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9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9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9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9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9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9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9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9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9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9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9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9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9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9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9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9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9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9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9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9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9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9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9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9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9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9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9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9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9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9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9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9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9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9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9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9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9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9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9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9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9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9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9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9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9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9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9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9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9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9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9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9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9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9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9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9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9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9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9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9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9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9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9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9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9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0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Growth Opportunities &amp; Pricing Tactics</a:t>
            </a:r>
            <a:endParaRPr/>
          </a:p>
        </p:txBody>
      </p:sp>
      <p:sp>
        <p:nvSpPr>
          <p:cNvPr id="3445" name="Google Shape;3445;p70"/>
          <p:cNvSpPr txBox="1"/>
          <p:nvPr/>
        </p:nvSpPr>
        <p:spPr>
          <a:xfrm>
            <a:off x="1065150" y="721350"/>
            <a:ext cx="7013700" cy="6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What the Data Shows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Top Cities by Lifetime Value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Bangalore (₹2.44 Cr), Pune (₹2.42 Cr), and Delhi (₹2.39 Cr) lead in total revenue,</a:t>
            </a:r>
            <a:r>
              <a:rPr lang="en" sz="1100"/>
              <a:t> making them the most valuable markets.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Tier-2 cities such as Ahmedabad, Chennai, and Hyderabad contribute significantly less (₹2.06–2.17 Cr)</a:t>
            </a:r>
            <a:r>
              <a:rPr lang="en" sz="1100"/>
              <a:t>, indicating plateaued growth at approximately 5–7% annually.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Seasonal Category Spikes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Living Room Furniture (₹25.2L in Bangalore, ₹23.7L in Mumbai) and Dining Furniture (₹31.8L in Chennai, ₹29.2L in Mumbai) experience an estimated 25% increase in rentals during the Diwali–Holi season (October to February)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Office Furniture rentals show a 10–12% dip post-March, particularly in cities like Mumbai and Chennai.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9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71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Growth Opportunities &amp; Pricing Tactics</a:t>
            </a:r>
            <a:endParaRPr/>
          </a:p>
        </p:txBody>
      </p:sp>
      <p:sp>
        <p:nvSpPr>
          <p:cNvPr id="3451" name="Google Shape;3451;p71"/>
          <p:cNvSpPr txBox="1"/>
          <p:nvPr/>
        </p:nvSpPr>
        <p:spPr>
          <a:xfrm>
            <a:off x="1065150" y="1666075"/>
            <a:ext cx="70137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Action Plan &amp; Examples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Festival-Season Bundles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Campaign</a:t>
            </a:r>
            <a:r>
              <a:rPr lang="en" sz="1100"/>
              <a:t>: Launch a “Living + Dining” festive combo with a 15% bundled discount during the October–February period.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Pilot Outcome – Mumbai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Bundle adoption reached 18% of total festive orders.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contributed ₹800,000 (₹8 lakh) in incremental revenue within two months.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72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Profitability: Margin Defense &amp; SKU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72"/>
          <p:cNvSpPr txBox="1"/>
          <p:nvPr/>
        </p:nvSpPr>
        <p:spPr>
          <a:xfrm>
            <a:off x="1065150" y="1145400"/>
            <a:ext cx="70137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What the Data Shows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1. Margin Range by Category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Premium Living Furniture</a:t>
            </a:r>
            <a:br>
              <a:rPr b="1" lang="en" sz="1100"/>
            </a:br>
            <a:r>
              <a:rPr lang="en" sz="1100"/>
              <a:t> Includes: </a:t>
            </a:r>
            <a:r>
              <a:rPr i="1" lang="en" sz="1100"/>
              <a:t>Sofa Sets (e.g., Couch Model 50), Recliners, Living Room Packages</a:t>
            </a:r>
            <a:br>
              <a:rPr i="1" lang="en" sz="1100"/>
            </a:br>
            <a:endParaRPr i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These items carry an average </a:t>
            </a:r>
            <a:r>
              <a:rPr b="1" lang="en" sz="1100"/>
              <a:t>gross margin of ~25%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Consistently rented during the Diwali–Holi festive season, showing strong demand elasticity.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Entry-Level Office Furniture</a:t>
            </a:r>
            <a:br>
              <a:rPr b="1" lang="en" sz="1100"/>
            </a:br>
            <a:r>
              <a:rPr lang="en" sz="1100"/>
              <a:t> Includes: </a:t>
            </a:r>
            <a:r>
              <a:rPr i="1" lang="en" sz="1100"/>
              <a:t>Basic Desks, Standard Office Chairs, Low-cost Workstations</a:t>
            </a:r>
            <a:br>
              <a:rPr i="1" lang="en" sz="1100"/>
            </a:br>
            <a:endParaRPr i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These categories yield a </a:t>
            </a:r>
            <a:r>
              <a:rPr b="1" lang="en" sz="1100"/>
              <a:t>low average margin of ~5%</a:t>
            </a:r>
            <a:r>
              <a:rPr lang="en" sz="1100"/>
              <a:t>, mainly due to competitive pricing and high logistics/damage costs.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73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Profitability: Margin Defense &amp; SKU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73"/>
          <p:cNvSpPr txBox="1"/>
          <p:nvPr/>
        </p:nvSpPr>
        <p:spPr>
          <a:xfrm>
            <a:off x="1065150" y="1145400"/>
            <a:ext cx="70137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What the Data Shows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2. Heavy Discounts on Poor Performers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top five most-discounted SKUs (e.g., </a:t>
            </a:r>
            <a:r>
              <a:rPr i="1" lang="en" sz="1100"/>
              <a:t>Stool Model 44, Shelf Model 3</a:t>
            </a:r>
            <a:r>
              <a:rPr lang="en" sz="1100"/>
              <a:t>) average only </a:t>
            </a:r>
            <a:r>
              <a:rPr b="1" lang="en" sz="1100"/>
              <a:t>3.2 stars in customer ratings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Despite their lower appeal, these SKUs consume </a:t>
            </a:r>
            <a:r>
              <a:rPr b="1" lang="en" sz="1100"/>
              <a:t>~30% of the total discount budget</a:t>
            </a:r>
            <a:r>
              <a:rPr lang="en" sz="1100"/>
              <a:t>, indicating inefficient spend.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3. Low-Profit Cities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Cities like </a:t>
            </a:r>
            <a:r>
              <a:rPr i="1" lang="en" sz="1100"/>
              <a:t>Chennai, Hyderabad, and Ahmedabad</a:t>
            </a:r>
            <a:r>
              <a:rPr lang="en" sz="1100"/>
              <a:t> show </a:t>
            </a:r>
            <a:r>
              <a:rPr b="1" lang="en" sz="1100"/>
              <a:t>net profit margins under 2%</a:t>
            </a:r>
            <a:r>
              <a:rPr lang="en" sz="1100"/>
              <a:t> after accounting for delivery, handling, and return/damage costs.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contrast, </a:t>
            </a:r>
            <a:r>
              <a:rPr i="1" lang="en" sz="1100"/>
              <a:t>Delhi and Mumbai</a:t>
            </a:r>
            <a:r>
              <a:rPr lang="en" sz="1100"/>
              <a:t> deliver stronger profitability due to higher order volume and operational efficiencies.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p74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Profitability: Margin Defense &amp; SKU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74"/>
          <p:cNvSpPr txBox="1"/>
          <p:nvPr/>
        </p:nvSpPr>
        <p:spPr>
          <a:xfrm>
            <a:off x="1065150" y="1145400"/>
            <a:ext cx="70137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Action Plan &amp; Examples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A. Discount Policy Overhaul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New Discounting Rule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Cap </a:t>
            </a:r>
            <a:r>
              <a:rPr b="1" lang="en" sz="1100"/>
              <a:t>maximum discount at 10%</a:t>
            </a:r>
            <a:r>
              <a:rPr lang="en" sz="1100"/>
              <a:t> for any SKU that earns </a:t>
            </a:r>
            <a:r>
              <a:rPr b="1" lang="en" sz="1100"/>
              <a:t>less than a 10% margin</a:t>
            </a:r>
            <a:r>
              <a:rPr lang="en" sz="1100"/>
              <a:t>. This prevents unnecessary loss on already weak-performing categories.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 Impact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By withdrawing deep discounts from </a:t>
            </a:r>
            <a:r>
              <a:rPr b="1" lang="en" sz="1100"/>
              <a:t>8 underperforming SKUs</a:t>
            </a:r>
            <a:r>
              <a:rPr lang="en" sz="1100"/>
              <a:t>, projected </a:t>
            </a:r>
            <a:r>
              <a:rPr b="1" lang="en" sz="1100"/>
              <a:t>savings of ₹1.2 million annually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Focus SKUs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</a:t>
            </a:r>
            <a:r>
              <a:rPr i="1" lang="en" sz="1100"/>
              <a:t>Stool Model 23, Bed Model 46, Shelf Model 3</a:t>
            </a:r>
            <a:r>
              <a:rPr lang="en" sz="1100"/>
              <a:t> — all with </a:t>
            </a:r>
            <a:r>
              <a:rPr b="1" lang="en" sz="1100"/>
              <a:t>low ratings</a:t>
            </a:r>
            <a:r>
              <a:rPr lang="en" sz="1100"/>
              <a:t> and </a:t>
            </a:r>
            <a:r>
              <a:rPr b="1" lang="en" sz="1100"/>
              <a:t>high historical discount spends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3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75"/>
          <p:cNvSpPr txBox="1"/>
          <p:nvPr>
            <p:ph type="title"/>
          </p:nvPr>
        </p:nvSpPr>
        <p:spPr>
          <a:xfrm>
            <a:off x="796200" y="418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Profitability: Margin Defense &amp; SKU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75"/>
          <p:cNvSpPr txBox="1"/>
          <p:nvPr/>
        </p:nvSpPr>
        <p:spPr>
          <a:xfrm>
            <a:off x="1065150" y="1950175"/>
            <a:ext cx="70137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. Supplier Cost Negotiation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Approach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Target two </a:t>
            </a:r>
            <a:r>
              <a:rPr b="1" lang="en" sz="1100"/>
              <a:t>low-margin Office Furniture SKUs</a:t>
            </a:r>
            <a:r>
              <a:rPr lang="en" sz="1100"/>
              <a:t> (e.g., </a:t>
            </a:r>
            <a:r>
              <a:rPr i="1" lang="en" sz="1100"/>
              <a:t>Basic Desk Model X, Office Chair Model Y</a:t>
            </a:r>
            <a:r>
              <a:rPr lang="en" sz="1100"/>
              <a:t>).</a:t>
            </a:r>
            <a:br>
              <a:rPr lang="en" sz="1100"/>
            </a:br>
            <a:r>
              <a:rPr lang="en" sz="1100"/>
              <a:t> Renegotiate purchase price with suppliers to bring down </a:t>
            </a:r>
            <a:r>
              <a:rPr b="1" lang="en" sz="1100"/>
              <a:t>unit cost by 7%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Pilot Result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For SKU-D, margin improved from </a:t>
            </a:r>
            <a:r>
              <a:rPr b="1" lang="en" sz="1100"/>
              <a:t>5% to ~12%</a:t>
            </a:r>
            <a:r>
              <a:rPr lang="en" sz="1100"/>
              <a:t> within one quarter post-negotiation, creating a replicable path for similar SKUs.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9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76"/>
          <p:cNvSpPr txBox="1"/>
          <p:nvPr>
            <p:ph type="title"/>
          </p:nvPr>
        </p:nvSpPr>
        <p:spPr>
          <a:xfrm>
            <a:off x="1534225" y="22039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1" name="Google Shape;3481;p76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3482" name="Google Shape;3482;p76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76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76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76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76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76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76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76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76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76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76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76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76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76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76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76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76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76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76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76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76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76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76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76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76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76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76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76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76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76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76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76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76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76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76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76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76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76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76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76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76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76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76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76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76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76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76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76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76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76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76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76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76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76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76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76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76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76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76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76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76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76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76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76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76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76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76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76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76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76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76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76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76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76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76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76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76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76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76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76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76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76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76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76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76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76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76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76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76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76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76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76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76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76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76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76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32"/>
          <p:cNvSpPr txBox="1"/>
          <p:nvPr>
            <p:ph type="title"/>
          </p:nvPr>
        </p:nvSpPr>
        <p:spPr>
          <a:xfrm>
            <a:off x="721775" y="1688025"/>
            <a:ext cx="4998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26" name="Google Shape;2226;p32"/>
          <p:cNvSpPr txBox="1"/>
          <p:nvPr>
            <p:ph idx="2" type="title"/>
          </p:nvPr>
        </p:nvSpPr>
        <p:spPr>
          <a:xfrm>
            <a:off x="721775" y="535000"/>
            <a:ext cx="11175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27" name="Google Shape;2227;p32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228" name="Google Shape;2228;p32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3"/>
          <p:cNvSpPr txBox="1"/>
          <p:nvPr>
            <p:ph idx="2" type="subTitle"/>
          </p:nvPr>
        </p:nvSpPr>
        <p:spPr>
          <a:xfrm>
            <a:off x="2433450" y="1277325"/>
            <a:ext cx="427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furniture rental company seeks to optimize operations, profitability, and customer satisfaction by analyzing comprehensive data from rentals, inventory, customers, suppliers, and external factors.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33"/>
          <p:cNvSpPr txBox="1"/>
          <p:nvPr>
            <p:ph idx="3" type="subTitle"/>
          </p:nvPr>
        </p:nvSpPr>
        <p:spPr>
          <a:xfrm>
            <a:off x="2774103" y="3065029"/>
            <a:ext cx="3595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Tracking product performance, managing inventory efficiently, enhancing customer engagement, evaluating supplier effectiveness, and identifying reasons for product returns.</a:t>
            </a:r>
            <a:endParaRPr/>
          </a:p>
        </p:txBody>
      </p:sp>
      <p:sp>
        <p:nvSpPr>
          <p:cNvPr id="2330" name="Google Shape;2330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331" name="Google Shape;2331;p33"/>
          <p:cNvSpPr txBox="1"/>
          <p:nvPr>
            <p:ph idx="7" type="subTitle"/>
          </p:nvPr>
        </p:nvSpPr>
        <p:spPr>
          <a:xfrm>
            <a:off x="2551650" y="2652250"/>
            <a:ext cx="4040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34"/>
          <p:cNvSpPr txBox="1"/>
          <p:nvPr>
            <p:ph type="title"/>
          </p:nvPr>
        </p:nvSpPr>
        <p:spPr>
          <a:xfrm>
            <a:off x="721775" y="1688025"/>
            <a:ext cx="5737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Specification</a:t>
            </a:r>
            <a:endParaRPr/>
          </a:p>
        </p:txBody>
      </p:sp>
      <p:sp>
        <p:nvSpPr>
          <p:cNvPr id="2337" name="Google Shape;2337;p34"/>
          <p:cNvSpPr txBox="1"/>
          <p:nvPr>
            <p:ph idx="2" type="title"/>
          </p:nvPr>
        </p:nvSpPr>
        <p:spPr>
          <a:xfrm>
            <a:off x="721775" y="535000"/>
            <a:ext cx="1313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338" name="Google Shape;2338;p34"/>
          <p:cNvGrpSpPr/>
          <p:nvPr/>
        </p:nvGrpSpPr>
        <p:grpSpPr>
          <a:xfrm>
            <a:off x="6611850" y="4267338"/>
            <a:ext cx="2384250" cy="728250"/>
            <a:chOff x="147900" y="4003688"/>
            <a:chExt cx="2384250" cy="728250"/>
          </a:xfrm>
        </p:grpSpPr>
        <p:sp>
          <p:nvSpPr>
            <p:cNvPr id="2339" name="Google Shape;2339;p34"/>
            <p:cNvSpPr/>
            <p:nvPr/>
          </p:nvSpPr>
          <p:spPr>
            <a:xfrm>
              <a:off x="12283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3022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4566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6109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7653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9196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10740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1479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13827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15370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16914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18457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12283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3022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4566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6109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7653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9196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10740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1479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13827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15370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16914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18457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12283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3022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4566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6109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7653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9196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10740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1479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13827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15370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16914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18457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12283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3022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4566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6109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7653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9196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10740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1479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13827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15370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16914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18457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20001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20001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20001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20001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21544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21544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21544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21544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230880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230880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230880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230880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2463150" y="43992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2463150" y="42673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2463150" y="41355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2463150" y="40036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12283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3022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4566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6109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7653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9196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10740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1479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13827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15370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16914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18457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20001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21544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230880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2463150" y="453108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12283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022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4566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6109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7653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9196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10740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1479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13827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15370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16914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18457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20001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21544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230880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2463150" y="4662938"/>
              <a:ext cx="69000" cy="69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440" name="Google Shape;2440;p35"/>
          <p:cNvSpPr txBox="1"/>
          <p:nvPr>
            <p:ph idx="2" type="subTitle"/>
          </p:nvPr>
        </p:nvSpPr>
        <p:spPr>
          <a:xfrm>
            <a:off x="1043499" y="1293497"/>
            <a:ext cx="72699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serve as a centralized analytical repository for comprehensive data related to furniture rentals, inventory management, product returns, supplier performance, customer interactions, and profitability trends.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stakeholders include business management, inventory managers, suppliers, marketing analysts, customer relationship managers, financial analysts, and operations teams.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2446" name="Google Shape;2446;p36"/>
          <p:cNvSpPr txBox="1"/>
          <p:nvPr>
            <p:ph idx="2" type="subTitle"/>
          </p:nvPr>
        </p:nvSpPr>
        <p:spPr>
          <a:xfrm>
            <a:off x="1043499" y="1293497"/>
            <a:ext cx="72699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Profitability metrics (net profit, revenue by category and city)</a:t>
            </a:r>
            <a:b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Inventory turnover ratio and stock health</a:t>
            </a:r>
            <a:b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return rates and reasons</a:t>
            </a:r>
            <a:b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satisfaction ratings and retention rates</a:t>
            </a:r>
            <a:b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Supplier reliability and transaction volumes</a:t>
            </a:r>
            <a:b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 of seasonal variations and promotions on rentals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mote Patient Monitoring Case Report by Slidesgo">
  <a:themeElements>
    <a:clrScheme name="Simple Light">
      <a:dk1>
        <a:srgbClr val="090835"/>
      </a:dk1>
      <a:lt1>
        <a:srgbClr val="FFFFFF"/>
      </a:lt1>
      <a:dk2>
        <a:srgbClr val="1C5DFD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08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