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15"/>
  </p:notesMasterIdLst>
  <p:sldIdLst>
    <p:sldId id="256" r:id="rId2"/>
    <p:sldId id="270" r:id="rId3"/>
    <p:sldId id="258" r:id="rId4"/>
    <p:sldId id="259" r:id="rId5"/>
    <p:sldId id="271" r:id="rId6"/>
    <p:sldId id="276" r:id="rId7"/>
    <p:sldId id="273" r:id="rId8"/>
    <p:sldId id="261" r:id="rId9"/>
    <p:sldId id="262" r:id="rId10"/>
    <p:sldId id="263" r:id="rId11"/>
    <p:sldId id="264" r:id="rId12"/>
    <p:sldId id="275"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2"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682EC-273B-4028-9A12-AD1A284B7B54}" type="datetimeFigureOut">
              <a:rPr lang="en-IN" smtClean="0"/>
              <a:t>01-11-2021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23B0A-C5BB-413F-93EC-D1967707BF7D}" type="slidenum">
              <a:rPr lang="en-IN" smtClean="0"/>
              <a:t>‹#›</a:t>
            </a:fld>
            <a:endParaRPr lang="en-IN"/>
          </a:p>
        </p:txBody>
      </p:sp>
    </p:spTree>
    <p:extLst>
      <p:ext uri="{BB962C8B-B14F-4D97-AF65-F5344CB8AC3E}">
        <p14:creationId xmlns:p14="http://schemas.microsoft.com/office/powerpoint/2010/main" val="1860796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Decoding done</a:t>
            </a:r>
          </a:p>
          <a:p>
            <a:endParaRPr lang="en-IN" dirty="0"/>
          </a:p>
        </p:txBody>
      </p:sp>
      <p:sp>
        <p:nvSpPr>
          <p:cNvPr id="4" name="Slide Number Placeholder 3"/>
          <p:cNvSpPr>
            <a:spLocks noGrp="1"/>
          </p:cNvSpPr>
          <p:nvPr>
            <p:ph type="sldNum" sz="quarter" idx="5"/>
          </p:nvPr>
        </p:nvSpPr>
        <p:spPr/>
        <p:txBody>
          <a:bodyPr/>
          <a:lstStyle/>
          <a:p>
            <a:fld id="{D7F23B0A-C5BB-413F-93EC-D1967707BF7D}" type="slidenum">
              <a:rPr lang="en-IN" smtClean="0"/>
              <a:t>13</a:t>
            </a:fld>
            <a:endParaRPr lang="en-IN"/>
          </a:p>
        </p:txBody>
      </p:sp>
    </p:spTree>
    <p:extLst>
      <p:ext uri="{BB962C8B-B14F-4D97-AF65-F5344CB8AC3E}">
        <p14:creationId xmlns:p14="http://schemas.microsoft.com/office/powerpoint/2010/main" val="2166406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89BE5B-665B-4CC0-B173-17695DA19F3A}" type="datetimeFigureOut">
              <a:rPr lang="en-IN" smtClean="0"/>
              <a:t>01-11-2021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21205F-8E24-4A89-A452-08BD479AAC6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561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89BE5B-665B-4CC0-B173-17695DA19F3A}" type="datetimeFigureOut">
              <a:rPr lang="en-IN" smtClean="0"/>
              <a:t>01-11-2021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21205F-8E24-4A89-A452-08BD479AAC64}" type="slidenum">
              <a:rPr lang="en-IN" smtClean="0"/>
              <a:t>‹#›</a:t>
            </a:fld>
            <a:endParaRPr lang="en-IN"/>
          </a:p>
        </p:txBody>
      </p:sp>
    </p:spTree>
    <p:extLst>
      <p:ext uri="{BB962C8B-B14F-4D97-AF65-F5344CB8AC3E}">
        <p14:creationId xmlns:p14="http://schemas.microsoft.com/office/powerpoint/2010/main" val="2225944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89BE5B-665B-4CC0-B173-17695DA19F3A}" type="datetimeFigureOut">
              <a:rPr lang="en-IN" smtClean="0"/>
              <a:t>01-11-2021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21205F-8E24-4A89-A452-08BD479AAC64}" type="slidenum">
              <a:rPr lang="en-IN" smtClean="0"/>
              <a:t>‹#›</a:t>
            </a:fld>
            <a:endParaRPr lang="en-IN"/>
          </a:p>
        </p:txBody>
      </p:sp>
    </p:spTree>
    <p:extLst>
      <p:ext uri="{BB962C8B-B14F-4D97-AF65-F5344CB8AC3E}">
        <p14:creationId xmlns:p14="http://schemas.microsoft.com/office/powerpoint/2010/main" val="2775320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89BE5B-665B-4CC0-B173-17695DA19F3A}" type="datetimeFigureOut">
              <a:rPr lang="en-IN" smtClean="0"/>
              <a:t>01-11-2021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21205F-8E24-4A89-A452-08BD479AAC64}" type="slidenum">
              <a:rPr lang="en-IN" smtClean="0"/>
              <a:t>‹#›</a:t>
            </a:fld>
            <a:endParaRPr lang="en-IN"/>
          </a:p>
        </p:txBody>
      </p:sp>
    </p:spTree>
    <p:extLst>
      <p:ext uri="{BB962C8B-B14F-4D97-AF65-F5344CB8AC3E}">
        <p14:creationId xmlns:p14="http://schemas.microsoft.com/office/powerpoint/2010/main" val="646143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89BE5B-665B-4CC0-B173-17695DA19F3A}" type="datetimeFigureOut">
              <a:rPr lang="en-IN" smtClean="0"/>
              <a:t>01-11-2021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21205F-8E24-4A89-A452-08BD479AAC6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993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89BE5B-665B-4CC0-B173-17695DA19F3A}" type="datetimeFigureOut">
              <a:rPr lang="en-IN" smtClean="0"/>
              <a:t>01-11-2021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21205F-8E24-4A89-A452-08BD479AAC64}" type="slidenum">
              <a:rPr lang="en-IN" smtClean="0"/>
              <a:t>‹#›</a:t>
            </a:fld>
            <a:endParaRPr lang="en-IN"/>
          </a:p>
        </p:txBody>
      </p:sp>
    </p:spTree>
    <p:extLst>
      <p:ext uri="{BB962C8B-B14F-4D97-AF65-F5344CB8AC3E}">
        <p14:creationId xmlns:p14="http://schemas.microsoft.com/office/powerpoint/2010/main" val="125336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89BE5B-665B-4CC0-B173-17695DA19F3A}" type="datetimeFigureOut">
              <a:rPr lang="en-IN" smtClean="0"/>
              <a:t>01-11-2021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21205F-8E24-4A89-A452-08BD479AAC64}" type="slidenum">
              <a:rPr lang="en-IN" smtClean="0"/>
              <a:t>‹#›</a:t>
            </a:fld>
            <a:endParaRPr lang="en-IN"/>
          </a:p>
        </p:txBody>
      </p:sp>
    </p:spTree>
    <p:extLst>
      <p:ext uri="{BB962C8B-B14F-4D97-AF65-F5344CB8AC3E}">
        <p14:creationId xmlns:p14="http://schemas.microsoft.com/office/powerpoint/2010/main" val="1703635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89BE5B-665B-4CC0-B173-17695DA19F3A}" type="datetimeFigureOut">
              <a:rPr lang="en-IN" smtClean="0"/>
              <a:t>01-11-2021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21205F-8E24-4A89-A452-08BD479AAC64}" type="slidenum">
              <a:rPr lang="en-IN" smtClean="0"/>
              <a:t>‹#›</a:t>
            </a:fld>
            <a:endParaRPr lang="en-IN"/>
          </a:p>
        </p:txBody>
      </p:sp>
    </p:spTree>
    <p:extLst>
      <p:ext uri="{BB962C8B-B14F-4D97-AF65-F5344CB8AC3E}">
        <p14:creationId xmlns:p14="http://schemas.microsoft.com/office/powerpoint/2010/main" val="3430722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89BE5B-665B-4CC0-B173-17695DA19F3A}" type="datetimeFigureOut">
              <a:rPr lang="en-IN" smtClean="0"/>
              <a:t>01-11-2021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D21205F-8E24-4A89-A452-08BD479AAC64}" type="slidenum">
              <a:rPr lang="en-IN" smtClean="0"/>
              <a:t>‹#›</a:t>
            </a:fld>
            <a:endParaRPr lang="en-IN"/>
          </a:p>
        </p:txBody>
      </p:sp>
    </p:spTree>
    <p:extLst>
      <p:ext uri="{BB962C8B-B14F-4D97-AF65-F5344CB8AC3E}">
        <p14:creationId xmlns:p14="http://schemas.microsoft.com/office/powerpoint/2010/main" val="1332679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989BE5B-665B-4CC0-B173-17695DA19F3A}" type="datetimeFigureOut">
              <a:rPr lang="en-IN" smtClean="0"/>
              <a:t>01-11-2021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D21205F-8E24-4A89-A452-08BD479AAC64}" type="slidenum">
              <a:rPr lang="en-IN" smtClean="0"/>
              <a:t>‹#›</a:t>
            </a:fld>
            <a:endParaRPr lang="en-IN"/>
          </a:p>
        </p:txBody>
      </p:sp>
    </p:spTree>
    <p:extLst>
      <p:ext uri="{BB962C8B-B14F-4D97-AF65-F5344CB8AC3E}">
        <p14:creationId xmlns:p14="http://schemas.microsoft.com/office/powerpoint/2010/main" val="304486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89BE5B-665B-4CC0-B173-17695DA19F3A}" type="datetimeFigureOut">
              <a:rPr lang="en-IN" smtClean="0"/>
              <a:t>01-11-2021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21205F-8E24-4A89-A452-08BD479AAC64}" type="slidenum">
              <a:rPr lang="en-IN" smtClean="0"/>
              <a:t>‹#›</a:t>
            </a:fld>
            <a:endParaRPr lang="en-IN"/>
          </a:p>
        </p:txBody>
      </p:sp>
    </p:spTree>
    <p:extLst>
      <p:ext uri="{BB962C8B-B14F-4D97-AF65-F5344CB8AC3E}">
        <p14:creationId xmlns:p14="http://schemas.microsoft.com/office/powerpoint/2010/main" val="3900759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989BE5B-665B-4CC0-B173-17695DA19F3A}" type="datetimeFigureOut">
              <a:rPr lang="en-IN" smtClean="0"/>
              <a:t>01-11-2021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D21205F-8E24-4A89-A452-08BD479AAC6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517125"/>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esearchgate.net/publication/349459366_Some_Graph-Based_Encryption_Schemes" TargetMode="External"/><Relationship Id="rId2" Type="http://schemas.openxmlformats.org/officeDocument/2006/relationships/hyperlink" Target="https://www.researchgate.net/publication/269803082_Encryption_Algorithm_Using_Graph_Theor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761AB-D995-420F-BAE7-97B8E2BD9E3F}"/>
              </a:ext>
            </a:extLst>
          </p:cNvPr>
          <p:cNvSpPr>
            <a:spLocks noGrp="1"/>
          </p:cNvSpPr>
          <p:nvPr>
            <p:ph type="ctrTitle"/>
          </p:nvPr>
        </p:nvSpPr>
        <p:spPr>
          <a:xfrm>
            <a:off x="124749" y="241414"/>
            <a:ext cx="11603115" cy="1507487"/>
          </a:xfrm>
        </p:spPr>
        <p:txBody>
          <a:bodyPr>
            <a:normAutofit/>
          </a:bodyPr>
          <a:lstStyle/>
          <a:p>
            <a:pPr algn="ctr"/>
            <a:r>
              <a:rPr lang="en-US" sz="5400" dirty="0">
                <a:latin typeface="Algerian"/>
              </a:rPr>
              <a:t>APPLICATIONS OF GRAPH THEORY IN CRYPTOGRAPHY</a:t>
            </a:r>
            <a:endParaRPr lang="en-IN" sz="5400" dirty="0">
              <a:latin typeface="Algerian"/>
            </a:endParaRPr>
          </a:p>
        </p:txBody>
      </p:sp>
      <p:sp>
        <p:nvSpPr>
          <p:cNvPr id="3" name="Subtitle 2">
            <a:extLst>
              <a:ext uri="{FF2B5EF4-FFF2-40B4-BE49-F238E27FC236}">
                <a16:creationId xmlns:a16="http://schemas.microsoft.com/office/drawing/2014/main" id="{43E6D5CA-E69A-4634-B3A6-1DCE96AC6532}"/>
              </a:ext>
            </a:extLst>
          </p:cNvPr>
          <p:cNvSpPr>
            <a:spLocks noGrp="1"/>
          </p:cNvSpPr>
          <p:nvPr>
            <p:ph type="subTitle" idx="1"/>
          </p:nvPr>
        </p:nvSpPr>
        <p:spPr>
          <a:xfrm>
            <a:off x="8887660" y="3028755"/>
            <a:ext cx="6987645" cy="1388534"/>
          </a:xfrm>
        </p:spPr>
        <p:txBody>
          <a:bodyPr>
            <a:normAutofit fontScale="70000" lnSpcReduction="20000"/>
          </a:bodyPr>
          <a:lstStyle/>
          <a:p>
            <a:r>
              <a:rPr lang="en-IN" dirty="0">
                <a:latin typeface="Arial Rounded MT Bold" panose="020F0704030504030204" pitchFamily="34" charset="0"/>
              </a:rPr>
              <a:t>TEAM MEMBERS-</a:t>
            </a:r>
          </a:p>
          <a:p>
            <a:r>
              <a:rPr lang="en-IN" dirty="0">
                <a:latin typeface="Arial Rounded MT Bold" panose="020F0704030504030204" pitchFamily="34" charset="0"/>
              </a:rPr>
              <a:t>ANURAG KUMAR</a:t>
            </a:r>
          </a:p>
          <a:p>
            <a:r>
              <a:rPr lang="en-IN" dirty="0">
                <a:latin typeface="Arial Rounded MT Bold" panose="020F0704030504030204" pitchFamily="34" charset="0"/>
              </a:rPr>
              <a:t>ROHIT TAPARIA</a:t>
            </a:r>
          </a:p>
          <a:p>
            <a:r>
              <a:rPr lang="en-IN" dirty="0">
                <a:latin typeface="Arial Rounded MT Bold" panose="020F0704030504030204" pitchFamily="34" charset="0"/>
              </a:rPr>
              <a:t>VANSHIKA JOLLY</a:t>
            </a:r>
          </a:p>
        </p:txBody>
      </p:sp>
      <p:sp>
        <p:nvSpPr>
          <p:cNvPr id="4" name="TextBox 3">
            <a:extLst>
              <a:ext uri="{FF2B5EF4-FFF2-40B4-BE49-F238E27FC236}">
                <a16:creationId xmlns:a16="http://schemas.microsoft.com/office/drawing/2014/main" id="{31F26AC8-E200-4BA9-9989-B9EFDAF838BE}"/>
              </a:ext>
            </a:extLst>
          </p:cNvPr>
          <p:cNvSpPr txBox="1"/>
          <p:nvPr/>
        </p:nvSpPr>
        <p:spPr>
          <a:xfrm>
            <a:off x="8887660" y="5032378"/>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Arial Rounded MT Bold" panose="020F0704030504030204" pitchFamily="34" charset="0"/>
              </a:rPr>
              <a:t>INSTRUCTOR-</a:t>
            </a:r>
          </a:p>
          <a:p>
            <a:r>
              <a:rPr lang="en-US" dirty="0">
                <a:latin typeface="Arial Rounded MT Bold" panose="020F0704030504030204" pitchFamily="34" charset="0"/>
              </a:rPr>
              <a:t>TRUPTI CHANDAK</a:t>
            </a:r>
          </a:p>
          <a:p>
            <a:r>
              <a:rPr lang="en-US" dirty="0">
                <a:latin typeface="Arial Rounded MT Bold" panose="020F0704030504030204" pitchFamily="34" charset="0"/>
              </a:rPr>
              <a:t>Dr. BHAWANA RUDRA</a:t>
            </a:r>
          </a:p>
        </p:txBody>
      </p:sp>
      <p:sp>
        <p:nvSpPr>
          <p:cNvPr id="5" name="TextBox 4">
            <a:extLst>
              <a:ext uri="{FF2B5EF4-FFF2-40B4-BE49-F238E27FC236}">
                <a16:creationId xmlns:a16="http://schemas.microsoft.com/office/drawing/2014/main" id="{4CBFAAEA-E406-4419-85EC-C9C23F85D1C3}"/>
              </a:ext>
            </a:extLst>
          </p:cNvPr>
          <p:cNvSpPr txBox="1"/>
          <p:nvPr/>
        </p:nvSpPr>
        <p:spPr>
          <a:xfrm>
            <a:off x="1089198" y="2105424"/>
            <a:ext cx="3491946"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latin typeface="Algerian" panose="04020705040A02060702" pitchFamily="82" charset="0"/>
              </a:rPr>
              <a:t>COURSE-</a:t>
            </a:r>
          </a:p>
          <a:p>
            <a:r>
              <a:rPr lang="en-US" sz="3200" dirty="0">
                <a:latin typeface="Algerian" panose="04020705040A02060702" pitchFamily="82" charset="0"/>
              </a:rPr>
              <a:t>DISCRETE MATHEMATICS IT-203</a:t>
            </a:r>
          </a:p>
        </p:txBody>
      </p:sp>
    </p:spTree>
    <p:extLst>
      <p:ext uri="{BB962C8B-B14F-4D97-AF65-F5344CB8AC3E}">
        <p14:creationId xmlns:p14="http://schemas.microsoft.com/office/powerpoint/2010/main" val="2588396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D2D17-47C9-47CC-996D-C7E49FD65078}"/>
              </a:ext>
            </a:extLst>
          </p:cNvPr>
          <p:cNvSpPr>
            <a:spLocks noGrp="1"/>
          </p:cNvSpPr>
          <p:nvPr>
            <p:ph type="title"/>
          </p:nvPr>
        </p:nvSpPr>
        <p:spPr>
          <a:xfrm>
            <a:off x="1097280" y="286603"/>
            <a:ext cx="10058400" cy="831632"/>
          </a:xfrm>
        </p:spPr>
        <p:txBody>
          <a:bodyPr>
            <a:normAutofit/>
          </a:bodyPr>
          <a:lstStyle/>
          <a:p>
            <a:endParaRPr lang="en-IN" dirty="0"/>
          </a:p>
        </p:txBody>
      </p:sp>
      <p:sp>
        <p:nvSpPr>
          <p:cNvPr id="3" name="Content Placeholder 2">
            <a:extLst>
              <a:ext uri="{FF2B5EF4-FFF2-40B4-BE49-F238E27FC236}">
                <a16:creationId xmlns:a16="http://schemas.microsoft.com/office/drawing/2014/main" id="{FF4C748B-1BB3-4E58-9A67-5427670B81F3}"/>
              </a:ext>
            </a:extLst>
          </p:cNvPr>
          <p:cNvSpPr>
            <a:spLocks noGrp="1"/>
          </p:cNvSpPr>
          <p:nvPr>
            <p:ph idx="1"/>
          </p:nvPr>
        </p:nvSpPr>
        <p:spPr>
          <a:xfrm>
            <a:off x="865124" y="1737360"/>
            <a:ext cx="10018713" cy="3124201"/>
          </a:xfrm>
        </p:spPr>
        <p:txBody>
          <a:bodyPr/>
          <a:lstStyle/>
          <a:p>
            <a:pPr marL="0" lvl="0" indent="0" algn="l" rtl="0">
              <a:spcBef>
                <a:spcPts val="1600"/>
              </a:spcBef>
              <a:spcAft>
                <a:spcPts val="0"/>
              </a:spcAft>
              <a:buNone/>
            </a:pPr>
            <a:r>
              <a:rPr lang="en-US" sz="2400" b="1" dirty="0">
                <a:solidFill>
                  <a:srgbClr val="000000"/>
                </a:solidFill>
                <a:latin typeface="Adobe Garamond Pro" panose="02020502060506020403" pitchFamily="18" charset="0"/>
                <a:ea typeface="Arial"/>
                <a:cs typeface="Arial"/>
                <a:sym typeface="Arial"/>
              </a:rPr>
              <a:t>Step 5:Add a special character to indicate the starting character</a:t>
            </a:r>
          </a:p>
          <a:p>
            <a:pPr marL="0" lvl="0" indent="0" algn="l" rtl="0">
              <a:spcBef>
                <a:spcPts val="1600"/>
              </a:spcBef>
              <a:spcAft>
                <a:spcPts val="0"/>
              </a:spcAft>
              <a:buNone/>
            </a:pPr>
            <a:r>
              <a:rPr lang="en-US" sz="2400" b="1" dirty="0">
                <a:solidFill>
                  <a:srgbClr val="000000"/>
                </a:solidFill>
                <a:latin typeface="Adobe Garamond Pro"/>
                <a:ea typeface="Arial"/>
                <a:cs typeface="Arial"/>
                <a:sym typeface="Arial"/>
              </a:rPr>
              <a:t>Step 6: Compute MST and its adjacency </a:t>
            </a:r>
            <a:r>
              <a:rPr lang="en-US" b="1" dirty="0">
                <a:solidFill>
                  <a:srgbClr val="000000"/>
                </a:solidFill>
                <a:latin typeface="Adobe Garamond Pro"/>
                <a:ea typeface="Arial"/>
                <a:cs typeface="Arial"/>
                <a:sym typeface="Arial"/>
              </a:rPr>
              <a:t>matrix</a:t>
            </a:r>
            <a:r>
              <a:rPr lang="en-US" sz="2400" b="1" dirty="0">
                <a:solidFill>
                  <a:srgbClr val="000000"/>
                </a:solidFill>
                <a:latin typeface="Adobe Garamond Pro"/>
                <a:ea typeface="Arial"/>
                <a:cs typeface="Arial"/>
                <a:sym typeface="Arial"/>
              </a:rPr>
              <a:t> M2</a:t>
            </a:r>
            <a:endParaRPr lang="en-US" sz="2400" b="1" dirty="0">
              <a:solidFill>
                <a:srgbClr val="000000"/>
              </a:solidFill>
              <a:latin typeface="Adobe Garamond Pro"/>
              <a:ea typeface="Arial"/>
              <a:cs typeface="Arial"/>
            </a:endParaRPr>
          </a:p>
          <a:p>
            <a:endParaRPr lang="en-IN" dirty="0"/>
          </a:p>
        </p:txBody>
      </p:sp>
      <p:pic>
        <p:nvPicPr>
          <p:cNvPr id="5" name="Picture 4">
            <a:extLst>
              <a:ext uri="{FF2B5EF4-FFF2-40B4-BE49-F238E27FC236}">
                <a16:creationId xmlns:a16="http://schemas.microsoft.com/office/drawing/2014/main" id="{91174F90-A308-4CAE-99AC-0E3C39BE5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964" y="2925040"/>
            <a:ext cx="7346373" cy="3014029"/>
          </a:xfrm>
          <a:prstGeom prst="rect">
            <a:avLst/>
          </a:prstGeom>
        </p:spPr>
      </p:pic>
    </p:spTree>
    <p:extLst>
      <p:ext uri="{BB962C8B-B14F-4D97-AF65-F5344CB8AC3E}">
        <p14:creationId xmlns:p14="http://schemas.microsoft.com/office/powerpoint/2010/main" val="375434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1269-C91F-4EF5-B80C-E8A48F4AB7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CF8F48-8335-4E86-9E2D-48BCE615A6DF}"/>
              </a:ext>
            </a:extLst>
          </p:cNvPr>
          <p:cNvSpPr>
            <a:spLocks noGrp="1"/>
          </p:cNvSpPr>
          <p:nvPr>
            <p:ph idx="1"/>
          </p:nvPr>
        </p:nvSpPr>
        <p:spPr>
          <a:xfrm>
            <a:off x="1253490" y="2222376"/>
            <a:ext cx="10018713" cy="3124201"/>
          </a:xfrm>
        </p:spPr>
        <p:txBody>
          <a:bodyPr/>
          <a:lstStyle/>
          <a:p>
            <a:pPr marL="0" lvl="0" indent="0" algn="l" rtl="0">
              <a:spcBef>
                <a:spcPts val="0"/>
              </a:spcBef>
              <a:spcAft>
                <a:spcPts val="0"/>
              </a:spcAft>
              <a:buNone/>
            </a:pPr>
            <a:r>
              <a:rPr lang="en-US" sz="2000" b="1" dirty="0">
                <a:solidFill>
                  <a:srgbClr val="000000"/>
                </a:solidFill>
                <a:latin typeface="Adobe Garamond Pro" panose="02020502060506020403" pitchFamily="18" charset="0"/>
                <a:ea typeface="Arial"/>
                <a:cs typeface="Arial"/>
                <a:sym typeface="Arial"/>
              </a:rPr>
              <a:t>Step 7: Computing Matrix M3</a:t>
            </a:r>
          </a:p>
          <a:p>
            <a:pPr marL="0" lvl="0" indent="0" algn="ctr" rtl="0">
              <a:spcBef>
                <a:spcPts val="1600"/>
              </a:spcBef>
              <a:spcAft>
                <a:spcPts val="0"/>
              </a:spcAft>
              <a:buNone/>
            </a:pPr>
            <a:r>
              <a:rPr lang="en-US" sz="2400" dirty="0">
                <a:solidFill>
                  <a:srgbClr val="000000"/>
                </a:solidFill>
                <a:latin typeface="Adobe Garamond Pro" panose="02020502060506020403" pitchFamily="18" charset="0"/>
                <a:ea typeface="Arial"/>
                <a:cs typeface="Arial"/>
                <a:sym typeface="Arial"/>
              </a:rPr>
              <a:t>M</a:t>
            </a:r>
            <a:r>
              <a:rPr lang="en-US" sz="2400" baseline="-25000" dirty="0">
                <a:solidFill>
                  <a:srgbClr val="000000"/>
                </a:solidFill>
                <a:latin typeface="Adobe Garamond Pro" panose="02020502060506020403" pitchFamily="18" charset="0"/>
                <a:ea typeface="Arial"/>
                <a:cs typeface="Arial"/>
                <a:sym typeface="Arial"/>
              </a:rPr>
              <a:t>3</a:t>
            </a:r>
            <a:r>
              <a:rPr lang="en-US" sz="2400" dirty="0">
                <a:solidFill>
                  <a:srgbClr val="000000"/>
                </a:solidFill>
                <a:latin typeface="Adobe Garamond Pro" panose="02020502060506020403" pitchFamily="18" charset="0"/>
                <a:ea typeface="Arial"/>
                <a:cs typeface="Arial"/>
                <a:sym typeface="Arial"/>
              </a:rPr>
              <a:t> = M</a:t>
            </a:r>
            <a:r>
              <a:rPr lang="en-US" sz="2400" baseline="-25000" dirty="0">
                <a:solidFill>
                  <a:srgbClr val="000000"/>
                </a:solidFill>
                <a:latin typeface="Adobe Garamond Pro" panose="02020502060506020403" pitchFamily="18" charset="0"/>
                <a:ea typeface="Arial"/>
                <a:cs typeface="Arial"/>
                <a:sym typeface="Arial"/>
              </a:rPr>
              <a:t>1</a:t>
            </a:r>
            <a:r>
              <a:rPr lang="en-US" sz="2400" dirty="0">
                <a:solidFill>
                  <a:srgbClr val="000000"/>
                </a:solidFill>
                <a:latin typeface="Adobe Garamond Pro" panose="02020502060506020403" pitchFamily="18" charset="0"/>
                <a:ea typeface="Arial"/>
                <a:cs typeface="Arial"/>
                <a:sym typeface="Arial"/>
              </a:rPr>
              <a:t> * M</a:t>
            </a:r>
            <a:r>
              <a:rPr lang="en-US" sz="2400" baseline="-25000" dirty="0">
                <a:solidFill>
                  <a:srgbClr val="000000"/>
                </a:solidFill>
                <a:latin typeface="Adobe Garamond Pro" panose="02020502060506020403" pitchFamily="18" charset="0"/>
                <a:ea typeface="Arial"/>
                <a:cs typeface="Arial"/>
                <a:sym typeface="Arial"/>
              </a:rPr>
              <a:t>2</a:t>
            </a:r>
            <a:endParaRPr lang="en-US" sz="2400" b="1" dirty="0">
              <a:solidFill>
                <a:srgbClr val="000000"/>
              </a:solidFill>
              <a:latin typeface="Adobe Garamond Pro" panose="02020502060506020403" pitchFamily="18" charset="0"/>
              <a:ea typeface="Arial"/>
              <a:cs typeface="Arial"/>
              <a:sym typeface="Arial"/>
            </a:endParaRPr>
          </a:p>
          <a:p>
            <a:pPr marL="0" lvl="0" indent="0" algn="l" rtl="0">
              <a:spcBef>
                <a:spcPts val="0"/>
              </a:spcBef>
              <a:spcAft>
                <a:spcPts val="0"/>
              </a:spcAft>
              <a:buNone/>
            </a:pPr>
            <a:r>
              <a:rPr lang="en-US" sz="2000" b="1" dirty="0">
                <a:solidFill>
                  <a:srgbClr val="000000"/>
                </a:solidFill>
                <a:latin typeface="Adobe Garamond Pro" panose="02020502060506020403" pitchFamily="18" charset="0"/>
                <a:ea typeface="Arial"/>
                <a:cs typeface="Arial"/>
                <a:sym typeface="Arial"/>
              </a:rPr>
              <a:t>Step 8: Computing Cipher Matrix</a:t>
            </a:r>
          </a:p>
          <a:p>
            <a:pPr marL="0" lvl="0" indent="0" algn="ctr" rtl="0">
              <a:spcBef>
                <a:spcPts val="1600"/>
              </a:spcBef>
              <a:spcAft>
                <a:spcPts val="0"/>
              </a:spcAft>
              <a:buNone/>
            </a:pPr>
            <a:r>
              <a:rPr lang="en-US" sz="2400" dirty="0">
                <a:solidFill>
                  <a:srgbClr val="000000"/>
                </a:solidFill>
                <a:latin typeface="Adobe Garamond Pro" panose="02020502060506020403" pitchFamily="18" charset="0"/>
                <a:ea typeface="Arial"/>
                <a:cs typeface="Arial"/>
                <a:sym typeface="Arial"/>
              </a:rPr>
              <a:t>Cipher = Key * M</a:t>
            </a:r>
            <a:r>
              <a:rPr lang="en-US" sz="2400" baseline="-25000" dirty="0">
                <a:solidFill>
                  <a:srgbClr val="000000"/>
                </a:solidFill>
                <a:latin typeface="Adobe Garamond Pro" panose="02020502060506020403" pitchFamily="18" charset="0"/>
                <a:ea typeface="Arial"/>
                <a:cs typeface="Arial"/>
                <a:sym typeface="Arial"/>
              </a:rPr>
              <a:t>3</a:t>
            </a:r>
            <a:endParaRPr lang="en-US" sz="2400" dirty="0">
              <a:solidFill>
                <a:srgbClr val="000000"/>
              </a:solidFill>
              <a:latin typeface="Adobe Garamond Pro" panose="02020502060506020403" pitchFamily="18" charset="0"/>
              <a:ea typeface="Arial"/>
              <a:cs typeface="Arial"/>
              <a:sym typeface="Arial"/>
            </a:endParaRPr>
          </a:p>
          <a:p>
            <a:pPr marL="0" lvl="0" indent="0" algn="ctr" rtl="0">
              <a:spcBef>
                <a:spcPts val="0"/>
              </a:spcBef>
              <a:spcAft>
                <a:spcPts val="0"/>
              </a:spcAft>
              <a:buNone/>
            </a:pPr>
            <a:r>
              <a:rPr lang="en-US" sz="2400" dirty="0">
                <a:solidFill>
                  <a:srgbClr val="000000"/>
                </a:solidFill>
                <a:latin typeface="Adobe Garamond Pro" panose="02020502060506020403" pitchFamily="18" charset="0"/>
                <a:ea typeface="Arial"/>
                <a:cs typeface="Arial"/>
                <a:sym typeface="Arial"/>
              </a:rPr>
              <a:t>Send ( Cipher + M</a:t>
            </a:r>
            <a:r>
              <a:rPr lang="en-US" sz="2400" baseline="-25000" dirty="0">
                <a:solidFill>
                  <a:srgbClr val="000000"/>
                </a:solidFill>
                <a:latin typeface="Adobe Garamond Pro" panose="02020502060506020403" pitchFamily="18" charset="0"/>
                <a:ea typeface="Arial"/>
                <a:cs typeface="Arial"/>
                <a:sym typeface="Arial"/>
              </a:rPr>
              <a:t>1</a:t>
            </a:r>
            <a:r>
              <a:rPr lang="en-US" sz="2400" dirty="0">
                <a:solidFill>
                  <a:srgbClr val="000000"/>
                </a:solidFill>
                <a:latin typeface="Adobe Garamond Pro" panose="02020502060506020403" pitchFamily="18" charset="0"/>
                <a:ea typeface="Arial"/>
                <a:cs typeface="Arial"/>
                <a:sym typeface="Arial"/>
              </a:rPr>
              <a:t>) to Receiver</a:t>
            </a:r>
            <a:endParaRPr lang="en-US" sz="2400" b="1" dirty="0">
              <a:solidFill>
                <a:srgbClr val="000000"/>
              </a:solidFill>
              <a:latin typeface="Adobe Garamond Pro" panose="02020502060506020403" pitchFamily="18" charset="0"/>
              <a:ea typeface="Arial"/>
              <a:cs typeface="Arial"/>
              <a:sym typeface="Arial"/>
            </a:endParaRPr>
          </a:p>
          <a:p>
            <a:endParaRPr lang="en-IN" dirty="0"/>
          </a:p>
        </p:txBody>
      </p:sp>
    </p:spTree>
    <p:extLst>
      <p:ext uri="{BB962C8B-B14F-4D97-AF65-F5344CB8AC3E}">
        <p14:creationId xmlns:p14="http://schemas.microsoft.com/office/powerpoint/2010/main" val="30092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AA505-4D17-48CA-A4C4-8B02C8329CCF}"/>
              </a:ext>
            </a:extLst>
          </p:cNvPr>
          <p:cNvSpPr>
            <a:spLocks noGrp="1"/>
          </p:cNvSpPr>
          <p:nvPr>
            <p:ph type="title"/>
          </p:nvPr>
        </p:nvSpPr>
        <p:spPr/>
        <p:txBody>
          <a:bodyPr/>
          <a:lstStyle/>
          <a:p>
            <a:r>
              <a:rPr lang="en-US" b="1" dirty="0">
                <a:solidFill>
                  <a:srgbClr val="0070C0"/>
                </a:solidFill>
              </a:rPr>
              <a:t>DECODING PROCESS</a:t>
            </a:r>
            <a:endParaRPr lang="en-IN" b="1" dirty="0">
              <a:solidFill>
                <a:srgbClr val="0070C0"/>
              </a:solidFill>
            </a:endParaRPr>
          </a:p>
        </p:txBody>
      </p:sp>
      <p:sp>
        <p:nvSpPr>
          <p:cNvPr id="3" name="Content Placeholder 2">
            <a:extLst>
              <a:ext uri="{FF2B5EF4-FFF2-40B4-BE49-F238E27FC236}">
                <a16:creationId xmlns:a16="http://schemas.microsoft.com/office/drawing/2014/main" id="{A4BCD50A-085A-44EE-8CD0-B6F2983FFE76}"/>
              </a:ext>
            </a:extLst>
          </p:cNvPr>
          <p:cNvSpPr>
            <a:spLocks noGrp="1"/>
          </p:cNvSpPr>
          <p:nvPr>
            <p:ph idx="1"/>
          </p:nvPr>
        </p:nvSpPr>
        <p:spPr>
          <a:xfrm>
            <a:off x="1066800" y="1929709"/>
            <a:ext cx="10058400" cy="4023360"/>
          </a:xfrm>
        </p:spPr>
        <p:txBody>
          <a:bodyPr/>
          <a:lstStyle/>
          <a:p>
            <a:pPr marL="0" lvl="0" indent="0" algn="l" rtl="0">
              <a:lnSpc>
                <a:spcPct val="100000"/>
              </a:lnSpc>
              <a:spcBef>
                <a:spcPts val="1000"/>
              </a:spcBef>
              <a:spcAft>
                <a:spcPts val="0"/>
              </a:spcAft>
              <a:buNone/>
            </a:pPr>
            <a:r>
              <a:rPr lang="en-US" sz="2000" b="1" dirty="0">
                <a:solidFill>
                  <a:srgbClr val="000000"/>
                </a:solidFill>
                <a:latin typeface="Arial"/>
                <a:ea typeface="Arial"/>
                <a:cs typeface="Arial"/>
                <a:sym typeface="Arial"/>
              </a:rPr>
              <a:t>Step 1:</a:t>
            </a:r>
            <a:r>
              <a:rPr lang="en-US" sz="2000" dirty="0">
                <a:solidFill>
                  <a:srgbClr val="000000"/>
                </a:solidFill>
                <a:latin typeface="Arial"/>
                <a:ea typeface="Arial"/>
                <a:cs typeface="Arial"/>
                <a:sym typeface="Arial"/>
              </a:rPr>
              <a:t> </a:t>
            </a:r>
            <a:r>
              <a:rPr lang="en-US" sz="2000" b="1" dirty="0">
                <a:solidFill>
                  <a:srgbClr val="000000"/>
                </a:solidFill>
                <a:latin typeface="Arial"/>
                <a:ea typeface="Arial"/>
                <a:cs typeface="Arial"/>
                <a:sym typeface="Arial"/>
              </a:rPr>
              <a:t>Receive the data, compute inverse of Key</a:t>
            </a:r>
            <a:endParaRPr lang="en-US" sz="2800" b="1" dirty="0">
              <a:solidFill>
                <a:srgbClr val="000000"/>
              </a:solidFill>
              <a:latin typeface="Arial"/>
              <a:ea typeface="Arial"/>
              <a:cs typeface="Arial"/>
              <a:sym typeface="Arial"/>
            </a:endParaRPr>
          </a:p>
          <a:p>
            <a:pPr marL="0" lvl="0" indent="0" algn="l" rtl="0">
              <a:lnSpc>
                <a:spcPct val="100000"/>
              </a:lnSpc>
              <a:spcBef>
                <a:spcPts val="1000"/>
              </a:spcBef>
              <a:spcAft>
                <a:spcPts val="0"/>
              </a:spcAft>
              <a:buNone/>
            </a:pPr>
            <a:r>
              <a:rPr lang="en-US" sz="2000" b="1" dirty="0">
                <a:solidFill>
                  <a:srgbClr val="000000"/>
                </a:solidFill>
                <a:latin typeface="Arial"/>
                <a:ea typeface="Arial"/>
                <a:cs typeface="Arial"/>
                <a:sym typeface="Arial"/>
              </a:rPr>
              <a:t>Step 2:</a:t>
            </a:r>
            <a:r>
              <a:rPr lang="en-US" sz="2000" dirty="0">
                <a:solidFill>
                  <a:srgbClr val="000000"/>
                </a:solidFill>
                <a:latin typeface="Arial"/>
                <a:ea typeface="Arial"/>
                <a:cs typeface="Arial"/>
                <a:sym typeface="Arial"/>
              </a:rPr>
              <a:t> </a:t>
            </a:r>
            <a:r>
              <a:rPr lang="en-US" sz="2000" b="1" dirty="0">
                <a:solidFill>
                  <a:srgbClr val="000000"/>
                </a:solidFill>
                <a:latin typeface="Arial"/>
                <a:ea typeface="Arial"/>
                <a:cs typeface="Arial"/>
                <a:sym typeface="Arial"/>
              </a:rPr>
              <a:t>Compute M</a:t>
            </a:r>
            <a:r>
              <a:rPr lang="en-US" sz="2000" b="1" baseline="-25000" dirty="0">
                <a:solidFill>
                  <a:srgbClr val="000000"/>
                </a:solidFill>
                <a:latin typeface="Arial"/>
                <a:ea typeface="Arial"/>
                <a:cs typeface="Arial"/>
                <a:sym typeface="Arial"/>
              </a:rPr>
              <a:t>3</a:t>
            </a:r>
            <a:r>
              <a:rPr lang="en-US" sz="2000" b="1" dirty="0">
                <a:solidFill>
                  <a:srgbClr val="000000"/>
                </a:solidFill>
                <a:latin typeface="Arial"/>
                <a:ea typeface="Arial"/>
                <a:cs typeface="Arial"/>
                <a:sym typeface="Arial"/>
              </a:rPr>
              <a:t> using Key</a:t>
            </a:r>
            <a:r>
              <a:rPr lang="en-US" sz="2000" b="1" baseline="30000" dirty="0">
                <a:solidFill>
                  <a:srgbClr val="000000"/>
                </a:solidFill>
                <a:latin typeface="Arial"/>
                <a:ea typeface="Arial"/>
                <a:cs typeface="Arial"/>
                <a:sym typeface="Arial"/>
              </a:rPr>
              <a:t>-1 </a:t>
            </a:r>
            <a:r>
              <a:rPr lang="en-US" sz="2000" b="1" dirty="0">
                <a:solidFill>
                  <a:srgbClr val="000000"/>
                </a:solidFill>
                <a:latin typeface="Arial"/>
                <a:ea typeface="Arial"/>
                <a:cs typeface="Arial"/>
                <a:sym typeface="Arial"/>
              </a:rPr>
              <a:t>and Cipher</a:t>
            </a:r>
          </a:p>
          <a:p>
            <a:pPr marL="0" lvl="0" indent="0" algn="ctr" rtl="0">
              <a:lnSpc>
                <a:spcPct val="100000"/>
              </a:lnSpc>
              <a:spcBef>
                <a:spcPts val="1000"/>
              </a:spcBef>
              <a:spcAft>
                <a:spcPts val="0"/>
              </a:spcAft>
              <a:buNone/>
            </a:pPr>
            <a:r>
              <a:rPr lang="en-US" sz="2000" dirty="0">
                <a:solidFill>
                  <a:srgbClr val="000000"/>
                </a:solidFill>
                <a:latin typeface="Arial"/>
                <a:ea typeface="Arial"/>
                <a:cs typeface="Arial"/>
                <a:sym typeface="Arial"/>
              </a:rPr>
              <a:t>M</a:t>
            </a:r>
            <a:r>
              <a:rPr lang="en-US" sz="2000" baseline="-25000" dirty="0">
                <a:solidFill>
                  <a:srgbClr val="000000"/>
                </a:solidFill>
                <a:latin typeface="Arial"/>
                <a:ea typeface="Arial"/>
                <a:cs typeface="Arial"/>
                <a:sym typeface="Arial"/>
              </a:rPr>
              <a:t>3</a:t>
            </a:r>
            <a:r>
              <a:rPr lang="en-US" sz="2000" dirty="0">
                <a:solidFill>
                  <a:srgbClr val="000000"/>
                </a:solidFill>
                <a:latin typeface="Arial"/>
                <a:ea typeface="Arial"/>
                <a:cs typeface="Arial"/>
                <a:sym typeface="Arial"/>
              </a:rPr>
              <a:t> = Key</a:t>
            </a:r>
            <a:r>
              <a:rPr lang="en-US" sz="2000" baseline="30000" dirty="0">
                <a:solidFill>
                  <a:srgbClr val="000000"/>
                </a:solidFill>
                <a:latin typeface="Arial"/>
                <a:ea typeface="Arial"/>
                <a:cs typeface="Arial"/>
                <a:sym typeface="Arial"/>
              </a:rPr>
              <a:t>-1</a:t>
            </a:r>
            <a:r>
              <a:rPr lang="en-US" sz="2000" dirty="0">
                <a:solidFill>
                  <a:srgbClr val="000000"/>
                </a:solidFill>
                <a:latin typeface="Arial"/>
                <a:ea typeface="Arial"/>
                <a:cs typeface="Arial"/>
                <a:sym typeface="Arial"/>
              </a:rPr>
              <a:t> * Cipher</a:t>
            </a:r>
            <a:endParaRPr lang="en-US" sz="2000" b="1" dirty="0">
              <a:solidFill>
                <a:srgbClr val="000000"/>
              </a:solidFill>
              <a:latin typeface="Arial"/>
              <a:ea typeface="Arial"/>
              <a:cs typeface="Arial"/>
              <a:sym typeface="Arial"/>
            </a:endParaRPr>
          </a:p>
          <a:p>
            <a:pPr marL="0" lvl="0" indent="0" algn="l" rtl="0">
              <a:lnSpc>
                <a:spcPct val="100000"/>
              </a:lnSpc>
              <a:spcBef>
                <a:spcPts val="1000"/>
              </a:spcBef>
              <a:spcAft>
                <a:spcPts val="0"/>
              </a:spcAft>
              <a:buNone/>
            </a:pPr>
            <a:r>
              <a:rPr lang="en-US" sz="2000" b="1" dirty="0">
                <a:solidFill>
                  <a:srgbClr val="000000"/>
                </a:solidFill>
                <a:latin typeface="Arial"/>
                <a:ea typeface="Arial"/>
                <a:cs typeface="Arial"/>
                <a:sym typeface="Arial"/>
              </a:rPr>
              <a:t>Step 3:</a:t>
            </a:r>
            <a:r>
              <a:rPr lang="en-US" sz="2000" dirty="0">
                <a:solidFill>
                  <a:srgbClr val="000000"/>
                </a:solidFill>
                <a:latin typeface="Arial"/>
                <a:ea typeface="Arial"/>
                <a:cs typeface="Arial"/>
                <a:sym typeface="Arial"/>
              </a:rPr>
              <a:t> </a:t>
            </a:r>
            <a:r>
              <a:rPr lang="en-US" sz="2000" b="1" dirty="0">
                <a:solidFill>
                  <a:srgbClr val="000000"/>
                </a:solidFill>
                <a:latin typeface="Arial"/>
                <a:ea typeface="Arial"/>
                <a:cs typeface="Arial"/>
                <a:sym typeface="Arial"/>
              </a:rPr>
              <a:t>Compute M2 using M1</a:t>
            </a:r>
            <a:r>
              <a:rPr lang="en-US" sz="2000" b="1" baseline="30000" dirty="0">
                <a:solidFill>
                  <a:srgbClr val="000000"/>
                </a:solidFill>
                <a:latin typeface="Arial"/>
                <a:ea typeface="Arial"/>
                <a:cs typeface="Arial"/>
                <a:sym typeface="Arial"/>
              </a:rPr>
              <a:t>-1</a:t>
            </a:r>
            <a:r>
              <a:rPr lang="en-US" sz="2000" b="1" dirty="0">
                <a:solidFill>
                  <a:srgbClr val="000000"/>
                </a:solidFill>
                <a:latin typeface="Arial"/>
                <a:ea typeface="Arial"/>
                <a:cs typeface="Arial"/>
                <a:sym typeface="Arial"/>
              </a:rPr>
              <a:t> and M3</a:t>
            </a:r>
          </a:p>
          <a:p>
            <a:pPr marL="0" lvl="0" indent="0" algn="ctr" rtl="0">
              <a:lnSpc>
                <a:spcPct val="100000"/>
              </a:lnSpc>
              <a:spcBef>
                <a:spcPts val="1000"/>
              </a:spcBef>
              <a:spcAft>
                <a:spcPts val="0"/>
              </a:spcAft>
              <a:buNone/>
            </a:pPr>
            <a:r>
              <a:rPr lang="en-US" sz="2000" dirty="0">
                <a:solidFill>
                  <a:srgbClr val="000000"/>
                </a:solidFill>
                <a:latin typeface="Arial"/>
                <a:ea typeface="Arial"/>
                <a:cs typeface="Arial"/>
                <a:sym typeface="Arial"/>
              </a:rPr>
              <a:t>M</a:t>
            </a:r>
            <a:r>
              <a:rPr lang="en-US" sz="2000" baseline="-25000" dirty="0">
                <a:solidFill>
                  <a:srgbClr val="000000"/>
                </a:solidFill>
                <a:latin typeface="Arial"/>
                <a:ea typeface="Arial"/>
                <a:cs typeface="Arial"/>
                <a:sym typeface="Arial"/>
              </a:rPr>
              <a:t>2</a:t>
            </a:r>
            <a:r>
              <a:rPr lang="en-US" sz="2000" dirty="0">
                <a:solidFill>
                  <a:srgbClr val="000000"/>
                </a:solidFill>
                <a:latin typeface="Arial"/>
                <a:ea typeface="Arial"/>
                <a:cs typeface="Arial"/>
                <a:sym typeface="Arial"/>
              </a:rPr>
              <a:t> = M1</a:t>
            </a:r>
            <a:r>
              <a:rPr lang="en-US" sz="2000" baseline="30000" dirty="0">
                <a:solidFill>
                  <a:srgbClr val="000000"/>
                </a:solidFill>
                <a:latin typeface="Arial"/>
                <a:ea typeface="Arial"/>
                <a:cs typeface="Arial"/>
                <a:sym typeface="Arial"/>
              </a:rPr>
              <a:t>-1 </a:t>
            </a:r>
            <a:r>
              <a:rPr lang="en-US" sz="2000" dirty="0">
                <a:solidFill>
                  <a:srgbClr val="000000"/>
                </a:solidFill>
                <a:latin typeface="Arial"/>
                <a:ea typeface="Arial"/>
                <a:cs typeface="Arial"/>
                <a:sym typeface="Arial"/>
              </a:rPr>
              <a:t>* M</a:t>
            </a:r>
            <a:r>
              <a:rPr lang="en-US" sz="2000" baseline="-25000" dirty="0">
                <a:solidFill>
                  <a:srgbClr val="000000"/>
                </a:solidFill>
                <a:latin typeface="Arial"/>
                <a:ea typeface="Arial"/>
                <a:cs typeface="Arial"/>
                <a:sym typeface="Arial"/>
              </a:rPr>
              <a:t>3</a:t>
            </a:r>
            <a:endParaRPr lang="en-US" sz="2000" b="1" dirty="0">
              <a:solidFill>
                <a:srgbClr val="000000"/>
              </a:solidFill>
              <a:latin typeface="Arial"/>
              <a:ea typeface="Arial"/>
              <a:cs typeface="Arial"/>
              <a:sym typeface="Arial"/>
            </a:endParaRPr>
          </a:p>
          <a:p>
            <a:pPr marL="0" lvl="0" indent="0" algn="l" rtl="0">
              <a:lnSpc>
                <a:spcPct val="100000"/>
              </a:lnSpc>
              <a:spcBef>
                <a:spcPts val="1000"/>
              </a:spcBef>
              <a:spcAft>
                <a:spcPts val="0"/>
              </a:spcAft>
              <a:buNone/>
            </a:pPr>
            <a:r>
              <a:rPr lang="en-US" sz="2000" b="1" dirty="0">
                <a:solidFill>
                  <a:srgbClr val="000000"/>
                </a:solidFill>
                <a:latin typeface="Arial"/>
                <a:ea typeface="Arial"/>
                <a:cs typeface="Arial"/>
                <a:sym typeface="Arial"/>
              </a:rPr>
              <a:t>Step 4:</a:t>
            </a:r>
            <a:r>
              <a:rPr lang="en-US" sz="2000" dirty="0">
                <a:solidFill>
                  <a:srgbClr val="000000"/>
                </a:solidFill>
                <a:latin typeface="Arial"/>
                <a:ea typeface="Arial"/>
                <a:cs typeface="Arial"/>
                <a:sym typeface="Arial"/>
              </a:rPr>
              <a:t> </a:t>
            </a:r>
            <a:r>
              <a:rPr lang="en-US" sz="2000" b="1" dirty="0">
                <a:solidFill>
                  <a:srgbClr val="000000"/>
                </a:solidFill>
                <a:latin typeface="Arial"/>
                <a:ea typeface="Arial"/>
                <a:cs typeface="Arial"/>
                <a:sym typeface="Arial"/>
              </a:rPr>
              <a:t>Get the MST and decode data</a:t>
            </a:r>
          </a:p>
          <a:p>
            <a:endParaRPr lang="en-IN" dirty="0"/>
          </a:p>
        </p:txBody>
      </p:sp>
    </p:spTree>
    <p:extLst>
      <p:ext uri="{BB962C8B-B14F-4D97-AF65-F5344CB8AC3E}">
        <p14:creationId xmlns:p14="http://schemas.microsoft.com/office/powerpoint/2010/main" val="3385196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46BFD-CE44-4E35-B81B-E26B5FD5D490}"/>
              </a:ext>
            </a:extLst>
          </p:cNvPr>
          <p:cNvSpPr>
            <a:spLocks noGrp="1"/>
          </p:cNvSpPr>
          <p:nvPr>
            <p:ph type="title"/>
          </p:nvPr>
        </p:nvSpPr>
        <p:spPr/>
        <p:txBody>
          <a:bodyPr/>
          <a:lstStyle/>
          <a:p>
            <a:r>
              <a:rPr lang="en-US" b="1" dirty="0">
                <a:solidFill>
                  <a:srgbClr val="0070C0"/>
                </a:solidFill>
                <a:latin typeface="Arial Rounded MT Bold" panose="020F0704030504030204" pitchFamily="34" charset="0"/>
              </a:rPr>
              <a:t>Conclusion</a:t>
            </a:r>
            <a:endParaRPr lang="en-IN" b="1" dirty="0">
              <a:solidFill>
                <a:srgbClr val="0070C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A462A606-2F3A-47B7-A531-FA0F3F6E86BB}"/>
              </a:ext>
            </a:extLst>
          </p:cNvPr>
          <p:cNvSpPr>
            <a:spLocks noGrp="1"/>
          </p:cNvSpPr>
          <p:nvPr>
            <p:ph idx="1"/>
          </p:nvPr>
        </p:nvSpPr>
        <p:spPr>
          <a:xfrm>
            <a:off x="1297305" y="1845734"/>
            <a:ext cx="9858375" cy="4023360"/>
          </a:xfrm>
        </p:spPr>
        <p:txBody>
          <a:bodyPr vert="horz" lIns="0" tIns="45720" rIns="0" bIns="45720" rtlCol="0" anchor="t">
            <a:normAutofit/>
          </a:bodyPr>
          <a:lstStyle/>
          <a:p>
            <a:endParaRPr lang="en-US" dirty="0"/>
          </a:p>
          <a:p>
            <a:r>
              <a:rPr lang="en-US" dirty="0">
                <a:solidFill>
                  <a:schemeClr val="tx1"/>
                </a:solidFill>
              </a:rPr>
              <a:t> We improvised on the base research paper and have explored one very good and secure  technique to encrypt and decrypt data using graph theory. For now, we have used symmetric   encryption, and we plan to make it asymmetric by </a:t>
            </a:r>
            <a:r>
              <a:rPr lang="en-US" dirty="0" err="1">
                <a:solidFill>
                  <a:schemeClr val="tx1"/>
                </a:solidFill>
              </a:rPr>
              <a:t>endsem</a:t>
            </a:r>
            <a:r>
              <a:rPr lang="en-US" dirty="0">
                <a:solidFill>
                  <a:schemeClr val="tx1"/>
                </a:solidFill>
              </a:rPr>
              <a:t> evaluation</a:t>
            </a:r>
            <a:r>
              <a:rPr lang="en-US" dirty="0"/>
              <a:t>.</a:t>
            </a:r>
            <a:endParaRPr lang="en-US" dirty="0">
              <a:cs typeface="Calibri" panose="020F0502020204030204"/>
            </a:endParaRPr>
          </a:p>
          <a:p>
            <a:pPr marL="200660" lvl="1" indent="0">
              <a:buNone/>
            </a:pPr>
            <a:endParaRPr lang="en-US" dirty="0">
              <a:cs typeface="Calibri" panose="020F0502020204030204"/>
            </a:endParaRPr>
          </a:p>
          <a:p>
            <a:pPr marL="200660" lvl="1" indent="0">
              <a:buNone/>
            </a:pPr>
            <a:r>
              <a:rPr lang="en-US" sz="2000" dirty="0">
                <a:solidFill>
                  <a:srgbClr val="000000"/>
                </a:solidFill>
                <a:ea typeface="Arial"/>
                <a:cs typeface="Arial"/>
                <a:sym typeface="Arial"/>
              </a:rPr>
              <a:t>We plan to implement this proposed algorithm using C++ programming language. Our implementation takes the message as input. First the program encodes the input message using the encoding algorithm. Then this encoded message is passed on to the decoding module of our program. The decoding module decodes the message and finally displays the decoded message.</a:t>
            </a:r>
            <a:endParaRPr lang="en-US" sz="2000" dirty="0">
              <a:cs typeface="Calibri" panose="020F0502020204030204"/>
            </a:endParaRPr>
          </a:p>
          <a:p>
            <a:endParaRPr lang="en-IN" dirty="0"/>
          </a:p>
        </p:txBody>
      </p:sp>
    </p:spTree>
    <p:extLst>
      <p:ext uri="{BB962C8B-B14F-4D97-AF65-F5344CB8AC3E}">
        <p14:creationId xmlns:p14="http://schemas.microsoft.com/office/powerpoint/2010/main" val="1865823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95C0-4E57-420B-920B-9B7D6B424CA6}"/>
              </a:ext>
            </a:extLst>
          </p:cNvPr>
          <p:cNvSpPr>
            <a:spLocks noGrp="1"/>
          </p:cNvSpPr>
          <p:nvPr>
            <p:ph type="title"/>
          </p:nvPr>
        </p:nvSpPr>
        <p:spPr>
          <a:xfrm>
            <a:off x="1360095" y="359340"/>
            <a:ext cx="10161588" cy="1154499"/>
          </a:xfrm>
        </p:spPr>
        <p:txBody>
          <a:bodyPr/>
          <a:lstStyle/>
          <a:p>
            <a:r>
              <a:rPr lang="en-US" b="1"/>
              <a:t>INTRODUCTION- </a:t>
            </a:r>
            <a:r>
              <a:rPr lang="en-US" b="1" dirty="0"/>
              <a:t>CRYPTOGRAPHY</a:t>
            </a:r>
          </a:p>
        </p:txBody>
      </p:sp>
      <p:pic>
        <p:nvPicPr>
          <p:cNvPr id="46" name="Graphic 46" descr="Document with solid fill">
            <a:extLst>
              <a:ext uri="{FF2B5EF4-FFF2-40B4-BE49-F238E27FC236}">
                <a16:creationId xmlns:a16="http://schemas.microsoft.com/office/drawing/2014/main" id="{943A4A49-D550-49E9-8B9C-ABF767BC718D}"/>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761840" y="4502062"/>
            <a:ext cx="1196888" cy="1206413"/>
          </a:xfrm>
        </p:spPr>
      </p:pic>
      <p:sp>
        <p:nvSpPr>
          <p:cNvPr id="47" name="TextBox 46">
            <a:extLst>
              <a:ext uri="{FF2B5EF4-FFF2-40B4-BE49-F238E27FC236}">
                <a16:creationId xmlns:a16="http://schemas.microsoft.com/office/drawing/2014/main" id="{1048647F-1A75-4409-BD35-FCBF02E64E9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48" name="Picture 48" descr="Logo&#10;&#10;Description automatically generated">
            <a:extLst>
              <a:ext uri="{FF2B5EF4-FFF2-40B4-BE49-F238E27FC236}">
                <a16:creationId xmlns:a16="http://schemas.microsoft.com/office/drawing/2014/main" id="{173BC99E-2DD2-4535-828F-71C73C566475}"/>
              </a:ext>
            </a:extLst>
          </p:cNvPr>
          <p:cNvPicPr>
            <a:picLocks noChangeAspect="1"/>
          </p:cNvPicPr>
          <p:nvPr/>
        </p:nvPicPr>
        <p:blipFill>
          <a:blip r:embed="rId4"/>
          <a:stretch>
            <a:fillRect/>
          </a:stretch>
        </p:blipFill>
        <p:spPr>
          <a:xfrm rot="5400000">
            <a:off x="4433822" y="3496589"/>
            <a:ext cx="1022960" cy="438413"/>
          </a:xfrm>
          <a:prstGeom prst="rect">
            <a:avLst/>
          </a:prstGeom>
        </p:spPr>
      </p:pic>
      <p:pic>
        <p:nvPicPr>
          <p:cNvPr id="49" name="Graphic 49" descr="Gears with solid fill">
            <a:extLst>
              <a:ext uri="{FF2B5EF4-FFF2-40B4-BE49-F238E27FC236}">
                <a16:creationId xmlns:a16="http://schemas.microsoft.com/office/drawing/2014/main" id="{ABCF1A75-4947-4183-A127-E400347ECF2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27220" y="4489406"/>
            <a:ext cx="1196235" cy="1196235"/>
          </a:xfrm>
          <a:prstGeom prst="rect">
            <a:avLst/>
          </a:prstGeom>
        </p:spPr>
      </p:pic>
      <p:pic>
        <p:nvPicPr>
          <p:cNvPr id="51" name="Picture 48" descr="Logo&#10;&#10;Description automatically generated">
            <a:extLst>
              <a:ext uri="{FF2B5EF4-FFF2-40B4-BE49-F238E27FC236}">
                <a16:creationId xmlns:a16="http://schemas.microsoft.com/office/drawing/2014/main" id="{9AA03CDB-3DB9-4F67-AE04-9DCD388913A5}"/>
              </a:ext>
            </a:extLst>
          </p:cNvPr>
          <p:cNvPicPr>
            <a:picLocks noChangeAspect="1"/>
          </p:cNvPicPr>
          <p:nvPr/>
        </p:nvPicPr>
        <p:blipFill>
          <a:blip r:embed="rId4"/>
          <a:stretch>
            <a:fillRect/>
          </a:stretch>
        </p:blipFill>
        <p:spPr>
          <a:xfrm rot="5400000">
            <a:off x="7841684" y="3496589"/>
            <a:ext cx="1022960" cy="438413"/>
          </a:xfrm>
          <a:prstGeom prst="rect">
            <a:avLst/>
          </a:prstGeom>
        </p:spPr>
      </p:pic>
      <p:pic>
        <p:nvPicPr>
          <p:cNvPr id="52" name="Graphic 49" descr="Gears with solid fill">
            <a:extLst>
              <a:ext uri="{FF2B5EF4-FFF2-40B4-BE49-F238E27FC236}">
                <a16:creationId xmlns:a16="http://schemas.microsoft.com/office/drawing/2014/main" id="{A9D6841C-4207-42A0-A11A-68D7A10F956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59821" y="4489405"/>
            <a:ext cx="1196235" cy="1196235"/>
          </a:xfrm>
          <a:prstGeom prst="rect">
            <a:avLst/>
          </a:prstGeom>
        </p:spPr>
      </p:pic>
      <p:pic>
        <p:nvPicPr>
          <p:cNvPr id="54" name="Graphic 46" descr="Document with solid fill">
            <a:extLst>
              <a:ext uri="{FF2B5EF4-FFF2-40B4-BE49-F238E27FC236}">
                <a16:creationId xmlns:a16="http://schemas.microsoft.com/office/drawing/2014/main" id="{968B33BE-DA02-4D5A-AEC6-1C23AB0665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26120" y="4423905"/>
            <a:ext cx="1196888" cy="1196888"/>
          </a:xfrm>
          <a:prstGeom prst="rect">
            <a:avLst/>
          </a:prstGeom>
        </p:spPr>
      </p:pic>
      <p:sp>
        <p:nvSpPr>
          <p:cNvPr id="55" name="Arrow: Right 54">
            <a:extLst>
              <a:ext uri="{FF2B5EF4-FFF2-40B4-BE49-F238E27FC236}">
                <a16:creationId xmlns:a16="http://schemas.microsoft.com/office/drawing/2014/main" id="{2EAC889D-F20D-4E01-A838-537B6DACD18A}"/>
              </a:ext>
            </a:extLst>
          </p:cNvPr>
          <p:cNvSpPr/>
          <p:nvPr/>
        </p:nvSpPr>
        <p:spPr>
          <a:xfrm>
            <a:off x="3338410" y="4905751"/>
            <a:ext cx="981205" cy="480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Right 55">
            <a:extLst>
              <a:ext uri="{FF2B5EF4-FFF2-40B4-BE49-F238E27FC236}">
                <a16:creationId xmlns:a16="http://schemas.microsoft.com/office/drawing/2014/main" id="{C429D42A-2884-4A83-983A-F51652E4D9C3}"/>
              </a:ext>
            </a:extLst>
          </p:cNvPr>
          <p:cNvSpPr/>
          <p:nvPr/>
        </p:nvSpPr>
        <p:spPr>
          <a:xfrm>
            <a:off x="9058628" y="4905750"/>
            <a:ext cx="981205" cy="480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Right 56">
            <a:extLst>
              <a:ext uri="{FF2B5EF4-FFF2-40B4-BE49-F238E27FC236}">
                <a16:creationId xmlns:a16="http://schemas.microsoft.com/office/drawing/2014/main" id="{2634FD6D-EA13-4C9B-B4D6-F9994417EE7E}"/>
              </a:ext>
            </a:extLst>
          </p:cNvPr>
          <p:cNvSpPr/>
          <p:nvPr/>
        </p:nvSpPr>
        <p:spPr>
          <a:xfrm>
            <a:off x="5415642" y="4863997"/>
            <a:ext cx="2421697" cy="4801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2979B2CF-0AFC-497C-B898-893B2DC74B28}"/>
              </a:ext>
            </a:extLst>
          </p:cNvPr>
          <p:cNvSpPr txBox="1"/>
          <p:nvPr/>
        </p:nvSpPr>
        <p:spPr>
          <a:xfrm>
            <a:off x="1889995" y="578989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Plain text</a:t>
            </a:r>
            <a:endParaRPr lang="en-US" dirty="0"/>
          </a:p>
        </p:txBody>
      </p:sp>
      <p:sp>
        <p:nvSpPr>
          <p:cNvPr id="59" name="TextBox 58">
            <a:extLst>
              <a:ext uri="{FF2B5EF4-FFF2-40B4-BE49-F238E27FC236}">
                <a16:creationId xmlns:a16="http://schemas.microsoft.com/office/drawing/2014/main" id="{393B165E-35C6-42DF-BEB6-CD1074832B68}"/>
              </a:ext>
            </a:extLst>
          </p:cNvPr>
          <p:cNvSpPr txBox="1"/>
          <p:nvPr/>
        </p:nvSpPr>
        <p:spPr>
          <a:xfrm>
            <a:off x="3880458" y="579615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Encryption algorithm</a:t>
            </a:r>
          </a:p>
        </p:txBody>
      </p:sp>
      <p:sp>
        <p:nvSpPr>
          <p:cNvPr id="60" name="TextBox 59">
            <a:extLst>
              <a:ext uri="{FF2B5EF4-FFF2-40B4-BE49-F238E27FC236}">
                <a16:creationId xmlns:a16="http://schemas.microsoft.com/office/drawing/2014/main" id="{57A2D25F-7859-4F4E-A8E6-47A2C5A3C199}"/>
              </a:ext>
            </a:extLst>
          </p:cNvPr>
          <p:cNvSpPr txBox="1"/>
          <p:nvPr/>
        </p:nvSpPr>
        <p:spPr>
          <a:xfrm>
            <a:off x="7170759" y="579198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Decryption algorithm</a:t>
            </a:r>
            <a:endParaRPr lang="en-US" dirty="0"/>
          </a:p>
        </p:txBody>
      </p:sp>
      <p:sp>
        <p:nvSpPr>
          <p:cNvPr id="61" name="TextBox 60">
            <a:extLst>
              <a:ext uri="{FF2B5EF4-FFF2-40B4-BE49-F238E27FC236}">
                <a16:creationId xmlns:a16="http://schemas.microsoft.com/office/drawing/2014/main" id="{8D607DCF-F1B6-48F5-BAA4-C43084156F98}"/>
              </a:ext>
            </a:extLst>
          </p:cNvPr>
          <p:cNvSpPr txBox="1"/>
          <p:nvPr/>
        </p:nvSpPr>
        <p:spPr>
          <a:xfrm>
            <a:off x="5866748" y="490641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Cipher text</a:t>
            </a:r>
            <a:endParaRPr lang="en-US" dirty="0"/>
          </a:p>
        </p:txBody>
      </p:sp>
      <p:sp>
        <p:nvSpPr>
          <p:cNvPr id="63" name="TextBox 62">
            <a:extLst>
              <a:ext uri="{FF2B5EF4-FFF2-40B4-BE49-F238E27FC236}">
                <a16:creationId xmlns:a16="http://schemas.microsoft.com/office/drawing/2014/main" id="{F0D7EAA8-26D7-4C6F-B7AE-E5367908F463}"/>
              </a:ext>
            </a:extLst>
          </p:cNvPr>
          <p:cNvSpPr txBox="1"/>
          <p:nvPr/>
        </p:nvSpPr>
        <p:spPr>
          <a:xfrm>
            <a:off x="10460929" y="584313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Plain text​</a:t>
            </a:r>
          </a:p>
        </p:txBody>
      </p:sp>
      <p:sp>
        <p:nvSpPr>
          <p:cNvPr id="64" name="TextBox 63">
            <a:extLst>
              <a:ext uri="{FF2B5EF4-FFF2-40B4-BE49-F238E27FC236}">
                <a16:creationId xmlns:a16="http://schemas.microsoft.com/office/drawing/2014/main" id="{D58C4A31-863C-4A75-9DA2-4D08D15D0C25}"/>
              </a:ext>
            </a:extLst>
          </p:cNvPr>
          <p:cNvSpPr txBox="1"/>
          <p:nvPr/>
        </p:nvSpPr>
        <p:spPr>
          <a:xfrm>
            <a:off x="1357321" y="1935590"/>
            <a:ext cx="843210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t>Cryptography refers to secure information and communication techniques derived from mathematical concepts and a set of rule-based calculations called algorithms, to transform messages in ways that are hard to decipher. We are using </a:t>
            </a:r>
            <a:r>
              <a:rPr lang="en-IN" dirty="0">
                <a:ea typeface="+mn-lt"/>
                <a:cs typeface="+mn-lt"/>
              </a:rPr>
              <a:t>Graph Theory is being used to create a secure Encryption - Decryption algorithm. </a:t>
            </a:r>
            <a:endParaRPr lang="en-US" dirty="0"/>
          </a:p>
        </p:txBody>
      </p:sp>
    </p:spTree>
    <p:extLst>
      <p:ext uri="{BB962C8B-B14F-4D97-AF65-F5344CB8AC3E}">
        <p14:creationId xmlns:p14="http://schemas.microsoft.com/office/powerpoint/2010/main" val="418246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250B-732E-4EEA-936C-9D414CD40DD1}"/>
              </a:ext>
            </a:extLst>
          </p:cNvPr>
          <p:cNvSpPr>
            <a:spLocks noGrp="1"/>
          </p:cNvSpPr>
          <p:nvPr>
            <p:ph type="title"/>
          </p:nvPr>
        </p:nvSpPr>
        <p:spPr/>
        <p:txBody>
          <a:bodyPr/>
          <a:lstStyle/>
          <a:p>
            <a:r>
              <a:rPr lang="en-IN" b="1" dirty="0"/>
              <a:t>GRAPH THEORY</a:t>
            </a:r>
          </a:p>
        </p:txBody>
      </p:sp>
      <p:sp>
        <p:nvSpPr>
          <p:cNvPr id="3" name="Content Placeholder 2">
            <a:extLst>
              <a:ext uri="{FF2B5EF4-FFF2-40B4-BE49-F238E27FC236}">
                <a16:creationId xmlns:a16="http://schemas.microsoft.com/office/drawing/2014/main" id="{CE225B64-5042-4614-8D5D-185550CF8457}"/>
              </a:ext>
            </a:extLst>
          </p:cNvPr>
          <p:cNvSpPr>
            <a:spLocks noGrp="1"/>
          </p:cNvSpPr>
          <p:nvPr>
            <p:ph idx="1"/>
          </p:nvPr>
        </p:nvSpPr>
        <p:spPr/>
        <p:txBody>
          <a:bodyPr>
            <a:normAutofit/>
          </a:bodyPr>
          <a:lstStyle/>
          <a:p>
            <a:pPr algn="just"/>
            <a:r>
              <a:rPr lang="en-IN" b="1" dirty="0">
                <a:ea typeface="+mn-lt"/>
                <a:cs typeface="+mn-lt"/>
              </a:rPr>
              <a:t>Undirected Graph</a:t>
            </a:r>
            <a:r>
              <a:rPr lang="en-IN" dirty="0">
                <a:ea typeface="+mn-lt"/>
                <a:cs typeface="+mn-lt"/>
              </a:rPr>
              <a:t> : An undirected Graph is denoted by G(V, E) where V is  the set of vertices and  E is  a  set  of edges that  connect vertices with  each  other. Information can be stored in each of the vertices. </a:t>
            </a:r>
            <a:endParaRPr lang="en-IN"/>
          </a:p>
          <a:p>
            <a:pPr algn="just">
              <a:buClr>
                <a:srgbClr val="1287C3"/>
              </a:buClr>
            </a:pPr>
            <a:r>
              <a:rPr lang="en-IN" b="1" dirty="0">
                <a:ea typeface="+mn-lt"/>
                <a:cs typeface="+mn-lt"/>
              </a:rPr>
              <a:t>Spanning tree</a:t>
            </a:r>
            <a:r>
              <a:rPr lang="en-IN" dirty="0">
                <a:ea typeface="+mn-lt"/>
                <a:cs typeface="+mn-lt"/>
              </a:rPr>
              <a:t> : In Graph Theory, a spanning tree T of an undirected graph G is a subgraph that is a tree which includes all of the vertices of G, with a minimum possible number of edges. </a:t>
            </a:r>
            <a:endParaRPr lang="en-IN"/>
          </a:p>
          <a:p>
            <a:pPr algn="just">
              <a:buClr>
                <a:srgbClr val="1287C3"/>
              </a:buClr>
            </a:pPr>
            <a:r>
              <a:rPr lang="en-IN" dirty="0">
                <a:ea typeface="+mn-lt"/>
                <a:cs typeface="+mn-lt"/>
              </a:rPr>
              <a:t>A </a:t>
            </a:r>
            <a:r>
              <a:rPr lang="en-IN" b="1" dirty="0">
                <a:ea typeface="+mn-lt"/>
                <a:cs typeface="+mn-lt"/>
              </a:rPr>
              <a:t>minimum spanning</a:t>
            </a:r>
            <a:r>
              <a:rPr lang="en-IN" dirty="0">
                <a:ea typeface="+mn-lt"/>
                <a:cs typeface="+mn-lt"/>
              </a:rPr>
              <a:t> tree is a spanning tree whose sum of edge weights is as small as possible. </a:t>
            </a:r>
            <a:endParaRPr lang="en-IN"/>
          </a:p>
          <a:p>
            <a:pPr algn="just">
              <a:buClr>
                <a:srgbClr val="1287C3"/>
              </a:buClr>
            </a:pPr>
            <a:r>
              <a:rPr lang="en-IN" dirty="0">
                <a:ea typeface="+mn-lt"/>
                <a:cs typeface="+mn-lt"/>
              </a:rPr>
              <a:t>Weighted undirected graphs have been used to store, encode and decode the data. </a:t>
            </a:r>
            <a:endParaRPr lang="en-IN" dirty="0"/>
          </a:p>
          <a:p>
            <a:pPr>
              <a:buClr>
                <a:srgbClr val="1287C3"/>
              </a:buClr>
            </a:pPr>
            <a:r>
              <a:rPr lang="en-IN" b="1" dirty="0">
                <a:ea typeface="+mn-lt"/>
                <a:cs typeface="+mn-lt"/>
              </a:rPr>
              <a:t>Adjacency Matrix </a:t>
            </a:r>
            <a:r>
              <a:rPr lang="en-IN" dirty="0">
                <a:ea typeface="+mn-lt"/>
                <a:cs typeface="+mn-lt"/>
              </a:rPr>
              <a:t>: It is a square matrix used to represent a finite graph . The elements of the matrix indicate whether pairs of vertices are adjacent or not in the graph.</a:t>
            </a:r>
            <a:endParaRPr lang="en-IN" dirty="0"/>
          </a:p>
        </p:txBody>
      </p:sp>
    </p:spTree>
    <p:extLst>
      <p:ext uri="{BB962C8B-B14F-4D97-AF65-F5344CB8AC3E}">
        <p14:creationId xmlns:p14="http://schemas.microsoft.com/office/powerpoint/2010/main" val="280273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B1AD4-6B91-4E39-BF85-1BB6F712223B}"/>
              </a:ext>
            </a:extLst>
          </p:cNvPr>
          <p:cNvSpPr>
            <a:spLocks noGrp="1"/>
          </p:cNvSpPr>
          <p:nvPr>
            <p:ph type="title"/>
          </p:nvPr>
        </p:nvSpPr>
        <p:spPr>
          <a:xfrm>
            <a:off x="1484311" y="533400"/>
            <a:ext cx="10018713" cy="57149"/>
          </a:xfrm>
        </p:spPr>
        <p:txBody>
          <a:bodyPr>
            <a:normAutofit fontScale="90000"/>
          </a:bodyPr>
          <a:lstStyle/>
          <a:p>
            <a:r>
              <a:rPr lang="en-IN" dirty="0"/>
              <a:t>.</a:t>
            </a:r>
            <a:endParaRPr lang="en-IN"/>
          </a:p>
        </p:txBody>
      </p:sp>
      <p:sp>
        <p:nvSpPr>
          <p:cNvPr id="3" name="Content Placeholder 2">
            <a:extLst>
              <a:ext uri="{FF2B5EF4-FFF2-40B4-BE49-F238E27FC236}">
                <a16:creationId xmlns:a16="http://schemas.microsoft.com/office/drawing/2014/main" id="{78D4E707-654D-4CBB-B333-60B50F37129C}"/>
              </a:ext>
            </a:extLst>
          </p:cNvPr>
          <p:cNvSpPr>
            <a:spLocks noGrp="1"/>
          </p:cNvSpPr>
          <p:nvPr>
            <p:ph idx="1"/>
          </p:nvPr>
        </p:nvSpPr>
        <p:spPr>
          <a:xfrm>
            <a:off x="1484310" y="1190624"/>
            <a:ext cx="10018713" cy="4600576"/>
          </a:xfrm>
        </p:spPr>
        <p:txBody>
          <a:bodyPr>
            <a:normAutofit/>
          </a:bodyPr>
          <a:lstStyle/>
          <a:p>
            <a:pPr algn="just"/>
            <a:endParaRPr lang="en-IN" dirty="0">
              <a:ea typeface="+mn-lt"/>
              <a:cs typeface="+mn-lt"/>
            </a:endParaRPr>
          </a:p>
          <a:p>
            <a:pPr algn="just"/>
            <a:endParaRPr lang="en-IN" dirty="0">
              <a:ea typeface="+mn-lt"/>
              <a:cs typeface="+mn-lt"/>
            </a:endParaRPr>
          </a:p>
          <a:p>
            <a:pPr algn="just"/>
            <a:r>
              <a:rPr lang="en-IN" dirty="0">
                <a:ea typeface="+mn-lt"/>
                <a:cs typeface="+mn-lt"/>
              </a:rPr>
              <a:t>The value of the matrix element in the adjacency matrix is the number of edges between those two vertices. </a:t>
            </a:r>
            <a:endParaRPr lang="en-IN" dirty="0"/>
          </a:p>
          <a:p>
            <a:pPr algn="just">
              <a:buClr>
                <a:srgbClr val="1287C3"/>
              </a:buClr>
            </a:pPr>
            <a:r>
              <a:rPr lang="en-IN" b="1" dirty="0">
                <a:ea typeface="+mn-lt"/>
                <a:cs typeface="+mn-lt"/>
              </a:rPr>
              <a:t>Prim’s Algorithm</a:t>
            </a:r>
            <a:r>
              <a:rPr lang="en-IN" dirty="0">
                <a:ea typeface="+mn-lt"/>
                <a:cs typeface="+mn-lt"/>
              </a:rPr>
              <a:t> : MST can be computed using this algorithm. It can be implemented using heaps as well as adjacency matrices. In this project, we have used the matrix implementation of Prim’s Algorithm. </a:t>
            </a:r>
            <a:endParaRPr lang="en-IN" dirty="0"/>
          </a:p>
          <a:p>
            <a:pPr>
              <a:buClr>
                <a:srgbClr val="1287C3"/>
              </a:buClr>
            </a:pPr>
            <a:r>
              <a:rPr lang="en-IN" dirty="0">
                <a:ea typeface="+mn-lt"/>
                <a:cs typeface="+mn-lt"/>
              </a:rPr>
              <a:t>The idea behind Prim’s algorithm is simple, as discussed, a spanning tree means all vertices must be connected. So the two disjoint subsets  of vertices(one contains the vertices already included in MST and other contains rest of the vertices) must be connected to make a Spanning</a:t>
            </a:r>
            <a:r>
              <a:rPr lang="en-IN" i="1" dirty="0">
                <a:ea typeface="+mn-lt"/>
                <a:cs typeface="+mn-lt"/>
              </a:rPr>
              <a:t> </a:t>
            </a:r>
            <a:r>
              <a:rPr lang="en-IN" dirty="0">
                <a:ea typeface="+mn-lt"/>
                <a:cs typeface="+mn-lt"/>
              </a:rPr>
              <a:t>Tree. And they must be connected with the minimum weight edge to make it a Minimum</a:t>
            </a:r>
            <a:r>
              <a:rPr lang="en-IN" i="1" dirty="0">
                <a:ea typeface="+mn-lt"/>
                <a:cs typeface="+mn-lt"/>
              </a:rPr>
              <a:t> </a:t>
            </a:r>
            <a:r>
              <a:rPr lang="en-IN" dirty="0">
                <a:ea typeface="+mn-lt"/>
                <a:cs typeface="+mn-lt"/>
              </a:rPr>
              <a:t>Spanning Tree.</a:t>
            </a:r>
            <a:endParaRPr lang="en-IN" dirty="0"/>
          </a:p>
        </p:txBody>
      </p:sp>
    </p:spTree>
    <p:extLst>
      <p:ext uri="{BB962C8B-B14F-4D97-AF65-F5344CB8AC3E}">
        <p14:creationId xmlns:p14="http://schemas.microsoft.com/office/powerpoint/2010/main" val="479965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882E0-7FA7-409B-B7B0-F4AC08ACD70C}"/>
              </a:ext>
            </a:extLst>
          </p:cNvPr>
          <p:cNvSpPr>
            <a:spLocks noGrp="1"/>
          </p:cNvSpPr>
          <p:nvPr>
            <p:ph type="title"/>
          </p:nvPr>
        </p:nvSpPr>
        <p:spPr/>
        <p:txBody>
          <a:bodyPr/>
          <a:lstStyle/>
          <a:p>
            <a:r>
              <a:rPr lang="en-US" b="1" dirty="0">
                <a:solidFill>
                  <a:srgbClr val="0070C0"/>
                </a:solidFill>
                <a:latin typeface="Arial Rounded MT Bold" panose="020F0704030504030204" pitchFamily="34" charset="0"/>
              </a:rPr>
              <a:t>LITERATURE SURVEY</a:t>
            </a:r>
            <a:endParaRPr lang="en-IN" b="1" dirty="0">
              <a:solidFill>
                <a:srgbClr val="0070C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C42AEE20-B714-4046-8920-CD960C5FA39F}"/>
              </a:ext>
            </a:extLst>
          </p:cNvPr>
          <p:cNvSpPr>
            <a:spLocks noGrp="1"/>
          </p:cNvSpPr>
          <p:nvPr>
            <p:ph idx="1"/>
          </p:nvPr>
        </p:nvSpPr>
        <p:spPr/>
        <p:txBody>
          <a:bodyPr>
            <a:normAutofit fontScale="92500"/>
          </a:bodyPr>
          <a:lstStyle/>
          <a:p>
            <a:pPr marL="0" indent="0">
              <a:buNone/>
            </a:pPr>
            <a:endParaRPr lang="en-IN" dirty="0">
              <a:hlinkClick r:id="rId2"/>
            </a:endParaRPr>
          </a:p>
          <a:p>
            <a:r>
              <a:rPr lang="en-IN" dirty="0">
                <a:hlinkClick r:id="rId2"/>
              </a:rPr>
              <a:t>https://www.researchgate.net/publication/269803082_Encryption_Algorithm_Using_Graph_Theory</a:t>
            </a:r>
            <a:endParaRPr lang="en-IN" dirty="0"/>
          </a:p>
          <a:p>
            <a:r>
              <a:rPr lang="en-IN" dirty="0"/>
              <a:t>Here is a research paper “Encryption algorithm using graph theory” by Wael Mahmoud Al </a:t>
            </a:r>
            <a:r>
              <a:rPr lang="en-IN" dirty="0" err="1"/>
              <a:t>Etaiwi</a:t>
            </a:r>
            <a:r>
              <a:rPr lang="en-IN" dirty="0"/>
              <a:t>.</a:t>
            </a:r>
          </a:p>
          <a:p>
            <a:endParaRPr lang="en-IN" dirty="0"/>
          </a:p>
          <a:p>
            <a:r>
              <a:rPr lang="en-IN" dirty="0">
                <a:hlinkClick r:id="rId3"/>
              </a:rPr>
              <a:t>https://www.researchgate.net/publication/349459366_Some_Graph-Based_Encryption_Schemes</a:t>
            </a:r>
            <a:r>
              <a:rPr lang="en-IN" dirty="0"/>
              <a:t> </a:t>
            </a:r>
          </a:p>
          <a:p>
            <a:r>
              <a:rPr lang="en-IN" dirty="0"/>
              <a:t>This is a research paper “Some Graph-Based Encryption algorithms” by Shafiq Ur Rehman and Gulam Farid.</a:t>
            </a:r>
          </a:p>
          <a:p>
            <a:r>
              <a:rPr lang="en-IN" dirty="0">
                <a:hlinkClick r:id="rId3"/>
              </a:rPr>
              <a:t>https://www.researchgate.net/publication/349459366_Some_Graph-Based_Encryption_Schemes</a:t>
            </a:r>
            <a:endParaRPr lang="en-IN" dirty="0"/>
          </a:p>
          <a:p>
            <a:pPr algn="l"/>
            <a:r>
              <a:rPr lang="en-IN" dirty="0"/>
              <a:t>Research article by </a:t>
            </a:r>
            <a:r>
              <a:rPr lang="en-IN" b="0" i="0" dirty="0" err="1">
                <a:solidFill>
                  <a:srgbClr val="231F20"/>
                </a:solidFill>
                <a:effectLst/>
                <a:latin typeface="ff2"/>
              </a:rPr>
              <a:t>Baizhu</a:t>
            </a:r>
            <a:r>
              <a:rPr lang="en-IN" b="0" i="0" dirty="0">
                <a:solidFill>
                  <a:srgbClr val="231F20"/>
                </a:solidFill>
                <a:effectLst/>
                <a:latin typeface="ff2"/>
              </a:rPr>
              <a:t> </a:t>
            </a:r>
            <a:r>
              <a:rPr lang="en-IN" b="0" i="0" dirty="0" err="1">
                <a:solidFill>
                  <a:srgbClr val="231F20"/>
                </a:solidFill>
                <a:effectLst/>
                <a:latin typeface="ff2"/>
              </a:rPr>
              <a:t>Ni,Rabiha</a:t>
            </a:r>
            <a:r>
              <a:rPr lang="en-IN" b="0" i="0" dirty="0">
                <a:solidFill>
                  <a:srgbClr val="231F20"/>
                </a:solidFill>
                <a:effectLst/>
                <a:latin typeface="ff2"/>
              </a:rPr>
              <a:t> </a:t>
            </a:r>
            <a:r>
              <a:rPr lang="en-IN" b="0" i="0" dirty="0" err="1">
                <a:solidFill>
                  <a:srgbClr val="231F20"/>
                </a:solidFill>
                <a:effectLst/>
                <a:latin typeface="ff2"/>
              </a:rPr>
              <a:t>Qazi,Shaﬁq</a:t>
            </a:r>
            <a:r>
              <a:rPr lang="en-IN" b="0" i="0" dirty="0">
                <a:solidFill>
                  <a:srgbClr val="231F20"/>
                </a:solidFill>
                <a:effectLst/>
                <a:latin typeface="ff2"/>
              </a:rPr>
              <a:t> Ur Rehman and Ghulam Farid</a:t>
            </a:r>
          </a:p>
          <a:p>
            <a:endParaRPr lang="en-IN" dirty="0"/>
          </a:p>
          <a:p>
            <a:endParaRPr lang="en-IN" dirty="0"/>
          </a:p>
          <a:p>
            <a:endParaRPr lang="en-IN" dirty="0"/>
          </a:p>
        </p:txBody>
      </p:sp>
    </p:spTree>
    <p:extLst>
      <p:ext uri="{BB962C8B-B14F-4D97-AF65-F5344CB8AC3E}">
        <p14:creationId xmlns:p14="http://schemas.microsoft.com/office/powerpoint/2010/main" val="4219333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284A-2B71-4B04-9D17-7B1810531B65}"/>
              </a:ext>
            </a:extLst>
          </p:cNvPr>
          <p:cNvSpPr>
            <a:spLocks noGrp="1"/>
          </p:cNvSpPr>
          <p:nvPr>
            <p:ph type="title"/>
          </p:nvPr>
        </p:nvSpPr>
        <p:spPr/>
        <p:txBody>
          <a:bodyPr/>
          <a:lstStyle/>
          <a:p>
            <a:r>
              <a:rPr lang="en-US" b="1" dirty="0">
                <a:solidFill>
                  <a:srgbClr val="0070C0"/>
                </a:solidFill>
              </a:rPr>
              <a:t>LIMITATIONS AND NOVELTY</a:t>
            </a:r>
            <a:endParaRPr lang="en-IN" b="1" dirty="0">
              <a:solidFill>
                <a:srgbClr val="0070C0"/>
              </a:solidFill>
            </a:endParaRPr>
          </a:p>
        </p:txBody>
      </p:sp>
      <p:sp>
        <p:nvSpPr>
          <p:cNvPr id="3" name="Content Placeholder 2">
            <a:extLst>
              <a:ext uri="{FF2B5EF4-FFF2-40B4-BE49-F238E27FC236}">
                <a16:creationId xmlns:a16="http://schemas.microsoft.com/office/drawing/2014/main" id="{E950325A-71BB-4602-AE33-648039C91B44}"/>
              </a:ext>
            </a:extLst>
          </p:cNvPr>
          <p:cNvSpPr>
            <a:spLocks noGrp="1"/>
          </p:cNvSpPr>
          <p:nvPr>
            <p:ph idx="1"/>
          </p:nvPr>
        </p:nvSpPr>
        <p:spPr>
          <a:xfrm>
            <a:off x="1087949" y="1845734"/>
            <a:ext cx="10058400" cy="4023360"/>
          </a:xfrm>
        </p:spPr>
        <p:txBody>
          <a:bodyPr/>
          <a:lstStyle/>
          <a:p>
            <a:pPr marL="457200" lvl="0" indent="-317500" algn="just" rtl="0">
              <a:spcBef>
                <a:spcPts val="1600"/>
              </a:spcBef>
              <a:spcAft>
                <a:spcPts val="0"/>
              </a:spcAft>
              <a:buSzPts val="1400"/>
              <a:buChar char="●"/>
            </a:pPr>
            <a:r>
              <a:rPr lang="en-US" sz="2000" dirty="0"/>
              <a:t>In the base paper ,only encryption of uppercase characters A-Z has been done. We plan to extend it to encryption of all characters by using a modified encoding scheme by using ASCII values rather than assigning the order of the A-Z characters as 1-26.</a:t>
            </a:r>
          </a:p>
          <a:p>
            <a:pPr marL="139700" lvl="0" indent="0" algn="just" rtl="0">
              <a:spcBef>
                <a:spcPts val="1600"/>
              </a:spcBef>
              <a:spcAft>
                <a:spcPts val="0"/>
              </a:spcAft>
              <a:buSzPts val="1400"/>
              <a:buNone/>
            </a:pPr>
            <a:endParaRPr lang="en-US" sz="2000" dirty="0"/>
          </a:p>
          <a:p>
            <a:pPr marL="457200" lvl="0" indent="-317500" algn="just" rtl="0">
              <a:spcBef>
                <a:spcPts val="0"/>
              </a:spcBef>
              <a:spcAft>
                <a:spcPts val="0"/>
              </a:spcAft>
              <a:buSzPts val="1400"/>
              <a:buChar char="●"/>
            </a:pPr>
            <a:r>
              <a:rPr lang="en-US" sz="2000" dirty="0"/>
              <a:t>Since we are not limited to A-Z, the diagonal weights </a:t>
            </a:r>
            <a:r>
              <a:rPr lang="en-US" dirty="0"/>
              <a:t>need to be </a:t>
            </a:r>
            <a:r>
              <a:rPr lang="en-US" sz="2000" dirty="0"/>
              <a:t>assigned sequentially from 256 to avoid the clash of the other ASCII characters. This will be shown in the next slides.</a:t>
            </a:r>
          </a:p>
          <a:p>
            <a:pPr marL="139700" lvl="0" indent="0" algn="just" rtl="0">
              <a:spcBef>
                <a:spcPts val="0"/>
              </a:spcBef>
              <a:spcAft>
                <a:spcPts val="0"/>
              </a:spcAft>
              <a:buSzPts val="1400"/>
              <a:buNone/>
            </a:pPr>
            <a:endParaRPr lang="en-US" sz="2000" dirty="0"/>
          </a:p>
          <a:p>
            <a:pPr marL="457200" lvl="0" indent="-317500" algn="just" rtl="0">
              <a:spcBef>
                <a:spcPts val="0"/>
              </a:spcBef>
              <a:spcAft>
                <a:spcPts val="0"/>
              </a:spcAft>
              <a:buSzPts val="1400"/>
              <a:buChar char="●"/>
            </a:pPr>
            <a:r>
              <a:rPr lang="en-US" sz="2000" dirty="0"/>
              <a:t>In some cases, it is possible that the determinant of the matrix M1 can become zero. In these cases, the inverse of M1 cannot be computed. In our algorithm, we plan to throw an error in such circumstances .For now, we have assumed that such circumstances do not occur.</a:t>
            </a:r>
          </a:p>
          <a:p>
            <a:pPr marL="457200" lvl="0" indent="-317500" algn="just" rtl="0">
              <a:spcBef>
                <a:spcPts val="0"/>
              </a:spcBef>
              <a:spcAft>
                <a:spcPts val="0"/>
              </a:spcAft>
              <a:buSzPts val="1400"/>
              <a:buChar char="●"/>
            </a:pPr>
            <a:endParaRPr lang="en-US" dirty="0"/>
          </a:p>
          <a:p>
            <a:pPr marL="457200" lvl="0" indent="-317500" algn="just" rtl="0">
              <a:spcBef>
                <a:spcPts val="0"/>
              </a:spcBef>
              <a:spcAft>
                <a:spcPts val="0"/>
              </a:spcAft>
              <a:buSzPts val="1400"/>
              <a:buChar char="●"/>
            </a:pPr>
            <a:endParaRPr lang="en-US" sz="2000" dirty="0"/>
          </a:p>
          <a:p>
            <a:pPr marL="0" indent="0">
              <a:buNone/>
            </a:pPr>
            <a:endParaRPr lang="en-US" dirty="0"/>
          </a:p>
        </p:txBody>
      </p:sp>
    </p:spTree>
    <p:extLst>
      <p:ext uri="{BB962C8B-B14F-4D97-AF65-F5344CB8AC3E}">
        <p14:creationId xmlns:p14="http://schemas.microsoft.com/office/powerpoint/2010/main" val="1093190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C15CC-FCFA-4990-A002-E038969544B6}"/>
              </a:ext>
            </a:extLst>
          </p:cNvPr>
          <p:cNvSpPr>
            <a:spLocks noGrp="1"/>
          </p:cNvSpPr>
          <p:nvPr>
            <p:ph type="title"/>
          </p:nvPr>
        </p:nvSpPr>
        <p:spPr/>
        <p:txBody>
          <a:bodyPr/>
          <a:lstStyle/>
          <a:p>
            <a:r>
              <a:rPr lang="en-US" b="1" dirty="0">
                <a:solidFill>
                  <a:srgbClr val="0070C0"/>
                </a:solidFill>
                <a:latin typeface="Arial Rounded MT Bold" panose="020F0704030504030204" pitchFamily="34" charset="0"/>
              </a:rPr>
              <a:t>MODEL</a:t>
            </a:r>
            <a:endParaRPr lang="en-IN" b="1" dirty="0">
              <a:solidFill>
                <a:srgbClr val="0070C0"/>
              </a:solidFill>
              <a:latin typeface="Arial Rounded MT Bold" panose="020F0704030504030204" pitchFamily="34" charset="0"/>
            </a:endParaRPr>
          </a:p>
        </p:txBody>
      </p:sp>
      <p:pic>
        <p:nvPicPr>
          <p:cNvPr id="4" name="Content Placeholder 4">
            <a:extLst>
              <a:ext uri="{FF2B5EF4-FFF2-40B4-BE49-F238E27FC236}">
                <a16:creationId xmlns:a16="http://schemas.microsoft.com/office/drawing/2014/main" id="{7B9C0882-F319-4D3D-8EE7-FC5825B100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5255" y="212772"/>
            <a:ext cx="7906684" cy="5868432"/>
          </a:xfrm>
        </p:spPr>
      </p:pic>
    </p:spTree>
    <p:extLst>
      <p:ext uri="{BB962C8B-B14F-4D97-AF65-F5344CB8AC3E}">
        <p14:creationId xmlns:p14="http://schemas.microsoft.com/office/powerpoint/2010/main" val="2308677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C45A4-3729-4FEB-B7DC-B48CBC4DF7B0}"/>
              </a:ext>
            </a:extLst>
          </p:cNvPr>
          <p:cNvSpPr>
            <a:spLocks noGrp="1"/>
          </p:cNvSpPr>
          <p:nvPr>
            <p:ph type="title"/>
          </p:nvPr>
        </p:nvSpPr>
        <p:spPr>
          <a:xfrm>
            <a:off x="1086643" y="1"/>
            <a:ext cx="10018713" cy="1225118"/>
          </a:xfrm>
        </p:spPr>
        <p:txBody>
          <a:bodyPr>
            <a:normAutofit/>
          </a:bodyPr>
          <a:lstStyle/>
          <a:p>
            <a:r>
              <a:rPr lang="en-US" sz="4000" b="1" dirty="0">
                <a:solidFill>
                  <a:srgbClr val="C00000"/>
                </a:solidFill>
                <a:latin typeface="Arial Rounded MT Bold" panose="020F0704030504030204" pitchFamily="34" charset="0"/>
              </a:rPr>
              <a:t>Implementation of the model</a:t>
            </a:r>
            <a:endParaRPr lang="en-IN" sz="4000" b="1" dirty="0">
              <a:solidFill>
                <a:srgbClr val="C0000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8FF702F-22F2-4470-8AC0-309B457E3D13}"/>
              </a:ext>
            </a:extLst>
          </p:cNvPr>
          <p:cNvSpPr>
            <a:spLocks noGrp="1"/>
          </p:cNvSpPr>
          <p:nvPr>
            <p:ph idx="1"/>
          </p:nvPr>
        </p:nvSpPr>
        <p:spPr>
          <a:xfrm>
            <a:off x="933894" y="1722267"/>
            <a:ext cx="10988817" cy="5135733"/>
          </a:xfrm>
        </p:spPr>
        <p:txBody>
          <a:bodyPr>
            <a:normAutofit lnSpcReduction="10000"/>
          </a:bodyPr>
          <a:lstStyle/>
          <a:p>
            <a:pPr marL="457200" lvl="0" indent="-311150" algn="just" rtl="0">
              <a:spcBef>
                <a:spcPts val="1200"/>
              </a:spcBef>
              <a:spcAft>
                <a:spcPts val="0"/>
              </a:spcAft>
              <a:buClr>
                <a:srgbClr val="000000"/>
              </a:buClr>
              <a:buSzPts val="1300"/>
              <a:buFont typeface="Arial"/>
              <a:buChar char="●"/>
            </a:pPr>
            <a:r>
              <a:rPr lang="en-US" dirty="0">
                <a:solidFill>
                  <a:srgbClr val="000000"/>
                </a:solidFill>
                <a:latin typeface="Arial"/>
                <a:ea typeface="Arial"/>
                <a:cs typeface="Arial"/>
                <a:sym typeface="Arial"/>
              </a:rPr>
              <a:t>Start with the character that has been used to point to the 1st character of the input string (‘A’ in our case). Then we calculate the difference between the ASCII values of the 1st character of the input string and this pointer character and assign this weight to the edge between these two vertices by adding one.</a:t>
            </a:r>
          </a:p>
          <a:p>
            <a:pPr marL="457200" lvl="0" indent="-311150" algn="just" rtl="0">
              <a:spcBef>
                <a:spcPts val="1200"/>
              </a:spcBef>
              <a:spcAft>
                <a:spcPts val="0"/>
              </a:spcAft>
              <a:buClr>
                <a:srgbClr val="000000"/>
              </a:buClr>
              <a:buSzPts val="1300"/>
              <a:buFont typeface="Arial"/>
              <a:buChar char="●"/>
            </a:pPr>
            <a:endParaRPr lang="en-US" dirty="0">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US" dirty="0">
                <a:solidFill>
                  <a:srgbClr val="000000"/>
                </a:solidFill>
                <a:latin typeface="Arial"/>
                <a:ea typeface="Arial"/>
                <a:cs typeface="Arial"/>
                <a:sym typeface="Arial"/>
              </a:rPr>
              <a:t>If the edge is a side of the polygon(cycle) or between the special character and the starting character, then for computing the edge weights, ASCII values of the characters are considered and the edge weight of any such edge is computed by calculating the difference between the ASCII values of the characters and then adding one to it. Calculate this difference for each edge in a cyclic manner. </a:t>
            </a:r>
          </a:p>
          <a:p>
            <a:pPr marL="457200" lvl="0" indent="-311150" algn="just" rtl="0">
              <a:spcBef>
                <a:spcPts val="0"/>
              </a:spcBef>
              <a:spcAft>
                <a:spcPts val="0"/>
              </a:spcAft>
              <a:buClr>
                <a:srgbClr val="000000"/>
              </a:buClr>
              <a:buSzPts val="1300"/>
              <a:buFont typeface="Arial"/>
              <a:buChar char="●"/>
            </a:pPr>
            <a:endParaRPr lang="en-US" dirty="0">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US" dirty="0">
                <a:solidFill>
                  <a:srgbClr val="000000"/>
                </a:solidFill>
                <a:latin typeface="Arial"/>
                <a:ea typeface="Arial"/>
                <a:cs typeface="Arial"/>
                <a:sym typeface="Arial"/>
              </a:rPr>
              <a:t>The reason for adding one in the above method is to avoid the edge weight of two same characters from becoming zero. And if the edge weight becomes zero, then while computing the MST the program will consider that no edge lies between these vertices which is a wrong assumption.</a:t>
            </a:r>
          </a:p>
          <a:p>
            <a:pPr marL="457200" lvl="0" indent="-311150" algn="just" rtl="0">
              <a:spcBef>
                <a:spcPts val="0"/>
              </a:spcBef>
              <a:spcAft>
                <a:spcPts val="0"/>
              </a:spcAft>
              <a:buClr>
                <a:srgbClr val="000000"/>
              </a:buClr>
              <a:buSzPts val="1300"/>
              <a:buFont typeface="Arial"/>
              <a:buChar char="●"/>
            </a:pPr>
            <a:endParaRPr lang="en-US" dirty="0">
              <a:solidFill>
                <a:srgbClr val="000000"/>
              </a:solidFill>
              <a:latin typeface="Arial"/>
              <a:ea typeface="Arial"/>
              <a:cs typeface="Arial"/>
              <a:sym typeface="Arial"/>
            </a:endParaRPr>
          </a:p>
          <a:p>
            <a:pPr marL="457200" lvl="0" indent="-311150" algn="just" rtl="0">
              <a:spcBef>
                <a:spcPts val="0"/>
              </a:spcBef>
              <a:spcAft>
                <a:spcPts val="0"/>
              </a:spcAft>
              <a:buClr>
                <a:srgbClr val="000000"/>
              </a:buClr>
              <a:buSzPts val="1300"/>
              <a:buFont typeface="Arial"/>
              <a:buChar char="●"/>
            </a:pPr>
            <a:r>
              <a:rPr lang="en-US" dirty="0">
                <a:solidFill>
                  <a:srgbClr val="000000"/>
                </a:solidFill>
                <a:latin typeface="Arial"/>
                <a:ea typeface="Arial"/>
                <a:cs typeface="Arial"/>
                <a:sym typeface="Arial"/>
              </a:rPr>
              <a:t>If the edge is a diagonal of the polygon, then edge weights are sequentially assigned starting from 256 and increasing the weight by 1 each time.</a:t>
            </a:r>
            <a:endParaRPr lang="en-US" dirty="0"/>
          </a:p>
          <a:p>
            <a:endParaRPr lang="en-IN" dirty="0"/>
          </a:p>
        </p:txBody>
      </p:sp>
    </p:spTree>
    <p:extLst>
      <p:ext uri="{BB962C8B-B14F-4D97-AF65-F5344CB8AC3E}">
        <p14:creationId xmlns:p14="http://schemas.microsoft.com/office/powerpoint/2010/main" val="99747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9AAE-E66B-40BE-8DF6-54D18016980B}"/>
              </a:ext>
            </a:extLst>
          </p:cNvPr>
          <p:cNvSpPr>
            <a:spLocks noGrp="1"/>
          </p:cNvSpPr>
          <p:nvPr>
            <p:ph type="title"/>
          </p:nvPr>
        </p:nvSpPr>
        <p:spPr>
          <a:xfrm>
            <a:off x="1368901" y="99874"/>
            <a:ext cx="10018713" cy="1338310"/>
          </a:xfrm>
        </p:spPr>
        <p:txBody>
          <a:bodyPr/>
          <a:lstStyle/>
          <a:p>
            <a:r>
              <a:rPr lang="en-US" b="1" dirty="0">
                <a:solidFill>
                  <a:srgbClr val="0070C0"/>
                </a:solidFill>
                <a:latin typeface="+mn-lt"/>
              </a:rPr>
              <a:t>Encoding Process</a:t>
            </a:r>
            <a:endParaRPr lang="en-IN" b="1" dirty="0">
              <a:solidFill>
                <a:srgbClr val="0070C0"/>
              </a:solidFill>
              <a:latin typeface="+mn-lt"/>
            </a:endParaRPr>
          </a:p>
        </p:txBody>
      </p:sp>
      <p:sp>
        <p:nvSpPr>
          <p:cNvPr id="3" name="Content Placeholder 2">
            <a:extLst>
              <a:ext uri="{FF2B5EF4-FFF2-40B4-BE49-F238E27FC236}">
                <a16:creationId xmlns:a16="http://schemas.microsoft.com/office/drawing/2014/main" id="{FB7A39E9-4EC8-4425-8A41-AC4D84518602}"/>
              </a:ext>
            </a:extLst>
          </p:cNvPr>
          <p:cNvSpPr>
            <a:spLocks noGrp="1"/>
          </p:cNvSpPr>
          <p:nvPr>
            <p:ph idx="1"/>
          </p:nvPr>
        </p:nvSpPr>
        <p:spPr>
          <a:xfrm>
            <a:off x="1200225" y="1866899"/>
            <a:ext cx="10018713" cy="3124201"/>
          </a:xfrm>
        </p:spPr>
        <p:txBody>
          <a:bodyPr>
            <a:normAutofit/>
          </a:bodyPr>
          <a:lstStyle/>
          <a:p>
            <a:pPr marL="0" lvl="0" indent="0" algn="l" rtl="0">
              <a:lnSpc>
                <a:spcPct val="100000"/>
              </a:lnSpc>
              <a:spcBef>
                <a:spcPts val="0"/>
              </a:spcBef>
              <a:spcAft>
                <a:spcPts val="0"/>
              </a:spcAft>
              <a:buNone/>
            </a:pPr>
            <a:r>
              <a:rPr lang="en-US" sz="2400" b="1" dirty="0">
                <a:solidFill>
                  <a:srgbClr val="000000"/>
                </a:solidFill>
                <a:latin typeface="Adobe Garamond Pro" panose="02020502060506020403" pitchFamily="18" charset="0"/>
                <a:ea typeface="Arial"/>
                <a:cs typeface="Arial"/>
                <a:sym typeface="Arial"/>
              </a:rPr>
              <a:t>S</a:t>
            </a:r>
            <a:r>
              <a:rPr lang="en-US" sz="2400" b="1" dirty="0">
                <a:latin typeface="Adobe Garamond Pro" panose="02020502060506020403" pitchFamily="18" charset="0"/>
                <a:ea typeface="Arial"/>
                <a:cs typeface="Arial"/>
                <a:sym typeface="Arial"/>
              </a:rPr>
              <a:t>tep </a:t>
            </a:r>
            <a:r>
              <a:rPr lang="en-US" b="1" dirty="0">
                <a:latin typeface="Adobe Garamond Pro" panose="02020502060506020403" pitchFamily="18" charset="0"/>
                <a:ea typeface="Arial"/>
                <a:cs typeface="Arial"/>
                <a:sym typeface="Arial"/>
              </a:rPr>
              <a:t>1</a:t>
            </a:r>
            <a:r>
              <a:rPr lang="en-US" sz="2800" dirty="0">
                <a:latin typeface="Adobe Garamond Pro" panose="02020502060506020403" pitchFamily="18" charset="0"/>
              </a:rPr>
              <a:t>: </a:t>
            </a:r>
            <a:r>
              <a:rPr lang="en-US" sz="2400" b="1" dirty="0">
                <a:solidFill>
                  <a:srgbClr val="000000"/>
                </a:solidFill>
                <a:latin typeface="Adobe Garamond Pro" panose="02020502060506020403" pitchFamily="18" charset="0"/>
                <a:ea typeface="Arial"/>
                <a:cs typeface="Arial"/>
                <a:sym typeface="Arial"/>
              </a:rPr>
              <a:t>Converting characters of the message to vertices of graph</a:t>
            </a:r>
          </a:p>
          <a:p>
            <a:pPr marL="0" lvl="0" indent="0" algn="l" rtl="0">
              <a:lnSpc>
                <a:spcPct val="100000"/>
              </a:lnSpc>
              <a:spcBef>
                <a:spcPts val="1600"/>
              </a:spcBef>
              <a:spcAft>
                <a:spcPts val="0"/>
              </a:spcAft>
              <a:buNone/>
            </a:pPr>
            <a:r>
              <a:rPr lang="en-US" sz="2400" b="1" dirty="0">
                <a:solidFill>
                  <a:srgbClr val="000000"/>
                </a:solidFill>
                <a:latin typeface="Adobe Garamond Pro" panose="02020502060506020403" pitchFamily="18" charset="0"/>
                <a:ea typeface="Arial"/>
                <a:cs typeface="Arial"/>
                <a:sym typeface="Arial"/>
              </a:rPr>
              <a:t>Step 2: Adding edges to form a complete cycle of the input</a:t>
            </a:r>
          </a:p>
          <a:p>
            <a:pPr marL="0" lvl="0" indent="0" algn="l" rtl="0">
              <a:spcBef>
                <a:spcPts val="1600"/>
              </a:spcBef>
              <a:spcAft>
                <a:spcPts val="0"/>
              </a:spcAft>
              <a:buNone/>
            </a:pPr>
            <a:r>
              <a:rPr lang="en-US" sz="2400" b="1" dirty="0">
                <a:solidFill>
                  <a:srgbClr val="000000"/>
                </a:solidFill>
                <a:latin typeface="Adobe Garamond Pro" panose="02020502060506020403" pitchFamily="18" charset="0"/>
                <a:ea typeface="Arial"/>
                <a:cs typeface="Arial"/>
                <a:sym typeface="Arial"/>
              </a:rPr>
              <a:t>Step 3: Add weights to each of the edges of the cycle</a:t>
            </a:r>
          </a:p>
          <a:p>
            <a:pPr marL="0" indent="0">
              <a:spcBef>
                <a:spcPts val="1600"/>
              </a:spcBef>
              <a:spcAft>
                <a:spcPts val="0"/>
              </a:spcAft>
              <a:buNone/>
            </a:pPr>
            <a:r>
              <a:rPr lang="en-US" sz="2400" b="1" dirty="0">
                <a:solidFill>
                  <a:srgbClr val="000000"/>
                </a:solidFill>
                <a:latin typeface="Adobe Garamond Pro" panose="02020502060506020403" pitchFamily="18" charset="0"/>
                <a:ea typeface="Arial"/>
                <a:cs typeface="Arial"/>
                <a:sym typeface="Arial"/>
              </a:rPr>
              <a:t>Step 4: Add weights to the diagonals to create a complete graph</a:t>
            </a:r>
          </a:p>
          <a:p>
            <a:pPr marL="0" lvl="0" indent="0" algn="l" rtl="0">
              <a:spcBef>
                <a:spcPts val="1600"/>
              </a:spcBef>
              <a:spcAft>
                <a:spcPts val="0"/>
              </a:spcAft>
              <a:buNone/>
            </a:pPr>
            <a:endParaRPr lang="en-US" sz="2400" b="1" dirty="0">
              <a:solidFill>
                <a:srgbClr val="000000"/>
              </a:solidFill>
              <a:latin typeface="Adobe Garamond Pro" panose="02020502060506020403" pitchFamily="18" charset="0"/>
              <a:ea typeface="Arial"/>
              <a:cs typeface="Arial"/>
              <a:sym typeface="Arial"/>
            </a:endParaRPr>
          </a:p>
          <a:p>
            <a:endParaRPr lang="en-IN" dirty="0"/>
          </a:p>
        </p:txBody>
      </p:sp>
      <p:pic>
        <p:nvPicPr>
          <p:cNvPr id="5" name="Picture 4">
            <a:extLst>
              <a:ext uri="{FF2B5EF4-FFF2-40B4-BE49-F238E27FC236}">
                <a16:creationId xmlns:a16="http://schemas.microsoft.com/office/drawing/2014/main" id="{EE3C80D8-C5D3-4974-BCAF-D8898C272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4195" y="4217818"/>
            <a:ext cx="6026517" cy="1798744"/>
          </a:xfrm>
          <a:prstGeom prst="rect">
            <a:avLst/>
          </a:prstGeom>
        </p:spPr>
      </p:pic>
    </p:spTree>
    <p:extLst>
      <p:ext uri="{BB962C8B-B14F-4D97-AF65-F5344CB8AC3E}">
        <p14:creationId xmlns:p14="http://schemas.microsoft.com/office/powerpoint/2010/main" val="173423306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940</TotalTime>
  <Words>1117</Words>
  <Application>Microsoft Office PowerPoint</Application>
  <PresentationFormat>Widescreen</PresentationFormat>
  <Paragraphs>81</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Adobe Garamond Pro</vt:lpstr>
      <vt:lpstr>Algerian</vt:lpstr>
      <vt:lpstr>Arial</vt:lpstr>
      <vt:lpstr>Arial Rounded MT Bold</vt:lpstr>
      <vt:lpstr>Calibri</vt:lpstr>
      <vt:lpstr>Calibri Light</vt:lpstr>
      <vt:lpstr>ff2</vt:lpstr>
      <vt:lpstr>Retrospect</vt:lpstr>
      <vt:lpstr>APPLICATIONS OF GRAPH THEORY IN CRYPTOGRAPHY</vt:lpstr>
      <vt:lpstr>INTRODUCTION- CRYPTOGRAPHY</vt:lpstr>
      <vt:lpstr>GRAPH THEORY</vt:lpstr>
      <vt:lpstr>.</vt:lpstr>
      <vt:lpstr>LITERATURE SURVEY</vt:lpstr>
      <vt:lpstr>LIMITATIONS AND NOVELTY</vt:lpstr>
      <vt:lpstr>MODEL</vt:lpstr>
      <vt:lpstr>Implementation of the model</vt:lpstr>
      <vt:lpstr>Encoding Process</vt:lpstr>
      <vt:lpstr>PowerPoint Presentation</vt:lpstr>
      <vt:lpstr>PowerPoint Presentation</vt:lpstr>
      <vt:lpstr>DECODING PROCESS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GRAPH THEORY IN CRYPTOGRAPHY</dc:title>
  <dc:creator>rohitktaparia@gmail.com</dc:creator>
  <cp:lastModifiedBy>rohitktaparia@gmail.com</cp:lastModifiedBy>
  <cp:revision>30</cp:revision>
  <dcterms:created xsi:type="dcterms:W3CDTF">2021-11-01T04:56:05Z</dcterms:created>
  <dcterms:modified xsi:type="dcterms:W3CDTF">2021-11-01T20:36:48Z</dcterms:modified>
</cp:coreProperties>
</file>