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9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479735679187108E-2"/>
          <c:y val="8.066943854970117E-2"/>
          <c:w val="0.95017882979609702"/>
          <c:h val="0.864637189012297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Companies count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600" b="1" i="0" u="none" strike="noStrike" kern="1200" baseline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defRPr>
                    </a:pPr>
                    <a:r>
                      <a:rPr lang="en-US" dirty="0"/>
                      <a:t>1</a:t>
                    </a:r>
                  </a:p>
                </c:rich>
              </c:tx>
              <c:numFmt formatCode="[$$-409]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baseline="0">
                      <a:solidFill>
                        <a:schemeClr val="bg2">
                          <a:lumMod val="95000"/>
                          <a:lumOff val="5000"/>
                        </a:schemeClr>
                      </a:solidFill>
                      <a:latin typeface="Cambria" panose="02040503050406030204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12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3386-4405-A6E6-EAE73B40200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15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386-4405-A6E6-EAE73B40200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30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3386-4405-A6E6-EAE73B40200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31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386-4405-A6E6-EAE73B40200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/>
                      <a:t>40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3386-4405-A6E6-EAE73B40200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/>
                      <a:t>50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386-4405-A6E6-EAE73B40200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51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3386-4405-A6E6-EAE73B40200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Norway</c:v>
                </c:pt>
                <c:pt idx="1">
                  <c:v>Denmark</c:v>
                </c:pt>
                <c:pt idx="2">
                  <c:v>Brazil</c:v>
                </c:pt>
                <c:pt idx="3">
                  <c:v>United Kingdom</c:v>
                </c:pt>
                <c:pt idx="4">
                  <c:v>SEA</c:v>
                </c:pt>
                <c:pt idx="5">
                  <c:v>India</c:v>
                </c:pt>
                <c:pt idx="6">
                  <c:v>China</c:v>
                </c:pt>
                <c:pt idx="7">
                  <c:v>United State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1.3</c:v>
                </c:pt>
                <c:pt idx="1">
                  <c:v>12.2</c:v>
                </c:pt>
                <c:pt idx="2">
                  <c:v>15</c:v>
                </c:pt>
                <c:pt idx="3">
                  <c:v>30.1</c:v>
                </c:pt>
                <c:pt idx="4">
                  <c:v>31.3</c:v>
                </c:pt>
                <c:pt idx="5">
                  <c:v>40</c:v>
                </c:pt>
                <c:pt idx="6">
                  <c:v>50</c:v>
                </c:pt>
                <c:pt idx="7">
                  <c:v>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433-499E-9EBF-B27C767428C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350459600"/>
        <c:axId val="-350474832"/>
      </c:barChart>
      <c:catAx>
        <c:axId val="-3504596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350474832"/>
        <c:crosses val="autoZero"/>
        <c:auto val="1"/>
        <c:lblAlgn val="ctr"/>
        <c:lblOffset val="100"/>
        <c:noMultiLvlLbl val="0"/>
      </c:catAx>
      <c:valAx>
        <c:axId val="-350474832"/>
        <c:scaling>
          <c:orientation val="minMax"/>
          <c:max val="55"/>
        </c:scaling>
        <c:delete val="1"/>
        <c:axPos val="b"/>
        <c:numFmt formatCode="General" sourceLinked="1"/>
        <c:majorTickMark val="out"/>
        <c:minorTickMark val="none"/>
        <c:tickLblPos val="nextTo"/>
        <c:crossAx val="-35045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528DD-F10D-4867-A2B6-DDE0B55733B7}" type="datetimeFigureOut">
              <a:rPr lang="en-US" smtClean="0"/>
              <a:t>2016/12/29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FDB5F-8050-44A5-BF61-993AFF79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3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Separate Pages “Late / Early / Seed”. (Late</a:t>
            </a:r>
            <a:r>
              <a:rPr lang="en-US" baseline="0" dirty="0"/>
              <a:t> = C+, Early = A,B, Seed = Seed , Institutional Angel).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Method: Pick all late stage investments.</a:t>
            </a:r>
            <a:r>
              <a:rPr lang="en-US" baseline="0" dirty="0"/>
              <a:t> Count them in all BMs the company is tagged in. then identify the BMs which received max late stage funding in the month.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/>
              <a:t>Show all BMs. (can go to multiple pages)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/>
              <a:t>Sort – This month funding of BM (</a:t>
            </a:r>
            <a:r>
              <a:rPr lang="en-US" baseline="0" dirty="0" err="1"/>
              <a:t>desc</a:t>
            </a:r>
            <a:r>
              <a:rPr lang="en-US" baseline="0" dirty="0"/>
              <a:t>) &gt; total funding of BM (</a:t>
            </a:r>
            <a:r>
              <a:rPr lang="en-US" baseline="0" dirty="0" err="1"/>
              <a:t>desc</a:t>
            </a:r>
            <a:r>
              <a:rPr lang="en-US" baseline="0" dirty="0"/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BM Tag</a:t>
            </a:r>
            <a:r>
              <a:rPr lang="en-US" baseline="0" dirty="0"/>
              <a:t> will be max till second level (Top-BM &gt; sub-BM)</a:t>
            </a:r>
            <a:endParaRPr lang="en-US" baseline="0" dirty="0"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If multiple rounds in this BM, show the company which had the biggest round this month. (Companies received funding column)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Last 3 columns are overall stats of the BM.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There can be multiple slides for each stage.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tabLst/>
              <a:defRPr/>
            </a:pPr>
            <a:fld id="{00000000-1234-1234-1234-123412341234}" type="slidenum">
              <a: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  <a:tabLst/>
                <a:defRPr/>
              </a:pPr>
              <a:t>1</a:t>
            </a:fld>
            <a:endParaRPr kumimoji="0" lang="en-IN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230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3"/>
          <p:cNvSpPr txBox="1"/>
          <p:nvPr userDrawn="1"/>
        </p:nvSpPr>
        <p:spPr>
          <a:xfrm>
            <a:off x="711485" y="6496499"/>
            <a:ext cx="4063236" cy="311692"/>
          </a:xfrm>
          <a:prstGeom prst="rect">
            <a:avLst/>
          </a:prstGeom>
          <a:noFill/>
          <a:ln>
            <a:noFill/>
          </a:ln>
        </p:spPr>
        <p:txBody>
          <a:bodyPr lIns="85711" tIns="42844" rIns="85711" bIns="42844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mbria"/>
              <a:buNone/>
            </a:pPr>
            <a:r>
              <a:rPr lang="en-IN" sz="1313" b="1" i="0" u="none" strike="noStrike" cap="none" dirty="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India Tech - Tracxn Monthly Round - Sep 2016</a:t>
            </a:r>
          </a:p>
        </p:txBody>
      </p:sp>
    </p:spTree>
    <p:extLst>
      <p:ext uri="{BB962C8B-B14F-4D97-AF65-F5344CB8AC3E}">
        <p14:creationId xmlns:p14="http://schemas.microsoft.com/office/powerpoint/2010/main" val="59067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688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621967" y="160799"/>
            <a:ext cx="10810914" cy="1026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375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2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5" marR="0" lvl="8" indent="-719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21967" y="1323844"/>
            <a:ext cx="10810914" cy="4805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21967" y="160799"/>
            <a:ext cx="10810914" cy="1026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375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2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5" marR="0" lvl="8" indent="-719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21966" y="1323844"/>
            <a:ext cx="5304779" cy="494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6121245" y="1323844"/>
            <a:ext cx="5304779" cy="494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3"/>
          <p:cNvSpPr txBox="1"/>
          <p:nvPr userDrawn="1"/>
        </p:nvSpPr>
        <p:spPr>
          <a:xfrm>
            <a:off x="711485" y="6496499"/>
            <a:ext cx="4063236" cy="311692"/>
          </a:xfrm>
          <a:prstGeom prst="rect">
            <a:avLst/>
          </a:prstGeom>
          <a:noFill/>
          <a:ln>
            <a:noFill/>
          </a:ln>
        </p:spPr>
        <p:txBody>
          <a:bodyPr lIns="85711" tIns="42844" rIns="85711" bIns="42844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mbria"/>
              <a:buNone/>
            </a:pPr>
            <a:r>
              <a:rPr lang="en-IN" sz="1313" b="1" i="0" u="none" strike="noStrike" cap="none" dirty="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India Tech - Tracxn Monthly Round - Sep 2016</a:t>
            </a:r>
          </a:p>
        </p:txBody>
      </p:sp>
    </p:spTree>
    <p:extLst>
      <p:ext uri="{BB962C8B-B14F-4D97-AF65-F5344CB8AC3E}">
        <p14:creationId xmlns:p14="http://schemas.microsoft.com/office/powerpoint/2010/main" val="417003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914400" y="2752726"/>
            <a:ext cx="10363199" cy="13620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40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2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5" marR="0" lvl="8" indent="-719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989708" y="6586363"/>
            <a:ext cx="6094412" cy="2509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031" i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Copyright © 2016, Tracxn Technologies Private Limited. All rights reserved.</a:t>
            </a:r>
            <a:endParaRPr lang="en-IN" sz="103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0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21967" y="160798"/>
            <a:ext cx="10810914" cy="10269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375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2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5" marR="0" lvl="8" indent="-719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21967" y="1323844"/>
            <a:ext cx="10810914" cy="48054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3"/>
          <p:cNvSpPr txBox="1"/>
          <p:nvPr userDrawn="1"/>
        </p:nvSpPr>
        <p:spPr>
          <a:xfrm>
            <a:off x="711485" y="6496499"/>
            <a:ext cx="4063236" cy="311692"/>
          </a:xfrm>
          <a:prstGeom prst="rect">
            <a:avLst/>
          </a:prstGeom>
          <a:noFill/>
          <a:ln>
            <a:noFill/>
          </a:ln>
        </p:spPr>
        <p:txBody>
          <a:bodyPr lIns="85711" tIns="42844" rIns="85711" bIns="42844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mbria"/>
              <a:buNone/>
            </a:pPr>
            <a:r>
              <a:rPr lang="en-IN" sz="1313" b="1" i="0" u="none" strike="noStrike" cap="none" dirty="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India Tech - Tracxn Monthly Round - Sep 2016</a:t>
            </a:r>
          </a:p>
        </p:txBody>
      </p:sp>
    </p:spTree>
    <p:extLst>
      <p:ext uri="{BB962C8B-B14F-4D97-AF65-F5344CB8AC3E}">
        <p14:creationId xmlns:p14="http://schemas.microsoft.com/office/powerpoint/2010/main" val="109431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4_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21967" y="160798"/>
            <a:ext cx="10810914" cy="10269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375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3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6" marR="0" lvl="8" indent="-7199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21966" y="1323844"/>
            <a:ext cx="7202675" cy="49404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8368318" y="1323844"/>
            <a:ext cx="3057658" cy="49404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8274058" y="1265171"/>
            <a:ext cx="27087" cy="5107781"/>
          </a:xfrm>
          <a:prstGeom prst="straightConnector1">
            <a:avLst/>
          </a:prstGeom>
          <a:noFill/>
          <a:ln w="317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3"/>
          <p:cNvSpPr txBox="1"/>
          <p:nvPr userDrawn="1"/>
        </p:nvSpPr>
        <p:spPr>
          <a:xfrm>
            <a:off x="711485" y="6496499"/>
            <a:ext cx="4063236" cy="311692"/>
          </a:xfrm>
          <a:prstGeom prst="rect">
            <a:avLst/>
          </a:prstGeom>
          <a:noFill/>
          <a:ln>
            <a:noFill/>
          </a:ln>
        </p:spPr>
        <p:txBody>
          <a:bodyPr lIns="85711" tIns="42844" rIns="85711" bIns="42844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mbria"/>
              <a:buNone/>
            </a:pPr>
            <a:r>
              <a:rPr lang="en-IN" sz="1313" b="1" i="0" u="none" strike="noStrike" cap="none" dirty="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India Tech - Tracxn Monthly Round - Sep 2016</a:t>
            </a:r>
          </a:p>
        </p:txBody>
      </p:sp>
    </p:spTree>
    <p:extLst>
      <p:ext uri="{BB962C8B-B14F-4D97-AF65-F5344CB8AC3E}">
        <p14:creationId xmlns:p14="http://schemas.microsoft.com/office/powerpoint/2010/main" val="264741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138027"/>
            <a:ext cx="12192000" cy="33750"/>
          </a:xfrm>
          <a:prstGeom prst="rect">
            <a:avLst/>
          </a:prstGeom>
          <a:solidFill>
            <a:srgbClr val="75A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8"/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1967" y="279044"/>
            <a:ext cx="10810914" cy="1026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600" b="1" i="0" u="none" strike="noStrike" cap="none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87695" marR="0" lvl="5" indent="-5094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75390" marR="0" lvl="6" indent="-10189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63085" marR="0" lvl="7" indent="-2585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50779" marR="0" lvl="8" indent="-767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1967" y="1430409"/>
            <a:ext cx="10810914" cy="4941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71" marR="0" lvl="0" indent="199378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Calibri"/>
              <a:buChar char="•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2505" marR="0" lvl="1" indent="255244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Noto Sans Symbols"/>
              <a:buChar char="▪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38" marR="0" lvl="2" indent="311112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Arial"/>
              <a:buChar char="»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06933" marR="0" lvl="3" indent="318716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Calibri"/>
              <a:buChar char="–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628" marR="0" lvl="4" indent="313621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Calibri"/>
              <a:buChar char="»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82323" marR="0" lvl="5" indent="-243923" algn="l" rtl="0">
              <a:lnSpc>
                <a:spcPct val="100000"/>
              </a:lnSpc>
              <a:spcBef>
                <a:spcPts val="1174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34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70019" marR="0" lvl="6" indent="-249018" algn="l" rtl="0">
              <a:lnSpc>
                <a:spcPct val="100000"/>
              </a:lnSpc>
              <a:spcBef>
                <a:spcPts val="1174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34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714" marR="0" lvl="7" indent="-254113" algn="l" rtl="0">
              <a:lnSpc>
                <a:spcPct val="100000"/>
              </a:lnSpc>
              <a:spcBef>
                <a:spcPts val="1174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34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45411" marR="0" lvl="8" indent="-246510" algn="l" rtl="0">
              <a:lnSpc>
                <a:spcPct val="100000"/>
              </a:lnSpc>
              <a:spcBef>
                <a:spcPts val="1174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34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" name="Rectangle 1"/>
          <p:cNvSpPr/>
          <p:nvPr userDrawn="1"/>
        </p:nvSpPr>
        <p:spPr>
          <a:xfrm>
            <a:off x="-1" y="0"/>
            <a:ext cx="12192000" cy="154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8"/>
          </a:p>
        </p:txBody>
      </p:sp>
      <p:sp>
        <p:nvSpPr>
          <p:cNvPr id="8" name="Rectangle 7"/>
          <p:cNvSpPr/>
          <p:nvPr userDrawn="1"/>
        </p:nvSpPr>
        <p:spPr>
          <a:xfrm>
            <a:off x="1" y="6809118"/>
            <a:ext cx="12192000" cy="488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8"/>
          </a:p>
        </p:txBody>
      </p:sp>
      <p:sp>
        <p:nvSpPr>
          <p:cNvPr id="7" name="Rectangle 6"/>
          <p:cNvSpPr/>
          <p:nvPr userDrawn="1"/>
        </p:nvSpPr>
        <p:spPr>
          <a:xfrm>
            <a:off x="5989708" y="6599352"/>
            <a:ext cx="6094412" cy="2509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031" i="1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Copyright © 2016, Tracxn Technologies Private Limited. All rights reserved.</a:t>
            </a:r>
            <a:endParaRPr lang="en-IN" sz="1031" dirty="0">
              <a:solidFill>
                <a:schemeClr val="bg2">
                  <a:lumMod val="50000"/>
                  <a:lumOff val="5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76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9614" y="162000"/>
            <a:ext cx="10132593" cy="820125"/>
          </a:xfrm>
        </p:spPr>
        <p:txBody>
          <a:bodyPr/>
          <a:lstStyle/>
          <a:p>
            <a:r>
              <a:rPr lang="en-GB" dirty="0">
                <a:latin typeface="Cambria" panose="02040503050406030204" pitchFamily="18" charset="0"/>
              </a:rPr>
              <a:t>Companies crawler report by :Analyst name: 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429408"/>
              </p:ext>
            </p:extLst>
          </p:nvPr>
        </p:nvGraphicFramePr>
        <p:xfrm>
          <a:off x="956712" y="1071514"/>
          <a:ext cx="10135496" cy="5255972"/>
        </p:xfrm>
        <a:graphic>
          <a:graphicData uri="http://schemas.openxmlformats.org/drawingml/2006/table">
            <a:tbl>
              <a:tblPr firstRow="1" bandRow="1"/>
              <a:tblGrid>
                <a:gridCol w="1726531">
                  <a:extLst>
                    <a:ext uri="{9D8B030D-6E8A-4147-A177-3AD203B41FA5}">
                      <a16:colId xmlns:a16="http://schemas.microsoft.com/office/drawing/2014/main" xmlns="" val="1214290567"/>
                    </a:ext>
                  </a:extLst>
                </a:gridCol>
                <a:gridCol w="3605015">
                  <a:extLst>
                    <a:ext uri="{9D8B030D-6E8A-4147-A177-3AD203B41FA5}">
                      <a16:colId xmlns:a16="http://schemas.microsoft.com/office/drawing/2014/main" xmlns="" val="3742019387"/>
                    </a:ext>
                  </a:extLst>
                </a:gridCol>
                <a:gridCol w="1962110">
                  <a:extLst>
                    <a:ext uri="{9D8B030D-6E8A-4147-A177-3AD203B41FA5}">
                      <a16:colId xmlns:a16="http://schemas.microsoft.com/office/drawing/2014/main" xmlns="" val="3856188296"/>
                    </a:ext>
                  </a:extLst>
                </a:gridCol>
                <a:gridCol w="947280">
                  <a:extLst>
                    <a:ext uri="{9D8B030D-6E8A-4147-A177-3AD203B41FA5}">
                      <a16:colId xmlns:a16="http://schemas.microsoft.com/office/drawing/2014/main" xmlns="" val="1416770164"/>
                    </a:ext>
                  </a:extLst>
                </a:gridCol>
                <a:gridCol w="947280">
                  <a:extLst>
                    <a:ext uri="{9D8B030D-6E8A-4147-A177-3AD203B41FA5}">
                      <a16:colId xmlns:a16="http://schemas.microsoft.com/office/drawing/2014/main" xmlns="" val="3093104708"/>
                    </a:ext>
                  </a:extLst>
                </a:gridCol>
                <a:gridCol w="947280">
                  <a:extLst>
                    <a:ext uri="{9D8B030D-6E8A-4147-A177-3AD203B41FA5}">
                      <a16:colId xmlns:a16="http://schemas.microsoft.com/office/drawing/2014/main" xmlns="" val="1206344214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0" i="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Total Companies crawled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98558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Markets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Number of Companies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Most popular</a:t>
                      </a:r>
                      <a:r>
                        <a:rPr lang="en-IN" sz="15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IN" sz="15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Companies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# Co. Tracked</a:t>
                      </a: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# </a:t>
                      </a:r>
                    </a:p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Missed</a:t>
                      </a: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Total  Companies</a:t>
                      </a: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3606625"/>
                  </a:ext>
                </a:extLst>
              </a:tr>
              <a:tr h="549840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United</a:t>
                      </a:r>
                      <a:r>
                        <a:rPr lang="en-IN" sz="1500" b="1" baseline="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 State</a:t>
                      </a:r>
                      <a:endParaRPr lang="en-IN" sz="1500" b="1" dirty="0">
                        <a:solidFill>
                          <a:srgbClr val="00206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200" dirty="0"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b="1" i="0" u="none" strike="noStrike" cap="none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  <a:sym typeface="Arial"/>
                        </a:rPr>
                        <a:t>Facebook</a:t>
                      </a:r>
                    </a:p>
                    <a:p>
                      <a:pPr algn="l"/>
                      <a:r>
                        <a:rPr lang="en-IN" sz="1100" dirty="0">
                          <a:latin typeface="Cambria" panose="02040503050406030204" pitchFamily="18" charset="0"/>
                        </a:rPr>
                        <a:t>Menlo Park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mbria" panose="02040503050406030204" pitchFamily="18" charset="0"/>
                        </a:rPr>
                        <a:t>1.26M</a:t>
                      </a: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42713954"/>
                  </a:ext>
                </a:extLst>
              </a:tr>
              <a:tr h="549840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China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</a:rPr>
                        <a:t>Alibaba</a:t>
                      </a:r>
                      <a:r>
                        <a:rPr lang="en-US" sz="1200" b="1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</a:rPr>
                        <a:t> Group</a:t>
                      </a:r>
                      <a:endParaRPr lang="en-US" sz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Hangzohu</a:t>
                      </a:r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mbria" panose="02040503050406030204" pitchFamily="18" charset="0"/>
                        </a:rPr>
                        <a:t>189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mbria" panose="02040503050406030204" pitchFamily="18" charset="0"/>
                        </a:rPr>
                        <a:t>50</a:t>
                      </a: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mbria" panose="02040503050406030204" pitchFamily="18" charset="0"/>
                        </a:rPr>
                        <a:t>1.51M</a:t>
                      </a: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8670581"/>
                  </a:ext>
                </a:extLst>
              </a:tr>
              <a:tr h="549840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India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Flipkart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  <a:sym typeface="Arial"/>
                        </a:rPr>
                        <a:t>Bangalore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mbria" panose="02040503050406030204" pitchFamily="18" charset="0"/>
                        </a:rPr>
                        <a:t>132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mbria" panose="02040503050406030204" pitchFamily="18" charset="0"/>
                        </a:rPr>
                        <a:t>27</a:t>
                      </a: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mbria" panose="02040503050406030204" pitchFamily="18" charset="0"/>
                        </a:rPr>
                        <a:t>1.48M</a:t>
                      </a: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69394233"/>
                  </a:ext>
                </a:extLst>
              </a:tr>
              <a:tr h="549840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SEA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Grab taxi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  <a:sym typeface="Arial"/>
                        </a:rPr>
                        <a:t>Singapore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mbria" panose="02040503050406030204" pitchFamily="18" charset="0"/>
                        </a:rPr>
                        <a:t>228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mbria" panose="02040503050406030204" pitchFamily="18" charset="0"/>
                        </a:rPr>
                        <a:t>21</a:t>
                      </a: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mbria" panose="02040503050406030204" pitchFamily="18" charset="0"/>
                        </a:rPr>
                        <a:t>0.30M</a:t>
                      </a: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96701561"/>
                  </a:ext>
                </a:extLst>
              </a:tr>
              <a:tr h="549840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United Kingdom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</a:rPr>
                        <a:t>Vodafone</a:t>
                      </a:r>
                      <a:endParaRPr lang="en-US" sz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  <a:sym typeface="Arial"/>
                        </a:rPr>
                        <a:t>Newbury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mbria" panose="02040503050406030204" pitchFamily="18" charset="0"/>
                        </a:rPr>
                        <a:t>0.43M</a:t>
                      </a: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9257544"/>
                  </a:ext>
                </a:extLst>
              </a:tr>
              <a:tr h="549840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Brazil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i="0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</a:rPr>
                        <a:t>NetShoes</a:t>
                      </a:r>
                      <a:r>
                        <a:rPr lang="en-GB" sz="12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  <a:sym typeface="Arial"/>
                        </a:rPr>
                        <a:t>Sao Paulo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mbria" panose="02040503050406030204" pitchFamily="18" charset="0"/>
                        </a:rPr>
                        <a:t>138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mbria" panose="02040503050406030204" pitchFamily="18" charset="0"/>
                        </a:rPr>
                        <a:t>0.12M</a:t>
                      </a: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54787876"/>
                  </a:ext>
                </a:extLst>
              </a:tr>
              <a:tr h="549840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Denmark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Falcon</a:t>
                      </a:r>
                      <a:r>
                        <a:rPr lang="en-IN" sz="1200" b="1" baseline="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 social</a:t>
                      </a:r>
                      <a:endParaRPr lang="en-IN" sz="1200" b="1" dirty="0">
                        <a:solidFill>
                          <a:srgbClr val="002060"/>
                        </a:solidFill>
                        <a:latin typeface="Cambria" panose="020405030504060302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  <a:sym typeface="Arial"/>
                        </a:rPr>
                        <a:t>Copenhagen</a:t>
                      </a:r>
                      <a:endParaRPr lang="en-IN" sz="1300" b="0" i="0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mbria" panose="02040503050406030204" pitchFamily="18" charset="0"/>
                        </a:rPr>
                        <a:t>37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mbria" panose="02040503050406030204" pitchFamily="18" charset="0"/>
                        </a:rPr>
                        <a:t>0.03M</a:t>
                      </a: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39590537"/>
                  </a:ext>
                </a:extLst>
              </a:tr>
              <a:tr h="549840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Norway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Opera browser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>
                        <a:solidFill>
                          <a:srgbClr val="00206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mbria" panose="02040503050406030204" pitchFamily="18" charset="0"/>
                        </a:rPr>
                        <a:t>212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mbria" panose="02040503050406030204" pitchFamily="18" charset="0"/>
                        </a:rPr>
                        <a:t>0.01M</a:t>
                      </a: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02822657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004801683"/>
              </p:ext>
            </p:extLst>
          </p:nvPr>
        </p:nvGraphicFramePr>
        <p:xfrm>
          <a:off x="2743200" y="1423879"/>
          <a:ext cx="3600450" cy="5163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804314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89406"/>
      </a:accent1>
      <a:accent2>
        <a:srgbClr val="3080B9"/>
      </a:accent2>
      <a:accent3>
        <a:srgbClr val="3498DB"/>
      </a:accent3>
      <a:accent4>
        <a:srgbClr val="7F7F7F"/>
      </a:accent4>
      <a:accent5>
        <a:srgbClr val="2D2DB9"/>
      </a:accent5>
      <a:accent6>
        <a:srgbClr val="C00000"/>
      </a:accent6>
      <a:hlink>
        <a:srgbClr val="3333CC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233</Words>
  <Application>Microsoft Office PowerPoint</Application>
  <PresentationFormat>Widescreen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Noto Sans Symbols</vt:lpstr>
      <vt:lpstr>Wingdings</vt:lpstr>
      <vt:lpstr>1_Default Design</vt:lpstr>
      <vt:lpstr>Companies crawler report by :Analyst name: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Funded Late Stage Markets for the month</dc:title>
  <dc:creator>Tracxn</dc:creator>
  <cp:lastModifiedBy>Rohit</cp:lastModifiedBy>
  <cp:revision>16</cp:revision>
  <dcterms:created xsi:type="dcterms:W3CDTF">2016-12-28T12:37:12Z</dcterms:created>
  <dcterms:modified xsi:type="dcterms:W3CDTF">2016-12-29T21:01:56Z</dcterms:modified>
</cp:coreProperties>
</file>