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479735679187108E-2"/>
          <c:y val="0.1011307814717079"/>
          <c:w val="0.95017882979609702"/>
          <c:h val="0.898869218528292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Companies count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overflow" horzOverflow="overflow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1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33-499E-9EBF-B27C767428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14487680"/>
        <c:axId val="1914477344"/>
      </c:barChart>
      <c:catAx>
        <c:axId val="19144876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14477344"/>
        <c:crosses val="autoZero"/>
        <c:auto val="1"/>
        <c:lblAlgn val="ctr"/>
        <c:lblOffset val="100"/>
        <c:noMultiLvlLbl val="0"/>
      </c:catAx>
      <c:valAx>
        <c:axId val="1914477344"/>
        <c:scaling>
          <c:orientation val="minMax"/>
          <c:max val="55"/>
        </c:scaling>
        <c:delete val="1"/>
        <c:axPos val="b"/>
        <c:numFmt formatCode="General" sourceLinked="1"/>
        <c:majorTickMark val="out"/>
        <c:minorTickMark val="none"/>
        <c:tickLblPos val="nextTo"/>
        <c:crossAx val="191448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528DD-F10D-4867-A2B6-DDE0B55733B7}" type="datetimeFigureOut">
              <a:rPr lang="en-US" smtClean="0"/>
              <a:t>2016/12/30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FDB5F-8050-44A5-BF61-993AFF79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6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Separate Pages “Late / Early / Seed”. (Late</a:t>
            </a:r>
            <a:r>
              <a:rPr lang="en-US" baseline="0" dirty="0"/>
              <a:t> = C+, Early = A,B, Seed = Seed , Institutional Angel).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Method: Pick all late stage investments.</a:t>
            </a:r>
            <a:r>
              <a:rPr lang="en-US" baseline="0" dirty="0"/>
              <a:t> Count them in all BMs the company is tagged in. then identify the BMs which received max late stage funding in the month.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Show all BMs. (can go to multiple pages)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/>
              <a:t>Sort – This month funding of BM (</a:t>
            </a:r>
            <a:r>
              <a:rPr lang="en-US" baseline="0" dirty="0" err="1"/>
              <a:t>desc</a:t>
            </a:r>
            <a:r>
              <a:rPr lang="en-US" baseline="0" dirty="0"/>
              <a:t>) &gt; total funding of BM (</a:t>
            </a:r>
            <a:r>
              <a:rPr lang="en-US" baseline="0" dirty="0" err="1"/>
              <a:t>desc</a:t>
            </a:r>
            <a:r>
              <a:rPr lang="en-US" baseline="0" dirty="0"/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dirty="0"/>
              <a:t>BM Tag</a:t>
            </a:r>
            <a:r>
              <a:rPr lang="en-US" baseline="0" dirty="0"/>
              <a:t> will be max till second level (Top-BM &gt; sub-BM)</a:t>
            </a:r>
            <a:endParaRPr lang="en-US" baseline="0" dirty="0">
              <a:sym typeface="Wingdings" panose="05000000000000000000" pitchFamily="2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If multiple rounds in this BM, show the company which had the biggest round this month. (Companies received funding column)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Last 3 columns are overall stats of the BM.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 typeface="Calibri"/>
              <a:buAutoNum type="arabicPeriod"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There can be multiple slides for each stage.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Calibri"/>
                <a:buNone/>
                <a:tabLst/>
                <a:defRPr/>
              </a:pPr>
              <a:t>1</a:t>
            </a:fld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230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5906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8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621967" y="160799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6121245" y="1323844"/>
            <a:ext cx="5304779" cy="4940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41700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914400" y="2752726"/>
            <a:ext cx="10363199" cy="13620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4000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989708" y="6586363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tx2">
                    <a:lumMod val="75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tx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2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5" marR="0" lvl="8" indent="-719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21967" y="1323844"/>
            <a:ext cx="10810914" cy="4805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109431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4_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1967" y="160798"/>
            <a:ext cx="10810914" cy="10269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375" b="1" i="0" u="none" strike="noStrike" cap="none"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14" marR="0" lvl="5" indent="-4776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28" marR="0" lvl="6" indent="-9552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43" marR="0" lvl="7" indent="-2423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56" marR="0" lvl="8" indent="-719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60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1966" y="1323844"/>
            <a:ext cx="7202675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68318" y="1323844"/>
            <a:ext cx="3057658" cy="49404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10" marR="0" lvl="0" indent="2627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9134"/>
              <a:buFont typeface="Calibri"/>
              <a:buChar char="•"/>
              <a:defRPr sz="2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73" marR="0" lvl="1" indent="2643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96946"/>
              <a:buFont typeface="Noto Sans Symbols"/>
              <a:buChar char="▪"/>
              <a:defRPr sz="24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36" marR="0" lvl="2" indent="271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3167"/>
              <a:buFont typeface="Arial"/>
              <a:buChar char="»"/>
              <a:defRPr sz="20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50" marR="0" lvl="3" indent="2535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–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64" marR="0" lvl="4" indent="2487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6060"/>
              </a:buClr>
              <a:buSzPct val="102115"/>
              <a:buFont typeface="Calibri"/>
              <a:buChar char="»"/>
              <a:defRPr sz="18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78" marR="0" lvl="5" indent="-2286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93" marR="0" lvl="6" indent="-233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107" marR="0" lvl="7" indent="-23823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323" marR="0" lvl="8" indent="-2311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5" name="Shape 45"/>
          <p:cNvCxnSpPr/>
          <p:nvPr/>
        </p:nvCxnSpPr>
        <p:spPr>
          <a:xfrm>
            <a:off x="8274058" y="1265171"/>
            <a:ext cx="27087" cy="5107781"/>
          </a:xfrm>
          <a:prstGeom prst="straightConnector1">
            <a:avLst/>
          </a:prstGeom>
          <a:noFill/>
          <a:ln w="317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1"/>
          <p:cNvSpPr txBox="1">
            <a:spLocks noGrp="1"/>
          </p:cNvSpPr>
          <p:nvPr>
            <p:ph type="sldNum" idx="12"/>
          </p:nvPr>
        </p:nvSpPr>
        <p:spPr>
          <a:xfrm>
            <a:off x="0" y="6466838"/>
            <a:ext cx="711485" cy="3422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chemeClr val="lt1"/>
              </a:buClr>
              <a:buSzPct val="25000"/>
            </a:pPr>
            <a:fld id="{00000000-1234-1234-1234-123412341234}" type="slidenum">
              <a:rPr lang="en-IN" sz="1500" b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Clr>
                  <a:schemeClr val="lt1"/>
                </a:buClr>
                <a:buSzPct val="25000"/>
              </a:pPr>
              <a:t>‹#›</a:t>
            </a:fld>
            <a:endParaRPr lang="en-IN"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Shape 12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11673" y="6482669"/>
            <a:ext cx="1634435" cy="3255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3"/>
          <p:cNvSpPr txBox="1"/>
          <p:nvPr userDrawn="1"/>
        </p:nvSpPr>
        <p:spPr>
          <a:xfrm>
            <a:off x="711485" y="6496499"/>
            <a:ext cx="4063236" cy="311692"/>
          </a:xfrm>
          <a:prstGeom prst="rect">
            <a:avLst/>
          </a:prstGeom>
          <a:noFill/>
          <a:ln>
            <a:noFill/>
          </a:ln>
        </p:spPr>
        <p:txBody>
          <a:bodyPr lIns="85711" tIns="42844" rIns="85711" bIns="42844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Cambria"/>
              <a:buNone/>
            </a:pPr>
            <a:r>
              <a:rPr lang="en-IN" sz="1313" b="1" i="0" u="none" strike="noStrike" cap="none" dirty="0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India Tech - Tracxn Monthly Round - Sep 2016</a:t>
            </a:r>
          </a:p>
        </p:txBody>
      </p:sp>
    </p:spTree>
    <p:extLst>
      <p:ext uri="{BB962C8B-B14F-4D97-AF65-F5344CB8AC3E}">
        <p14:creationId xmlns:p14="http://schemas.microsoft.com/office/powerpoint/2010/main" val="26474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138027"/>
            <a:ext cx="12192000" cy="33750"/>
          </a:xfrm>
          <a:prstGeom prst="rect">
            <a:avLst/>
          </a:prstGeom>
          <a:solidFill>
            <a:srgbClr val="75A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21967" y="279044"/>
            <a:ext cx="10810914" cy="1026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mbria"/>
              <a:buNone/>
              <a:defRPr sz="3600" b="1" i="0" u="none" strike="noStrike" cap="none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87695" marR="0" lvl="5" indent="-5094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75390" marR="0" lvl="6" indent="-10189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463085" marR="0" lvl="7" indent="-2585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50779" marR="0" lvl="8" indent="-7678" algn="l" rtl="0">
              <a:spcBef>
                <a:spcPts val="0"/>
              </a:spcBef>
              <a:spcAft>
                <a:spcPts val="0"/>
              </a:spcAft>
              <a:buClr>
                <a:srgbClr val="1EA307"/>
              </a:buClr>
              <a:buFont typeface="Arial"/>
              <a:buNone/>
              <a:defRPr sz="3840" b="0" i="0" u="none" strike="noStrike" cap="none">
                <a:solidFill>
                  <a:srgbClr val="1EA30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21967" y="1430409"/>
            <a:ext cx="10810914" cy="4941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771" marR="0" lvl="0" indent="199378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•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2505" marR="0" lvl="1" indent="255244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Noto Sans Symbols"/>
              <a:buChar char="▪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38" marR="0" lvl="2" indent="311112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Arial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06933" marR="0" lvl="3" indent="318716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–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628" marR="0" lvl="4" indent="313621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Clr>
                <a:srgbClr val="606060"/>
              </a:buClr>
              <a:buSzPct val="100000"/>
              <a:buFont typeface="Calibri"/>
              <a:buChar char="»"/>
              <a:defRPr sz="2300" b="0" i="0" u="none" strike="noStrike" cap="none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323" marR="0" lvl="5" indent="-24392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170019" marR="0" lvl="6" indent="-249018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714" marR="0" lvl="7" indent="-254113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45411" marR="0" lvl="8" indent="-246510" algn="l" rtl="0">
              <a:lnSpc>
                <a:spcPct val="100000"/>
              </a:lnSpc>
              <a:spcBef>
                <a:spcPts val="1174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2347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" name="Rectangle 1"/>
          <p:cNvSpPr/>
          <p:nvPr userDrawn="1"/>
        </p:nvSpPr>
        <p:spPr>
          <a:xfrm>
            <a:off x="-1" y="0"/>
            <a:ext cx="12192000" cy="1545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8" name="Rectangle 7"/>
          <p:cNvSpPr/>
          <p:nvPr userDrawn="1"/>
        </p:nvSpPr>
        <p:spPr>
          <a:xfrm>
            <a:off x="1" y="6809118"/>
            <a:ext cx="12192000" cy="4888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88"/>
          </a:p>
        </p:txBody>
      </p:sp>
      <p:sp>
        <p:nvSpPr>
          <p:cNvPr id="7" name="Rectangle 6"/>
          <p:cNvSpPr/>
          <p:nvPr userDrawn="1"/>
        </p:nvSpPr>
        <p:spPr>
          <a:xfrm>
            <a:off x="5989708" y="6599352"/>
            <a:ext cx="6094412" cy="2509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031" i="1" dirty="0">
                <a:solidFill>
                  <a:schemeClr val="bg2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Copyright © 2016, Tracxn Technologies Private Limited. All rights reserved.</a:t>
            </a:r>
            <a:endParaRPr lang="en-IN" sz="1031" dirty="0">
              <a:solidFill>
                <a:schemeClr val="bg2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762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3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59614" y="162000"/>
            <a:ext cx="10132593" cy="820125"/>
          </a:xfrm>
        </p:spPr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Companies crawler report </a:t>
            </a:r>
            <a:r>
              <a:rPr lang="en-GB">
                <a:latin typeface="Cambria" panose="02040503050406030204" pitchFamily="18" charset="0"/>
              </a:rPr>
              <a:t>by :Analyst name: 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165422"/>
              </p:ext>
            </p:extLst>
          </p:nvPr>
        </p:nvGraphicFramePr>
        <p:xfrm>
          <a:off x="956712" y="1071514"/>
          <a:ext cx="10135496" cy="857252"/>
        </p:xfrm>
        <a:graphic>
          <a:graphicData uri="http://schemas.openxmlformats.org/drawingml/2006/table">
            <a:tbl>
              <a:tblPr firstRow="1" bandRow="1"/>
              <a:tblGrid>
                <a:gridCol w="1726531">
                  <a:extLst>
                    <a:ext uri="{9D8B030D-6E8A-4147-A177-3AD203B41FA5}">
                      <a16:colId xmlns:a16="http://schemas.microsoft.com/office/drawing/2014/main" xmlns="" val="1214290567"/>
                    </a:ext>
                  </a:extLst>
                </a:gridCol>
                <a:gridCol w="3431843">
                  <a:extLst>
                    <a:ext uri="{9D8B030D-6E8A-4147-A177-3AD203B41FA5}">
                      <a16:colId xmlns:a16="http://schemas.microsoft.com/office/drawing/2014/main" xmlns="" val="3742019387"/>
                    </a:ext>
                  </a:extLst>
                </a:gridCol>
                <a:gridCol w="2135282">
                  <a:extLst>
                    <a:ext uri="{9D8B030D-6E8A-4147-A177-3AD203B41FA5}">
                      <a16:colId xmlns:a16="http://schemas.microsoft.com/office/drawing/2014/main" xmlns="" val="3856188296"/>
                    </a:ext>
                  </a:extLst>
                </a:gridCol>
                <a:gridCol w="947280">
                  <a:extLst>
                    <a:ext uri="{9D8B030D-6E8A-4147-A177-3AD203B41FA5}">
                      <a16:colId xmlns:a16="http://schemas.microsoft.com/office/drawing/2014/main" xmlns="" val="1416770164"/>
                    </a:ext>
                  </a:extLst>
                </a:gridCol>
                <a:gridCol w="947280">
                  <a:extLst>
                    <a:ext uri="{9D8B030D-6E8A-4147-A177-3AD203B41FA5}">
                      <a16:colId xmlns:a16="http://schemas.microsoft.com/office/drawing/2014/main" xmlns="" val="3093104708"/>
                    </a:ext>
                  </a:extLst>
                </a:gridCol>
                <a:gridCol w="947280">
                  <a:extLst>
                    <a:ext uri="{9D8B030D-6E8A-4147-A177-3AD203B41FA5}">
                      <a16:colId xmlns:a16="http://schemas.microsoft.com/office/drawing/2014/main" xmlns="" val="120634421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5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i="0" dirty="0">
                          <a:solidFill>
                            <a:srgbClr val="002060"/>
                          </a:solidFill>
                          <a:latin typeface="Cambria" panose="02040503050406030204" pitchFamily="18" charset="0"/>
                        </a:rPr>
                        <a:t>Total Companies crawled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98558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Markets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Number of 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Most popular</a:t>
                      </a:r>
                      <a:r>
                        <a:rPr lang="en-IN" sz="15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en-IN" sz="15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Companies</a:t>
                      </a:r>
                    </a:p>
                  </a:txBody>
                  <a:tcPr marL="85725" marR="85725" marT="42863" marB="428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Co. Tracked</a:t>
                      </a:r>
                    </a:p>
                  </a:txBody>
                  <a:tcPr marL="42863" marR="42863" marT="42863" marB="4286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# </a:t>
                      </a:r>
                    </a:p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Missed</a:t>
                      </a:r>
                    </a:p>
                  </a:txBody>
                  <a:tcPr marL="42863" marR="42863" marT="42863" marB="4286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</a:rPr>
                        <a:t>Total  Companies</a:t>
                      </a:r>
                    </a:p>
                  </a:txBody>
                  <a:tcPr marL="85725" marR="85725" marT="42863" marB="42863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3606625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632462695"/>
              </p:ext>
            </p:extLst>
          </p:nvPr>
        </p:nvGraphicFramePr>
        <p:xfrm>
          <a:off x="2546252" y="982124"/>
          <a:ext cx="3840480" cy="4204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8043146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89406"/>
      </a:accent1>
      <a:accent2>
        <a:srgbClr val="3080B9"/>
      </a:accent2>
      <a:accent3>
        <a:srgbClr val="3498DB"/>
      </a:accent3>
      <a:accent4>
        <a:srgbClr val="7F7F7F"/>
      </a:accent4>
      <a:accent5>
        <a:srgbClr val="2D2DB9"/>
      </a:accent5>
      <a:accent6>
        <a:srgbClr val="C00000"/>
      </a:accent6>
      <a:hlink>
        <a:srgbClr val="3333CC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171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Noto Sans Symbols</vt:lpstr>
      <vt:lpstr>Wingdings</vt:lpstr>
      <vt:lpstr>1_Default Design</vt:lpstr>
      <vt:lpstr>Companies crawler report by :Analyst name: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Funded Late Stage Markets for the month</dc:title>
  <dc:creator>Tracxn</dc:creator>
  <cp:lastModifiedBy>Rohit</cp:lastModifiedBy>
  <cp:revision>19</cp:revision>
  <dcterms:created xsi:type="dcterms:W3CDTF">2016-12-28T12:37:12Z</dcterms:created>
  <dcterms:modified xsi:type="dcterms:W3CDTF">2016-12-30T16:51:51Z</dcterms:modified>
</cp:coreProperties>
</file>