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479735679187108E-2"/>
          <c:y val="0.1011307814717079"/>
          <c:w val="0.95017882979609702"/>
          <c:h val="0.8988692185282920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Companies count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3366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003366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003366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003366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003366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003366"/>
              </a:solidFill>
              <a:ln>
                <a:noFill/>
              </a:ln>
              <a:effectLst/>
            </c:spPr>
          </c:dPt>
          <c:dLbls>
            <c:dLbl>
              <c:idx val="0"/>
              <c:tx>
                <c:rich>
                  <a:bodyPr rot="0" spcFirstLastPara="1" vertOverflow="overflow" horzOverflow="overflow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1600" b="1" i="0" u="none" strike="noStrike" kern="1200" baseline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defRPr>
                    </a:pPr>
                    <a:r>
                      <a:rPr lang="en-US" dirty="0">
                        <a:solidFill>
                          <a:schemeClr val="bg1"/>
                        </a:solidFill>
                      </a:rPr>
                      <a:t>9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Cambria" panose="02040503050406030204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6"/>
                <c:pt idx="0">
                  <c:v>United State 5</c:v>
                </c:pt>
                <c:pt idx="1">
                  <c:v>United State 4</c:v>
                </c:pt>
                <c:pt idx="2">
                  <c:v>United State 3</c:v>
                </c:pt>
                <c:pt idx="3">
                  <c:v>United State 2</c:v>
                </c:pt>
                <c:pt idx="4">
                  <c:v>United State 1</c:v>
                </c:pt>
                <c:pt idx="5">
                  <c:v>United Rohit 123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9</c:v>
                </c:pt>
                <c:pt idx="1">
                  <c:v>35</c:v>
                </c:pt>
                <c:pt idx="2">
                  <c:v>12</c:v>
                </c:pt>
                <c:pt idx="3">
                  <c:v>37</c:v>
                </c:pt>
                <c:pt idx="4">
                  <c:v>14</c:v>
                </c:pt>
                <c:pt idx="5">
                  <c:v>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433-499E-9EBF-B27C767428C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644735712"/>
        <c:axId val="644736256"/>
      </c:barChart>
      <c:catAx>
        <c:axId val="6447357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44736256"/>
        <c:crosses val="autoZero"/>
        <c:auto val="1"/>
        <c:lblAlgn val="ctr"/>
        <c:lblOffset val="100"/>
        <c:noMultiLvlLbl val="0"/>
      </c:catAx>
      <c:valAx>
        <c:axId val="644736256"/>
        <c:scaling>
          <c:orientation val="minMax"/>
          <c:max val="55"/>
        </c:scaling>
        <c:delete val="1"/>
        <c:axPos val="b"/>
        <c:numFmt formatCode="General" sourceLinked="1"/>
        <c:majorTickMark val="out"/>
        <c:minorTickMark val="none"/>
        <c:tickLblPos val="nextTo"/>
        <c:crossAx val="644735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479735679187108E-2"/>
          <c:y val="0.1011307814717079"/>
          <c:w val="0.95017882979609702"/>
          <c:h val="0.8988692185282920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Companies count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3366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003366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003366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003366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003366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003366"/>
              </a:solidFill>
              <a:ln>
                <a:noFill/>
              </a:ln>
              <a:effectLst/>
            </c:spPr>
          </c:dPt>
          <c:dLbls>
            <c:dLbl>
              <c:idx val="0"/>
              <c:tx>
                <c:rich>
                  <a:bodyPr rot="0" spcFirstLastPara="1" vertOverflow="overflow" horzOverflow="overflow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1600" b="1" i="0" u="none" strike="noStrike" kern="1200" baseline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defRPr>
                    </a:pPr>
                    <a:r>
                      <a:rPr lang="en-US" dirty="0">
                        <a:solidFill>
                          <a:schemeClr val="bg1"/>
                        </a:solidFill>
                      </a:rPr>
                      <a:t>3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Cambria" panose="02040503050406030204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6"/>
                <c:pt idx="0">
                  <c:v>United State 11</c:v>
                </c:pt>
                <c:pt idx="1">
                  <c:v>United State 10</c:v>
                </c:pt>
                <c:pt idx="2">
                  <c:v>United State 9</c:v>
                </c:pt>
                <c:pt idx="3">
                  <c:v>United State 8</c:v>
                </c:pt>
                <c:pt idx="4">
                  <c:v>United State 7</c:v>
                </c:pt>
                <c:pt idx="5">
                  <c:v>United State 6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28</c:v>
                </c:pt>
                <c:pt idx="2">
                  <c:v>5</c:v>
                </c:pt>
                <c:pt idx="3">
                  <c:v>31</c:v>
                </c:pt>
                <c:pt idx="4">
                  <c:v>7</c:v>
                </c:pt>
                <c:pt idx="5">
                  <c:v>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433-499E-9EBF-B27C767428C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644743328"/>
        <c:axId val="644743872"/>
      </c:barChart>
      <c:catAx>
        <c:axId val="6447433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44743872"/>
        <c:crosses val="autoZero"/>
        <c:auto val="1"/>
        <c:lblAlgn val="ctr"/>
        <c:lblOffset val="100"/>
        <c:noMultiLvlLbl val="0"/>
      </c:catAx>
      <c:valAx>
        <c:axId val="644743872"/>
        <c:scaling>
          <c:orientation val="minMax"/>
          <c:max val="55"/>
        </c:scaling>
        <c:delete val="1"/>
        <c:axPos val="b"/>
        <c:numFmt formatCode="General" sourceLinked="1"/>
        <c:majorTickMark val="out"/>
        <c:minorTickMark val="none"/>
        <c:tickLblPos val="nextTo"/>
        <c:crossAx val="644743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479735679187108E-2"/>
          <c:y val="0.1011307814717079"/>
          <c:w val="0.95017882979609702"/>
          <c:h val="0.8988692185282920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Companies count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3366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003366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003366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003366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003366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003366"/>
              </a:solidFill>
              <a:ln>
                <a:noFill/>
              </a:ln>
              <a:effectLst/>
            </c:spPr>
          </c:dPt>
          <c:dLbls>
            <c:dLbl>
              <c:idx val="0"/>
              <c:tx>
                <c:rich>
                  <a:bodyPr rot="0" spcFirstLastPara="1" vertOverflow="overflow" horzOverflow="overflow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1600" b="1" i="0" u="none" strike="noStrike" kern="1200" baseline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defRPr>
                    </a:pPr>
                    <a:r>
                      <a:rPr lang="en-US" dirty="0">
                        <a:solidFill>
                          <a:schemeClr val="bg1"/>
                        </a:solidFill>
                      </a:rPr>
                      <a:t>45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Cambria" panose="02040503050406030204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6"/>
                <c:pt idx="0">
                  <c:v>United State 17</c:v>
                </c:pt>
                <c:pt idx="1">
                  <c:v>United State 16</c:v>
                </c:pt>
                <c:pt idx="2">
                  <c:v>United State 15</c:v>
                </c:pt>
                <c:pt idx="3">
                  <c:v>United State 14</c:v>
                </c:pt>
                <c:pt idx="4">
                  <c:v>United State 13</c:v>
                </c:pt>
                <c:pt idx="5">
                  <c:v>United State 12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</c:v>
                </c:pt>
                <c:pt idx="1">
                  <c:v>22</c:v>
                </c:pt>
                <c:pt idx="2">
                  <c:v>47</c:v>
                </c:pt>
                <c:pt idx="3">
                  <c:v>24</c:v>
                </c:pt>
                <c:pt idx="4">
                  <c:v>1</c:v>
                </c:pt>
                <c:pt idx="5">
                  <c:v>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433-499E-9EBF-B27C767428C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790163344"/>
        <c:axId val="790161168"/>
      </c:barChart>
      <c:catAx>
        <c:axId val="7901633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90161168"/>
        <c:crosses val="autoZero"/>
        <c:auto val="1"/>
        <c:lblAlgn val="ctr"/>
        <c:lblOffset val="100"/>
        <c:noMultiLvlLbl val="0"/>
      </c:catAx>
      <c:valAx>
        <c:axId val="790161168"/>
        <c:scaling>
          <c:orientation val="minMax"/>
          <c:max val="55"/>
        </c:scaling>
        <c:delete val="1"/>
        <c:axPos val="b"/>
        <c:numFmt formatCode="General" sourceLinked="1"/>
        <c:majorTickMark val="out"/>
        <c:minorTickMark val="none"/>
        <c:tickLblPos val="nextTo"/>
        <c:crossAx val="79016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479735679187108E-2"/>
          <c:y val="0.1011307814717079"/>
          <c:w val="0.95017882979609702"/>
          <c:h val="0.8988692185282920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Companies count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3366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003366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003366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003366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003366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003366"/>
              </a:solidFill>
              <a:ln>
                <a:noFill/>
              </a:ln>
              <a:effectLst/>
            </c:spPr>
          </c:dPt>
          <c:dLbls>
            <c:dLbl>
              <c:idx val="0"/>
              <c:tx>
                <c:rich>
                  <a:bodyPr rot="0" spcFirstLastPara="1" vertOverflow="overflow" horzOverflow="overflow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1600" b="1" i="0" u="none" strike="noStrike" kern="1200" baseline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defRPr>
                    </a:pPr>
                    <a:r>
                      <a:rPr lang="en-US" dirty="0">
                        <a:solidFill>
                          <a:schemeClr val="bg1"/>
                        </a:solidFill>
                      </a:rPr>
                      <a:t>0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Cambria" panose="02040503050406030204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6"/>
                <c:pt idx="4">
                  <c:v>United State 19</c:v>
                </c:pt>
                <c:pt idx="5">
                  <c:v>United State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43</c:v>
                </c:pt>
                <c:pt idx="5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433-499E-9EBF-B27C767428C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790165520"/>
        <c:axId val="790154096"/>
      </c:barChart>
      <c:catAx>
        <c:axId val="7901655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90154096"/>
        <c:crosses val="autoZero"/>
        <c:auto val="1"/>
        <c:lblAlgn val="ctr"/>
        <c:lblOffset val="100"/>
        <c:noMultiLvlLbl val="0"/>
      </c:catAx>
      <c:valAx>
        <c:axId val="790154096"/>
        <c:scaling>
          <c:orientation val="minMax"/>
          <c:max val="55"/>
        </c:scaling>
        <c:delete val="1"/>
        <c:axPos val="b"/>
        <c:numFmt formatCode="General" sourceLinked="1"/>
        <c:majorTickMark val="out"/>
        <c:minorTickMark val="none"/>
        <c:tickLblPos val="nextTo"/>
        <c:crossAx val="790165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528DD-F10D-4867-A2B6-DDE0B55733B7}" type="datetimeFigureOut">
              <a:rPr lang="en-US" smtClean="0"/>
              <a:t>2017/01/02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FDB5F-8050-44A5-BF61-993AFF796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3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Separate Pages “Late / Early / Seed”. (Late</a:t>
            </a:r>
            <a:r>
              <a:rPr lang="en-US" baseline="0" dirty="0"/>
              <a:t> = C+, Early = A,B, Seed = Seed , Institutional Angel).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Method: Pick all late stage investments.</a:t>
            </a:r>
            <a:r>
              <a:rPr lang="en-US" baseline="0" dirty="0"/>
              <a:t> Count them in all BMs the company is tagged in. then identify the BMs which received max late stage funding in the month.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/>
              <a:t>Show all BMs. (can go to multiple pages)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/>
              <a:t>Sort – This month funding of BM (</a:t>
            </a:r>
            <a:r>
              <a:rPr lang="en-US" baseline="0" dirty="0" err="1"/>
              <a:t>desc</a:t>
            </a:r>
            <a:r>
              <a:rPr lang="en-US" baseline="0" dirty="0"/>
              <a:t>) &gt; total funding of BM (</a:t>
            </a:r>
            <a:r>
              <a:rPr lang="en-US" baseline="0" dirty="0" err="1"/>
              <a:t>desc</a:t>
            </a:r>
            <a:r>
              <a:rPr lang="en-US" baseline="0" dirty="0"/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BM Tag</a:t>
            </a:r>
            <a:r>
              <a:rPr lang="en-US" baseline="0" dirty="0"/>
              <a:t> will be max till second level (Top-BM &gt; sub-BM)</a:t>
            </a:r>
            <a:endParaRPr lang="en-US" baseline="0" dirty="0"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If multiple rounds in this BM, show the company which had the biggest round this month. (Companies received funding column)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Last 3 columns are overall stats of the BM.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There can be multiple slides for each stage.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tabLst/>
              <a:defRPr/>
            </a:pPr>
            <a:fld id="{00000000-1234-1234-1234-123412341234}" type="slidenum">
              <a: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  <a:tabLst/>
                <a:defRPr/>
              </a:pPr>
              <a:t>1</a:t>
            </a:fld>
            <a:endParaRPr kumimoji="0" lang="en-IN" sz="1200" b="0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2305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Separate Pages “Late / Early / Seed”. (Late</a:t>
            </a:r>
            <a:r>
              <a:rPr lang="en-US" baseline="0" dirty="0"/>
              <a:t> = C+, Early = A,B, Seed = Seed , Institutional Angel).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Method: Pick all late stage investments.</a:t>
            </a:r>
            <a:r>
              <a:rPr lang="en-US" baseline="0" dirty="0"/>
              <a:t> Count them in all BMs the company is tagged in. then identify the BMs which received max late stage funding in the month.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/>
              <a:t>Show all BMs. (can go to multiple pages)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/>
              <a:t>Sort – This month funding of BM (</a:t>
            </a:r>
            <a:r>
              <a:rPr lang="en-US" baseline="0" dirty="0" err="1"/>
              <a:t>desc</a:t>
            </a:r>
            <a:r>
              <a:rPr lang="en-US" baseline="0" dirty="0"/>
              <a:t>) &gt; total funding of BM (</a:t>
            </a:r>
            <a:r>
              <a:rPr lang="en-US" baseline="0" dirty="0" err="1"/>
              <a:t>desc</a:t>
            </a:r>
            <a:r>
              <a:rPr lang="en-US" baseline="0" dirty="0"/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BM Tag</a:t>
            </a:r>
            <a:r>
              <a:rPr lang="en-US" baseline="0" dirty="0"/>
              <a:t> will be max till second level (Top-BM &gt; sub-BM)</a:t>
            </a:r>
            <a:endParaRPr lang="en-US" baseline="0" dirty="0"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If multiple rounds in this BM, show the company which had the biggest round this month. (Companies received funding column)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Last 3 columns are overall stats of the BM.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There can be multiple slides for each stage.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tabLst/>
              <a:defRPr/>
            </a:pPr>
            <a:fld id="{00000000-1234-1234-1234-123412341234}" type="slidenum">
              <a: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  <a:tabLst/>
                <a:defRPr/>
              </a:pPr>
              <a:t>2</a:t>
            </a:fld>
            <a:endParaRPr kumimoji="0" lang="en-IN" sz="1200" b="0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2305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Separate Pages “Late / Early / Seed”. (Late</a:t>
            </a:r>
            <a:r>
              <a:rPr lang="en-US" baseline="0" dirty="0"/>
              <a:t> = C+, Early = A,B, Seed = Seed , Institutional Angel).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Method: Pick all late stage investments.</a:t>
            </a:r>
            <a:r>
              <a:rPr lang="en-US" baseline="0" dirty="0"/>
              <a:t> Count them in all BMs the company is tagged in. then identify the BMs which received max late stage funding in the month.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/>
              <a:t>Show all BMs. (can go to multiple pages)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/>
              <a:t>Sort – This month funding of BM (</a:t>
            </a:r>
            <a:r>
              <a:rPr lang="en-US" baseline="0" dirty="0" err="1"/>
              <a:t>desc</a:t>
            </a:r>
            <a:r>
              <a:rPr lang="en-US" baseline="0" dirty="0"/>
              <a:t>) &gt; total funding of BM (</a:t>
            </a:r>
            <a:r>
              <a:rPr lang="en-US" baseline="0" dirty="0" err="1"/>
              <a:t>desc</a:t>
            </a:r>
            <a:r>
              <a:rPr lang="en-US" baseline="0" dirty="0"/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BM Tag</a:t>
            </a:r>
            <a:r>
              <a:rPr lang="en-US" baseline="0" dirty="0"/>
              <a:t> will be max till second level (Top-BM &gt; sub-BM)</a:t>
            </a:r>
            <a:endParaRPr lang="en-US" baseline="0" dirty="0"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If multiple rounds in this BM, show the company which had the biggest round this month. (Companies received funding column)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Last 3 columns are overall stats of the BM.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There can be multiple slides for each stage.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tabLst/>
              <a:defRPr/>
            </a:pPr>
            <a:fld id="{00000000-1234-1234-1234-123412341234}" type="slidenum">
              <a: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  <a:tabLst/>
                <a:defRPr/>
              </a:pPr>
              <a:t>3</a:t>
            </a:fld>
            <a:endParaRPr kumimoji="0" lang="en-IN" sz="1200" b="0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2305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Separate Pages “Late / Early / Seed”. (Late</a:t>
            </a:r>
            <a:r>
              <a:rPr lang="en-US" baseline="0" dirty="0"/>
              <a:t> = C+, Early = A,B, Seed = Seed , Institutional Angel).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Method: Pick all late stage investments.</a:t>
            </a:r>
            <a:r>
              <a:rPr lang="en-US" baseline="0" dirty="0"/>
              <a:t> Count them in all BMs the company is tagged in. then identify the BMs which received max late stage funding in the month.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/>
              <a:t>Show all BMs. (can go to multiple pages)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/>
              <a:t>Sort – This month funding of BM (</a:t>
            </a:r>
            <a:r>
              <a:rPr lang="en-US" baseline="0" dirty="0" err="1"/>
              <a:t>desc</a:t>
            </a:r>
            <a:r>
              <a:rPr lang="en-US" baseline="0" dirty="0"/>
              <a:t>) &gt; total funding of BM (</a:t>
            </a:r>
            <a:r>
              <a:rPr lang="en-US" baseline="0" dirty="0" err="1"/>
              <a:t>desc</a:t>
            </a:r>
            <a:r>
              <a:rPr lang="en-US" baseline="0" dirty="0"/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BM Tag</a:t>
            </a:r>
            <a:r>
              <a:rPr lang="en-US" baseline="0" dirty="0"/>
              <a:t> will be max till second level (Top-BM &gt; sub-BM)</a:t>
            </a:r>
            <a:endParaRPr lang="en-US" baseline="0" dirty="0"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If multiple rounds in this BM, show the company which had the biggest round this month. (Companies received funding column)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Last 3 columns are overall stats of the BM.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There can be multiple slides for each stage.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tabLst/>
              <a:defRPr/>
            </a:pPr>
            <a:fld id="{00000000-1234-1234-1234-123412341234}" type="slidenum">
              <a: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  <a:tabLst/>
                <a:defRPr/>
              </a:pPr>
              <a:t>4</a:t>
            </a:fld>
            <a:endParaRPr kumimoji="0" lang="en-IN" sz="1200" b="0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230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3"/>
          <p:cNvSpPr txBox="1"/>
          <p:nvPr userDrawn="1"/>
        </p:nvSpPr>
        <p:spPr>
          <a:xfrm>
            <a:off x="711485" y="6496499"/>
            <a:ext cx="4063236" cy="311692"/>
          </a:xfrm>
          <a:prstGeom prst="rect">
            <a:avLst/>
          </a:prstGeom>
          <a:noFill/>
          <a:ln>
            <a:noFill/>
          </a:ln>
        </p:spPr>
        <p:txBody>
          <a:bodyPr lIns="85711" tIns="42844" rIns="85711" bIns="42844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mbria"/>
              <a:buNone/>
            </a:pPr>
            <a:r>
              <a:rPr lang="en-IN" sz="1313" b="1" i="0" u="none" strike="noStrike" cap="none" dirty="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India Tech - Tracxn Monthly Round - Sep 2016</a:t>
            </a:r>
          </a:p>
        </p:txBody>
      </p:sp>
    </p:spTree>
    <p:extLst>
      <p:ext uri="{BB962C8B-B14F-4D97-AF65-F5344CB8AC3E}">
        <p14:creationId xmlns:p14="http://schemas.microsoft.com/office/powerpoint/2010/main" val="59067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688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621967" y="160799"/>
            <a:ext cx="10810914" cy="1026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3375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14" marR="0" lvl="5" indent="-4776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28" marR="0" lvl="6" indent="-9552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42" marR="0" lvl="7" indent="-2423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55" marR="0" lvl="8" indent="-7198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21967" y="1323844"/>
            <a:ext cx="10810914" cy="4805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21967" y="160799"/>
            <a:ext cx="10810914" cy="1026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3375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14" marR="0" lvl="5" indent="-4776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28" marR="0" lvl="6" indent="-9552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42" marR="0" lvl="7" indent="-2423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55" marR="0" lvl="8" indent="-7198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21966" y="1323844"/>
            <a:ext cx="5304779" cy="4940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6121245" y="1323844"/>
            <a:ext cx="5304779" cy="4940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3"/>
          <p:cNvSpPr txBox="1"/>
          <p:nvPr userDrawn="1"/>
        </p:nvSpPr>
        <p:spPr>
          <a:xfrm>
            <a:off x="711485" y="6496499"/>
            <a:ext cx="4063236" cy="311692"/>
          </a:xfrm>
          <a:prstGeom prst="rect">
            <a:avLst/>
          </a:prstGeom>
          <a:noFill/>
          <a:ln>
            <a:noFill/>
          </a:ln>
        </p:spPr>
        <p:txBody>
          <a:bodyPr lIns="85711" tIns="42844" rIns="85711" bIns="42844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mbria"/>
              <a:buNone/>
            </a:pPr>
            <a:r>
              <a:rPr lang="en-IN" sz="1313" b="1" i="0" u="none" strike="noStrike" cap="none" dirty="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India Tech - Tracxn Monthly Round - Sep 2016</a:t>
            </a:r>
          </a:p>
        </p:txBody>
      </p:sp>
    </p:spTree>
    <p:extLst>
      <p:ext uri="{BB962C8B-B14F-4D97-AF65-F5344CB8AC3E}">
        <p14:creationId xmlns:p14="http://schemas.microsoft.com/office/powerpoint/2010/main" val="417003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914400" y="2752726"/>
            <a:ext cx="10363199" cy="13620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40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14" marR="0" lvl="5" indent="-4776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28" marR="0" lvl="6" indent="-9552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42" marR="0" lvl="7" indent="-2423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55" marR="0" lvl="8" indent="-7198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989708" y="6586363"/>
            <a:ext cx="6094412" cy="2509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031" i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Copyright © 2016, Tracxn Technologies Private Limited. All rights reserved.</a:t>
            </a:r>
            <a:endParaRPr lang="en-IN" sz="103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0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21967" y="160798"/>
            <a:ext cx="10810914" cy="10269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3375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14" marR="0" lvl="5" indent="-4776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28" marR="0" lvl="6" indent="-9552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42" marR="0" lvl="7" indent="-2423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55" marR="0" lvl="8" indent="-7198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21967" y="1323844"/>
            <a:ext cx="10810914" cy="48054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3"/>
          <p:cNvSpPr txBox="1"/>
          <p:nvPr userDrawn="1"/>
        </p:nvSpPr>
        <p:spPr>
          <a:xfrm>
            <a:off x="711485" y="6496499"/>
            <a:ext cx="4063236" cy="311692"/>
          </a:xfrm>
          <a:prstGeom prst="rect">
            <a:avLst/>
          </a:prstGeom>
          <a:noFill/>
          <a:ln>
            <a:noFill/>
          </a:ln>
        </p:spPr>
        <p:txBody>
          <a:bodyPr lIns="85711" tIns="42844" rIns="85711" bIns="42844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mbria"/>
              <a:buNone/>
            </a:pPr>
            <a:r>
              <a:rPr lang="en-IN" sz="1313" b="1" i="0" u="none" strike="noStrike" cap="none" dirty="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India Tech - Tracxn Monthly Round - Sep 2016</a:t>
            </a:r>
          </a:p>
        </p:txBody>
      </p:sp>
    </p:spTree>
    <p:extLst>
      <p:ext uri="{BB962C8B-B14F-4D97-AF65-F5344CB8AC3E}">
        <p14:creationId xmlns:p14="http://schemas.microsoft.com/office/powerpoint/2010/main" val="109431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4_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21967" y="160798"/>
            <a:ext cx="10810914" cy="10269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3375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14" marR="0" lvl="5" indent="-4776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28" marR="0" lvl="6" indent="-9552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43" marR="0" lvl="7" indent="-2423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56" marR="0" lvl="8" indent="-7199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21966" y="1323844"/>
            <a:ext cx="7202675" cy="49404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8368318" y="1323844"/>
            <a:ext cx="3057658" cy="49404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8274058" y="1265171"/>
            <a:ext cx="27087" cy="5107781"/>
          </a:xfrm>
          <a:prstGeom prst="straightConnector1">
            <a:avLst/>
          </a:prstGeom>
          <a:noFill/>
          <a:ln w="317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3"/>
          <p:cNvSpPr txBox="1"/>
          <p:nvPr userDrawn="1"/>
        </p:nvSpPr>
        <p:spPr>
          <a:xfrm>
            <a:off x="711485" y="6496499"/>
            <a:ext cx="4063236" cy="311692"/>
          </a:xfrm>
          <a:prstGeom prst="rect">
            <a:avLst/>
          </a:prstGeom>
          <a:noFill/>
          <a:ln>
            <a:noFill/>
          </a:ln>
        </p:spPr>
        <p:txBody>
          <a:bodyPr lIns="85711" tIns="42844" rIns="85711" bIns="42844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mbria"/>
              <a:buNone/>
            </a:pPr>
            <a:r>
              <a:rPr lang="en-IN" sz="1313" b="1" i="0" u="none" strike="noStrike" cap="none" dirty="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India Tech - Tracxn Monthly Round - Sep 2016</a:t>
            </a:r>
          </a:p>
        </p:txBody>
      </p:sp>
    </p:spTree>
    <p:extLst>
      <p:ext uri="{BB962C8B-B14F-4D97-AF65-F5344CB8AC3E}">
        <p14:creationId xmlns:p14="http://schemas.microsoft.com/office/powerpoint/2010/main" val="264741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138027"/>
            <a:ext cx="12192000" cy="33750"/>
          </a:xfrm>
          <a:prstGeom prst="rect">
            <a:avLst/>
          </a:prstGeom>
          <a:solidFill>
            <a:srgbClr val="75A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88"/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1967" y="279044"/>
            <a:ext cx="10810914" cy="1026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3600" b="1" i="0" u="none" strike="noStrike" cap="none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87695" marR="0" lvl="5" indent="-5094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75390" marR="0" lvl="6" indent="-10189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63085" marR="0" lvl="7" indent="-2585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50779" marR="0" lvl="8" indent="-7678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1967" y="1430409"/>
            <a:ext cx="10810914" cy="4941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71" marR="0" lvl="0" indent="199378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Calibri"/>
              <a:buChar char="•"/>
              <a:defRPr sz="23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2505" marR="0" lvl="1" indent="255244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Noto Sans Symbols"/>
              <a:buChar char="▪"/>
              <a:defRPr sz="23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38" marR="0" lvl="2" indent="311112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Arial"/>
              <a:buChar char="»"/>
              <a:defRPr sz="23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06933" marR="0" lvl="3" indent="318716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Calibri"/>
              <a:buChar char="–"/>
              <a:defRPr sz="23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628" marR="0" lvl="4" indent="313621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Calibri"/>
              <a:buChar char="»"/>
              <a:defRPr sz="23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82323" marR="0" lvl="5" indent="-243923" algn="l" rtl="0">
              <a:lnSpc>
                <a:spcPct val="100000"/>
              </a:lnSpc>
              <a:spcBef>
                <a:spcPts val="1174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34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170019" marR="0" lvl="6" indent="-249018" algn="l" rtl="0">
              <a:lnSpc>
                <a:spcPct val="100000"/>
              </a:lnSpc>
              <a:spcBef>
                <a:spcPts val="1174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34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714" marR="0" lvl="7" indent="-254113" algn="l" rtl="0">
              <a:lnSpc>
                <a:spcPct val="100000"/>
              </a:lnSpc>
              <a:spcBef>
                <a:spcPts val="1174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34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45411" marR="0" lvl="8" indent="-246510" algn="l" rtl="0">
              <a:lnSpc>
                <a:spcPct val="100000"/>
              </a:lnSpc>
              <a:spcBef>
                <a:spcPts val="1174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34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" name="Rectangle 1"/>
          <p:cNvSpPr/>
          <p:nvPr userDrawn="1"/>
        </p:nvSpPr>
        <p:spPr>
          <a:xfrm>
            <a:off x="-1" y="0"/>
            <a:ext cx="12192000" cy="154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88"/>
          </a:p>
        </p:txBody>
      </p:sp>
      <p:sp>
        <p:nvSpPr>
          <p:cNvPr id="8" name="Rectangle 7"/>
          <p:cNvSpPr/>
          <p:nvPr userDrawn="1"/>
        </p:nvSpPr>
        <p:spPr>
          <a:xfrm>
            <a:off x="1" y="6809118"/>
            <a:ext cx="12192000" cy="488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88"/>
          </a:p>
        </p:txBody>
      </p:sp>
      <p:sp>
        <p:nvSpPr>
          <p:cNvPr id="7" name="Rectangle 6"/>
          <p:cNvSpPr/>
          <p:nvPr userDrawn="1"/>
        </p:nvSpPr>
        <p:spPr>
          <a:xfrm>
            <a:off x="5989708" y="6599352"/>
            <a:ext cx="6094412" cy="2509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031" i="1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Copyright © 2016, Tracxn Technologies Private Limited. All rights reserved.</a:t>
            </a:r>
            <a:endParaRPr lang="en-IN" sz="1031" dirty="0">
              <a:solidFill>
                <a:schemeClr val="bg2">
                  <a:lumMod val="50000"/>
                  <a:lumOff val="50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76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9614" y="162000"/>
            <a:ext cx="10132593" cy="820125"/>
          </a:xfrm>
        </p:spPr>
        <p:txBody>
          <a:bodyPr/>
          <a:lstStyle/>
          <a:p>
            <a:r>
              <a:rPr lang="en-US" smtClean="0">
                <a:solidFill>
                  <a:srgbClr val="003366"/>
                </a:solidFill>
                <a:latin typeface="Cambria" panose="02040503050406030204" pitchFamily="18" charset="0"/>
              </a:rPr>
              <a:t>Companies crawler report by : Rohit</a:t>
            </a:r>
            <a:endParaRPr lang="en-US" dirty="0">
              <a:solidFill>
                <a:srgbClr val="003366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165422"/>
              </p:ext>
            </p:extLst>
          </p:nvPr>
        </p:nvGraphicFramePr>
        <p:xfrm>
          <a:off x="956712" y="1071514"/>
          <a:ext cx="10135496" cy="8572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26531">
                  <a:extLst>
                    <a:ext uri="{9D8B030D-6E8A-4147-A177-3AD203B41FA5}">
                      <a16:colId xmlns="" xmlns:a16="http://schemas.microsoft.com/office/drawing/2014/main" val="1214290567"/>
                    </a:ext>
                  </a:extLst>
                </a:gridCol>
                <a:gridCol w="3431843">
                  <a:extLst>
                    <a:ext uri="{9D8B030D-6E8A-4147-A177-3AD203B41FA5}">
                      <a16:colId xmlns="" xmlns:a16="http://schemas.microsoft.com/office/drawing/2014/main" val="3742019387"/>
                    </a:ext>
                  </a:extLst>
                </a:gridCol>
                <a:gridCol w="2135282">
                  <a:extLst>
                    <a:ext uri="{9D8B030D-6E8A-4147-A177-3AD203B41FA5}">
                      <a16:colId xmlns="" xmlns:a16="http://schemas.microsoft.com/office/drawing/2014/main" val="3856188296"/>
                    </a:ext>
                  </a:extLst>
                </a:gridCol>
                <a:gridCol w="947280">
                  <a:extLst>
                    <a:ext uri="{9D8B030D-6E8A-4147-A177-3AD203B41FA5}">
                      <a16:colId xmlns="" xmlns:a16="http://schemas.microsoft.com/office/drawing/2014/main" val="1416770164"/>
                    </a:ext>
                  </a:extLst>
                </a:gridCol>
                <a:gridCol w="947280">
                  <a:extLst>
                    <a:ext uri="{9D8B030D-6E8A-4147-A177-3AD203B41FA5}">
                      <a16:colId xmlns="" xmlns:a16="http://schemas.microsoft.com/office/drawing/2014/main" val="3093104708"/>
                    </a:ext>
                  </a:extLst>
                </a:gridCol>
                <a:gridCol w="947280">
                  <a:extLst>
                    <a:ext uri="{9D8B030D-6E8A-4147-A177-3AD203B41FA5}">
                      <a16:colId xmlns="" xmlns:a16="http://schemas.microsoft.com/office/drawing/2014/main" val="1206344214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0" i="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Total Companies crawled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98558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Markets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Number of Companies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Most popular</a:t>
                      </a:r>
                      <a:r>
                        <a:rPr lang="en-IN" sz="15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IN" sz="15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Companies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# Co. Tracked</a:t>
                      </a:r>
                    </a:p>
                  </a:txBody>
                  <a:tcPr marL="42863" marR="42863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# </a:t>
                      </a:r>
                    </a:p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Missed</a:t>
                      </a:r>
                    </a:p>
                  </a:txBody>
                  <a:tcPr marL="42863" marR="42863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Total  Companies</a:t>
                      </a: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9360662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500" b="1" smtClean="0">
                          <a:solidFill>
                            <a:srgbClr val="A90000"/>
                          </a:solidFill>
                          <a:latin typeface="Cambria" panose="02040503050406030204" pitchFamily="18" charset="0"/>
                        </a:rPr>
                        <a:t>United Rohit 123</a:t>
                      </a:r>
                      <a:endParaRPr lang="en-IN" sz="500" b="1" dirty="0">
                        <a:solidFill>
                          <a:srgbClr val="A9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00" b="1" smtClean="0">
                          <a:solidFill>
                            <a:srgbClr val="A90000"/>
                          </a:solidFill>
                          <a:latin typeface="Cambria" panose="02040503050406030204" pitchFamily="18" charset="0"/>
                        </a:rPr>
                        <a:t>Facebook 0
Menlo Park 0</a:t>
                      </a:r>
                      <a:endParaRPr lang="en-IN" sz="500" b="1" dirty="0">
                        <a:solidFill>
                          <a:srgbClr val="A9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00" b="1" smtClean="0">
                          <a:solidFill>
                            <a:srgbClr val="A90000"/>
                          </a:solidFill>
                          <a:latin typeface="Cambria" panose="02040503050406030204" pitchFamily="18" charset="0"/>
                        </a:rPr>
                        <a:t>396</a:t>
                      </a:r>
                      <a:endParaRPr lang="en-IN" sz="500" b="1" dirty="0">
                        <a:solidFill>
                          <a:srgbClr val="A9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42863" marR="42863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00" b="1" smtClean="0">
                          <a:solidFill>
                            <a:srgbClr val="A90000"/>
                          </a:solidFill>
                          <a:latin typeface="Cambria" panose="02040503050406030204" pitchFamily="18" charset="0"/>
                        </a:rPr>
                        <a:t>8</a:t>
                      </a:r>
                      <a:endParaRPr lang="en-IN" sz="500" b="1" dirty="0">
                        <a:solidFill>
                          <a:srgbClr val="A9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42863" marR="42863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00" b="1" smtClean="0">
                          <a:solidFill>
                            <a:srgbClr val="A90000"/>
                          </a:solidFill>
                          <a:latin typeface="Cambria" panose="02040503050406030204" pitchFamily="18" charset="0"/>
                        </a:rPr>
                        <a:t>7.9</a:t>
                      </a:r>
                      <a:endParaRPr lang="en-IN" sz="500" b="1" dirty="0">
                        <a:solidFill>
                          <a:srgbClr val="A9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b="1" smtClean="0">
                          <a:solidFill>
                            <a:srgbClr val="5A0000"/>
                          </a:solidFill>
                          <a:latin typeface="Batang" panose="02030600000101010101" pitchFamily="18" charset="-127"/>
                        </a:rPr>
                        <a:t>United State 1</a:t>
                      </a:r>
                      <a:endParaRPr lang="en-IN" sz="800" b="1" dirty="0">
                        <a:solidFill>
                          <a:srgbClr val="5A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smtClean="0">
                          <a:solidFill>
                            <a:srgbClr val="5A0000"/>
                          </a:solidFill>
                          <a:latin typeface="Batang" panose="02030600000101010101" pitchFamily="18" charset="-127"/>
                        </a:rPr>
                        <a:t>Facebook 1
Menlo Park 1</a:t>
                      </a:r>
                      <a:endParaRPr lang="en-IN" sz="800" b="1" dirty="0">
                        <a:solidFill>
                          <a:srgbClr val="5A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smtClean="0">
                          <a:solidFill>
                            <a:srgbClr val="5A0000"/>
                          </a:solidFill>
                          <a:latin typeface="Batang" panose="02030600000101010101" pitchFamily="18" charset="-127"/>
                        </a:rPr>
                        <a:t>136</a:t>
                      </a:r>
                      <a:endParaRPr lang="en-IN" sz="800" b="1" dirty="0">
                        <a:solidFill>
                          <a:srgbClr val="5A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42863" marR="42863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smtClean="0">
                          <a:solidFill>
                            <a:srgbClr val="5A0000"/>
                          </a:solidFill>
                          <a:latin typeface="Batang" panose="02030600000101010101" pitchFamily="18" charset="-127"/>
                        </a:rPr>
                        <a:t>3</a:t>
                      </a:r>
                      <a:endParaRPr lang="en-IN" sz="800" b="1" dirty="0">
                        <a:solidFill>
                          <a:srgbClr val="5A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42863" marR="42863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smtClean="0">
                          <a:solidFill>
                            <a:srgbClr val="5A0000"/>
                          </a:solidFill>
                          <a:latin typeface="Batang" panose="02030600000101010101" pitchFamily="18" charset="-127"/>
                        </a:rPr>
                        <a:t>7.9</a:t>
                      </a:r>
                      <a:endParaRPr lang="en-IN" sz="800" b="1" dirty="0">
                        <a:solidFill>
                          <a:srgbClr val="5A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700" b="1" smtClean="0">
                          <a:solidFill>
                            <a:srgbClr val="A20000"/>
                          </a:solidFill>
                          <a:latin typeface="Batang" panose="02030600000101010101" pitchFamily="18" charset="-127"/>
                        </a:rPr>
                        <a:t>United State 2</a:t>
                      </a:r>
                      <a:endParaRPr lang="en-IN" sz="700" b="1" dirty="0">
                        <a:solidFill>
                          <a:srgbClr val="A2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b="1" smtClean="0">
                          <a:solidFill>
                            <a:srgbClr val="A20000"/>
                          </a:solidFill>
                          <a:latin typeface="Batang" panose="02030600000101010101" pitchFamily="18" charset="-127"/>
                        </a:rPr>
                        <a:t>Facebook 2
Menlo Park 2</a:t>
                      </a:r>
                      <a:endParaRPr lang="en-IN" sz="700" b="1" dirty="0">
                        <a:solidFill>
                          <a:srgbClr val="A2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b="1" smtClean="0">
                          <a:solidFill>
                            <a:srgbClr val="A20000"/>
                          </a:solidFill>
                          <a:latin typeface="Batang" panose="02030600000101010101" pitchFamily="18" charset="-127"/>
                        </a:rPr>
                        <a:t>374</a:t>
                      </a:r>
                      <a:endParaRPr lang="en-IN" sz="700" b="1" dirty="0">
                        <a:solidFill>
                          <a:srgbClr val="A2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42863" marR="42863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b="1" smtClean="0">
                          <a:solidFill>
                            <a:srgbClr val="A20000"/>
                          </a:solidFill>
                          <a:latin typeface="Batang" panose="02030600000101010101" pitchFamily="18" charset="-127"/>
                        </a:rPr>
                        <a:t>7</a:t>
                      </a:r>
                      <a:endParaRPr lang="en-IN" sz="700" b="1" dirty="0">
                        <a:solidFill>
                          <a:srgbClr val="A2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42863" marR="42863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b="1" smtClean="0">
                          <a:solidFill>
                            <a:srgbClr val="A20000"/>
                          </a:solidFill>
                          <a:latin typeface="Batang" panose="02030600000101010101" pitchFamily="18" charset="-127"/>
                        </a:rPr>
                        <a:t>7.9</a:t>
                      </a:r>
                      <a:endParaRPr lang="en-IN" sz="700" b="1" dirty="0">
                        <a:solidFill>
                          <a:srgbClr val="A2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500" b="1" smtClean="0">
                          <a:solidFill>
                            <a:srgbClr val="530000"/>
                          </a:solidFill>
                          <a:latin typeface="Cambria" panose="02040503050406030204" pitchFamily="18" charset="0"/>
                        </a:rPr>
                        <a:t>United State 3</a:t>
                      </a:r>
                      <a:endParaRPr lang="en-IN" sz="500" b="1" dirty="0">
                        <a:solidFill>
                          <a:srgbClr val="53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00" b="1" smtClean="0">
                          <a:solidFill>
                            <a:srgbClr val="530000"/>
                          </a:solidFill>
                          <a:latin typeface="Cambria" panose="02040503050406030204" pitchFamily="18" charset="0"/>
                        </a:rPr>
                        <a:t>Facebook 3
Menlo Park 3</a:t>
                      </a:r>
                      <a:endParaRPr lang="en-IN" sz="500" b="1" dirty="0">
                        <a:solidFill>
                          <a:srgbClr val="53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00" b="1" smtClean="0">
                          <a:solidFill>
                            <a:srgbClr val="530000"/>
                          </a:solidFill>
                          <a:latin typeface="Cambria" panose="02040503050406030204" pitchFamily="18" charset="0"/>
                        </a:rPr>
                        <a:t>113</a:t>
                      </a:r>
                      <a:endParaRPr lang="en-IN" sz="500" b="1" dirty="0">
                        <a:solidFill>
                          <a:srgbClr val="53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42863" marR="42863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00" b="1" smtClean="0">
                          <a:solidFill>
                            <a:srgbClr val="530000"/>
                          </a:solidFill>
                          <a:latin typeface="Cambria" panose="02040503050406030204" pitchFamily="18" charset="0"/>
                        </a:rPr>
                        <a:t>3</a:t>
                      </a:r>
                      <a:endParaRPr lang="en-IN" sz="500" b="1" dirty="0">
                        <a:solidFill>
                          <a:srgbClr val="53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42863" marR="42863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00" b="1" smtClean="0">
                          <a:solidFill>
                            <a:srgbClr val="530000"/>
                          </a:solidFill>
                          <a:latin typeface="Cambria" panose="02040503050406030204" pitchFamily="18" charset="0"/>
                        </a:rPr>
                        <a:t>7.9</a:t>
                      </a:r>
                      <a:endParaRPr lang="en-IN" sz="500" b="1" dirty="0">
                        <a:solidFill>
                          <a:srgbClr val="53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1" smtClean="0">
                          <a:solidFill>
                            <a:srgbClr val="9B0000"/>
                          </a:solidFill>
                          <a:latin typeface="Cambria" panose="02040503050406030204" pitchFamily="18" charset="0"/>
                        </a:rPr>
                        <a:t>United State 4</a:t>
                      </a:r>
                      <a:endParaRPr lang="en-IN" sz="900" b="1" dirty="0">
                        <a:solidFill>
                          <a:srgbClr val="9B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smtClean="0">
                          <a:solidFill>
                            <a:srgbClr val="9B0000"/>
                          </a:solidFill>
                          <a:latin typeface="Cambria" panose="02040503050406030204" pitchFamily="18" charset="0"/>
                        </a:rPr>
                        <a:t>Facebook 4
Menlo Park 4</a:t>
                      </a:r>
                      <a:endParaRPr lang="en-IN" sz="900" b="1" dirty="0">
                        <a:solidFill>
                          <a:srgbClr val="9B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smtClean="0">
                          <a:solidFill>
                            <a:srgbClr val="9B0000"/>
                          </a:solidFill>
                          <a:latin typeface="Cambria" panose="02040503050406030204" pitchFamily="18" charset="0"/>
                        </a:rPr>
                        <a:t>352</a:t>
                      </a:r>
                      <a:endParaRPr lang="en-IN" sz="900" b="1" dirty="0">
                        <a:solidFill>
                          <a:srgbClr val="9B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42863" marR="42863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smtClean="0">
                          <a:solidFill>
                            <a:srgbClr val="9B0000"/>
                          </a:solidFill>
                          <a:latin typeface="Cambria" panose="02040503050406030204" pitchFamily="18" charset="0"/>
                        </a:rPr>
                        <a:t>7</a:t>
                      </a:r>
                      <a:endParaRPr lang="en-IN" sz="900" b="1" dirty="0">
                        <a:solidFill>
                          <a:srgbClr val="9B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42863" marR="42863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smtClean="0">
                          <a:solidFill>
                            <a:srgbClr val="9B0000"/>
                          </a:solidFill>
                          <a:latin typeface="Cambria" panose="02040503050406030204" pitchFamily="18" charset="0"/>
                        </a:rPr>
                        <a:t>7.9</a:t>
                      </a:r>
                      <a:endParaRPr lang="en-IN" sz="900" b="1" dirty="0">
                        <a:solidFill>
                          <a:srgbClr val="9B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700" b="1" smtClean="0">
                          <a:solidFill>
                            <a:srgbClr val="4D0000"/>
                          </a:solidFill>
                          <a:latin typeface="Batang" panose="02030600000101010101" pitchFamily="18" charset="-127"/>
                        </a:rPr>
                        <a:t>United State 5</a:t>
                      </a:r>
                      <a:endParaRPr lang="en-IN" sz="700" b="1" dirty="0">
                        <a:solidFill>
                          <a:srgbClr val="4D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b="1" smtClean="0">
                          <a:solidFill>
                            <a:srgbClr val="4D0000"/>
                          </a:solidFill>
                          <a:latin typeface="Batang" panose="02030600000101010101" pitchFamily="18" charset="-127"/>
                        </a:rPr>
                        <a:t>Facebook 5
Menlo Park 5</a:t>
                      </a:r>
                      <a:endParaRPr lang="en-IN" sz="700" b="1" dirty="0">
                        <a:solidFill>
                          <a:srgbClr val="4D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b="1" smtClean="0">
                          <a:solidFill>
                            <a:srgbClr val="4D0000"/>
                          </a:solidFill>
                          <a:latin typeface="Batang" panose="02030600000101010101" pitchFamily="18" charset="-127"/>
                        </a:rPr>
                        <a:t>91</a:t>
                      </a:r>
                      <a:endParaRPr lang="en-IN" sz="700" b="1" dirty="0">
                        <a:solidFill>
                          <a:srgbClr val="4D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42863" marR="42863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b="1" smtClean="0">
                          <a:solidFill>
                            <a:srgbClr val="4D0000"/>
                          </a:solidFill>
                          <a:latin typeface="Batang" panose="02030600000101010101" pitchFamily="18" charset="-127"/>
                        </a:rPr>
                        <a:t>2</a:t>
                      </a:r>
                      <a:endParaRPr lang="en-IN" sz="700" b="1" dirty="0">
                        <a:solidFill>
                          <a:srgbClr val="4D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42863" marR="42863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b="1" smtClean="0">
                          <a:solidFill>
                            <a:srgbClr val="4D0000"/>
                          </a:solidFill>
                          <a:latin typeface="Batang" panose="02030600000101010101" pitchFamily="18" charset="-127"/>
                        </a:rPr>
                        <a:t>7.9</a:t>
                      </a:r>
                      <a:endParaRPr lang="en-IN" sz="700" b="1" dirty="0">
                        <a:solidFill>
                          <a:srgbClr val="4D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768739213"/>
              </p:ext>
            </p:extLst>
          </p:nvPr>
        </p:nvGraphicFramePr>
        <p:xfrm>
          <a:off x="2546252" y="982124"/>
          <a:ext cx="3840480" cy="4204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804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9614" y="162000"/>
            <a:ext cx="10132593" cy="820125"/>
          </a:xfrm>
        </p:spPr>
        <p:txBody>
          <a:bodyPr/>
          <a:lstStyle/>
          <a:p>
            <a:r>
              <a:rPr lang="en-US" smtClean="0">
                <a:solidFill>
                  <a:srgbClr val="003366"/>
                </a:solidFill>
                <a:latin typeface="Cambria" panose="02040503050406030204" pitchFamily="18" charset="0"/>
              </a:rPr>
              <a:t>Companies crawler report by : Rohit</a:t>
            </a:r>
            <a:endParaRPr lang="en-US" dirty="0">
              <a:solidFill>
                <a:srgbClr val="003366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165422"/>
              </p:ext>
            </p:extLst>
          </p:nvPr>
        </p:nvGraphicFramePr>
        <p:xfrm>
          <a:off x="956712" y="1071514"/>
          <a:ext cx="10135496" cy="8572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26531">
                  <a:extLst>
                    <a:ext uri="{9D8B030D-6E8A-4147-A177-3AD203B41FA5}">
                      <a16:colId xmlns="" xmlns:a16="http://schemas.microsoft.com/office/drawing/2014/main" val="1214290567"/>
                    </a:ext>
                  </a:extLst>
                </a:gridCol>
                <a:gridCol w="3431843">
                  <a:extLst>
                    <a:ext uri="{9D8B030D-6E8A-4147-A177-3AD203B41FA5}">
                      <a16:colId xmlns="" xmlns:a16="http://schemas.microsoft.com/office/drawing/2014/main" val="3742019387"/>
                    </a:ext>
                  </a:extLst>
                </a:gridCol>
                <a:gridCol w="2135282">
                  <a:extLst>
                    <a:ext uri="{9D8B030D-6E8A-4147-A177-3AD203B41FA5}">
                      <a16:colId xmlns="" xmlns:a16="http://schemas.microsoft.com/office/drawing/2014/main" val="3856188296"/>
                    </a:ext>
                  </a:extLst>
                </a:gridCol>
                <a:gridCol w="947280">
                  <a:extLst>
                    <a:ext uri="{9D8B030D-6E8A-4147-A177-3AD203B41FA5}">
                      <a16:colId xmlns="" xmlns:a16="http://schemas.microsoft.com/office/drawing/2014/main" val="1416770164"/>
                    </a:ext>
                  </a:extLst>
                </a:gridCol>
                <a:gridCol w="947280">
                  <a:extLst>
                    <a:ext uri="{9D8B030D-6E8A-4147-A177-3AD203B41FA5}">
                      <a16:colId xmlns="" xmlns:a16="http://schemas.microsoft.com/office/drawing/2014/main" val="3093104708"/>
                    </a:ext>
                  </a:extLst>
                </a:gridCol>
                <a:gridCol w="947280">
                  <a:extLst>
                    <a:ext uri="{9D8B030D-6E8A-4147-A177-3AD203B41FA5}">
                      <a16:colId xmlns="" xmlns:a16="http://schemas.microsoft.com/office/drawing/2014/main" val="1206344214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0" i="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Total Companies crawled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98558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Markets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Number of Companies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Most popular</a:t>
                      </a:r>
                      <a:r>
                        <a:rPr lang="en-IN" sz="15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IN" sz="15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Companies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# Co. Tracked</a:t>
                      </a:r>
                    </a:p>
                  </a:txBody>
                  <a:tcPr marL="42863" marR="42863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# </a:t>
                      </a:r>
                    </a:p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Missed</a:t>
                      </a:r>
                    </a:p>
                  </a:txBody>
                  <a:tcPr marL="42863" marR="42863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Total  Companies</a:t>
                      </a: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9360662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b="1" smtClean="0">
                          <a:solidFill>
                            <a:srgbClr val="940000"/>
                          </a:solidFill>
                          <a:latin typeface="Cambria" panose="02040503050406030204" pitchFamily="18" charset="0"/>
                        </a:rPr>
                        <a:t>United State 6</a:t>
                      </a:r>
                      <a:endParaRPr lang="en-IN" sz="600" b="1" dirty="0">
                        <a:solidFill>
                          <a:srgbClr val="94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b="1" smtClean="0">
                          <a:solidFill>
                            <a:srgbClr val="940000"/>
                          </a:solidFill>
                          <a:latin typeface="Cambria" panose="02040503050406030204" pitchFamily="18" charset="0"/>
                        </a:rPr>
                        <a:t>Facebook 6
Menlo Park 6</a:t>
                      </a:r>
                      <a:endParaRPr lang="en-IN" sz="600" b="1" dirty="0">
                        <a:solidFill>
                          <a:srgbClr val="94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b="1" smtClean="0">
                          <a:solidFill>
                            <a:srgbClr val="940000"/>
                          </a:solidFill>
                          <a:latin typeface="Cambria" panose="02040503050406030204" pitchFamily="18" charset="0"/>
                        </a:rPr>
                        <a:t>329</a:t>
                      </a:r>
                      <a:endParaRPr lang="en-IN" sz="600" b="1" dirty="0">
                        <a:solidFill>
                          <a:srgbClr val="94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42863" marR="42863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b="1" smtClean="0">
                          <a:solidFill>
                            <a:srgbClr val="940000"/>
                          </a:solidFill>
                          <a:latin typeface="Cambria" panose="02040503050406030204" pitchFamily="18" charset="0"/>
                        </a:rPr>
                        <a:t>6</a:t>
                      </a:r>
                      <a:endParaRPr lang="en-IN" sz="600" b="1" dirty="0">
                        <a:solidFill>
                          <a:srgbClr val="94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42863" marR="42863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b="1" smtClean="0">
                          <a:solidFill>
                            <a:srgbClr val="940000"/>
                          </a:solidFill>
                          <a:latin typeface="Cambria" panose="02040503050406030204" pitchFamily="18" charset="0"/>
                        </a:rPr>
                        <a:t>7.9</a:t>
                      </a:r>
                      <a:endParaRPr lang="en-IN" sz="600" b="1" dirty="0">
                        <a:solidFill>
                          <a:srgbClr val="94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1" smtClean="0">
                          <a:solidFill>
                            <a:srgbClr val="460000"/>
                          </a:solidFill>
                          <a:latin typeface="Cambria" panose="02040503050406030204" pitchFamily="18" charset="0"/>
                        </a:rPr>
                        <a:t>United State 7</a:t>
                      </a:r>
                      <a:endParaRPr lang="en-IN" sz="900" b="1" dirty="0">
                        <a:solidFill>
                          <a:srgbClr val="46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smtClean="0">
                          <a:solidFill>
                            <a:srgbClr val="460000"/>
                          </a:solidFill>
                          <a:latin typeface="Cambria" panose="02040503050406030204" pitchFamily="18" charset="0"/>
                        </a:rPr>
                        <a:t>Facebook 7
Menlo Park 7</a:t>
                      </a:r>
                      <a:endParaRPr lang="en-IN" sz="900" b="1" dirty="0">
                        <a:solidFill>
                          <a:srgbClr val="46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smtClean="0">
                          <a:solidFill>
                            <a:srgbClr val="460000"/>
                          </a:solidFill>
                          <a:latin typeface="Cambria" panose="02040503050406030204" pitchFamily="18" charset="0"/>
                        </a:rPr>
                        <a:t>69</a:t>
                      </a:r>
                      <a:endParaRPr lang="en-IN" sz="900" b="1" dirty="0">
                        <a:solidFill>
                          <a:srgbClr val="46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42863" marR="42863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smtClean="0">
                          <a:solidFill>
                            <a:srgbClr val="460000"/>
                          </a:solidFill>
                          <a:latin typeface="Cambria" panose="02040503050406030204" pitchFamily="18" charset="0"/>
                        </a:rPr>
                        <a:t>2</a:t>
                      </a:r>
                      <a:endParaRPr lang="en-IN" sz="900" b="1" dirty="0">
                        <a:solidFill>
                          <a:srgbClr val="46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42863" marR="42863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smtClean="0">
                          <a:solidFill>
                            <a:srgbClr val="460000"/>
                          </a:solidFill>
                          <a:latin typeface="Cambria" panose="02040503050406030204" pitchFamily="18" charset="0"/>
                        </a:rPr>
                        <a:t>7.9</a:t>
                      </a:r>
                      <a:endParaRPr lang="en-IN" sz="900" b="1" dirty="0">
                        <a:solidFill>
                          <a:srgbClr val="46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b="1" smtClean="0">
                          <a:solidFill>
                            <a:srgbClr val="8E0000"/>
                          </a:solidFill>
                          <a:latin typeface="Batang" panose="02030600000101010101" pitchFamily="18" charset="-127"/>
                        </a:rPr>
                        <a:t>United State 8</a:t>
                      </a:r>
                      <a:endParaRPr lang="en-IN" sz="800" b="1" dirty="0">
                        <a:solidFill>
                          <a:srgbClr val="8E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smtClean="0">
                          <a:solidFill>
                            <a:srgbClr val="8E0000"/>
                          </a:solidFill>
                          <a:latin typeface="Batang" panose="02030600000101010101" pitchFamily="18" charset="-127"/>
                        </a:rPr>
                        <a:t>Facebook 8
Menlo Park 8</a:t>
                      </a:r>
                      <a:endParaRPr lang="en-IN" sz="800" b="1" dirty="0">
                        <a:solidFill>
                          <a:srgbClr val="8E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smtClean="0">
                          <a:solidFill>
                            <a:srgbClr val="8E0000"/>
                          </a:solidFill>
                          <a:latin typeface="Batang" panose="02030600000101010101" pitchFamily="18" charset="-127"/>
                        </a:rPr>
                        <a:t>307</a:t>
                      </a:r>
                      <a:endParaRPr lang="en-IN" sz="800" b="1" dirty="0">
                        <a:solidFill>
                          <a:srgbClr val="8E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42863" marR="42863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smtClean="0">
                          <a:solidFill>
                            <a:srgbClr val="8E0000"/>
                          </a:solidFill>
                          <a:latin typeface="Batang" panose="02030600000101010101" pitchFamily="18" charset="-127"/>
                        </a:rPr>
                        <a:t>6</a:t>
                      </a:r>
                      <a:endParaRPr lang="en-IN" sz="800" b="1" dirty="0">
                        <a:solidFill>
                          <a:srgbClr val="8E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42863" marR="42863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smtClean="0">
                          <a:solidFill>
                            <a:srgbClr val="8E0000"/>
                          </a:solidFill>
                          <a:latin typeface="Batang" panose="02030600000101010101" pitchFamily="18" charset="-127"/>
                        </a:rPr>
                        <a:t>7.9</a:t>
                      </a:r>
                      <a:endParaRPr lang="en-IN" sz="800" b="1" dirty="0">
                        <a:solidFill>
                          <a:srgbClr val="8E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b="1" smtClean="0">
                          <a:solidFill>
                            <a:srgbClr val="3F0000"/>
                          </a:solidFill>
                          <a:latin typeface="Batang" panose="02030600000101010101" pitchFamily="18" charset="-127"/>
                        </a:rPr>
                        <a:t>United State 9</a:t>
                      </a:r>
                      <a:endParaRPr lang="en-IN" sz="600" b="1" dirty="0">
                        <a:solidFill>
                          <a:srgbClr val="3F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b="1" smtClean="0">
                          <a:solidFill>
                            <a:srgbClr val="3F0000"/>
                          </a:solidFill>
                          <a:latin typeface="Batang" panose="02030600000101010101" pitchFamily="18" charset="-127"/>
                        </a:rPr>
                        <a:t>Facebook 9
Menlo Park 9</a:t>
                      </a:r>
                      <a:endParaRPr lang="en-IN" sz="600" b="1" dirty="0">
                        <a:solidFill>
                          <a:srgbClr val="3F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b="1" smtClean="0">
                          <a:solidFill>
                            <a:srgbClr val="3F0000"/>
                          </a:solidFill>
                          <a:latin typeface="Batang" panose="02030600000101010101" pitchFamily="18" charset="-127"/>
                        </a:rPr>
                        <a:t>46</a:t>
                      </a:r>
                      <a:endParaRPr lang="en-IN" sz="600" b="1" dirty="0">
                        <a:solidFill>
                          <a:srgbClr val="3F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42863" marR="42863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b="1" smtClean="0">
                          <a:solidFill>
                            <a:srgbClr val="3F0000"/>
                          </a:solidFill>
                          <a:latin typeface="Batang" panose="02030600000101010101" pitchFamily="18" charset="-127"/>
                        </a:rPr>
                        <a:t>1</a:t>
                      </a:r>
                      <a:endParaRPr lang="en-IN" sz="600" b="1" dirty="0">
                        <a:solidFill>
                          <a:srgbClr val="3F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42863" marR="42863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b="1" smtClean="0">
                          <a:solidFill>
                            <a:srgbClr val="3F0000"/>
                          </a:solidFill>
                          <a:latin typeface="Batang" panose="02030600000101010101" pitchFamily="18" charset="-127"/>
                        </a:rPr>
                        <a:t>7.9</a:t>
                      </a:r>
                      <a:endParaRPr lang="en-IN" sz="600" b="1" dirty="0">
                        <a:solidFill>
                          <a:srgbClr val="3F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500" b="1" smtClean="0">
                          <a:solidFill>
                            <a:srgbClr val="870000"/>
                          </a:solidFill>
                          <a:latin typeface="Cambria" panose="02040503050406030204" pitchFamily="18" charset="0"/>
                        </a:rPr>
                        <a:t>United State 10</a:t>
                      </a:r>
                      <a:endParaRPr lang="en-IN" sz="500" b="1" dirty="0">
                        <a:solidFill>
                          <a:srgbClr val="87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00" b="1" smtClean="0">
                          <a:solidFill>
                            <a:srgbClr val="870000"/>
                          </a:solidFill>
                          <a:latin typeface="Cambria" panose="02040503050406030204" pitchFamily="18" charset="0"/>
                        </a:rPr>
                        <a:t>Facebook 10
Menlo Park 10</a:t>
                      </a:r>
                      <a:endParaRPr lang="en-IN" sz="500" b="1" dirty="0">
                        <a:solidFill>
                          <a:srgbClr val="87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00" b="1" smtClean="0">
                          <a:solidFill>
                            <a:srgbClr val="870000"/>
                          </a:solidFill>
                          <a:latin typeface="Cambria" panose="02040503050406030204" pitchFamily="18" charset="0"/>
                        </a:rPr>
                        <a:t>285</a:t>
                      </a:r>
                      <a:endParaRPr lang="en-IN" sz="500" b="1" dirty="0">
                        <a:solidFill>
                          <a:srgbClr val="87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42863" marR="42863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00" b="1" smtClean="0">
                          <a:solidFill>
                            <a:srgbClr val="870000"/>
                          </a:solidFill>
                          <a:latin typeface="Cambria" panose="02040503050406030204" pitchFamily="18" charset="0"/>
                        </a:rPr>
                        <a:t>6</a:t>
                      </a:r>
                      <a:endParaRPr lang="en-IN" sz="500" b="1" dirty="0">
                        <a:solidFill>
                          <a:srgbClr val="87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42863" marR="42863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00" b="1" smtClean="0">
                          <a:solidFill>
                            <a:srgbClr val="870000"/>
                          </a:solidFill>
                          <a:latin typeface="Cambria" panose="02040503050406030204" pitchFamily="18" charset="0"/>
                        </a:rPr>
                        <a:t>7.9</a:t>
                      </a:r>
                      <a:endParaRPr lang="en-IN" sz="500" b="1" dirty="0">
                        <a:solidFill>
                          <a:srgbClr val="87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b="1" smtClean="0">
                          <a:solidFill>
                            <a:srgbClr val="390000"/>
                          </a:solidFill>
                          <a:latin typeface="Batang" panose="02030600000101010101" pitchFamily="18" charset="-127"/>
                        </a:rPr>
                        <a:t>United State 11</a:t>
                      </a:r>
                      <a:endParaRPr lang="en-IN" sz="800" b="1" dirty="0">
                        <a:solidFill>
                          <a:srgbClr val="39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smtClean="0">
                          <a:solidFill>
                            <a:srgbClr val="390000"/>
                          </a:solidFill>
                          <a:latin typeface="Batang" panose="02030600000101010101" pitchFamily="18" charset="-127"/>
                        </a:rPr>
                        <a:t>Facebook 11
Menlo Park 11</a:t>
                      </a:r>
                      <a:endParaRPr lang="en-IN" sz="800" b="1" dirty="0">
                        <a:solidFill>
                          <a:srgbClr val="39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smtClean="0">
                          <a:solidFill>
                            <a:srgbClr val="390000"/>
                          </a:solidFill>
                          <a:latin typeface="Batang" panose="02030600000101010101" pitchFamily="18" charset="-127"/>
                        </a:rPr>
                        <a:t>24</a:t>
                      </a:r>
                      <a:endParaRPr lang="en-IN" sz="800" b="1" dirty="0">
                        <a:solidFill>
                          <a:srgbClr val="39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42863" marR="42863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smtClean="0">
                          <a:solidFill>
                            <a:srgbClr val="390000"/>
                          </a:solidFill>
                          <a:latin typeface="Batang" panose="02030600000101010101" pitchFamily="18" charset="-127"/>
                        </a:rPr>
                        <a:t>1</a:t>
                      </a:r>
                      <a:endParaRPr lang="en-IN" sz="800" b="1" dirty="0">
                        <a:solidFill>
                          <a:srgbClr val="39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42863" marR="42863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smtClean="0">
                          <a:solidFill>
                            <a:srgbClr val="390000"/>
                          </a:solidFill>
                          <a:latin typeface="Batang" panose="02030600000101010101" pitchFamily="18" charset="-127"/>
                        </a:rPr>
                        <a:t>7.9</a:t>
                      </a:r>
                      <a:endParaRPr lang="en-IN" sz="800" b="1" dirty="0">
                        <a:solidFill>
                          <a:srgbClr val="39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949201437"/>
              </p:ext>
            </p:extLst>
          </p:nvPr>
        </p:nvGraphicFramePr>
        <p:xfrm>
          <a:off x="2546252" y="982124"/>
          <a:ext cx="3840480" cy="4204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804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9614" y="162000"/>
            <a:ext cx="10132593" cy="820125"/>
          </a:xfrm>
        </p:spPr>
        <p:txBody>
          <a:bodyPr/>
          <a:lstStyle/>
          <a:p>
            <a:r>
              <a:rPr lang="en-US" smtClean="0">
                <a:solidFill>
                  <a:srgbClr val="003366"/>
                </a:solidFill>
                <a:latin typeface="Cambria" panose="02040503050406030204" pitchFamily="18" charset="0"/>
              </a:rPr>
              <a:t>Companies crawler report by : Rohit</a:t>
            </a:r>
            <a:endParaRPr lang="en-US" dirty="0">
              <a:solidFill>
                <a:srgbClr val="003366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165422"/>
              </p:ext>
            </p:extLst>
          </p:nvPr>
        </p:nvGraphicFramePr>
        <p:xfrm>
          <a:off x="956712" y="1071514"/>
          <a:ext cx="10135496" cy="8572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26531">
                  <a:extLst>
                    <a:ext uri="{9D8B030D-6E8A-4147-A177-3AD203B41FA5}">
                      <a16:colId xmlns="" xmlns:a16="http://schemas.microsoft.com/office/drawing/2014/main" val="1214290567"/>
                    </a:ext>
                  </a:extLst>
                </a:gridCol>
                <a:gridCol w="3431843">
                  <a:extLst>
                    <a:ext uri="{9D8B030D-6E8A-4147-A177-3AD203B41FA5}">
                      <a16:colId xmlns="" xmlns:a16="http://schemas.microsoft.com/office/drawing/2014/main" val="3742019387"/>
                    </a:ext>
                  </a:extLst>
                </a:gridCol>
                <a:gridCol w="2135282">
                  <a:extLst>
                    <a:ext uri="{9D8B030D-6E8A-4147-A177-3AD203B41FA5}">
                      <a16:colId xmlns="" xmlns:a16="http://schemas.microsoft.com/office/drawing/2014/main" val="3856188296"/>
                    </a:ext>
                  </a:extLst>
                </a:gridCol>
                <a:gridCol w="947280">
                  <a:extLst>
                    <a:ext uri="{9D8B030D-6E8A-4147-A177-3AD203B41FA5}">
                      <a16:colId xmlns="" xmlns:a16="http://schemas.microsoft.com/office/drawing/2014/main" val="1416770164"/>
                    </a:ext>
                  </a:extLst>
                </a:gridCol>
                <a:gridCol w="947280">
                  <a:extLst>
                    <a:ext uri="{9D8B030D-6E8A-4147-A177-3AD203B41FA5}">
                      <a16:colId xmlns="" xmlns:a16="http://schemas.microsoft.com/office/drawing/2014/main" val="3093104708"/>
                    </a:ext>
                  </a:extLst>
                </a:gridCol>
                <a:gridCol w="947280">
                  <a:extLst>
                    <a:ext uri="{9D8B030D-6E8A-4147-A177-3AD203B41FA5}">
                      <a16:colId xmlns="" xmlns:a16="http://schemas.microsoft.com/office/drawing/2014/main" val="1206344214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0" i="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Total Companies crawled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98558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Markets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Number of Companies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Most popular</a:t>
                      </a:r>
                      <a:r>
                        <a:rPr lang="en-IN" sz="15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IN" sz="15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Companies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# Co. Tracked</a:t>
                      </a:r>
                    </a:p>
                  </a:txBody>
                  <a:tcPr marL="42863" marR="42863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# </a:t>
                      </a:r>
                    </a:p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Missed</a:t>
                      </a:r>
                    </a:p>
                  </a:txBody>
                  <a:tcPr marL="42863" marR="42863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Total  Companies</a:t>
                      </a: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9360662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700" b="1" smtClean="0">
                          <a:solidFill>
                            <a:srgbClr val="800000"/>
                          </a:solidFill>
                          <a:latin typeface="Batang" panose="02030600000101010101" pitchFamily="18" charset="-127"/>
                        </a:rPr>
                        <a:t>United State 12</a:t>
                      </a:r>
                      <a:endParaRPr lang="en-IN" sz="700" b="1" dirty="0">
                        <a:solidFill>
                          <a:srgbClr val="80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b="1" smtClean="0">
                          <a:solidFill>
                            <a:srgbClr val="800000"/>
                          </a:solidFill>
                          <a:latin typeface="Batang" panose="02030600000101010101" pitchFamily="18" charset="-127"/>
                        </a:rPr>
                        <a:t>Facebook 12
Menlo Park 12</a:t>
                      </a:r>
                      <a:endParaRPr lang="en-IN" sz="700" b="1" dirty="0">
                        <a:solidFill>
                          <a:srgbClr val="80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b="1" smtClean="0">
                          <a:solidFill>
                            <a:srgbClr val="800000"/>
                          </a:solidFill>
                          <a:latin typeface="Batang" panose="02030600000101010101" pitchFamily="18" charset="-127"/>
                        </a:rPr>
                        <a:t>262</a:t>
                      </a:r>
                      <a:endParaRPr lang="en-IN" sz="700" b="1" dirty="0">
                        <a:solidFill>
                          <a:srgbClr val="80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42863" marR="42863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b="1" smtClean="0">
                          <a:solidFill>
                            <a:srgbClr val="800000"/>
                          </a:solidFill>
                          <a:latin typeface="Batang" panose="02030600000101010101" pitchFamily="18" charset="-127"/>
                        </a:rPr>
                        <a:t>5</a:t>
                      </a:r>
                      <a:endParaRPr lang="en-IN" sz="700" b="1" dirty="0">
                        <a:solidFill>
                          <a:srgbClr val="80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42863" marR="42863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b="1" smtClean="0">
                          <a:solidFill>
                            <a:srgbClr val="800000"/>
                          </a:solidFill>
                          <a:latin typeface="Batang" panose="02030600000101010101" pitchFamily="18" charset="-127"/>
                        </a:rPr>
                        <a:t>7.9</a:t>
                      </a:r>
                      <a:endParaRPr lang="en-IN" sz="700" b="1" dirty="0">
                        <a:solidFill>
                          <a:srgbClr val="80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b="1" smtClean="0">
                          <a:solidFill>
                            <a:srgbClr val="320000"/>
                          </a:solidFill>
                          <a:latin typeface="Cambria" panose="02040503050406030204" pitchFamily="18" charset="0"/>
                        </a:rPr>
                        <a:t>United State 13</a:t>
                      </a:r>
                      <a:endParaRPr lang="en-IN" sz="600" b="1" dirty="0">
                        <a:solidFill>
                          <a:srgbClr val="32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b="1" smtClean="0">
                          <a:solidFill>
                            <a:srgbClr val="320000"/>
                          </a:solidFill>
                          <a:latin typeface="Cambria" panose="02040503050406030204" pitchFamily="18" charset="0"/>
                        </a:rPr>
                        <a:t>Facebook 13
Menlo Park 13</a:t>
                      </a:r>
                      <a:endParaRPr lang="en-IN" sz="600" b="1" dirty="0">
                        <a:solidFill>
                          <a:srgbClr val="32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b="1" smtClean="0">
                          <a:solidFill>
                            <a:srgbClr val="320000"/>
                          </a:solidFill>
                          <a:latin typeface="Cambria" panose="02040503050406030204" pitchFamily="18" charset="0"/>
                        </a:rPr>
                        <a:t>1</a:t>
                      </a:r>
                      <a:endParaRPr lang="en-IN" sz="600" b="1" dirty="0">
                        <a:solidFill>
                          <a:srgbClr val="32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42863" marR="42863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b="1" smtClean="0">
                          <a:solidFill>
                            <a:srgbClr val="320000"/>
                          </a:solidFill>
                          <a:latin typeface="Cambria" panose="02040503050406030204" pitchFamily="18" charset="0"/>
                        </a:rPr>
                        <a:t>1</a:t>
                      </a:r>
                      <a:endParaRPr lang="en-IN" sz="600" b="1" dirty="0">
                        <a:solidFill>
                          <a:srgbClr val="32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42863" marR="42863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b="1" smtClean="0">
                          <a:solidFill>
                            <a:srgbClr val="320000"/>
                          </a:solidFill>
                          <a:latin typeface="Cambria" panose="02040503050406030204" pitchFamily="18" charset="0"/>
                        </a:rPr>
                        <a:t>7.9</a:t>
                      </a:r>
                      <a:endParaRPr lang="en-IN" sz="600" b="1" dirty="0">
                        <a:solidFill>
                          <a:srgbClr val="32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1" smtClean="0">
                          <a:solidFill>
                            <a:srgbClr val="790000"/>
                          </a:solidFill>
                          <a:latin typeface="Cambria" panose="02040503050406030204" pitchFamily="18" charset="0"/>
                        </a:rPr>
                        <a:t>United State 14</a:t>
                      </a:r>
                      <a:endParaRPr lang="en-IN" sz="900" b="1" dirty="0">
                        <a:solidFill>
                          <a:srgbClr val="79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smtClean="0">
                          <a:solidFill>
                            <a:srgbClr val="790000"/>
                          </a:solidFill>
                          <a:latin typeface="Cambria" panose="02040503050406030204" pitchFamily="18" charset="0"/>
                        </a:rPr>
                        <a:t>Facebook 14
Menlo Park 14</a:t>
                      </a:r>
                      <a:endParaRPr lang="en-IN" sz="900" b="1" dirty="0">
                        <a:solidFill>
                          <a:srgbClr val="79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smtClean="0">
                          <a:solidFill>
                            <a:srgbClr val="790000"/>
                          </a:solidFill>
                          <a:latin typeface="Cambria" panose="02040503050406030204" pitchFamily="18" charset="0"/>
                        </a:rPr>
                        <a:t>240</a:t>
                      </a:r>
                      <a:endParaRPr lang="en-IN" sz="900" b="1" dirty="0">
                        <a:solidFill>
                          <a:srgbClr val="79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42863" marR="42863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smtClean="0">
                          <a:solidFill>
                            <a:srgbClr val="790000"/>
                          </a:solidFill>
                          <a:latin typeface="Cambria" panose="02040503050406030204" pitchFamily="18" charset="0"/>
                        </a:rPr>
                        <a:t>5</a:t>
                      </a:r>
                      <a:endParaRPr lang="en-IN" sz="900" b="1" dirty="0">
                        <a:solidFill>
                          <a:srgbClr val="79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42863" marR="42863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smtClean="0">
                          <a:solidFill>
                            <a:srgbClr val="790000"/>
                          </a:solidFill>
                          <a:latin typeface="Cambria" panose="02040503050406030204" pitchFamily="18" charset="0"/>
                        </a:rPr>
                        <a:t>7.9</a:t>
                      </a:r>
                      <a:endParaRPr lang="en-IN" sz="900" b="1" dirty="0">
                        <a:solidFill>
                          <a:srgbClr val="79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b="1" smtClean="0">
                          <a:solidFill>
                            <a:srgbClr val="C10000"/>
                          </a:solidFill>
                          <a:latin typeface="Batang" panose="02030600000101010101" pitchFamily="18" charset="-127"/>
                        </a:rPr>
                        <a:t>United State 15</a:t>
                      </a:r>
                      <a:endParaRPr lang="en-IN" sz="800" b="1" dirty="0">
                        <a:solidFill>
                          <a:srgbClr val="C1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smtClean="0">
                          <a:solidFill>
                            <a:srgbClr val="C10000"/>
                          </a:solidFill>
                          <a:latin typeface="Batang" panose="02030600000101010101" pitchFamily="18" charset="-127"/>
                        </a:rPr>
                        <a:t>Facebook 15
Menlo Park 15</a:t>
                      </a:r>
                      <a:endParaRPr lang="en-IN" sz="800" b="1" dirty="0">
                        <a:solidFill>
                          <a:srgbClr val="C1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smtClean="0">
                          <a:solidFill>
                            <a:srgbClr val="C10000"/>
                          </a:solidFill>
                          <a:latin typeface="Batang" panose="02030600000101010101" pitchFamily="18" charset="-127"/>
                        </a:rPr>
                        <a:t>478</a:t>
                      </a:r>
                      <a:endParaRPr lang="en-IN" sz="800" b="1" dirty="0">
                        <a:solidFill>
                          <a:srgbClr val="C1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42863" marR="42863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smtClean="0">
                          <a:solidFill>
                            <a:srgbClr val="C10000"/>
                          </a:solidFill>
                          <a:latin typeface="Batang" panose="02030600000101010101" pitchFamily="18" charset="-127"/>
                        </a:rPr>
                        <a:t>9</a:t>
                      </a:r>
                      <a:endParaRPr lang="en-IN" sz="800" b="1" dirty="0">
                        <a:solidFill>
                          <a:srgbClr val="C1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42863" marR="42863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smtClean="0">
                          <a:solidFill>
                            <a:srgbClr val="C10000"/>
                          </a:solidFill>
                          <a:latin typeface="Batang" panose="02030600000101010101" pitchFamily="18" charset="-127"/>
                        </a:rPr>
                        <a:t>7.9</a:t>
                      </a:r>
                      <a:endParaRPr lang="en-IN" sz="800" b="1" dirty="0">
                        <a:solidFill>
                          <a:srgbClr val="C1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b="1" smtClean="0">
                          <a:solidFill>
                            <a:srgbClr val="730000"/>
                          </a:solidFill>
                          <a:latin typeface="Cambria" panose="02040503050406030204" pitchFamily="18" charset="0"/>
                        </a:rPr>
                        <a:t>United State 16</a:t>
                      </a:r>
                      <a:endParaRPr lang="en-IN" sz="600" b="1" dirty="0">
                        <a:solidFill>
                          <a:srgbClr val="73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b="1" smtClean="0">
                          <a:solidFill>
                            <a:srgbClr val="730000"/>
                          </a:solidFill>
                          <a:latin typeface="Cambria" panose="02040503050406030204" pitchFamily="18" charset="0"/>
                        </a:rPr>
                        <a:t>Facebook 16
Menlo Park 16</a:t>
                      </a:r>
                      <a:endParaRPr lang="en-IN" sz="600" b="1" dirty="0">
                        <a:solidFill>
                          <a:srgbClr val="73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b="1" smtClean="0">
                          <a:solidFill>
                            <a:srgbClr val="730000"/>
                          </a:solidFill>
                          <a:latin typeface="Cambria" panose="02040503050406030204" pitchFamily="18" charset="0"/>
                        </a:rPr>
                        <a:t>217</a:t>
                      </a:r>
                      <a:endParaRPr lang="en-IN" sz="600" b="1" dirty="0">
                        <a:solidFill>
                          <a:srgbClr val="73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42863" marR="42863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b="1" smtClean="0">
                          <a:solidFill>
                            <a:srgbClr val="730000"/>
                          </a:solidFill>
                          <a:latin typeface="Cambria" panose="02040503050406030204" pitchFamily="18" charset="0"/>
                        </a:rPr>
                        <a:t>4</a:t>
                      </a:r>
                      <a:endParaRPr lang="en-IN" sz="600" b="1" dirty="0">
                        <a:solidFill>
                          <a:srgbClr val="73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42863" marR="42863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b="1" smtClean="0">
                          <a:solidFill>
                            <a:srgbClr val="730000"/>
                          </a:solidFill>
                          <a:latin typeface="Cambria" panose="02040503050406030204" pitchFamily="18" charset="0"/>
                        </a:rPr>
                        <a:t>7.9</a:t>
                      </a:r>
                      <a:endParaRPr lang="en-IN" sz="600" b="1" dirty="0">
                        <a:solidFill>
                          <a:srgbClr val="73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500" b="1" smtClean="0">
                          <a:solidFill>
                            <a:srgbClr val="BA0000"/>
                          </a:solidFill>
                          <a:latin typeface="Cambria" panose="02040503050406030204" pitchFamily="18" charset="0"/>
                        </a:rPr>
                        <a:t>United State 17</a:t>
                      </a:r>
                      <a:endParaRPr lang="en-IN" sz="500" b="1" dirty="0">
                        <a:solidFill>
                          <a:srgbClr val="BA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00" b="1" smtClean="0">
                          <a:solidFill>
                            <a:srgbClr val="BA0000"/>
                          </a:solidFill>
                          <a:latin typeface="Cambria" panose="02040503050406030204" pitchFamily="18" charset="0"/>
                        </a:rPr>
                        <a:t>Facebook 17
Menlo Park 17</a:t>
                      </a:r>
                      <a:endParaRPr lang="en-IN" sz="500" b="1" dirty="0">
                        <a:solidFill>
                          <a:srgbClr val="BA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00" b="1" smtClean="0">
                          <a:solidFill>
                            <a:srgbClr val="BA0000"/>
                          </a:solidFill>
                          <a:latin typeface="Cambria" panose="02040503050406030204" pitchFamily="18" charset="0"/>
                        </a:rPr>
                        <a:t>456</a:t>
                      </a:r>
                      <a:endParaRPr lang="en-IN" sz="500" b="1" dirty="0">
                        <a:solidFill>
                          <a:srgbClr val="BA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42863" marR="42863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00" b="1" smtClean="0">
                          <a:solidFill>
                            <a:srgbClr val="BA0000"/>
                          </a:solidFill>
                          <a:latin typeface="Cambria" panose="02040503050406030204" pitchFamily="18" charset="0"/>
                        </a:rPr>
                        <a:t>9</a:t>
                      </a:r>
                      <a:endParaRPr lang="en-IN" sz="500" b="1" dirty="0">
                        <a:solidFill>
                          <a:srgbClr val="BA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42863" marR="42863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00" b="1" smtClean="0">
                          <a:solidFill>
                            <a:srgbClr val="BA0000"/>
                          </a:solidFill>
                          <a:latin typeface="Cambria" panose="02040503050406030204" pitchFamily="18" charset="0"/>
                        </a:rPr>
                        <a:t>7.9</a:t>
                      </a:r>
                      <a:endParaRPr lang="en-IN" sz="500" b="1" dirty="0">
                        <a:solidFill>
                          <a:srgbClr val="BA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210684771"/>
              </p:ext>
            </p:extLst>
          </p:nvPr>
        </p:nvGraphicFramePr>
        <p:xfrm>
          <a:off x="2546252" y="982124"/>
          <a:ext cx="3840480" cy="4204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804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9614" y="162000"/>
            <a:ext cx="10132593" cy="820125"/>
          </a:xfrm>
        </p:spPr>
        <p:txBody>
          <a:bodyPr/>
          <a:lstStyle/>
          <a:p>
            <a:r>
              <a:rPr lang="en-US" smtClean="0">
                <a:solidFill>
                  <a:srgbClr val="003366"/>
                </a:solidFill>
                <a:latin typeface="Cambria" panose="02040503050406030204" pitchFamily="18" charset="0"/>
              </a:rPr>
              <a:t>Companies crawler report by : Rohit</a:t>
            </a:r>
            <a:endParaRPr lang="en-US" dirty="0">
              <a:solidFill>
                <a:srgbClr val="003366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165422"/>
              </p:ext>
            </p:extLst>
          </p:nvPr>
        </p:nvGraphicFramePr>
        <p:xfrm>
          <a:off x="956712" y="1071514"/>
          <a:ext cx="10135496" cy="8572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26531">
                  <a:extLst>
                    <a:ext uri="{9D8B030D-6E8A-4147-A177-3AD203B41FA5}">
                      <a16:colId xmlns="" xmlns:a16="http://schemas.microsoft.com/office/drawing/2014/main" val="1214290567"/>
                    </a:ext>
                  </a:extLst>
                </a:gridCol>
                <a:gridCol w="3431843">
                  <a:extLst>
                    <a:ext uri="{9D8B030D-6E8A-4147-A177-3AD203B41FA5}">
                      <a16:colId xmlns="" xmlns:a16="http://schemas.microsoft.com/office/drawing/2014/main" val="3742019387"/>
                    </a:ext>
                  </a:extLst>
                </a:gridCol>
                <a:gridCol w="2135282">
                  <a:extLst>
                    <a:ext uri="{9D8B030D-6E8A-4147-A177-3AD203B41FA5}">
                      <a16:colId xmlns="" xmlns:a16="http://schemas.microsoft.com/office/drawing/2014/main" val="3856188296"/>
                    </a:ext>
                  </a:extLst>
                </a:gridCol>
                <a:gridCol w="947280">
                  <a:extLst>
                    <a:ext uri="{9D8B030D-6E8A-4147-A177-3AD203B41FA5}">
                      <a16:colId xmlns="" xmlns:a16="http://schemas.microsoft.com/office/drawing/2014/main" val="1416770164"/>
                    </a:ext>
                  </a:extLst>
                </a:gridCol>
                <a:gridCol w="947280">
                  <a:extLst>
                    <a:ext uri="{9D8B030D-6E8A-4147-A177-3AD203B41FA5}">
                      <a16:colId xmlns="" xmlns:a16="http://schemas.microsoft.com/office/drawing/2014/main" val="3093104708"/>
                    </a:ext>
                  </a:extLst>
                </a:gridCol>
                <a:gridCol w="947280">
                  <a:extLst>
                    <a:ext uri="{9D8B030D-6E8A-4147-A177-3AD203B41FA5}">
                      <a16:colId xmlns="" xmlns:a16="http://schemas.microsoft.com/office/drawing/2014/main" val="1206344214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0" i="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Total Companies crawled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98558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Markets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Number of Companies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Most popular</a:t>
                      </a:r>
                      <a:r>
                        <a:rPr lang="en-IN" sz="15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IN" sz="15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Companies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# Co. Tracked</a:t>
                      </a:r>
                    </a:p>
                  </a:txBody>
                  <a:tcPr marL="42863" marR="42863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# </a:t>
                      </a:r>
                    </a:p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Missed</a:t>
                      </a:r>
                    </a:p>
                  </a:txBody>
                  <a:tcPr marL="42863" marR="42863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Total  Companies</a:t>
                      </a: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9360662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b="1" smtClean="0">
                          <a:solidFill>
                            <a:srgbClr val="6C0000"/>
                          </a:solidFill>
                          <a:latin typeface="Batang" panose="02030600000101010101" pitchFamily="18" charset="-127"/>
                        </a:rPr>
                        <a:t>United State 18</a:t>
                      </a:r>
                      <a:endParaRPr lang="en-IN" sz="800" b="1" dirty="0">
                        <a:solidFill>
                          <a:srgbClr val="6C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smtClean="0">
                          <a:solidFill>
                            <a:srgbClr val="6C0000"/>
                          </a:solidFill>
                          <a:latin typeface="Batang" panose="02030600000101010101" pitchFamily="18" charset="-127"/>
                        </a:rPr>
                        <a:t>Facebook 18
Menlo Park 18</a:t>
                      </a:r>
                      <a:endParaRPr lang="en-IN" sz="800" b="1" dirty="0">
                        <a:solidFill>
                          <a:srgbClr val="6C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smtClean="0">
                          <a:solidFill>
                            <a:srgbClr val="6C0000"/>
                          </a:solidFill>
                          <a:latin typeface="Batang" panose="02030600000101010101" pitchFamily="18" charset="-127"/>
                        </a:rPr>
                        <a:t>195</a:t>
                      </a:r>
                      <a:endParaRPr lang="en-IN" sz="800" b="1" dirty="0">
                        <a:solidFill>
                          <a:srgbClr val="6C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42863" marR="42863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smtClean="0">
                          <a:solidFill>
                            <a:srgbClr val="6C0000"/>
                          </a:solidFill>
                          <a:latin typeface="Batang" panose="02030600000101010101" pitchFamily="18" charset="-127"/>
                        </a:rPr>
                        <a:t>4</a:t>
                      </a:r>
                      <a:endParaRPr lang="en-IN" sz="800" b="1" dirty="0">
                        <a:solidFill>
                          <a:srgbClr val="6C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42863" marR="42863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 smtClean="0">
                          <a:solidFill>
                            <a:srgbClr val="6C0000"/>
                          </a:solidFill>
                          <a:latin typeface="Batang" panose="02030600000101010101" pitchFamily="18" charset="-127"/>
                        </a:rPr>
                        <a:t>7.9</a:t>
                      </a:r>
                      <a:endParaRPr lang="en-IN" sz="800" b="1" dirty="0">
                        <a:solidFill>
                          <a:srgbClr val="6C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700" b="1" smtClean="0">
                          <a:solidFill>
                            <a:srgbClr val="B40000"/>
                          </a:solidFill>
                          <a:latin typeface="Batang" panose="02030600000101010101" pitchFamily="18" charset="-127"/>
                        </a:rPr>
                        <a:t>United State 19</a:t>
                      </a:r>
                      <a:endParaRPr lang="en-IN" sz="700" b="1" dirty="0">
                        <a:solidFill>
                          <a:srgbClr val="B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b="1" smtClean="0">
                          <a:solidFill>
                            <a:srgbClr val="B40000"/>
                          </a:solidFill>
                          <a:latin typeface="Batang" panose="02030600000101010101" pitchFamily="18" charset="-127"/>
                        </a:rPr>
                        <a:t>Facebook 19
Menlo Park 19</a:t>
                      </a:r>
                      <a:endParaRPr lang="en-IN" sz="700" b="1" dirty="0">
                        <a:solidFill>
                          <a:srgbClr val="B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b="1" smtClean="0">
                          <a:solidFill>
                            <a:srgbClr val="B40000"/>
                          </a:solidFill>
                          <a:latin typeface="Batang" panose="02030600000101010101" pitchFamily="18" charset="-127"/>
                        </a:rPr>
                        <a:t>433</a:t>
                      </a:r>
                      <a:endParaRPr lang="en-IN" sz="700" b="1" dirty="0">
                        <a:solidFill>
                          <a:srgbClr val="B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42863" marR="42863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b="1" smtClean="0">
                          <a:solidFill>
                            <a:srgbClr val="B40000"/>
                          </a:solidFill>
                          <a:latin typeface="Batang" panose="02030600000101010101" pitchFamily="18" charset="-127"/>
                        </a:rPr>
                        <a:t>8</a:t>
                      </a:r>
                      <a:endParaRPr lang="en-IN" sz="700" b="1" dirty="0">
                        <a:solidFill>
                          <a:srgbClr val="B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42863" marR="42863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smtClean="0">
                          <a:solidFill>
                            <a:srgbClr val="B40000"/>
                          </a:solidFill>
                          <a:latin typeface="Batang" panose="02030600000101010101" pitchFamily="18" charset="-127"/>
                        </a:rPr>
                        <a:t>7.9</a:t>
                      </a:r>
                      <a:endParaRPr lang="en-IN" sz="1000" b="1" dirty="0">
                        <a:solidFill>
                          <a:srgbClr val="B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700" b="1" dirty="0">
                        <a:solidFill>
                          <a:srgbClr val="B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b="1" dirty="0">
                        <a:solidFill>
                          <a:srgbClr val="B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b="1" dirty="0">
                        <a:solidFill>
                          <a:srgbClr val="B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42863" marR="42863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b="1" dirty="0">
                        <a:solidFill>
                          <a:srgbClr val="B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42863" marR="42863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b="1" dirty="0">
                        <a:solidFill>
                          <a:srgbClr val="B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700" b="1" dirty="0">
                        <a:solidFill>
                          <a:srgbClr val="B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b="1" dirty="0">
                        <a:solidFill>
                          <a:srgbClr val="B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b="1" dirty="0">
                        <a:solidFill>
                          <a:srgbClr val="B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42863" marR="42863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b="1" dirty="0">
                        <a:solidFill>
                          <a:srgbClr val="B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42863" marR="42863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b="1" dirty="0">
                        <a:solidFill>
                          <a:srgbClr val="B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700" b="1" dirty="0">
                        <a:solidFill>
                          <a:srgbClr val="B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b="1" dirty="0">
                        <a:solidFill>
                          <a:srgbClr val="B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b="1" dirty="0">
                        <a:solidFill>
                          <a:srgbClr val="B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42863" marR="42863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b="1" dirty="0">
                        <a:solidFill>
                          <a:srgbClr val="B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42863" marR="42863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b="1" dirty="0">
                        <a:solidFill>
                          <a:srgbClr val="B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700" b="1" dirty="0">
                        <a:solidFill>
                          <a:srgbClr val="B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b="1" dirty="0">
                        <a:solidFill>
                          <a:srgbClr val="B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b="1" dirty="0">
                        <a:solidFill>
                          <a:srgbClr val="B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42863" marR="42863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b="1" dirty="0">
                        <a:solidFill>
                          <a:srgbClr val="B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42863" marR="42863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b="1" dirty="0">
                        <a:solidFill>
                          <a:srgbClr val="B40000"/>
                        </a:solidFill>
                        <a:latin typeface="Batang" panose="02030600000101010101" pitchFamily="18" charset="-127"/>
                      </a:endParaRP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543159845"/>
              </p:ext>
            </p:extLst>
          </p:nvPr>
        </p:nvGraphicFramePr>
        <p:xfrm>
          <a:off x="2546252" y="982124"/>
          <a:ext cx="3840480" cy="4204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8043146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89406"/>
      </a:accent1>
      <a:accent2>
        <a:srgbClr val="3080B9"/>
      </a:accent2>
      <a:accent3>
        <a:srgbClr val="3498DB"/>
      </a:accent3>
      <a:accent4>
        <a:srgbClr val="7F7F7F"/>
      </a:accent4>
      <a:accent5>
        <a:srgbClr val="2D2DB9"/>
      </a:accent5>
      <a:accent6>
        <a:srgbClr val="C00000"/>
      </a:accent6>
      <a:hlink>
        <a:srgbClr val="3333CC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836</Words>
  <Application>Microsoft Office PowerPoint</Application>
  <PresentationFormat>Widescreen</PresentationFormat>
  <Paragraphs>176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Batang</vt:lpstr>
      <vt:lpstr>Arial</vt:lpstr>
      <vt:lpstr>Calibri</vt:lpstr>
      <vt:lpstr>Cambria</vt:lpstr>
      <vt:lpstr>Noto Sans Symbols</vt:lpstr>
      <vt:lpstr>Wingdings</vt:lpstr>
      <vt:lpstr>1_Default Design</vt:lpstr>
      <vt:lpstr>Companies crawler report by : Rohit</vt:lpstr>
      <vt:lpstr>Companies crawler report by : Rohit</vt:lpstr>
      <vt:lpstr>Companies crawler report by : Rohit</vt:lpstr>
      <vt:lpstr>Companies crawler report by : Rohit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Funded Late Stage Markets for the month</dc:title>
  <dc:creator>Tracxn</dc:creator>
  <cp:lastModifiedBy>Rohit</cp:lastModifiedBy>
  <cp:revision>20</cp:revision>
  <dcterms:created xsi:type="dcterms:W3CDTF">2016-12-28T12:37:12Z</dcterms:created>
  <dcterms:modified xsi:type="dcterms:W3CDTF">2017-01-02T05:04:06Z</dcterms:modified>
</cp:coreProperties>
</file>