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1"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ato Black" panose="020F0502020204030204" pitchFamily="34" charset="0"/>
      <p:bold r:id="rId14"/>
      <p:italic r:id="rId15"/>
      <p:boldItalic r:id="rId16"/>
    </p:embeddedFont>
    <p:embeddedFont>
      <p:font typeface="Libre Baskerville" panose="02000000000000000000" pitchFamily="2" charset="0"/>
      <p:regular r:id="rId17"/>
      <p:bold r:id="rId18"/>
      <p:italic r:id="rId19"/>
    </p:embeddedFont>
    <p:embeddedFont>
      <p:font typeface="Merriweather"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4"/>
  </p:normalViewPr>
  <p:slideViewPr>
    <p:cSldViewPr snapToGrid="0">
      <p:cViewPr>
        <p:scale>
          <a:sx n="85" d="100"/>
          <a:sy n="85" d="100"/>
        </p:scale>
        <p:origin x="94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1763991" y="3823494"/>
            <a:ext cx="8664016" cy="1077178"/>
          </a:xfrm>
          <a:prstGeom prst="rect">
            <a:avLst/>
          </a:prstGeom>
          <a:noFill/>
          <a:ln>
            <a:noFill/>
          </a:ln>
        </p:spPr>
        <p:txBody>
          <a:bodyPr spcFirstLastPara="1" wrap="square" lIns="91425" tIns="45700" rIns="91425" bIns="45700" anchor="t" anchorCtr="0">
            <a:spAutoFit/>
          </a:bodyPr>
          <a:lstStyle/>
          <a:p>
            <a:pPr algn="ctr"/>
            <a:r>
              <a:rPr lang="en-IN" sz="3200" b="1" i="0" u="none" strike="noStrike" dirty="0">
                <a:solidFill>
                  <a:srgbClr val="000000"/>
                </a:solidFill>
                <a:effectLst/>
                <a:latin typeface="Helvetica Neue" panose="02000503000000020004" pitchFamily="2" charset="0"/>
              </a:rPr>
              <a:t>Exploratory Data Analysis(EDA) on the AMCAT_2015 data-set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27357" cy="4893607"/>
          </a:xfrm>
          <a:prstGeom prst="rect">
            <a:avLst/>
          </a:prstGeom>
          <a:noFill/>
          <a:ln>
            <a:noFill/>
          </a:ln>
        </p:spPr>
        <p:txBody>
          <a:bodyPr spcFirstLastPara="1" wrap="square" lIns="91425" tIns="45700" rIns="91425" bIns="45700" anchor="t" anchorCtr="0">
            <a:spAutoFit/>
          </a:bodyPr>
          <a:lstStyle/>
          <a:p>
            <a:pPr marL="285750" indent="-285750">
              <a:spcAft>
                <a:spcPts val="1200"/>
              </a:spcAft>
              <a:buClr>
                <a:schemeClr val="dk1"/>
              </a:buClr>
              <a:buSzPts val="1800"/>
              <a:buFont typeface="Arial"/>
              <a:buChar char="•"/>
            </a:pPr>
            <a:r>
              <a:rPr lang="en-US" sz="2400" i="0" u="none" strike="noStrike" cap="none" dirty="0">
                <a:solidFill>
                  <a:schemeClr val="dk1"/>
                </a:solidFill>
                <a:latin typeface="Calibri"/>
                <a:ea typeface="Calibri"/>
                <a:cs typeface="Calibri"/>
                <a:sym typeface="Calibri"/>
              </a:rPr>
              <a:t>Currently am </a:t>
            </a:r>
            <a:r>
              <a:rPr lang="en-US" sz="2400" i="0" u="none" strike="noStrike" cap="none" dirty="0" err="1">
                <a:solidFill>
                  <a:schemeClr val="dk1"/>
                </a:solidFill>
                <a:latin typeface="Calibri"/>
                <a:ea typeface="Calibri"/>
                <a:cs typeface="Calibri"/>
                <a:sym typeface="Calibri"/>
              </a:rPr>
              <a:t>persuing</a:t>
            </a:r>
            <a:r>
              <a:rPr lang="en-US" sz="2400" i="0" u="none" strike="noStrike" cap="none" dirty="0">
                <a:solidFill>
                  <a:schemeClr val="dk1"/>
                </a:solidFill>
                <a:latin typeface="Calibri"/>
                <a:ea typeface="Calibri"/>
                <a:cs typeface="Calibri"/>
                <a:sym typeface="Calibri"/>
              </a:rPr>
              <a:t> bachelor degree in </a:t>
            </a:r>
            <a:r>
              <a:rPr lang="en-US" sz="2400" dirty="0">
                <a:solidFill>
                  <a:schemeClr val="dk1"/>
                </a:solidFill>
                <a:latin typeface="Calibri"/>
                <a:ea typeface="Calibri"/>
                <a:cs typeface="Calibri"/>
                <a:sym typeface="Calibri"/>
              </a:rPr>
              <a:t>Artificial Intelligence and Data Science </a:t>
            </a:r>
            <a:r>
              <a:rPr lang="en-US" sz="2400" i="0" u="none" strike="noStrike" cap="none" dirty="0">
                <a:solidFill>
                  <a:schemeClr val="dk1"/>
                </a:solidFill>
                <a:latin typeface="Calibri"/>
                <a:ea typeface="Calibri"/>
                <a:cs typeface="Calibri"/>
                <a:sym typeface="Calibri"/>
              </a:rPr>
              <a:t> from  </a:t>
            </a:r>
            <a:r>
              <a:rPr lang="en-IN" sz="2400" dirty="0">
                <a:solidFill>
                  <a:schemeClr val="dk1"/>
                </a:solidFill>
                <a:latin typeface="Calibri"/>
                <a:cs typeface="Calibri"/>
              </a:rPr>
              <a:t>Vidya </a:t>
            </a:r>
            <a:r>
              <a:rPr lang="en-IN" sz="2400" dirty="0" err="1">
                <a:solidFill>
                  <a:schemeClr val="dk1"/>
                </a:solidFill>
                <a:latin typeface="Calibri"/>
                <a:cs typeface="Calibri"/>
              </a:rPr>
              <a:t>Pratishthan's</a:t>
            </a:r>
            <a:r>
              <a:rPr lang="en-IN" sz="2400" dirty="0">
                <a:solidFill>
                  <a:schemeClr val="dk1"/>
                </a:solidFill>
                <a:latin typeface="Calibri"/>
                <a:cs typeface="Calibri"/>
              </a:rPr>
              <a:t> </a:t>
            </a:r>
            <a:r>
              <a:rPr lang="en-IN" sz="2400" dirty="0" err="1">
                <a:solidFill>
                  <a:schemeClr val="dk1"/>
                </a:solidFill>
                <a:latin typeface="Calibri"/>
                <a:cs typeface="Calibri"/>
              </a:rPr>
              <a:t>Kamalnayan</a:t>
            </a:r>
            <a:r>
              <a:rPr lang="en-IN" sz="2400" dirty="0">
                <a:solidFill>
                  <a:schemeClr val="dk1"/>
                </a:solidFill>
                <a:latin typeface="Calibri"/>
                <a:cs typeface="Calibri"/>
              </a:rPr>
              <a:t> Bajaj Institute of Engineering and Technology, Baramati</a:t>
            </a:r>
            <a:r>
              <a:rPr lang="en-IN" sz="3200" dirty="0">
                <a:solidFill>
                  <a:srgbClr val="FFFFFF"/>
                </a:solidFill>
                <a:latin typeface="Merriweather" pitchFamily="2" charset="77"/>
                <a:cs typeface="Calibri"/>
              </a:rPr>
              <a:t>.</a:t>
            </a:r>
            <a:endParaRPr lang="en-IN" sz="3200" i="0" u="none" strike="noStrike" dirty="0">
              <a:solidFill>
                <a:srgbClr val="FFFFFF"/>
              </a:solidFill>
              <a:effectLst/>
              <a:latin typeface="Merriweather" pitchFamily="2" charset="77"/>
            </a:endParaRPr>
          </a:p>
          <a:p>
            <a:pPr marL="285750" marR="0" lvl="0" indent="-285750" algn="l" rtl="0">
              <a:spcBef>
                <a:spcPts val="0"/>
              </a:spcBef>
              <a:spcAft>
                <a:spcPts val="1200"/>
              </a:spcAft>
              <a:buClr>
                <a:schemeClr val="dk1"/>
              </a:buClr>
              <a:buSzPts val="1800"/>
              <a:buFont typeface="Arial"/>
              <a:buChar char="•"/>
            </a:pPr>
            <a:r>
              <a:rPr lang="en-US" sz="2400" i="0" u="none" strike="noStrike" cap="none" dirty="0">
                <a:solidFill>
                  <a:schemeClr val="dk1"/>
                </a:solidFill>
                <a:latin typeface="Calibri"/>
                <a:ea typeface="Calibri"/>
                <a:cs typeface="Calibri"/>
                <a:sym typeface="Calibri"/>
              </a:rPr>
              <a:t>I want to learn Data science for getting more and Deep understanding knowledge about data. </a:t>
            </a:r>
            <a:r>
              <a:rPr lang="en-US" sz="2400" dirty="0">
                <a:solidFill>
                  <a:schemeClr val="dk1"/>
                </a:solidFill>
                <a:latin typeface="Calibri"/>
                <a:ea typeface="Calibri"/>
                <a:cs typeface="Calibri"/>
                <a:sym typeface="Calibri"/>
              </a:rPr>
              <a:t>Opportunities for data science are increasing day by day so I want to earn more as possible knowledge about data science.</a:t>
            </a:r>
            <a:endParaRPr sz="2400" i="0" u="none" strike="noStrike" cap="none" dirty="0">
              <a:solidFill>
                <a:schemeClr val="dk1"/>
              </a:solidFill>
              <a:latin typeface="Calibri"/>
              <a:ea typeface="Calibri"/>
              <a:cs typeface="Calibri"/>
              <a:sym typeface="Calibri"/>
            </a:endParaRPr>
          </a:p>
          <a:p>
            <a:pPr marL="285750" lvl="0" indent="-285750">
              <a:spcAft>
                <a:spcPts val="1200"/>
              </a:spcAft>
              <a:buClr>
                <a:schemeClr val="dk1"/>
              </a:buClr>
              <a:buSzPts val="1800"/>
              <a:buFont typeface="Arial"/>
              <a:buChar char="•"/>
            </a:pPr>
            <a:r>
              <a:rPr lang="en-US" sz="2400" i="0" u="none" strike="noStrike" cap="none" dirty="0">
                <a:solidFill>
                  <a:schemeClr val="dk1"/>
                </a:solidFill>
                <a:latin typeface="Calibri"/>
                <a:ea typeface="Calibri"/>
                <a:cs typeface="Calibri"/>
                <a:sym typeface="Calibri"/>
              </a:rPr>
              <a:t>I don’t have any work experience. In 2023 I am selected as a data science intern in </a:t>
            </a:r>
            <a:r>
              <a:rPr lang="en-US" sz="2400" i="0" u="none" strike="noStrike" cap="none" dirty="0" err="1">
                <a:solidFill>
                  <a:schemeClr val="dk1"/>
                </a:solidFill>
                <a:latin typeface="Calibri"/>
                <a:ea typeface="Calibri"/>
                <a:cs typeface="Calibri"/>
                <a:sym typeface="Calibri"/>
              </a:rPr>
              <a:t>innomatics</a:t>
            </a:r>
            <a:r>
              <a:rPr lang="en-US" sz="2400" i="0" u="none" strike="noStrike" cap="none" dirty="0">
                <a:solidFill>
                  <a:schemeClr val="dk1"/>
                </a:solidFill>
                <a:latin typeface="Calibri"/>
                <a:ea typeface="Calibri"/>
                <a:cs typeface="Calibri"/>
                <a:sym typeface="Calibri"/>
              </a:rPr>
              <a:t> research labs but due to my collage </a:t>
            </a:r>
            <a:r>
              <a:rPr lang="en-US" sz="2400" dirty="0">
                <a:solidFill>
                  <a:schemeClr val="dk1"/>
                </a:solidFill>
                <a:latin typeface="Calibri"/>
                <a:cs typeface="Calibri"/>
                <a:sym typeface="Calibri"/>
              </a:rPr>
              <a:t>academics I am not able to complete the internship, but in 2024 I again try and get this internship again.</a:t>
            </a:r>
            <a:endParaRPr sz="2400" dirty="0">
              <a:solidFill>
                <a:schemeClr val="dk1"/>
              </a:solidFill>
              <a:latin typeface="Calibri"/>
              <a:cs typeface="Calibri"/>
              <a:sym typeface="Calibri"/>
            </a:endParaRPr>
          </a:p>
          <a:p>
            <a:pPr marL="285750" lvl="0" indent="-285750">
              <a:spcAft>
                <a:spcPts val="1200"/>
              </a:spcAft>
              <a:buClr>
                <a:schemeClr val="dk1"/>
              </a:buClr>
              <a:buSzPts val="1800"/>
              <a:buFont typeface="Arial"/>
              <a:buChar char="•"/>
            </a:pPr>
            <a:r>
              <a:rPr lang="en-IN" sz="2400" dirty="0" err="1">
                <a:solidFill>
                  <a:schemeClr val="dk1"/>
                </a:solidFill>
                <a:latin typeface="Calibri"/>
                <a:cs typeface="Calibri"/>
                <a:sym typeface="Calibri"/>
              </a:rPr>
              <a:t>linkedin</a:t>
            </a:r>
            <a:r>
              <a:rPr lang="en-IN" sz="2400" dirty="0">
                <a:solidFill>
                  <a:schemeClr val="dk1"/>
                </a:solidFill>
                <a:latin typeface="Calibri"/>
                <a:cs typeface="Calibri"/>
                <a:sym typeface="Calibri"/>
              </a:rPr>
              <a:t> - </a:t>
            </a:r>
            <a:r>
              <a:rPr lang="en-IN" sz="2400" u="sng" dirty="0" err="1">
                <a:solidFill>
                  <a:schemeClr val="dk1"/>
                </a:solidFill>
                <a:latin typeface="Calibri"/>
                <a:cs typeface="Calibri"/>
              </a:rPr>
              <a:t>www.linkedin.com</a:t>
            </a:r>
            <a:r>
              <a:rPr lang="en-IN" sz="2400" u="sng" dirty="0">
                <a:solidFill>
                  <a:schemeClr val="dk1"/>
                </a:solidFill>
                <a:latin typeface="Calibri"/>
                <a:cs typeface="Calibri"/>
              </a:rPr>
              <a:t>/in/</a:t>
            </a:r>
            <a:r>
              <a:rPr lang="en-IN" sz="2400" u="sng" dirty="0" err="1">
                <a:solidFill>
                  <a:schemeClr val="dk1"/>
                </a:solidFill>
                <a:latin typeface="Calibri"/>
                <a:cs typeface="Calibri"/>
              </a:rPr>
              <a:t>rohitdhotre</a:t>
            </a:r>
            <a:endParaRPr lang="en-IN" sz="2400" u="sng" dirty="0">
              <a:solidFill>
                <a:schemeClr val="dk1"/>
              </a:solidFill>
              <a:latin typeface="Calibri"/>
              <a:cs typeface="Calibri"/>
              <a:sym typeface="Calibri"/>
            </a:endParaRPr>
          </a:p>
          <a:p>
            <a:pPr marL="285750" lvl="0" indent="-285750">
              <a:buClr>
                <a:schemeClr val="dk1"/>
              </a:buClr>
              <a:buSzPts val="1800"/>
              <a:buFont typeface="Arial"/>
              <a:buChar char="•"/>
            </a:pPr>
            <a:r>
              <a:rPr lang="en-IN" sz="2400" dirty="0" err="1">
                <a:solidFill>
                  <a:schemeClr val="dk1"/>
                </a:solidFill>
                <a:latin typeface="Calibri"/>
                <a:cs typeface="Calibri"/>
                <a:sym typeface="Calibri"/>
              </a:rPr>
              <a:t>Github</a:t>
            </a:r>
            <a:r>
              <a:rPr lang="en-IN" sz="2400" dirty="0">
                <a:solidFill>
                  <a:schemeClr val="dk1"/>
                </a:solidFill>
                <a:latin typeface="Calibri"/>
                <a:cs typeface="Calibri"/>
                <a:sym typeface="Calibri"/>
              </a:rPr>
              <a:t> - https://</a:t>
            </a:r>
            <a:r>
              <a:rPr lang="en-IN" sz="2400" dirty="0" err="1">
                <a:solidFill>
                  <a:schemeClr val="dk1"/>
                </a:solidFill>
                <a:latin typeface="Calibri"/>
                <a:cs typeface="Calibri"/>
                <a:sym typeface="Calibri"/>
              </a:rPr>
              <a:t>github.com</a:t>
            </a:r>
            <a:r>
              <a:rPr lang="en-IN" sz="2400" dirty="0">
                <a:solidFill>
                  <a:schemeClr val="dk1"/>
                </a:solidFill>
                <a:latin typeface="Calibri"/>
                <a:cs typeface="Calibri"/>
                <a:sym typeface="Calibri"/>
              </a:rPr>
              <a:t>/</a:t>
            </a:r>
            <a:r>
              <a:rPr lang="en-IN" sz="2400" dirty="0" err="1">
                <a:solidFill>
                  <a:schemeClr val="dk1"/>
                </a:solidFill>
                <a:latin typeface="Calibri"/>
                <a:cs typeface="Calibri"/>
                <a:sym typeface="Calibri"/>
              </a:rPr>
              <a:t>RohitVDhotre</a:t>
            </a:r>
            <a:endParaRPr lang="en-IN" sz="2400" dirty="0">
              <a:solidFill>
                <a:schemeClr val="dk1"/>
              </a:solidFill>
              <a:latin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indent="-228600">
              <a:buSzPct val="100000"/>
            </a:pPr>
            <a:r>
              <a:rPr lang="en-IN" sz="2000" b="1" dirty="0"/>
              <a:t>Objective of the Project - </a:t>
            </a:r>
            <a:r>
              <a:rPr lang="en-IN" sz="2000" i="0" u="none" strike="noStrike" dirty="0">
                <a:solidFill>
                  <a:srgbClr val="000000"/>
                </a:solidFill>
                <a:effectLst/>
                <a:latin typeface="Helvetica Neue" panose="02000503000000020004" pitchFamily="2" charset="0"/>
              </a:rPr>
              <a:t>To Perform Exploratory Data Analysis(EDA) on the data-set.</a:t>
            </a:r>
          </a:p>
          <a:p>
            <a:pPr marL="0" indent="0">
              <a:buSzPct val="100000"/>
              <a:buNone/>
            </a:pPr>
            <a:endParaRPr sz="2000" dirty="0"/>
          </a:p>
          <a:p>
            <a:pPr marL="228600" lvl="0" indent="-228600" algn="l" rtl="0">
              <a:lnSpc>
                <a:spcPct val="90000"/>
              </a:lnSpc>
              <a:spcBef>
                <a:spcPts val="1000"/>
              </a:spcBef>
              <a:spcAft>
                <a:spcPts val="0"/>
              </a:spcAft>
              <a:buClr>
                <a:schemeClr val="dk1"/>
              </a:buClr>
              <a:buSzPct val="100000"/>
              <a:buChar char="•"/>
            </a:pPr>
            <a:r>
              <a:rPr lang="en-IN" sz="2000" b="1" dirty="0"/>
              <a:t>Summary of the Data  - </a:t>
            </a:r>
            <a:r>
              <a:rPr lang="en-IN" sz="2000" dirty="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a:t>
            </a:r>
          </a:p>
          <a:p>
            <a:pPr marL="0" lvl="0" indent="0" algn="l" rtl="0">
              <a:lnSpc>
                <a:spcPct val="90000"/>
              </a:lnSpc>
              <a:spcBef>
                <a:spcPts val="1000"/>
              </a:spcBef>
              <a:spcAft>
                <a:spcPts val="0"/>
              </a:spcAft>
              <a:buClr>
                <a:schemeClr val="dk1"/>
              </a:buClr>
              <a:buSzPct val="100000"/>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1EFA64-C966-1CC0-53CE-6C0A1077A5D1}"/>
              </a:ext>
            </a:extLst>
          </p:cNvPr>
          <p:cNvSpPr>
            <a:spLocks noGrp="1"/>
          </p:cNvSpPr>
          <p:nvPr>
            <p:ph type="body" idx="1"/>
          </p:nvPr>
        </p:nvSpPr>
        <p:spPr>
          <a:xfrm>
            <a:off x="838200" y="400987"/>
            <a:ext cx="10515600" cy="6056026"/>
          </a:xfrm>
        </p:spPr>
        <p:txBody>
          <a:bodyPr>
            <a:noAutofit/>
          </a:bodyPr>
          <a:lstStyle/>
          <a:p>
            <a:pPr marL="228600" lvl="0" indent="-228600" algn="l" rtl="0">
              <a:lnSpc>
                <a:spcPct val="90000"/>
              </a:lnSpc>
              <a:spcBef>
                <a:spcPts val="1000"/>
              </a:spcBef>
              <a:spcAft>
                <a:spcPts val="0"/>
              </a:spcAft>
              <a:buClr>
                <a:srgbClr val="FF0000"/>
              </a:buClr>
              <a:buSzPct val="100000"/>
              <a:buChar char="•"/>
            </a:pPr>
            <a:r>
              <a:rPr lang="en-IN" sz="2000" b="1" u="sng" dirty="0">
                <a:solidFill>
                  <a:srgbClr val="FF0000"/>
                </a:solidFill>
              </a:rPr>
              <a:t>Exploratory Data Analysis: </a:t>
            </a:r>
            <a:endParaRPr lang="en-IN" sz="20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2000" b="1" i="1" dirty="0"/>
              <a:t>Data Cleaning Steps  </a:t>
            </a:r>
            <a:endParaRPr lang="en-IN" sz="2000" dirty="0"/>
          </a:p>
          <a:p>
            <a:pPr algn="just" rtl="0">
              <a:spcBef>
                <a:spcPts val="0"/>
              </a:spcBef>
              <a:spcAft>
                <a:spcPts val="0"/>
              </a:spcAft>
            </a:pPr>
            <a:r>
              <a:rPr lang="en-IN" sz="2000" b="1" i="1" dirty="0"/>
              <a:t>Data Manipulation Steps – </a:t>
            </a:r>
            <a:endParaRPr lang="en-IN" sz="2000" dirty="0">
              <a:solidFill>
                <a:srgbClr val="000000"/>
              </a:solidFill>
              <a:latin typeface="Arial" panose="020B0604020202020204" pitchFamily="34" charset="0"/>
            </a:endParaRPr>
          </a:p>
          <a:p>
            <a:pPr marL="1028700" lvl="1" indent="-457200" algn="just">
              <a:spcBef>
                <a:spcPts val="0"/>
              </a:spcBef>
              <a:buFont typeface="+mj-lt"/>
              <a:buAutoNum type="arabicPeriod"/>
            </a:pPr>
            <a:r>
              <a:rPr lang="en-IN" sz="2000" b="0" i="0" u="none" strike="noStrike" dirty="0">
                <a:solidFill>
                  <a:srgbClr val="000000"/>
                </a:solidFill>
                <a:effectLst/>
                <a:latin typeface="Arial" panose="020B0604020202020204" pitchFamily="34" charset="0"/>
              </a:rPr>
              <a:t>Import the data and display the head, shape and description of the data.</a:t>
            </a:r>
            <a:endParaRPr lang="en-IN" sz="2000" b="1" i="1"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2000" b="1" i="1" dirty="0"/>
              <a:t>Univariate Analysis  Steps - </a:t>
            </a:r>
            <a:r>
              <a:rPr lang="en-IN" sz="2000" b="0" i="0" u="none" strike="noStrike" dirty="0">
                <a:solidFill>
                  <a:srgbClr val="000000"/>
                </a:solidFill>
                <a:effectLst/>
                <a:latin typeface="Arial" panose="020B0604020202020204" pitchFamily="34" charset="0"/>
              </a:rPr>
              <a:t> </a:t>
            </a:r>
          </a:p>
          <a:p>
            <a:pPr lvl="1" algn="just">
              <a:spcBef>
                <a:spcPts val="0"/>
              </a:spcBef>
              <a:buFont typeface="+mj-lt"/>
              <a:buAutoNum type="arabicPeriod"/>
            </a:pPr>
            <a:r>
              <a:rPr lang="en-IN" sz="2000" b="0" i="0" u="none" strike="noStrike" dirty="0">
                <a:solidFill>
                  <a:srgbClr val="000000"/>
                </a:solidFill>
                <a:effectLst/>
                <a:latin typeface="Arial" panose="020B0604020202020204" pitchFamily="34" charset="0"/>
              </a:rPr>
              <a:t>PDF, Histograms, Boxplots, </a:t>
            </a:r>
            <a:r>
              <a:rPr lang="en-IN" sz="2000" b="0" i="0" u="none" strike="noStrike" dirty="0" err="1">
                <a:solidFill>
                  <a:srgbClr val="000000"/>
                </a:solidFill>
                <a:effectLst/>
                <a:latin typeface="Arial" panose="020B0604020202020204" pitchFamily="34" charset="0"/>
              </a:rPr>
              <a:t>Countplots</a:t>
            </a:r>
            <a:r>
              <a:rPr lang="en-IN" sz="2000" b="0" i="0" u="none" strike="noStrike" dirty="0">
                <a:solidFill>
                  <a:srgbClr val="000000"/>
                </a:solidFill>
                <a:effectLst/>
                <a:latin typeface="Arial" panose="020B0604020202020204" pitchFamily="34" charset="0"/>
              </a:rPr>
              <a:t>, etc..</a:t>
            </a:r>
            <a:endParaRPr lang="en-IN" sz="2000" b="0" dirty="0">
              <a:effectLst/>
            </a:endParaRP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Find the outliers in each numerical column</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Understand the probability and frequency distribution of each numerical column</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Understand the frequency distribution of each categorical Variable/Column</a:t>
            </a:r>
            <a:endParaRPr lang="en-IN" sz="20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2000" b="1" i="1" dirty="0"/>
              <a:t>Bivariate Analysis  Steps </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Discover the relationships between numerical columns using Scatter plots, </a:t>
            </a:r>
            <a:r>
              <a:rPr lang="en-IN" sz="2000" b="0" i="0" u="none" strike="noStrike" dirty="0" err="1">
                <a:solidFill>
                  <a:srgbClr val="000000"/>
                </a:solidFill>
                <a:effectLst/>
                <a:latin typeface="Arial" panose="020B0604020202020204" pitchFamily="34" charset="0"/>
              </a:rPr>
              <a:t>hexbin</a:t>
            </a:r>
            <a:r>
              <a:rPr lang="en-IN" sz="2000" b="0" i="0" u="none" strike="noStrike" dirty="0">
                <a:solidFill>
                  <a:srgbClr val="000000"/>
                </a:solidFill>
                <a:effectLst/>
                <a:latin typeface="Arial" panose="020B0604020202020204" pitchFamily="34" charset="0"/>
              </a:rPr>
              <a:t> plots, pair plots, etc..</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Identify the patterns between categorical and numerical columns using </a:t>
            </a:r>
            <a:r>
              <a:rPr lang="en-IN" sz="2000" b="0" i="0" u="none" strike="noStrike" dirty="0" err="1">
                <a:solidFill>
                  <a:srgbClr val="000000"/>
                </a:solidFill>
                <a:effectLst/>
                <a:latin typeface="Arial" panose="020B0604020202020204" pitchFamily="34" charset="0"/>
              </a:rPr>
              <a:t>swarmplot</a:t>
            </a:r>
            <a:r>
              <a:rPr lang="en-IN" sz="2000" b="0" i="0" u="none" strike="noStrike" dirty="0">
                <a:solidFill>
                  <a:srgbClr val="000000"/>
                </a:solidFill>
                <a:effectLst/>
                <a:latin typeface="Arial" panose="020B0604020202020204" pitchFamily="34" charset="0"/>
              </a:rPr>
              <a:t>, boxplot, </a:t>
            </a:r>
            <a:r>
              <a:rPr lang="en-IN" sz="2000" b="0" i="0" u="none" strike="noStrike" dirty="0" err="1">
                <a:solidFill>
                  <a:srgbClr val="000000"/>
                </a:solidFill>
                <a:effectLst/>
                <a:latin typeface="Arial" panose="020B0604020202020204" pitchFamily="34" charset="0"/>
              </a:rPr>
              <a:t>barplot</a:t>
            </a:r>
            <a:r>
              <a:rPr lang="en-IN" sz="2000" b="0" i="0" u="none" strike="noStrike" dirty="0">
                <a:solidFill>
                  <a:srgbClr val="000000"/>
                </a:solidFill>
                <a:effectLst/>
                <a:latin typeface="Arial" panose="020B0604020202020204" pitchFamily="34" charset="0"/>
              </a:rPr>
              <a:t>, etc..</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Identify relationships between categorical and categorical columns using stacked bar plots.</a:t>
            </a:r>
            <a:endParaRPr lang="en-IN" sz="2000" b="1" dirty="0"/>
          </a:p>
        </p:txBody>
      </p:sp>
    </p:spTree>
    <p:extLst>
      <p:ext uri="{BB962C8B-B14F-4D97-AF65-F5344CB8AC3E}">
        <p14:creationId xmlns:p14="http://schemas.microsoft.com/office/powerpoint/2010/main" val="393508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A4EAE4-8FCA-78F7-E050-9FE18415F6D8}"/>
              </a:ext>
            </a:extLst>
          </p:cNvPr>
          <p:cNvSpPr>
            <a:spLocks noGrp="1"/>
          </p:cNvSpPr>
          <p:nvPr>
            <p:ph type="body" idx="1"/>
          </p:nvPr>
        </p:nvSpPr>
        <p:spPr>
          <a:xfrm>
            <a:off x="838200" y="926216"/>
            <a:ext cx="10515600" cy="4351338"/>
          </a:xfrm>
        </p:spPr>
        <p:txBody>
          <a:bodyPr>
            <a:normAutofit/>
          </a:bodyPr>
          <a:lstStyle/>
          <a:p>
            <a:pPr marL="342900" lvl="0" algn="l" rtl="0">
              <a:lnSpc>
                <a:spcPct val="90000"/>
              </a:lnSpc>
              <a:spcBef>
                <a:spcPts val="1000"/>
              </a:spcBef>
              <a:spcAft>
                <a:spcPts val="0"/>
              </a:spcAft>
              <a:buClr>
                <a:schemeClr val="dk1"/>
              </a:buClr>
              <a:buSzPct val="100000"/>
              <a:buFont typeface="Arial" panose="020B0604020202020204" pitchFamily="34" charset="0"/>
              <a:buChar char="•"/>
            </a:pPr>
            <a:r>
              <a:rPr lang="en-IN" sz="2000" b="1" dirty="0"/>
              <a:t>Conclusion (Key finding overall)  - </a:t>
            </a:r>
          </a:p>
          <a:p>
            <a:pPr lvl="1" indent="-457200">
              <a:spcBef>
                <a:spcPts val="1000"/>
              </a:spcBef>
              <a:buSzPct val="100000"/>
              <a:buFont typeface="+mj-lt"/>
              <a:buAutoNum type="arabicPeriod"/>
            </a:pPr>
            <a:r>
              <a:rPr lang="en-IN" sz="2000" dirty="0"/>
              <a:t> Students who have a good hold over </a:t>
            </a:r>
            <a:r>
              <a:rPr lang="en-IN" sz="2000" dirty="0" err="1"/>
              <a:t>english</a:t>
            </a:r>
            <a:r>
              <a:rPr lang="en-IN" sz="2000" dirty="0"/>
              <a:t> quants and logic will get a higher package and also will have a better score in 10th and 12th</a:t>
            </a:r>
          </a:p>
          <a:p>
            <a:pPr lvl="1" indent="-457200">
              <a:spcBef>
                <a:spcPts val="1000"/>
              </a:spcBef>
              <a:buSzPct val="100000"/>
              <a:buFont typeface="+mj-lt"/>
              <a:buAutoNum type="arabicPeriod"/>
            </a:pPr>
            <a:r>
              <a:rPr lang="en-IN" sz="2000" dirty="0"/>
              <a:t>Females with higher education is more likely to earn more as a fresher than males </a:t>
            </a:r>
          </a:p>
          <a:p>
            <a:pPr lvl="1" indent="-457200">
              <a:spcBef>
                <a:spcPts val="1000"/>
              </a:spcBef>
              <a:buSzPct val="100000"/>
              <a:buFont typeface="+mj-lt"/>
              <a:buAutoNum type="arabicPeriod"/>
            </a:pPr>
            <a:r>
              <a:rPr lang="en-IN" sz="2000" dirty="0"/>
              <a:t>Students who are more agreeable is more prone to experience helping them to get higher package than the rest </a:t>
            </a:r>
          </a:p>
          <a:p>
            <a:pPr lvl="1" indent="-457200">
              <a:spcBef>
                <a:spcPts val="1000"/>
              </a:spcBef>
              <a:buSzPct val="100000"/>
              <a:buFont typeface="+mj-lt"/>
              <a:buAutoNum type="arabicPeriod"/>
            </a:pPr>
            <a:r>
              <a:rPr lang="en-IN" sz="2000" dirty="0"/>
              <a:t>Students passing their 10 and 12 from CBSE and ICSE is more likely to better at </a:t>
            </a:r>
            <a:r>
              <a:rPr lang="en-IN" sz="2000" dirty="0" err="1"/>
              <a:t>english</a:t>
            </a:r>
            <a:r>
              <a:rPr lang="en-IN" sz="2000" dirty="0"/>
              <a:t> , quants and logical helping to get a higher package after their college compared to State Board </a:t>
            </a:r>
          </a:p>
          <a:p>
            <a:pPr lvl="1" indent="-457200">
              <a:spcBef>
                <a:spcPts val="1000"/>
              </a:spcBef>
              <a:buSzPct val="100000"/>
              <a:buFont typeface="+mj-lt"/>
              <a:buAutoNum type="arabicPeriod"/>
            </a:pPr>
            <a:r>
              <a:rPr lang="en-IN" sz="2000" dirty="0"/>
              <a:t>College GPA </a:t>
            </a:r>
            <a:r>
              <a:rPr lang="en-IN" sz="2000" dirty="0" err="1"/>
              <a:t>doesnot</a:t>
            </a:r>
            <a:r>
              <a:rPr lang="en-IN" sz="2000" dirty="0"/>
              <a:t> affect the salary much if you have a good personality </a:t>
            </a:r>
          </a:p>
          <a:p>
            <a:pPr lvl="1" indent="-457200">
              <a:spcBef>
                <a:spcPts val="1000"/>
              </a:spcBef>
              <a:buSzPct val="100000"/>
              <a:buFont typeface="+mj-lt"/>
              <a:buAutoNum type="arabicPeriod"/>
            </a:pPr>
            <a:r>
              <a:rPr lang="en-IN" sz="2000" dirty="0"/>
              <a:t>Although polymer technology and computer networking gives a higher starting salary very less students apply for these courses</a:t>
            </a:r>
          </a:p>
          <a:p>
            <a:endParaRPr lang="en-US" sz="2000" dirty="0"/>
          </a:p>
        </p:txBody>
      </p:sp>
    </p:spTree>
    <p:extLst>
      <p:ext uri="{BB962C8B-B14F-4D97-AF65-F5344CB8AC3E}">
        <p14:creationId xmlns:p14="http://schemas.microsoft.com/office/powerpoint/2010/main" val="6510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FA2000-4EEA-8C60-0168-1C2FE0C98CE3}"/>
              </a:ext>
            </a:extLst>
          </p:cNvPr>
          <p:cNvSpPr>
            <a:spLocks noGrp="1"/>
          </p:cNvSpPr>
          <p:nvPr>
            <p:ph type="body" idx="1"/>
          </p:nvPr>
        </p:nvSpPr>
        <p:spPr>
          <a:xfrm>
            <a:off x="838200" y="1016156"/>
            <a:ext cx="10515600" cy="4351338"/>
          </a:xfrm>
        </p:spPr>
        <p:txBody>
          <a:bodyPr>
            <a:normAutofit/>
          </a:bodyPr>
          <a:lstStyle/>
          <a:p>
            <a:pPr algn="l"/>
            <a:r>
              <a:rPr lang="en-IN" sz="2000" b="1" i="0" u="none" strike="noStrike" dirty="0">
                <a:solidFill>
                  <a:srgbClr val="000000"/>
                </a:solidFill>
                <a:effectLst/>
                <a:latin typeface="Helvetica Neue" panose="02000503000000020004" pitchFamily="2" charset="0"/>
              </a:rPr>
              <a:t>Observations</a:t>
            </a:r>
            <a:endParaRPr lang="en-IN" sz="2000" b="0" i="0" u="none" strike="noStrike" dirty="0">
              <a:solidFill>
                <a:srgbClr val="000000"/>
              </a:solidFill>
              <a:effectLst/>
              <a:latin typeface="Helvetica Neue" panose="02000503000000020004" pitchFamily="2" charset="0"/>
            </a:endParaRP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12 percentage is highly co-related to 10 percentage where as it does not effect the college GPA much</a:t>
            </a: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People who have a good hold on </a:t>
            </a:r>
            <a:r>
              <a:rPr lang="en-IN" sz="2000" b="0" i="0" u="none" strike="noStrike" dirty="0" err="1">
                <a:solidFill>
                  <a:srgbClr val="000000"/>
                </a:solidFill>
                <a:effectLst/>
                <a:latin typeface="Helvetica Neue" panose="02000503000000020004" pitchFamily="2" charset="0"/>
              </a:rPr>
              <a:t>english</a:t>
            </a:r>
            <a:r>
              <a:rPr lang="en-IN" sz="2000" b="0" i="0" u="none" strike="noStrike" dirty="0">
                <a:solidFill>
                  <a:srgbClr val="000000"/>
                </a:solidFill>
                <a:effectLst/>
                <a:latin typeface="Helvetica Neue" panose="02000503000000020004" pitchFamily="2" charset="0"/>
              </a:rPr>
              <a:t> is more likely to be good at quants and logical part too</a:t>
            </a: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Students who are more agreeable is </a:t>
            </a:r>
            <a:r>
              <a:rPr lang="en-IN" sz="2000" b="0" i="0" u="none" strike="noStrike" dirty="0" err="1">
                <a:solidFill>
                  <a:srgbClr val="000000"/>
                </a:solidFill>
                <a:effectLst/>
                <a:latin typeface="Helvetica Neue" panose="02000503000000020004" pitchFamily="2" charset="0"/>
              </a:rPr>
              <a:t>smore</a:t>
            </a:r>
            <a:r>
              <a:rPr lang="en-IN" sz="2000" b="0" i="0" u="none" strike="noStrike" dirty="0">
                <a:solidFill>
                  <a:srgbClr val="000000"/>
                </a:solidFill>
                <a:effectLst/>
                <a:latin typeface="Helvetica Neue" panose="02000503000000020004" pitchFamily="2" charset="0"/>
              </a:rPr>
              <a:t> open to experience</a:t>
            </a: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Students who have a good hold over </a:t>
            </a:r>
            <a:r>
              <a:rPr lang="en-IN" sz="2000" b="0" i="0" u="none" strike="noStrike" dirty="0" err="1">
                <a:solidFill>
                  <a:srgbClr val="000000"/>
                </a:solidFill>
                <a:effectLst/>
                <a:latin typeface="Helvetica Neue" panose="02000503000000020004" pitchFamily="2" charset="0"/>
              </a:rPr>
              <a:t>english</a:t>
            </a:r>
            <a:r>
              <a:rPr lang="en-IN" sz="2000" b="0" i="0" u="none" strike="noStrike" dirty="0">
                <a:solidFill>
                  <a:srgbClr val="000000"/>
                </a:solidFill>
                <a:effectLst/>
                <a:latin typeface="Helvetica Neue" panose="02000503000000020004" pitchFamily="2" charset="0"/>
              </a:rPr>
              <a:t> , logical and quants is more likely to score better marks in 10</a:t>
            </a:r>
            <a:r>
              <a:rPr lang="en-IN" sz="2000" b="0" i="0" u="none" strike="noStrike" baseline="30000" dirty="0">
                <a:solidFill>
                  <a:srgbClr val="000000"/>
                </a:solidFill>
                <a:effectLst/>
                <a:latin typeface="Helvetica Neue" panose="02000503000000020004" pitchFamily="2" charset="0"/>
              </a:rPr>
              <a:t>th</a:t>
            </a:r>
            <a:r>
              <a:rPr lang="en-US" sz="2000" b="0" i="0" u="none" strike="noStrike" dirty="0">
                <a:solidFill>
                  <a:srgbClr val="000000"/>
                </a:solidFill>
                <a:effectLst/>
                <a:latin typeface="Helvetica Neue" panose="02000503000000020004" pitchFamily="2" charset="0"/>
              </a:rPr>
              <a:t>.</a:t>
            </a:r>
            <a:endParaRPr lang="en-IN" sz="2000" b="0" i="0" u="none" strike="noStrike"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250499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616</Words>
  <Application>Microsoft Macintosh PowerPoint</Application>
  <PresentationFormat>Widescreen</PresentationFormat>
  <Paragraphs>37</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Merriweather</vt:lpstr>
      <vt:lpstr>Helvetica Neue</vt:lpstr>
      <vt:lpstr>Arial</vt:lpstr>
      <vt:lpstr>Lato Black</vt:lpstr>
      <vt:lpstr>Libre Baskerville</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Rohit Dhotre</cp:lastModifiedBy>
  <cp:revision>30</cp:revision>
  <dcterms:created xsi:type="dcterms:W3CDTF">2021-02-16T05:19:01Z</dcterms:created>
  <dcterms:modified xsi:type="dcterms:W3CDTF">2024-02-19T07:07:12Z</dcterms:modified>
</cp:coreProperties>
</file>