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92" r:id="rId1"/>
  </p:sldMasterIdLst>
  <p:sldIdLst>
    <p:sldId id="256" r:id="rId2"/>
    <p:sldId id="272" r:id="rId3"/>
    <p:sldId id="257" r:id="rId4"/>
    <p:sldId id="258" r:id="rId5"/>
    <p:sldId id="259" r:id="rId6"/>
    <p:sldId id="260" r:id="rId7"/>
    <p:sldId id="269" r:id="rId8"/>
    <p:sldId id="261" r:id="rId9"/>
    <p:sldId id="262" r:id="rId10"/>
    <p:sldId id="263" r:id="rId11"/>
    <p:sldId id="270" r:id="rId12"/>
    <p:sldId id="271" r:id="rId13"/>
    <p:sldId id="264" r:id="rId14"/>
    <p:sldId id="273" r:id="rId15"/>
    <p:sldId id="266" r:id="rId16"/>
    <p:sldId id="26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Barawkar" initials="VB" lastIdx="1" clrIdx="0">
    <p:extLst>
      <p:ext uri="{19B8F6BF-5375-455C-9EA6-DF929625EA0E}">
        <p15:presenceInfo xmlns:p15="http://schemas.microsoft.com/office/powerpoint/2012/main" userId="01896596b3e01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6"/>
    <p:restoredTop sz="94726"/>
  </p:normalViewPr>
  <p:slideViewPr>
    <p:cSldViewPr snapToGrid="0">
      <p:cViewPr varScale="1">
        <p:scale>
          <a:sx n="54" d="100"/>
          <a:sy n="54" d="100"/>
        </p:scale>
        <p:origin x="240" y="1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100357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D93B82B-AFD1-4B14-BE23-2ECF04C144C7}" type="datetimeFigureOut">
              <a:rPr lang="en-IN" smtClean="0"/>
              <a:t>12/05/23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147954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2202196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1456525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3692868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93B82B-AFD1-4B14-BE23-2ECF04C144C7}" type="datetimeFigureOut">
              <a:rPr lang="en-IN" smtClean="0"/>
              <a:t>12/05/23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2278585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93B82B-AFD1-4B14-BE23-2ECF04C144C7}" type="datetimeFigureOut">
              <a:rPr lang="en-IN" smtClean="0"/>
              <a:t>12/05/23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317958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95439" y="6391838"/>
            <a:ext cx="990599" cy="304799"/>
          </a:xfrm>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2697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53104" y="6391838"/>
            <a:ext cx="992135" cy="304799"/>
          </a:xfrm>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45299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90387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D93B82B-AFD1-4B14-BE23-2ECF04C144C7}" type="datetimeFigureOut">
              <a:rPr lang="en-IN" smtClean="0"/>
              <a:t>12/05/23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386846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D93B82B-AFD1-4B14-BE23-2ECF04C144C7}" type="datetimeFigureOut">
              <a:rPr lang="en-IN" smtClean="0"/>
              <a:t>12/05/23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82558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D93B82B-AFD1-4B14-BE23-2ECF04C144C7}" type="datetimeFigureOut">
              <a:rPr lang="en-IN" smtClean="0"/>
              <a:t>12/05/23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109313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a:p>
        </p:txBody>
      </p:sp>
      <p:sp>
        <p:nvSpPr>
          <p:cNvPr id="3" name="Date Placeholder 2"/>
          <p:cNvSpPr>
            <a:spLocks noGrp="1"/>
          </p:cNvSpPr>
          <p:nvPr>
            <p:ph type="dt" sz="half" idx="10"/>
          </p:nvPr>
        </p:nvSpPr>
        <p:spPr/>
        <p:txBody>
          <a:bodyPr/>
          <a:lstStyle/>
          <a:p>
            <a:fld id="{3D93B82B-AFD1-4B14-BE23-2ECF04C144C7}" type="datetimeFigureOut">
              <a:rPr lang="en-IN" smtClean="0"/>
              <a:t>12/05/23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78572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3B82B-AFD1-4B14-BE23-2ECF04C144C7}" type="datetimeFigureOut">
              <a:rPr lang="en-IN" smtClean="0"/>
              <a:t>12/05/23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238637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D93B82B-AFD1-4B14-BE23-2ECF04C144C7}" type="datetimeFigureOut">
              <a:rPr lang="en-IN" smtClean="0"/>
              <a:t>12/05/23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36905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D93B82B-AFD1-4B14-BE23-2ECF04C144C7}" type="datetimeFigureOut">
              <a:rPr lang="en-IN" smtClean="0"/>
              <a:t>12/05/23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B72223-20B6-4556-AD89-8330CFC3627F}" type="slidenum">
              <a:rPr lang="en-IN" smtClean="0"/>
              <a:t>‹#›</a:t>
            </a:fld>
            <a:endParaRPr lang="en-IN"/>
          </a:p>
        </p:txBody>
      </p:sp>
    </p:spTree>
    <p:extLst>
      <p:ext uri="{BB962C8B-B14F-4D97-AF65-F5344CB8AC3E}">
        <p14:creationId xmlns:p14="http://schemas.microsoft.com/office/powerpoint/2010/main" val="317638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D93B82B-AFD1-4B14-BE23-2ECF04C144C7}" type="datetimeFigureOut">
              <a:rPr lang="en-IN" smtClean="0"/>
              <a:t>12/05/23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B72223-20B6-4556-AD89-8330CFC3627F}" type="slidenum">
              <a:rPr lang="en-IN" smtClean="0"/>
              <a:t>‹#›</a:t>
            </a:fld>
            <a:endParaRPr lang="en-IN"/>
          </a:p>
        </p:txBody>
      </p:sp>
    </p:spTree>
    <p:extLst>
      <p:ext uri="{BB962C8B-B14F-4D97-AF65-F5344CB8AC3E}">
        <p14:creationId xmlns:p14="http://schemas.microsoft.com/office/powerpoint/2010/main" val="1439139977"/>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 id="2147484796" r:id="rId4"/>
    <p:sldLayoutId id="2147484797" r:id="rId5"/>
    <p:sldLayoutId id="2147484798" r:id="rId6"/>
    <p:sldLayoutId id="2147484799" r:id="rId7"/>
    <p:sldLayoutId id="2147484800" r:id="rId8"/>
    <p:sldLayoutId id="2147484801" r:id="rId9"/>
    <p:sldLayoutId id="2147484802" r:id="rId10"/>
    <p:sldLayoutId id="2147484803" r:id="rId11"/>
    <p:sldLayoutId id="2147484804" r:id="rId12"/>
    <p:sldLayoutId id="2147484805" r:id="rId13"/>
    <p:sldLayoutId id="2147484806" r:id="rId14"/>
    <p:sldLayoutId id="2147484807" r:id="rId15"/>
    <p:sldLayoutId id="2147484808" r:id="rId16"/>
    <p:sldLayoutId id="21474848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0023-A6C9-A829-BBE9-0EF2DC943B28}"/>
              </a:ext>
            </a:extLst>
          </p:cNvPr>
          <p:cNvSpPr>
            <a:spLocks noGrp="1"/>
          </p:cNvSpPr>
          <p:nvPr>
            <p:ph type="ctrTitle"/>
          </p:nvPr>
        </p:nvSpPr>
        <p:spPr>
          <a:xfrm>
            <a:off x="932324" y="663817"/>
            <a:ext cx="10327349" cy="2240547"/>
          </a:xfrm>
        </p:spPr>
        <p:txBody>
          <a:bodyPr>
            <a:normAutofit/>
          </a:bodyPr>
          <a:lstStyle/>
          <a:p>
            <a:pPr algn="ctr"/>
            <a:br>
              <a:rPr lang="en-US" sz="3600" b="0"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Vidya </a:t>
            </a:r>
            <a:r>
              <a:rPr lang="en-US" sz="3600" b="0" dirty="0" err="1">
                <a:latin typeface="Times New Roman" panose="02020603050405020304" pitchFamily="18" charset="0"/>
                <a:cs typeface="Times New Roman" panose="02020603050405020304" pitchFamily="18" charset="0"/>
              </a:rPr>
              <a:t>Pratishthan’s</a:t>
            </a:r>
            <a:r>
              <a:rPr lang="en-US" sz="3600" dirty="0">
                <a:latin typeface="Times New Roman" panose="02020603050405020304" pitchFamily="18" charset="0"/>
                <a:cs typeface="Times New Roman" panose="02020603050405020304" pitchFamily="18" charset="0"/>
              </a:rPr>
              <a:t> </a:t>
            </a:r>
            <a:r>
              <a:rPr lang="en-US" sz="3600" b="0" dirty="0" err="1">
                <a:latin typeface="Times New Roman" panose="02020603050405020304" pitchFamily="18" charset="0"/>
                <a:cs typeface="Times New Roman" panose="02020603050405020304" pitchFamily="18" charset="0"/>
              </a:rPr>
              <a:t>Kamalnayan</a:t>
            </a:r>
            <a:r>
              <a:rPr lang="en-US" sz="3600" b="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B</a:t>
            </a:r>
            <a:r>
              <a:rPr lang="en-US" sz="3600" b="0" dirty="0">
                <a:latin typeface="Times New Roman" panose="02020603050405020304" pitchFamily="18" charset="0"/>
                <a:cs typeface="Times New Roman" panose="02020603050405020304" pitchFamily="18" charset="0"/>
              </a:rPr>
              <a:t>ajaj Institute of Engineering and </a:t>
            </a:r>
            <a:r>
              <a:rPr lang="en-US" sz="3600" dirty="0">
                <a:latin typeface="Times New Roman" panose="02020603050405020304" pitchFamily="18" charset="0"/>
                <a:cs typeface="Times New Roman" panose="02020603050405020304" pitchFamily="18" charset="0"/>
              </a:rPr>
              <a:t>T</a:t>
            </a:r>
            <a:r>
              <a:rPr lang="en-US" sz="3600" b="0" dirty="0">
                <a:latin typeface="Times New Roman" panose="02020603050405020304" pitchFamily="18" charset="0"/>
                <a:cs typeface="Times New Roman" panose="02020603050405020304" pitchFamily="18" charset="0"/>
              </a:rPr>
              <a:t>echnology, Baramati</a:t>
            </a:r>
            <a:endParaRPr lang="en-IN" sz="3600" b="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5FCA74-B6DD-73D9-31D7-6B637E8C9874}"/>
              </a:ext>
            </a:extLst>
          </p:cNvPr>
          <p:cNvSpPr>
            <a:spLocks noGrp="1"/>
          </p:cNvSpPr>
          <p:nvPr>
            <p:ph type="subTitle" idx="1"/>
          </p:nvPr>
        </p:nvSpPr>
        <p:spPr>
          <a:xfrm>
            <a:off x="1595267" y="2977535"/>
            <a:ext cx="9001462" cy="1655762"/>
          </a:xfrm>
        </p:spPr>
        <p:txBody>
          <a:bodyPr vert="horz" lIns="91440" tIns="45720" rIns="91440" bIns="45720" rtlCol="0" anchor="t">
            <a:normAutofit fontScale="25000" lnSpcReduction="20000"/>
          </a:bodyPr>
          <a:lstStyle/>
          <a:p>
            <a:r>
              <a:rPr lang="en-US" dirty="0">
                <a:latin typeface="Times New Roman" panose="02020603050405020304" pitchFamily="18" charset="0"/>
                <a:cs typeface="Times New Roman" panose="02020603050405020304" pitchFamily="18" charset="0"/>
              </a:rPr>
              <a:t>  	</a:t>
            </a:r>
          </a:p>
          <a:p>
            <a:pPr algn="ctr"/>
            <a:r>
              <a:rPr lang="en-US" sz="16000" b="1" dirty="0">
                <a:solidFill>
                  <a:schemeClr val="bg1"/>
                </a:solidFill>
                <a:latin typeface="Times New Roman" panose="02020603050405020304" pitchFamily="18" charset="0"/>
                <a:cs typeface="Times New Roman" panose="02020603050405020304" pitchFamily="18" charset="0"/>
              </a:rPr>
              <a:t>INTERNSHIP IN DATA SCIENCE</a:t>
            </a:r>
          </a:p>
          <a:p>
            <a:pPr algn="ctr"/>
            <a:r>
              <a:rPr lang="en-US" sz="6000" b="1" dirty="0">
                <a:solidFill>
                  <a:schemeClr val="bg1"/>
                </a:solidFill>
                <a:latin typeface="Times New Roman"/>
                <a:cs typeface="Times New Roman"/>
              </a:rPr>
              <a:t>Under the supervision of</a:t>
            </a:r>
          </a:p>
          <a:p>
            <a:pPr algn="ctr"/>
            <a:r>
              <a:rPr lang="en-US" sz="6000" b="1" dirty="0">
                <a:solidFill>
                  <a:schemeClr val="bg1"/>
                </a:solidFill>
                <a:latin typeface="Times New Roman" panose="02020603050405020304" pitchFamily="18" charset="0"/>
                <a:cs typeface="Times New Roman" panose="02020603050405020304" pitchFamily="18" charset="0"/>
              </a:rPr>
              <a:t>Digambar </a:t>
            </a:r>
            <a:r>
              <a:rPr lang="en-US" sz="6000" b="1" dirty="0" err="1">
                <a:solidFill>
                  <a:schemeClr val="bg1"/>
                </a:solidFill>
                <a:latin typeface="Times New Roman" panose="02020603050405020304" pitchFamily="18" charset="0"/>
                <a:cs typeface="Times New Roman" panose="02020603050405020304" pitchFamily="18" charset="0"/>
              </a:rPr>
              <a:t>Padulkar</a:t>
            </a:r>
            <a:endParaRPr lang="en-US" sz="6000" b="1" dirty="0">
              <a:solidFill>
                <a:schemeClr val="bg1"/>
              </a:solidFill>
              <a:latin typeface="Times New Roman" panose="02020603050405020304" pitchFamily="18" charset="0"/>
              <a:cs typeface="Times New Roman" panose="02020603050405020304" pitchFamily="18" charset="0"/>
            </a:endParaRPr>
          </a:p>
          <a:p>
            <a:pPr algn="ctr"/>
            <a:r>
              <a:rPr lang="en-US" sz="6000" b="1" dirty="0">
                <a:solidFill>
                  <a:schemeClr val="bg1"/>
                </a:solidFill>
                <a:latin typeface="Times New Roman" panose="02020603050405020304" pitchFamily="18" charset="0"/>
                <a:cs typeface="Times New Roman" panose="02020603050405020304" pitchFamily="18" charset="0"/>
              </a:rPr>
              <a:t>By</a:t>
            </a:r>
          </a:p>
          <a:p>
            <a:pPr algn="ctr"/>
            <a:r>
              <a:rPr lang="en-US" sz="6000" b="1" dirty="0">
                <a:solidFill>
                  <a:schemeClr val="bg1"/>
                </a:solidFill>
                <a:latin typeface="Times New Roman"/>
                <a:cs typeface="Times New Roman"/>
              </a:rPr>
              <a:t> Name : </a:t>
            </a:r>
            <a:r>
              <a:rPr lang="en-US" sz="6000" b="1" dirty="0" err="1">
                <a:solidFill>
                  <a:schemeClr val="bg1"/>
                </a:solidFill>
                <a:latin typeface="Times New Roman"/>
                <a:cs typeface="Times New Roman"/>
              </a:rPr>
              <a:t>Dhotre</a:t>
            </a:r>
            <a:r>
              <a:rPr lang="en-US" sz="6000" b="1" dirty="0">
                <a:solidFill>
                  <a:schemeClr val="bg1"/>
                </a:solidFill>
                <a:latin typeface="Times New Roman"/>
                <a:cs typeface="Times New Roman"/>
              </a:rPr>
              <a:t> Rohit Vikas</a:t>
            </a:r>
          </a:p>
          <a:p>
            <a:pPr algn="ctr"/>
            <a:r>
              <a:rPr lang="en-US" sz="6000" b="1" dirty="0">
                <a:solidFill>
                  <a:schemeClr val="bg1"/>
                </a:solidFill>
                <a:latin typeface="Times New Roman" panose="02020603050405020304" pitchFamily="18" charset="0"/>
                <a:cs typeface="Times New Roman" panose="02020603050405020304" pitchFamily="18" charset="0"/>
              </a:rPr>
              <a:t>Class : TE (AI&amp;DS)</a:t>
            </a:r>
          </a:p>
          <a:p>
            <a:pPr algn="ctr"/>
            <a:r>
              <a:rPr lang="en-US" sz="6000" b="1" dirty="0">
                <a:solidFill>
                  <a:schemeClr val="bg1"/>
                </a:solidFill>
                <a:latin typeface="Times New Roman" panose="02020603050405020304" pitchFamily="18" charset="0"/>
                <a:cs typeface="Times New Roman" panose="02020603050405020304" pitchFamily="18" charset="0"/>
              </a:rPr>
              <a:t>Roll no. : 2237024</a:t>
            </a:r>
          </a:p>
          <a:p>
            <a:pPr algn="ctr"/>
            <a:r>
              <a:rPr lang="en-US" sz="6000" b="1" dirty="0">
                <a:solidFill>
                  <a:schemeClr val="bg1"/>
                </a:solidFill>
                <a:latin typeface="Times New Roman" panose="02020603050405020304" pitchFamily="18" charset="0"/>
                <a:cs typeface="Times New Roman" panose="02020603050405020304" pitchFamily="18" charset="0"/>
              </a:rPr>
              <a:t>Seat no. : T190352012</a:t>
            </a:r>
          </a:p>
          <a:p>
            <a:pPr algn="ctr"/>
            <a:r>
              <a:rPr lang="en-US" sz="6000" b="1" dirty="0">
                <a:solidFill>
                  <a:schemeClr val="bg1"/>
                </a:solidFill>
                <a:latin typeface="Times New Roman" panose="02020603050405020304" pitchFamily="18" charset="0"/>
                <a:cs typeface="Times New Roman" panose="02020603050405020304" pitchFamily="18" charset="0"/>
              </a:rPr>
              <a:t>ACADEMIC YEAR : (2022-2023)</a:t>
            </a:r>
            <a:endParaRPr lang="en-US" sz="6000" b="1"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62B1953A-2143-C926-B552-25F2BFB0C383}"/>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34369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EAC5-EFF3-DD13-ADF5-EBC9A2D2469F}"/>
              </a:ext>
            </a:extLst>
          </p:cNvPr>
          <p:cNvSpPr>
            <a:spLocks noGrp="1"/>
          </p:cNvSpPr>
          <p:nvPr>
            <p:ph type="title"/>
          </p:nvPr>
        </p:nvSpPr>
        <p:spPr>
          <a:xfrm>
            <a:off x="476693" y="1162484"/>
            <a:ext cx="11238613" cy="706964"/>
          </a:xfrm>
        </p:spPr>
        <p:txBody>
          <a:bodyPr/>
          <a:lstStyle/>
          <a:p>
            <a:pPr algn="ctr"/>
            <a:r>
              <a:rPr lang="en-US" dirty="0">
                <a:latin typeface="Times New Roman" panose="02020603050405020304" pitchFamily="18" charset="0"/>
                <a:cs typeface="Times New Roman" panose="02020603050405020304" pitchFamily="18" charset="0"/>
              </a:rPr>
              <a:t>RESULT OF IRIS FLOWER CLASSIFICATION</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9814041-1EC3-749E-1919-51A9DC8CB7A2}"/>
              </a:ext>
            </a:extLst>
          </p:cNvPr>
          <p:cNvSpPr>
            <a:spLocks noGrp="1"/>
          </p:cNvSpPr>
          <p:nvPr>
            <p:ph idx="1"/>
          </p:nvPr>
        </p:nvSpPr>
        <p:spPr/>
        <p:txBody>
          <a:bodyPr>
            <a:normAutofit/>
          </a:bodyPr>
          <a:lstStyle/>
          <a:p>
            <a:pPr marL="0" indent="0">
              <a:buNone/>
            </a:pPr>
            <a:r>
              <a:rPr lang="en-US" dirty="0"/>
              <a:t>                                                                                                 																																																																																																</a:t>
            </a:r>
            <a:endParaRPr lang="en-IN" dirty="0"/>
          </a:p>
        </p:txBody>
      </p:sp>
      <p:pic>
        <p:nvPicPr>
          <p:cNvPr id="3" name="Picture 2">
            <a:extLst>
              <a:ext uri="{FF2B5EF4-FFF2-40B4-BE49-F238E27FC236}">
                <a16:creationId xmlns:a16="http://schemas.microsoft.com/office/drawing/2014/main" id="{F6E43F79-B71F-717C-DF93-C13CCDF80DD1}"/>
              </a:ext>
            </a:extLst>
          </p:cNvPr>
          <p:cNvPicPr>
            <a:picLocks noChangeAspect="1"/>
          </p:cNvPicPr>
          <p:nvPr/>
        </p:nvPicPr>
        <p:blipFill>
          <a:blip r:embed="rId2"/>
          <a:stretch>
            <a:fillRect/>
          </a:stretch>
        </p:blipFill>
        <p:spPr>
          <a:xfrm>
            <a:off x="1154953" y="3077880"/>
            <a:ext cx="9882092" cy="1233770"/>
          </a:xfrm>
          <a:prstGeom prst="rect">
            <a:avLst/>
          </a:prstGeom>
        </p:spPr>
      </p:pic>
      <p:pic>
        <p:nvPicPr>
          <p:cNvPr id="4" name="image1.jpeg">
            <a:extLst>
              <a:ext uri="{FF2B5EF4-FFF2-40B4-BE49-F238E27FC236}">
                <a16:creationId xmlns:a16="http://schemas.microsoft.com/office/drawing/2014/main" id="{7CA826A9-83D5-D767-6638-8C932F1CFD1B}"/>
              </a:ext>
            </a:extLst>
          </p:cNvPr>
          <p:cNvPicPr>
            <a:picLocks noChangeAspect="1"/>
          </p:cNvPicPr>
          <p:nvPr/>
        </p:nvPicPr>
        <p:blipFill>
          <a:blip r:embed="rId3"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50974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AB82-9B4C-2ABC-E8CD-1C25E081F438}"/>
              </a:ext>
            </a:extLst>
          </p:cNvPr>
          <p:cNvSpPr>
            <a:spLocks noGrp="1"/>
          </p:cNvSpPr>
          <p:nvPr>
            <p:ph type="title"/>
          </p:nvPr>
        </p:nvSpPr>
        <p:spPr>
          <a:xfrm>
            <a:off x="478465" y="1153036"/>
            <a:ext cx="11227982" cy="706964"/>
          </a:xfrm>
        </p:spPr>
        <p:txBody>
          <a:bodyPr/>
          <a:lstStyle/>
          <a:p>
            <a:pPr algn="ctr"/>
            <a:r>
              <a:rPr lang="en-US" dirty="0">
                <a:latin typeface="Times New Roman" panose="02020603050405020304" pitchFamily="18" charset="0"/>
                <a:cs typeface="Times New Roman" panose="02020603050405020304" pitchFamily="18" charset="0"/>
              </a:rPr>
              <a:t>RESULT OF UNEMPLOYMENT ANALYSIS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B025733-AFA6-EE64-4A8F-AFBE6A8A9670}"/>
              </a:ext>
            </a:extLst>
          </p:cNvPr>
          <p:cNvPicPr>
            <a:picLocks noChangeAspect="1"/>
          </p:cNvPicPr>
          <p:nvPr/>
        </p:nvPicPr>
        <p:blipFill>
          <a:blip r:embed="rId2"/>
          <a:stretch>
            <a:fillRect/>
          </a:stretch>
        </p:blipFill>
        <p:spPr>
          <a:xfrm>
            <a:off x="1356125" y="2603500"/>
            <a:ext cx="4135952" cy="406351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9E33614-66CE-5A45-C05D-EF639C1601E0}"/>
              </a:ext>
            </a:extLst>
          </p:cNvPr>
          <p:cNvPicPr>
            <a:picLocks noChangeAspect="1"/>
          </p:cNvPicPr>
          <p:nvPr/>
        </p:nvPicPr>
        <p:blipFill>
          <a:blip r:embed="rId3"/>
          <a:stretch>
            <a:fillRect/>
          </a:stretch>
        </p:blipFill>
        <p:spPr>
          <a:xfrm>
            <a:off x="6699923" y="2603500"/>
            <a:ext cx="4135952" cy="4063518"/>
          </a:xfrm>
          <a:prstGeom prst="rect">
            <a:avLst/>
          </a:prstGeom>
          <a:ln>
            <a:noFill/>
          </a:ln>
          <a:effectLst>
            <a:outerShdw blurRad="190500" algn="tl" rotWithShape="0">
              <a:srgbClr val="000000">
                <a:alpha val="70000"/>
              </a:srgbClr>
            </a:outerShdw>
          </a:effectLst>
        </p:spPr>
      </p:pic>
      <p:pic>
        <p:nvPicPr>
          <p:cNvPr id="3" name="image1.jpeg">
            <a:extLst>
              <a:ext uri="{FF2B5EF4-FFF2-40B4-BE49-F238E27FC236}">
                <a16:creationId xmlns:a16="http://schemas.microsoft.com/office/drawing/2014/main" id="{EC186CF0-AEF7-1DDE-195B-66632BA3E0FB}"/>
              </a:ext>
            </a:extLst>
          </p:cNvPr>
          <p:cNvPicPr>
            <a:picLocks noChangeAspect="1"/>
          </p:cNvPicPr>
          <p:nvPr/>
        </p:nvPicPr>
        <p:blipFill>
          <a:blip r:embed="rId4"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324557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C17-F926-9CDE-A74E-AF3A634E4A97}"/>
              </a:ext>
            </a:extLst>
          </p:cNvPr>
          <p:cNvSpPr>
            <a:spLocks noGrp="1"/>
          </p:cNvSpPr>
          <p:nvPr>
            <p:ph type="title"/>
          </p:nvPr>
        </p:nvSpPr>
        <p:spPr>
          <a:xfrm>
            <a:off x="466061" y="1133157"/>
            <a:ext cx="11259878" cy="706964"/>
          </a:xfrm>
        </p:spPr>
        <p:txBody>
          <a:bodyPr>
            <a:normAutofit/>
          </a:bodyPr>
          <a:lstStyle/>
          <a:p>
            <a:pPr algn="ctr"/>
            <a:r>
              <a:rPr lang="en-US" dirty="0">
                <a:latin typeface="Times New Roman" panose="02020603050405020304" pitchFamily="18" charset="0"/>
                <a:cs typeface="Times New Roman" panose="02020603050405020304" pitchFamily="18" charset="0"/>
              </a:rPr>
              <a:t>RESULT OF SALES PREDICTION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9C183AA-9787-C9F8-116D-F834343FE61D}"/>
              </a:ext>
            </a:extLst>
          </p:cNvPr>
          <p:cNvPicPr>
            <a:picLocks noChangeAspect="1"/>
          </p:cNvPicPr>
          <p:nvPr/>
        </p:nvPicPr>
        <p:blipFill>
          <a:blip r:embed="rId2"/>
          <a:stretch>
            <a:fillRect/>
          </a:stretch>
        </p:blipFill>
        <p:spPr>
          <a:xfrm>
            <a:off x="4588529" y="2361232"/>
            <a:ext cx="3014941" cy="4496768"/>
          </a:xfrm>
          <a:prstGeom prst="rect">
            <a:avLst/>
          </a:prstGeom>
        </p:spPr>
      </p:pic>
      <p:pic>
        <p:nvPicPr>
          <p:cNvPr id="3" name="image1.jpeg">
            <a:extLst>
              <a:ext uri="{FF2B5EF4-FFF2-40B4-BE49-F238E27FC236}">
                <a16:creationId xmlns:a16="http://schemas.microsoft.com/office/drawing/2014/main" id="{544A8E39-511A-43DA-5A61-721A766DBB86}"/>
              </a:ext>
            </a:extLst>
          </p:cNvPr>
          <p:cNvPicPr>
            <a:picLocks noChangeAspect="1"/>
          </p:cNvPicPr>
          <p:nvPr/>
        </p:nvPicPr>
        <p:blipFill>
          <a:blip r:embed="rId3"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279498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3A38-4173-0222-0462-197287B2491F}"/>
              </a:ext>
            </a:extLst>
          </p:cNvPr>
          <p:cNvSpPr>
            <a:spLocks noGrp="1"/>
          </p:cNvSpPr>
          <p:nvPr>
            <p:ph type="title"/>
          </p:nvPr>
        </p:nvSpPr>
        <p:spPr>
          <a:xfrm>
            <a:off x="476693" y="1133157"/>
            <a:ext cx="11238613" cy="706964"/>
          </a:xfrm>
        </p:spPr>
        <p:txBody>
          <a:bodyPr>
            <a:normAutofit/>
          </a:bodyPr>
          <a:lstStyle/>
          <a:p>
            <a:pPr algn="ctr"/>
            <a:r>
              <a:rPr lang="en-US" dirty="0">
                <a:latin typeface="Times New Roman" panose="02020603050405020304" pitchFamily="18" charset="0"/>
                <a:cs typeface="Times New Roman" panose="02020603050405020304" pitchFamily="18" charset="0"/>
              </a:rPr>
              <a:t>ADVANTAGES AND DISADVANTAGES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5324EF-4B26-6888-C97A-711F9D9A6764}"/>
              </a:ext>
            </a:extLst>
          </p:cNvPr>
          <p:cNvSpPr txBox="1"/>
          <p:nvPr/>
        </p:nvSpPr>
        <p:spPr>
          <a:xfrm>
            <a:off x="2928394" y="2986268"/>
            <a:ext cx="2999539" cy="2166234"/>
          </a:xfrm>
          <a:prstGeom prst="rect">
            <a:avLst/>
          </a:prstGeom>
          <a:noFill/>
        </p:spPr>
        <p:txBody>
          <a:bodyPr wrap="none" rtlCol="0">
            <a:spAutoFit/>
          </a:bodyPr>
          <a:lstStyle/>
          <a:p>
            <a:pPr algn="just">
              <a:lnSpc>
                <a:spcPct val="150000"/>
              </a:lnSpc>
            </a:pP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Advantages</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Improved decision</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Competitive edge</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Better customer experience</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Innovation</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4A4358-5CA8-C37B-8142-5011ED2CFD31}"/>
              </a:ext>
            </a:extLst>
          </p:cNvPr>
          <p:cNvSpPr txBox="1"/>
          <p:nvPr/>
        </p:nvSpPr>
        <p:spPr>
          <a:xfrm>
            <a:off x="6937328" y="2986268"/>
            <a:ext cx="2326278" cy="2166234"/>
          </a:xfrm>
          <a:prstGeom prst="rect">
            <a:avLst/>
          </a:prstGeom>
          <a:noFill/>
        </p:spPr>
        <p:txBody>
          <a:bodyPr wrap="none" rtlCol="0">
            <a:spAutoFit/>
          </a:bodyPr>
          <a:lstStyle/>
          <a:p>
            <a:pPr algn="just">
              <a:lnSpc>
                <a:spcPct val="150000"/>
              </a:lnSpc>
            </a:pP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Disadvantages</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Lack of quality data</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Complexity</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Expensive</a:t>
            </a:r>
          </a:p>
          <a:p>
            <a:pPr marL="285750" indent="-285750" algn="just">
              <a:lnSpc>
                <a:spcPct val="150000"/>
              </a:lnSpc>
              <a:buFont typeface="Wingdings" pitchFamily="2" charset="2"/>
              <a:buChar char="Ø"/>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Time-consuming</a:t>
            </a:r>
          </a:p>
        </p:txBody>
      </p:sp>
      <p:pic>
        <p:nvPicPr>
          <p:cNvPr id="3" name="image1.jpeg">
            <a:extLst>
              <a:ext uri="{FF2B5EF4-FFF2-40B4-BE49-F238E27FC236}">
                <a16:creationId xmlns:a16="http://schemas.microsoft.com/office/drawing/2014/main" id="{E6D1F71E-2972-2981-E2A4-A2108F6E26AD}"/>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150839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6842-506C-9480-5627-835DC3F00BC6}"/>
              </a:ext>
            </a:extLst>
          </p:cNvPr>
          <p:cNvSpPr>
            <a:spLocks noGrp="1"/>
          </p:cNvSpPr>
          <p:nvPr>
            <p:ph type="title"/>
          </p:nvPr>
        </p:nvSpPr>
        <p:spPr>
          <a:xfrm>
            <a:off x="483645" y="1143789"/>
            <a:ext cx="11224709" cy="706964"/>
          </a:xfrm>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894C4E-1C77-49AF-0E1C-FF225F383D47}"/>
              </a:ext>
            </a:extLst>
          </p:cNvPr>
          <p:cNvSpPr>
            <a:spLocks noGrp="1"/>
          </p:cNvSpPr>
          <p:nvPr>
            <p:ph idx="1"/>
          </p:nvPr>
        </p:nvSpPr>
        <p:spPr/>
        <p:txBody>
          <a:bodyPr>
            <a:normAutofit/>
          </a:bodyPr>
          <a:lstStyle/>
          <a:p>
            <a:pPr algn="just">
              <a:buFont typeface="Wingdings"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internship provided an opportunity to work on real-world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projects, allowing us to apply the concepts and techniques learned in the classroom to real-world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problem.</a:t>
            </a:r>
          </a:p>
          <a:p>
            <a:pPr algn="just">
              <a:buFont typeface="Wingdings"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internship also emphasized the importance of data quality 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privacy in the field of data science.</a:t>
            </a:r>
          </a:p>
        </p:txBody>
      </p:sp>
      <p:pic>
        <p:nvPicPr>
          <p:cNvPr id="4" name="image1.jpeg">
            <a:extLst>
              <a:ext uri="{FF2B5EF4-FFF2-40B4-BE49-F238E27FC236}">
                <a16:creationId xmlns:a16="http://schemas.microsoft.com/office/drawing/2014/main" id="{467BAA25-D97C-71AE-E278-752E91D684DF}"/>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4206302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6A73-0DC8-6C98-FFB2-C82BD4487516}"/>
              </a:ext>
            </a:extLst>
          </p:cNvPr>
          <p:cNvSpPr>
            <a:spLocks noGrp="1"/>
          </p:cNvSpPr>
          <p:nvPr>
            <p:ph type="title"/>
          </p:nvPr>
        </p:nvSpPr>
        <p:spPr>
          <a:xfrm>
            <a:off x="480646" y="1154421"/>
            <a:ext cx="11230708" cy="706964"/>
          </a:xfrm>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061BC-7530-D53D-8000-04735A23A7F0}"/>
              </a:ext>
            </a:extLst>
          </p:cNvPr>
          <p:cNvSpPr>
            <a:spLocks noGrp="1"/>
          </p:cNvSpPr>
          <p:nvPr>
            <p:ph idx="1"/>
          </p:nvPr>
        </p:nvSpPr>
        <p:spPr>
          <a:xfrm>
            <a:off x="1154954" y="2603500"/>
            <a:ext cx="8984469" cy="3416300"/>
          </a:xfrm>
        </p:spPr>
        <p:txBody>
          <a:bodyPr>
            <a:normAutofit/>
          </a:bodyPr>
          <a:lstStyle/>
          <a:p>
            <a:pPr marR="89535" algn="just">
              <a:spcBef>
                <a:spcPts val="1200"/>
              </a:spcBef>
              <a:buSzPts val="1300"/>
              <a:buFont typeface="Wingdings" pitchFamily="2" charset="2"/>
              <a:buChar char="Ø"/>
              <a:tabLst>
                <a:tab pos="558800" algn="l"/>
              </a:tabLst>
            </a:pPr>
            <a:r>
              <a:rPr lang="en-IN" b="1" u="sng" dirty="0">
                <a:latin typeface="Times New Roman" panose="02020603050405020304" pitchFamily="18" charset="0"/>
                <a:cs typeface="Times New Roman" panose="02020603050405020304" pitchFamily="18" charset="0"/>
              </a:rPr>
              <a:t>Automation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Optimize and automate processes in industries such as customer </a:t>
            </a:r>
            <a:r>
              <a:rPr lang="en-IN" dirty="0" err="1">
                <a:latin typeface="Times New Roman" panose="02020603050405020304" pitchFamily="18" charset="0"/>
                <a:cs typeface="Times New Roman" panose="02020603050405020304" pitchFamily="18" charset="0"/>
              </a:rPr>
              <a:t>service,and</a:t>
            </a:r>
            <a:r>
              <a:rPr lang="en-IN" dirty="0">
                <a:latin typeface="Times New Roman" panose="02020603050405020304" pitchFamily="18" charset="0"/>
                <a:cs typeface="Times New Roman" panose="02020603050405020304" pitchFamily="18" charset="0"/>
              </a:rPr>
              <a:t> 			      manufacturing.</a:t>
            </a:r>
          </a:p>
          <a:p>
            <a:pPr marR="89535" algn="just">
              <a:spcBef>
                <a:spcPts val="1200"/>
              </a:spcBef>
              <a:buSzPts val="1300"/>
              <a:buFont typeface="Wingdings" pitchFamily="2" charset="2"/>
              <a:buChar char="Ø"/>
              <a:tabLst>
                <a:tab pos="558800" algn="l"/>
              </a:tabLst>
            </a:pPr>
            <a:r>
              <a:rPr lang="en-IN" b="1" u="sng" dirty="0">
                <a:latin typeface="Times New Roman" panose="02020603050405020304" pitchFamily="18" charset="0"/>
                <a:cs typeface="Times New Roman" panose="02020603050405020304" pitchFamily="18" charset="0"/>
              </a:rPr>
              <a:t>Artificial Intelligence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Develop models that learn and make decisions on their own.</a:t>
            </a:r>
          </a:p>
          <a:p>
            <a:pPr marR="89535" algn="just">
              <a:spcBef>
                <a:spcPts val="1200"/>
              </a:spcBef>
              <a:buSzPts val="1300"/>
              <a:buFont typeface="Wingdings" pitchFamily="2" charset="2"/>
              <a:buChar char="Ø"/>
              <a:tabLst>
                <a:tab pos="558800" algn="l"/>
              </a:tabLst>
            </a:pPr>
            <a:r>
              <a:rPr lang="en-IN" b="1" u="sng" dirty="0">
                <a:latin typeface="Times New Roman" panose="02020603050405020304" pitchFamily="18" charset="0"/>
                <a:cs typeface="Times New Roman" panose="02020603050405020304" pitchFamily="18" charset="0"/>
              </a:rPr>
              <a:t>Predictive Analytics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Make predictions about future events using historical data, with 					            applications in finance, healthcare, and marketing.</a:t>
            </a:r>
          </a:p>
          <a:p>
            <a:pPr marR="89535" algn="just">
              <a:spcBef>
                <a:spcPts val="1200"/>
              </a:spcBef>
              <a:buSzPts val="1300"/>
              <a:buFont typeface="Wingdings" pitchFamily="2" charset="2"/>
              <a:buChar char="Ø"/>
              <a:tabLst>
                <a:tab pos="558800" algn="l"/>
              </a:tabLst>
            </a:pPr>
            <a:r>
              <a:rPr lang="en-IN" b="1" u="sng" dirty="0">
                <a:latin typeface="Times New Roman" panose="02020603050405020304" pitchFamily="18" charset="0"/>
                <a:cs typeface="Times New Roman" panose="02020603050405020304" pitchFamily="18" charset="0"/>
              </a:rPr>
              <a:t>Healthcare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Personalized treatment plans and assist in the development of new drugs and 				    medical devices.</a:t>
            </a:r>
          </a:p>
          <a:p>
            <a:pPr marR="89535" algn="just">
              <a:spcBef>
                <a:spcPts val="1200"/>
              </a:spcBef>
              <a:buSzPts val="1300"/>
              <a:buFont typeface="Wingdings" pitchFamily="2" charset="2"/>
              <a:buChar char="Ø"/>
              <a:tabLst>
                <a:tab pos="558800" algn="l"/>
              </a:tabLst>
            </a:pPr>
            <a:r>
              <a:rPr lang="en-IN" b="1" u="sng" dirty="0">
                <a:latin typeface="Times New Roman" panose="02020603050405020304" pitchFamily="18" charset="0"/>
                <a:cs typeface="Times New Roman" panose="02020603050405020304" pitchFamily="18" charset="0"/>
              </a:rPr>
              <a:t>Education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Personalized learning and adaptive teaching approaches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data on 				   student performance and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a:t>
            </a:r>
          </a:p>
        </p:txBody>
      </p:sp>
      <p:pic>
        <p:nvPicPr>
          <p:cNvPr id="4" name="image1.jpeg">
            <a:extLst>
              <a:ext uri="{FF2B5EF4-FFF2-40B4-BE49-F238E27FC236}">
                <a16:creationId xmlns:a16="http://schemas.microsoft.com/office/drawing/2014/main" id="{6DD31CD6-2D96-62EA-2277-5069CB1EE8EE}"/>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258205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CE4E-0499-1370-60EF-3B6AA098560B}"/>
              </a:ext>
            </a:extLst>
          </p:cNvPr>
          <p:cNvSpPr>
            <a:spLocks noGrp="1"/>
          </p:cNvSpPr>
          <p:nvPr>
            <p:ph type="title"/>
          </p:nvPr>
        </p:nvSpPr>
        <p:spPr>
          <a:xfrm>
            <a:off x="486507" y="1133156"/>
            <a:ext cx="11218985" cy="706964"/>
          </a:xfrm>
        </p:spPr>
        <p:txBody>
          <a:bodyPr/>
          <a:lstStyle/>
          <a:p>
            <a:pPr algn="ctr"/>
            <a:r>
              <a:rPr lang="en-IN" dirty="0">
                <a:latin typeface="Times New Roman" panose="02020603050405020304" pitchFamily="18" charset="0"/>
                <a:cs typeface="Times New Roman" panose="02020603050405020304" pitchFamily="18" charset="0"/>
              </a:rPr>
              <a:t>CERTIFICATE</a:t>
            </a:r>
          </a:p>
        </p:txBody>
      </p:sp>
      <p:pic>
        <p:nvPicPr>
          <p:cNvPr id="7" name="Picture 6">
            <a:extLst>
              <a:ext uri="{FF2B5EF4-FFF2-40B4-BE49-F238E27FC236}">
                <a16:creationId xmlns:a16="http://schemas.microsoft.com/office/drawing/2014/main" id="{8210CBC4-6979-57EF-1905-7586A1503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759" y="2343575"/>
            <a:ext cx="6388480" cy="4514425"/>
          </a:xfrm>
          <a:prstGeom prst="rect">
            <a:avLst/>
          </a:prstGeom>
          <a:ln>
            <a:noFill/>
          </a:ln>
          <a:effectLst>
            <a:softEdge rad="112500"/>
          </a:effectLst>
        </p:spPr>
      </p:pic>
      <p:pic>
        <p:nvPicPr>
          <p:cNvPr id="3" name="image1.jpeg">
            <a:extLst>
              <a:ext uri="{FF2B5EF4-FFF2-40B4-BE49-F238E27FC236}">
                <a16:creationId xmlns:a16="http://schemas.microsoft.com/office/drawing/2014/main" id="{FFC0143E-8AE3-BE4B-DDBF-30900E831811}"/>
              </a:ext>
            </a:extLst>
          </p:cNvPr>
          <p:cNvPicPr>
            <a:picLocks noChangeAspect="1"/>
          </p:cNvPicPr>
          <p:nvPr/>
        </p:nvPicPr>
        <p:blipFill>
          <a:blip r:embed="rId3"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139930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jpeg">
            <a:extLst>
              <a:ext uri="{FF2B5EF4-FFF2-40B4-BE49-F238E27FC236}">
                <a16:creationId xmlns:a16="http://schemas.microsoft.com/office/drawing/2014/main" id="{6BC89A97-BA07-932E-8F04-C98078516F8D}"/>
              </a:ext>
            </a:extLst>
          </p:cNvPr>
          <p:cNvPicPr>
            <a:picLocks noChangeAspect="1"/>
          </p:cNvPicPr>
          <p:nvPr/>
        </p:nvPicPr>
        <p:blipFill>
          <a:blip r:embed="rId2" cstate="print"/>
          <a:stretch>
            <a:fillRect/>
          </a:stretch>
        </p:blipFill>
        <p:spPr>
          <a:xfrm>
            <a:off x="528320" y="538480"/>
            <a:ext cx="1155032" cy="1101587"/>
          </a:xfrm>
          <a:prstGeom prst="rect">
            <a:avLst/>
          </a:prstGeom>
        </p:spPr>
      </p:pic>
      <p:sp>
        <p:nvSpPr>
          <p:cNvPr id="4" name="TextBox 3">
            <a:extLst>
              <a:ext uri="{FF2B5EF4-FFF2-40B4-BE49-F238E27FC236}">
                <a16:creationId xmlns:a16="http://schemas.microsoft.com/office/drawing/2014/main" id="{E502456B-6876-53C2-B9D5-6017F0A37C0C}"/>
              </a:ext>
            </a:extLst>
          </p:cNvPr>
          <p:cNvSpPr txBox="1"/>
          <p:nvPr/>
        </p:nvSpPr>
        <p:spPr>
          <a:xfrm>
            <a:off x="3048000" y="3232611"/>
            <a:ext cx="6096000" cy="923330"/>
          </a:xfrm>
          <a:prstGeom prst="rect">
            <a:avLst/>
          </a:prstGeom>
          <a:noFill/>
        </p:spPr>
        <p:txBody>
          <a:bodyPr wrap="square">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7717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DA4C-D3B2-686A-2809-162F1CF063E5}"/>
              </a:ext>
            </a:extLst>
          </p:cNvPr>
          <p:cNvSpPr>
            <a:spLocks noGrp="1"/>
          </p:cNvSpPr>
          <p:nvPr>
            <p:ph type="title"/>
          </p:nvPr>
        </p:nvSpPr>
        <p:spPr>
          <a:xfrm>
            <a:off x="487325" y="1187894"/>
            <a:ext cx="11217349" cy="706964"/>
          </a:xfrm>
        </p:spPr>
        <p:txBody>
          <a:bodyPr>
            <a:normAutofit/>
          </a:bodyPr>
          <a:lstStyle/>
          <a:p>
            <a:pPr algn="ctr"/>
            <a:r>
              <a:rPr lang="en-US" dirty="0">
                <a:latin typeface="Times New Roman"/>
                <a:cs typeface="Times New Roman"/>
              </a:rPr>
              <a:t>CONTENTS</a:t>
            </a:r>
            <a:endParaRPr lang="en-IN" dirty="0">
              <a:latin typeface="Times New Roman"/>
              <a:cs typeface="Times New Roman"/>
            </a:endParaRPr>
          </a:p>
        </p:txBody>
      </p:sp>
      <p:sp>
        <p:nvSpPr>
          <p:cNvPr id="3" name="Content Placeholder 2">
            <a:extLst>
              <a:ext uri="{FF2B5EF4-FFF2-40B4-BE49-F238E27FC236}">
                <a16:creationId xmlns:a16="http://schemas.microsoft.com/office/drawing/2014/main" id="{5747ECDE-C1D6-AFB3-5522-7FB95C651C7A}"/>
              </a:ext>
            </a:extLst>
          </p:cNvPr>
          <p:cNvSpPr>
            <a:spLocks noGrp="1"/>
          </p:cNvSpPr>
          <p:nvPr>
            <p:ph idx="1"/>
          </p:nvPr>
        </p:nvSpPr>
        <p:spPr>
          <a:xfrm>
            <a:off x="1154954" y="2349500"/>
            <a:ext cx="8825659" cy="3416300"/>
          </a:xfrm>
        </p:spPr>
        <p:txBody>
          <a:bodyPr vert="horz" lIns="91440" tIns="45720" rIns="91440" bIns="45720" rtlCol="0" anchor="t">
            <a:noAutofit/>
          </a:bodyPr>
          <a:lstStyle/>
          <a:p>
            <a:pPr algn="just">
              <a:buFont typeface="Wingdings" pitchFamily="2" charset="2"/>
              <a:buChar char="Ø"/>
            </a:pPr>
            <a:r>
              <a:rPr lang="en-US" dirty="0">
                <a:latin typeface="Times New Roman"/>
                <a:cs typeface="Times New Roman"/>
              </a:rPr>
              <a:t>Domain</a:t>
            </a:r>
            <a:endParaRPr lang="en-US" dirty="0"/>
          </a:p>
          <a:p>
            <a:pPr algn="just">
              <a:buFont typeface="Wingdings" pitchFamily="2" charset="2"/>
              <a:buChar char="Ø"/>
            </a:pPr>
            <a:r>
              <a:rPr lang="en-US" dirty="0">
                <a:latin typeface="Times New Roman"/>
                <a:cs typeface="Times New Roman"/>
              </a:rPr>
              <a:t>Objectives</a:t>
            </a:r>
          </a:p>
          <a:p>
            <a:pPr algn="just">
              <a:buFont typeface="Wingdings" pitchFamily="2" charset="2"/>
              <a:buChar char="Ø"/>
            </a:pPr>
            <a:r>
              <a:rPr lang="en-US" dirty="0">
                <a:latin typeface="Times New Roman"/>
                <a:cs typeface="Times New Roman"/>
              </a:rPr>
              <a:t>Company Profile</a:t>
            </a:r>
          </a:p>
          <a:p>
            <a:pPr algn="just">
              <a:buFont typeface="Wingdings" pitchFamily="2" charset="2"/>
              <a:buChar char="Ø"/>
            </a:pPr>
            <a:r>
              <a:rPr lang="en-US" dirty="0">
                <a:latin typeface="Times New Roman"/>
                <a:cs typeface="Times New Roman"/>
              </a:rPr>
              <a:t>Problem Statements</a:t>
            </a:r>
          </a:p>
          <a:p>
            <a:pPr algn="just">
              <a:buFont typeface="Wingdings" pitchFamily="2" charset="2"/>
              <a:buChar char="Ø"/>
            </a:pPr>
            <a:r>
              <a:rPr lang="en-US" dirty="0">
                <a:latin typeface="Times New Roman"/>
                <a:cs typeface="Times New Roman"/>
              </a:rPr>
              <a:t>Methodology</a:t>
            </a:r>
            <a:endParaRPr lang="en-US" dirty="0"/>
          </a:p>
          <a:p>
            <a:pPr algn="just">
              <a:buFont typeface="Wingdings" pitchFamily="2" charset="2"/>
              <a:buChar char="Ø"/>
            </a:pPr>
            <a:r>
              <a:rPr lang="en-US" dirty="0">
                <a:latin typeface="Times New Roman"/>
                <a:cs typeface="Times New Roman"/>
              </a:rPr>
              <a:t>Solution</a:t>
            </a:r>
          </a:p>
          <a:p>
            <a:pPr algn="just">
              <a:buFont typeface="Wingdings" pitchFamily="2" charset="2"/>
              <a:buChar char="Ø"/>
            </a:pPr>
            <a:r>
              <a:rPr lang="en-US" dirty="0">
                <a:latin typeface="Times New Roman"/>
                <a:cs typeface="Times New Roman"/>
              </a:rPr>
              <a:t>Result</a:t>
            </a:r>
          </a:p>
          <a:p>
            <a:pPr algn="just">
              <a:buFont typeface="Wingdings" pitchFamily="2" charset="2"/>
              <a:buChar char="Ø"/>
            </a:pPr>
            <a:r>
              <a:rPr lang="en-US" dirty="0">
                <a:latin typeface="Times New Roman"/>
                <a:cs typeface="Times New Roman"/>
              </a:rPr>
              <a:t>Advantages and Disadvantages</a:t>
            </a:r>
          </a:p>
          <a:p>
            <a:pPr algn="just">
              <a:buFont typeface="Wingdings" pitchFamily="2" charset="2"/>
              <a:buChar char="Ø"/>
            </a:pPr>
            <a:r>
              <a:rPr lang="en-US" dirty="0">
                <a:latin typeface="Times New Roman"/>
                <a:cs typeface="Times New Roman"/>
              </a:rPr>
              <a:t>Conclusion</a:t>
            </a:r>
          </a:p>
          <a:p>
            <a:pPr algn="just">
              <a:buFont typeface="Wingdings" pitchFamily="2" charset="2"/>
              <a:buChar char="Ø"/>
            </a:pPr>
            <a:r>
              <a:rPr lang="en-US" dirty="0">
                <a:latin typeface="Times New Roman"/>
                <a:cs typeface="Times New Roman"/>
              </a:rPr>
              <a:t>Future Scope</a:t>
            </a:r>
          </a:p>
          <a:p>
            <a:pPr algn="just">
              <a:buFont typeface="Wingdings" pitchFamily="2" charset="2"/>
              <a:buChar char="Ø"/>
            </a:pPr>
            <a:r>
              <a:rPr lang="en-US" dirty="0">
                <a:latin typeface="Times New Roman"/>
                <a:cs typeface="Times New Roman"/>
              </a:rPr>
              <a:t>Certificate Of Completion</a:t>
            </a:r>
          </a:p>
        </p:txBody>
      </p:sp>
      <p:pic>
        <p:nvPicPr>
          <p:cNvPr id="4" name="image1.jpeg">
            <a:extLst>
              <a:ext uri="{FF2B5EF4-FFF2-40B4-BE49-F238E27FC236}">
                <a16:creationId xmlns:a16="http://schemas.microsoft.com/office/drawing/2014/main" id="{36251EFB-9AB9-556A-746B-5EF9DC166F17}"/>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16930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E8D4-E4A9-E7F6-02BE-6914C8240321}"/>
              </a:ext>
            </a:extLst>
          </p:cNvPr>
          <p:cNvSpPr>
            <a:spLocks noGrp="1"/>
          </p:cNvSpPr>
          <p:nvPr>
            <p:ph type="title"/>
          </p:nvPr>
        </p:nvSpPr>
        <p:spPr>
          <a:xfrm>
            <a:off x="482009" y="1143789"/>
            <a:ext cx="11227981" cy="706964"/>
          </a:xfrm>
        </p:spPr>
        <p:txBody>
          <a:bodyPr/>
          <a:lstStyle/>
          <a:p>
            <a:pPr algn="ctr"/>
            <a:r>
              <a:rPr lang="en-US" dirty="0">
                <a:latin typeface="Times New Roman" panose="02020603050405020304" pitchFamily="18" charset="0"/>
                <a:cs typeface="Times New Roman" panose="02020603050405020304" pitchFamily="18" charset="0"/>
              </a:rPr>
              <a:t>DOMAIN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5C4982-60FF-972A-4761-34FB7D31991E}"/>
              </a:ext>
            </a:extLst>
          </p:cNvPr>
          <p:cNvSpPr>
            <a:spLocks noGrp="1"/>
          </p:cNvSpPr>
          <p:nvPr>
            <p:ph idx="1"/>
          </p:nvPr>
        </p:nvSpPr>
        <p:spPr>
          <a:xfrm>
            <a:off x="1422247" y="2580351"/>
            <a:ext cx="9347504" cy="3416300"/>
          </a:xfrm>
        </p:spPr>
        <p:txBody>
          <a:bodyPr/>
          <a:lstStyle/>
          <a:p>
            <a:pPr marL="0" indent="0" algn="ctr">
              <a:buNone/>
            </a:pPr>
            <a:r>
              <a:rPr lang="en-US" sz="2400" b="1" dirty="0">
                <a:latin typeface="Times New Roman" panose="02020603050405020304" pitchFamily="18" charset="0"/>
                <a:cs typeface="Times New Roman" panose="02020603050405020304" pitchFamily="18" charset="0"/>
              </a:rPr>
              <a:t>Data Science</a:t>
            </a:r>
          </a:p>
          <a:p>
            <a:pPr algn="just">
              <a:buFont typeface="Wingdings" pitchFamily="2" charset="2"/>
              <a:buChar char="Ø"/>
            </a:pPr>
            <a:r>
              <a:rPr lang="en-IN" kern="100" dirty="0">
                <a:latin typeface="Calibri" panose="020F0502020204030204" pitchFamily="34" charset="0"/>
                <a:ea typeface="Calibri" panose="020F0502020204030204" pitchFamily="34" charset="0"/>
                <a:cs typeface="Times New Roman" panose="02020603050405020304" pitchFamily="18" charset="0"/>
              </a:rPr>
              <a:t>C</a:t>
            </a:r>
            <a:r>
              <a:rPr lang="en-IN" kern="100" dirty="0">
                <a:effectLst/>
                <a:latin typeface="Calibri" panose="020F0502020204030204" pitchFamily="34" charset="0"/>
                <a:ea typeface="Calibri" panose="020F0502020204030204" pitchFamily="34" charset="0"/>
                <a:cs typeface="Times New Roman" panose="02020603050405020304" pitchFamily="18" charset="0"/>
              </a:rPr>
              <a:t>ombines statistical analysis, machine learning, computer science, and domain expertise</a:t>
            </a:r>
          </a:p>
          <a:p>
            <a:pPr algn="just">
              <a:buFont typeface="Wingdings" pitchFamily="2" charset="2"/>
              <a:buChar char="Ø"/>
            </a:pPr>
            <a:r>
              <a:rPr lang="en-IN" kern="100" dirty="0">
                <a:latin typeface="Calibri" panose="020F0502020204030204" pitchFamily="34" charset="0"/>
                <a:ea typeface="Calibri" panose="020F0502020204030204" pitchFamily="34" charset="0"/>
                <a:cs typeface="Times New Roman" panose="02020603050405020304" pitchFamily="18" charset="0"/>
              </a:rPr>
              <a:t>I</a:t>
            </a:r>
            <a:r>
              <a:rPr lang="en-IN" kern="100" dirty="0">
                <a:effectLst/>
                <a:latin typeface="Calibri" panose="020F0502020204030204" pitchFamily="34" charset="0"/>
                <a:ea typeface="Calibri" panose="020F0502020204030204" pitchFamily="34" charset="0"/>
                <a:cs typeface="Times New Roman" panose="02020603050405020304" pitchFamily="18" charset="0"/>
              </a:rPr>
              <a:t>nvolves using various tools and techniques to collect, process, and </a:t>
            </a:r>
            <a:r>
              <a:rPr lang="en-IN" kern="100" dirty="0" err="1">
                <a:latin typeface="Calibri" panose="020F0502020204030204" pitchFamily="34" charset="0"/>
                <a:ea typeface="Calibri" panose="020F0502020204030204" pitchFamily="34" charset="0"/>
                <a:cs typeface="Times New Roman" panose="02020603050405020304" pitchFamily="18" charset="0"/>
              </a:rPr>
              <a:t>A</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nalyze</a:t>
            </a:r>
            <a:r>
              <a:rPr lang="en-IN" kern="100" dirty="0">
                <a:effectLst/>
                <a:latin typeface="Calibri" panose="020F0502020204030204" pitchFamily="34" charset="0"/>
                <a:ea typeface="Calibri" panose="020F0502020204030204" pitchFamily="34" charset="0"/>
                <a:cs typeface="Times New Roman" panose="02020603050405020304" pitchFamily="18" charset="0"/>
              </a:rPr>
              <a:t> data, with the aim of gaining valuable insights that can inform business decisions, scientific research, and other areas.</a:t>
            </a:r>
          </a:p>
          <a:p>
            <a:pPr algn="just">
              <a:buFont typeface="Wingdings"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statistical techniques and machine learning algorithms to </a:t>
            </a:r>
            <a:r>
              <a:rPr lang="en-IN" kern="100" dirty="0" err="1">
                <a:latin typeface="Calibri" panose="020F0502020204030204" pitchFamily="34" charset="0"/>
                <a:ea typeface="Calibri" panose="020F0502020204030204" pitchFamily="34" charset="0"/>
                <a:cs typeface="Times New Roman" panose="02020603050405020304" pitchFamily="18" charset="0"/>
              </a:rPr>
              <a:t>A</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large datasets, identify patterns and relationships, and make predictions. They also use data visualization tools to communicate their findings effectively.</a:t>
            </a:r>
          </a:p>
          <a:p>
            <a:pPr marL="914400" lvl="2" indent="0" algn="just">
              <a:buNone/>
            </a:pPr>
            <a:endParaRPr lang="en-IN"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D542192F-D5E9-35F3-5E2D-6369A9DFB495}"/>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266656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C3A5-88D6-341F-6120-39B58C6273A7}"/>
              </a:ext>
            </a:extLst>
          </p:cNvPr>
          <p:cNvSpPr>
            <a:spLocks noGrp="1"/>
          </p:cNvSpPr>
          <p:nvPr>
            <p:ph type="title"/>
          </p:nvPr>
        </p:nvSpPr>
        <p:spPr>
          <a:xfrm>
            <a:off x="476693" y="1133157"/>
            <a:ext cx="11238613" cy="706964"/>
          </a:xfrm>
        </p:spPr>
        <p:txBody>
          <a:bodyPr/>
          <a:lstStyle/>
          <a:p>
            <a:pPr algn="ctr"/>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7054C1-9F8F-AD18-0334-BE6421A6C618}"/>
              </a:ext>
            </a:extLst>
          </p:cNvPr>
          <p:cNvSpPr>
            <a:spLocks noGrp="1"/>
          </p:cNvSpPr>
          <p:nvPr>
            <p:ph idx="1"/>
          </p:nvPr>
        </p:nvSpPr>
        <p:spPr/>
        <p:txBody>
          <a:bodyPr>
            <a:normAutofit/>
          </a:bodyPr>
          <a:lstStyle/>
          <a:p>
            <a:pPr>
              <a:buFont typeface="Wingdings"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Gaining Hands-on Experience - Provide Practical Experience</a:t>
            </a:r>
            <a:r>
              <a:rPr lang="en-IN" dirty="0">
                <a:effectLst/>
                <a:latin typeface="Times New Roman" panose="02020603050405020304" pitchFamily="18" charset="0"/>
                <a:cs typeface="Times New Roman" panose="02020603050405020304" pitchFamily="18" charset="0"/>
              </a:rPr>
              <a:t> </a:t>
            </a:r>
          </a:p>
          <a:p>
            <a:pPr>
              <a:buFont typeface="Wingdings"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Learning New Skills</a:t>
            </a:r>
            <a:r>
              <a:rPr lang="en-IN"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New Skills and Technologies</a:t>
            </a:r>
            <a:endParaRPr lang="en-IN"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Networking – Meet Professionals</a:t>
            </a:r>
            <a:endParaRPr lang="en-IN"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Contributing To Projects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Wo</a:t>
            </a:r>
            <a:r>
              <a:rPr lang="en-IN" dirty="0">
                <a:latin typeface="Times New Roman" panose="02020603050405020304" pitchFamily="18" charset="0"/>
                <a:ea typeface="Calibri" panose="020F0502020204030204" pitchFamily="34" charset="0"/>
                <a:cs typeface="Times New Roman" panose="02020603050405020304" pitchFamily="18" charset="0"/>
              </a:rPr>
              <a:t>rk on Real-World Projects</a:t>
            </a:r>
            <a:endParaRPr lang="en-IN"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Building A Portfolio - Showcase work &amp; Project to Demonstrate Skills and Abilities</a:t>
            </a:r>
            <a:endParaRPr lang="en-US" spc="-5"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43DD7BCA-15D9-265A-FF22-91652A6C917C}"/>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347895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0625-1397-E9EC-147A-E9261C8AF430}"/>
              </a:ext>
            </a:extLst>
          </p:cNvPr>
          <p:cNvSpPr>
            <a:spLocks noGrp="1"/>
          </p:cNvSpPr>
          <p:nvPr>
            <p:ph type="title"/>
          </p:nvPr>
        </p:nvSpPr>
        <p:spPr>
          <a:xfrm>
            <a:off x="476693" y="1143789"/>
            <a:ext cx="11238613" cy="706964"/>
          </a:xfrm>
        </p:spPr>
        <p:txBody>
          <a:bodyPr/>
          <a:lstStyle/>
          <a:p>
            <a:pPr algn="ctr"/>
            <a:r>
              <a:rPr lang="en-US" dirty="0">
                <a:latin typeface="Times New Roman" panose="02020603050405020304" pitchFamily="18" charset="0"/>
                <a:cs typeface="Times New Roman" panose="02020603050405020304" pitchFamily="18" charset="0"/>
              </a:rPr>
              <a:t>COMPANY PROFILE</a:t>
            </a:r>
            <a:endParaRPr lang="en-IN" dirty="0">
              <a:latin typeface="Times New Roman" panose="02020603050405020304" pitchFamily="18" charset="0"/>
              <a:cs typeface="Times New Roman" panose="02020603050405020304" pitchFamily="18" charset="0"/>
            </a:endParaRPr>
          </a:p>
        </p:txBody>
      </p:sp>
      <p:pic>
        <p:nvPicPr>
          <p:cNvPr id="1026" name="Picture 2" descr="Oasis Infobyte | LinkedIn">
            <a:extLst>
              <a:ext uri="{FF2B5EF4-FFF2-40B4-BE49-F238E27FC236}">
                <a16:creationId xmlns:a16="http://schemas.microsoft.com/office/drawing/2014/main" id="{DDC4E015-AB31-C385-5152-38E92F7F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513" y="4393409"/>
            <a:ext cx="2290971" cy="22909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BB70062-BA69-5F1F-756F-19CDBE9E9E62}"/>
              </a:ext>
            </a:extLst>
          </p:cNvPr>
          <p:cNvSpPr txBox="1">
            <a:spLocks/>
          </p:cNvSpPr>
          <p:nvPr/>
        </p:nvSpPr>
        <p:spPr>
          <a:xfrm>
            <a:off x="814983" y="2631832"/>
            <a:ext cx="9747507" cy="15884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628650" marR="88900" indent="-285750" algn="just">
              <a:spcBef>
                <a:spcPts val="5"/>
              </a:spcBef>
              <a:spcAft>
                <a:spcPts val="500"/>
              </a:spcAft>
              <a:buFont typeface="Wingdings" pitchFamily="2" charset="2"/>
              <a:buChar char="Ø"/>
            </a:pPr>
            <a:r>
              <a:rPr lang="en-US" dirty="0">
                <a:effectLst/>
                <a:latin typeface="Times New Roman" panose="02020603050405020304" pitchFamily="18" charset="0"/>
                <a:ea typeface="Times New Roman" panose="02020603050405020304" pitchFamily="18" charset="0"/>
              </a:rPr>
              <a:t>Oasis </a:t>
            </a:r>
            <a:r>
              <a:rPr lang="en-US" dirty="0" err="1">
                <a:latin typeface="Times New Roman" panose="02020603050405020304" pitchFamily="18" charset="0"/>
                <a:ea typeface="Times New Roman" panose="02020603050405020304" pitchFamily="18" charset="0"/>
              </a:rPr>
              <a:t>I</a:t>
            </a:r>
            <a:r>
              <a:rPr lang="en-US" dirty="0" err="1">
                <a:effectLst/>
                <a:latin typeface="Times New Roman" panose="02020603050405020304" pitchFamily="18" charset="0"/>
                <a:ea typeface="Times New Roman" panose="02020603050405020304" pitchFamily="18" charset="0"/>
              </a:rPr>
              <a:t>nfobyte</a:t>
            </a:r>
            <a:r>
              <a:rPr lang="en-US" dirty="0">
                <a:effectLst/>
                <a:latin typeface="Times New Roman" panose="02020603050405020304" pitchFamily="18" charset="0"/>
                <a:ea typeface="Times New Roman" panose="02020603050405020304" pitchFamily="18" charset="0"/>
              </a:rPr>
              <a:t> is A registered start-up, always open to connect new people with us over</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journey</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endless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learning</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great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joy!</a:t>
            </a:r>
            <a:endParaRPr lang="en-IN" dirty="0">
              <a:latin typeface="Times New Roman" panose="02020603050405020304" pitchFamily="18" charset="0"/>
              <a:ea typeface="Times New Roman" panose="02020603050405020304" pitchFamily="18" charset="0"/>
            </a:endParaRPr>
          </a:p>
          <a:p>
            <a:pPr marL="628650" marR="88900" indent="-285750" algn="just">
              <a:spcBef>
                <a:spcPts val="5"/>
              </a:spcBef>
              <a:buFont typeface="Wingdings" pitchFamily="2" charset="2"/>
              <a:buChar char="Ø"/>
            </a:pPr>
            <a:r>
              <a:rPr lang="en-US" dirty="0">
                <a:effectLst/>
                <a:latin typeface="Times New Roman" panose="02020603050405020304" pitchFamily="18" charset="0"/>
                <a:ea typeface="Times New Roman" panose="02020603050405020304" pitchFamily="18" charset="0"/>
              </a:rPr>
              <a:t>Organization turns the digital dreams of the clients into a reality. Organization works closely with</a:t>
            </a:r>
            <a:r>
              <a:rPr lang="en-US" spc="-3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throughout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development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ensure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organization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still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aligned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end-goal.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Organization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committed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producing</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exceptional</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software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each</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their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clients.</a:t>
            </a:r>
            <a:endParaRPr lang="en-IN" dirty="0">
              <a:effectLst/>
              <a:latin typeface="Times New Roman" panose="02020603050405020304" pitchFamily="18" charset="0"/>
              <a:ea typeface="Times New Roman" panose="02020603050405020304" pitchFamily="18" charset="0"/>
            </a:endParaRPr>
          </a:p>
          <a:p>
            <a:pPr algn="just">
              <a:buFont typeface="Wingdings" pitchFamily="2" charset="2"/>
              <a:buChar char="Ø"/>
            </a:pPr>
            <a:endParaRPr lang="en-US" spc="-5" dirty="0">
              <a:latin typeface="Times New Roman" panose="02020603050405020304" pitchFamily="18" charset="0"/>
              <a:ea typeface="Times New Roman" panose="02020603050405020304" pitchFamily="18" charset="0"/>
            </a:endParaRPr>
          </a:p>
        </p:txBody>
      </p:sp>
      <p:pic>
        <p:nvPicPr>
          <p:cNvPr id="3" name="image1.jpeg">
            <a:extLst>
              <a:ext uri="{FF2B5EF4-FFF2-40B4-BE49-F238E27FC236}">
                <a16:creationId xmlns:a16="http://schemas.microsoft.com/office/drawing/2014/main" id="{5B8A2A72-7D5D-58B9-4F71-869C084AF70D}"/>
              </a:ext>
            </a:extLst>
          </p:cNvPr>
          <p:cNvPicPr>
            <a:picLocks noChangeAspect="1"/>
          </p:cNvPicPr>
          <p:nvPr/>
        </p:nvPicPr>
        <p:blipFill>
          <a:blip r:embed="rId3"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338567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E51-B6E0-087B-B694-F2D4320155A4}"/>
              </a:ext>
            </a:extLst>
          </p:cNvPr>
          <p:cNvSpPr>
            <a:spLocks noGrp="1"/>
          </p:cNvSpPr>
          <p:nvPr>
            <p:ph type="title"/>
          </p:nvPr>
        </p:nvSpPr>
        <p:spPr>
          <a:xfrm>
            <a:off x="487326" y="1143789"/>
            <a:ext cx="11217348" cy="706964"/>
          </a:xfrm>
        </p:spPr>
        <p:txBody>
          <a:bodyPr/>
          <a:lstStyle/>
          <a:p>
            <a:pPr algn="ctr"/>
            <a:r>
              <a:rPr lang="en-US" dirty="0">
                <a:latin typeface="Times New Roman" panose="02020603050405020304" pitchFamily="18" charset="0"/>
                <a:cs typeface="Times New Roman" panose="02020603050405020304" pitchFamily="18" charset="0"/>
              </a:rPr>
              <a:t>PROBLEM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50CB89-CC27-858E-8EF9-21D2E6686303}"/>
              </a:ext>
            </a:extLst>
          </p:cNvPr>
          <p:cNvSpPr>
            <a:spLocks noGrp="1"/>
          </p:cNvSpPr>
          <p:nvPr>
            <p:ph idx="1"/>
          </p:nvPr>
        </p:nvSpPr>
        <p:spPr>
          <a:xfrm>
            <a:off x="1683170" y="2730822"/>
            <a:ext cx="8825659" cy="3416300"/>
          </a:xfrm>
        </p:spPr>
        <p:txBody>
          <a:bodyPr>
            <a:normAutofit fontScale="92500" lnSpcReduction="10000"/>
          </a:bodyPr>
          <a:lstStyle/>
          <a:p>
            <a:pPr>
              <a:buFont typeface="Wingdings" pitchFamily="2" charset="2"/>
              <a:buChar char="Ø"/>
            </a:pPr>
            <a:r>
              <a:rPr lang="en-US" sz="2000" b="1" dirty="0">
                <a:latin typeface="Times New Roman" panose="02020603050405020304" pitchFamily="18" charset="0"/>
                <a:cs typeface="Times New Roman" panose="02020603050405020304" pitchFamily="18" charset="0"/>
              </a:rPr>
              <a:t>Task1: Iris flower classification-                                                                                                                </a:t>
            </a:r>
          </a:p>
          <a:p>
            <a:pPr marL="0" indent="0" algn="just">
              <a:buNone/>
            </a:pPr>
            <a:r>
              <a:rPr lang="en-IN" dirty="0">
                <a:latin typeface="Times New Roman" panose="02020603050405020304" pitchFamily="18" charset="0"/>
                <a:cs typeface="Times New Roman" panose="02020603050405020304" pitchFamily="18" charset="0"/>
              </a:rPr>
              <a:t>		Iris flower has three species – </a:t>
            </a:r>
            <a:r>
              <a:rPr lang="en-IN" dirty="0" err="1">
                <a:latin typeface="Times New Roman" panose="02020603050405020304" pitchFamily="18" charset="0"/>
                <a:cs typeface="Times New Roman" panose="02020603050405020304" pitchFamily="18" charset="0"/>
              </a:rPr>
              <a:t>Setosa</a:t>
            </a:r>
            <a:r>
              <a:rPr lang="en-IN" dirty="0">
                <a:latin typeface="Times New Roman" panose="02020603050405020304" pitchFamily="18" charset="0"/>
                <a:cs typeface="Times New Roman" panose="02020603050405020304" pitchFamily="18" charset="0"/>
              </a:rPr>
              <a:t>, Versicolor and Virginica, which differs according to their measurements. Now assume that you have the measurements of the iris flowers according to their species and here your task is to train a machine learning model that can learn from the measurements of their species and classify them.</a:t>
            </a:r>
          </a:p>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000" b="1" dirty="0">
                <a:latin typeface="Times New Roman" panose="02020603050405020304" pitchFamily="18" charset="0"/>
                <a:cs typeface="Times New Roman" panose="02020603050405020304" pitchFamily="18" charset="0"/>
              </a:rPr>
              <a:t>Task 2: Unemployment analysis with Python-                      </a:t>
            </a: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Unemployment is measured by the unemployment rate which is the number of people who are unemployed as a percentage of the total labour force. We have seen a sharp increase in the unemployment rate during covid-19, so analyze the unemployment rate.</a:t>
            </a:r>
          </a:p>
          <a:p>
            <a:pPr marL="0" indent="0" algn="just">
              <a:buNone/>
            </a:pPr>
            <a:r>
              <a:rPr lang="en-IN" dirty="0">
                <a:latin typeface="Times New Roman" panose="02020603050405020304" pitchFamily="18" charset="0"/>
                <a:cs typeface="Times New Roman" panose="02020603050405020304" pitchFamily="18" charset="0"/>
              </a:rPr>
              <a:t>                                                                                                                                                                  </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0EA94381-EB8D-F8C7-372D-F5E956563AA3}"/>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335109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4329-14B9-652B-CD05-8E25F27C462C}"/>
              </a:ext>
            </a:extLst>
          </p:cNvPr>
          <p:cNvSpPr>
            <a:spLocks noGrp="1"/>
          </p:cNvSpPr>
          <p:nvPr>
            <p:ph type="title"/>
          </p:nvPr>
        </p:nvSpPr>
        <p:spPr>
          <a:xfrm>
            <a:off x="482009" y="1143789"/>
            <a:ext cx="11227981" cy="706964"/>
          </a:xfrm>
        </p:spPr>
        <p:txBody>
          <a:bodyPr/>
          <a:lstStyle/>
          <a:p>
            <a:pPr algn="ctr"/>
            <a:r>
              <a:rPr lang="en-US" dirty="0">
                <a:latin typeface="Times New Roman" panose="02020603050405020304" pitchFamily="18" charset="0"/>
                <a:cs typeface="Times New Roman" panose="02020603050405020304" pitchFamily="18" charset="0"/>
              </a:rPr>
              <a:t>PROBLEM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8C175B-D569-4FC8-1AF3-889D9EFE127E}"/>
              </a:ext>
            </a:extLst>
          </p:cNvPr>
          <p:cNvSpPr>
            <a:spLocks noGrp="1"/>
          </p:cNvSpPr>
          <p:nvPr>
            <p:ph idx="1"/>
          </p:nvPr>
        </p:nvSpPr>
        <p:spPr>
          <a:xfrm>
            <a:off x="1683169" y="2753971"/>
            <a:ext cx="8825659" cy="3416300"/>
          </a:xfrm>
        </p:spPr>
        <p:txBody>
          <a:bodyPr/>
          <a:lstStyle/>
          <a:p>
            <a:pPr>
              <a:buFont typeface="Wingdings" pitchFamily="2" charset="2"/>
              <a:buChar char="Ø"/>
            </a:pPr>
            <a:r>
              <a:rPr lang="en-US" sz="2000" b="1" dirty="0">
                <a:latin typeface="Times New Roman" panose="02020603050405020304" pitchFamily="18" charset="0"/>
                <a:cs typeface="Times New Roman" panose="02020603050405020304" pitchFamily="18" charset="0"/>
              </a:rPr>
              <a:t>Task 3: Sales Prediction using Python-</a:t>
            </a:r>
            <a:r>
              <a:rPr lang="en-IN" sz="2000" b="1"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Sales prediction means predicting how much of a product people will buy based on factors such as the amount you spend to advertise your product, the segment of people you advertise for, or the platform you are advertising on about your product. The task is to predict the sales with machine learning using Python.</a:t>
            </a:r>
            <a:endParaRPr lang="en-US"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E046BE69-86DE-CA76-149A-3AF2D3C6706B}"/>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160504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FC60-1F23-7C11-0CEA-9CA0419A3FEC}"/>
              </a:ext>
            </a:extLst>
          </p:cNvPr>
          <p:cNvSpPr>
            <a:spLocks noGrp="1"/>
          </p:cNvSpPr>
          <p:nvPr>
            <p:ph type="title"/>
          </p:nvPr>
        </p:nvSpPr>
        <p:spPr>
          <a:xfrm>
            <a:off x="487326" y="1143789"/>
            <a:ext cx="11217348" cy="706964"/>
          </a:xfrm>
        </p:spPr>
        <p:txBody>
          <a:bodyPr/>
          <a:lstStyle/>
          <a:p>
            <a:pPr algn="ctr"/>
            <a:r>
              <a:rPr lang="en-US" dirty="0">
                <a:latin typeface="Times New Roman" panose="02020603050405020304" pitchFamily="18" charset="0"/>
                <a:cs typeface="Times New Roman" panose="02020603050405020304" pitchFamily="18" charset="0"/>
              </a:rPr>
              <a:t>METHODOLOGY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85EAFA-07BA-D28C-DD11-436B990C09F9}"/>
              </a:ext>
            </a:extLst>
          </p:cNvPr>
          <p:cNvSpPr>
            <a:spLocks noGrp="1"/>
          </p:cNvSpPr>
          <p:nvPr>
            <p:ph idx="1"/>
          </p:nvPr>
        </p:nvSpPr>
        <p:spPr/>
        <p:txBody>
          <a:bodyPr>
            <a:normAutofit/>
          </a:bodyPr>
          <a:lstStyle/>
          <a:p>
            <a:pPr>
              <a:buFont typeface="Wingdings" pitchFamily="2" charset="2"/>
              <a:buChar char="Ø"/>
            </a:pPr>
            <a:r>
              <a:rPr lang="en-US" b="1" dirty="0">
                <a:latin typeface="Times New Roman" panose="02020603050405020304" pitchFamily="18" charset="0"/>
                <a:cs typeface="Times New Roman" panose="02020603050405020304" pitchFamily="18" charset="0"/>
              </a:rPr>
              <a:t>Task 1: Iris Flower classification</a:t>
            </a:r>
            <a:r>
              <a:rPr lang="en-IN" b="1" dirty="0">
                <a:latin typeface="Times New Roman" panose="02020603050405020304" pitchFamily="18" charset="0"/>
                <a:cs typeface="Times New Roman" panose="02020603050405020304" pitchFamily="18" charset="0"/>
              </a:rPr>
              <a:t>:</a:t>
            </a:r>
          </a:p>
          <a:p>
            <a:pPr marL="400050" lvl="1" indent="0">
              <a:buNone/>
            </a:pPr>
            <a:r>
              <a:rPr lang="en-IN" sz="1800" dirty="0">
                <a:latin typeface="Times New Roman" panose="02020603050405020304" pitchFamily="18" charset="0"/>
                <a:cs typeface="Times New Roman" panose="02020603050405020304" pitchFamily="18" charset="0"/>
              </a:rPr>
              <a:t>Logistic Regression</a:t>
            </a:r>
            <a:endParaRPr lang="en-IN" sz="100" dirty="0">
              <a:latin typeface="Times New Roman" panose="02020603050405020304" pitchFamily="18" charset="0"/>
              <a:cs typeface="Times New Roman" panose="02020603050405020304" pitchFamily="18" charset="0"/>
            </a:endParaRPr>
          </a:p>
          <a:p>
            <a:pPr>
              <a:buFont typeface="Wingdings" pitchFamily="2" charset="2"/>
              <a:buChar char="Ø"/>
            </a:pPr>
            <a:r>
              <a:rPr lang="en-IN" b="1" dirty="0">
                <a:latin typeface="Times New Roman" panose="02020603050405020304" pitchFamily="18" charset="0"/>
                <a:cs typeface="Times New Roman" panose="02020603050405020304" pitchFamily="18" charset="0"/>
              </a:rPr>
              <a:t>Task 2: Unemployment  analysis using Python:</a:t>
            </a:r>
            <a:r>
              <a:rPr lang="en-IN" dirty="0">
                <a:latin typeface="Times New Roman" panose="02020603050405020304" pitchFamily="18" charset="0"/>
                <a:cs typeface="Times New Roman" panose="02020603050405020304" pitchFamily="18" charset="0"/>
              </a:rPr>
              <a:t>						</a:t>
            </a:r>
          </a:p>
          <a:p>
            <a:pPr marL="400050" lvl="1" indent="0">
              <a:buNone/>
            </a:pPr>
            <a:r>
              <a:rPr lang="en-IN" sz="1800" dirty="0">
                <a:latin typeface="Times New Roman" panose="02020603050405020304" pitchFamily="18" charset="0"/>
                <a:cs typeface="Times New Roman" panose="02020603050405020304" pitchFamily="18" charset="0"/>
              </a:rPr>
              <a:t>Histogram, Pair-plot, Bar graph, line plot</a:t>
            </a:r>
          </a:p>
          <a:p>
            <a:pPr marL="400050" lvl="1" indent="0">
              <a:buNone/>
            </a:pPr>
            <a:endParaRPr lang="en-IN" sz="100" dirty="0">
              <a:latin typeface="Times New Roman" panose="02020603050405020304" pitchFamily="18" charset="0"/>
              <a:cs typeface="Times New Roman" panose="02020603050405020304" pitchFamily="18" charset="0"/>
            </a:endParaRPr>
          </a:p>
          <a:p>
            <a:pPr>
              <a:buFont typeface="Wingdings" pitchFamily="2" charset="2"/>
              <a:buChar char="Ø"/>
            </a:pPr>
            <a:r>
              <a:rPr lang="en-IN" b="1" dirty="0">
                <a:latin typeface="Times New Roman" panose="02020603050405020304" pitchFamily="18" charset="0"/>
                <a:cs typeface="Times New Roman" panose="02020603050405020304" pitchFamily="18" charset="0"/>
              </a:rPr>
              <a:t>Task 3: Sales prediction using machine learning:	</a:t>
            </a:r>
            <a:r>
              <a:rPr lang="en-IN" dirty="0">
                <a:latin typeface="Times New Roman" panose="02020603050405020304" pitchFamily="18" charset="0"/>
                <a:cs typeface="Times New Roman" panose="02020603050405020304" pitchFamily="18" charset="0"/>
              </a:rPr>
              <a:t>					</a:t>
            </a:r>
          </a:p>
          <a:p>
            <a:pPr marL="400050" lvl="1" indent="0">
              <a:buNone/>
            </a:pPr>
            <a:r>
              <a:rPr lang="en-IN" sz="1800" dirty="0">
                <a:latin typeface="Times New Roman" panose="02020603050405020304" pitchFamily="18" charset="0"/>
                <a:cs typeface="Times New Roman" panose="02020603050405020304" pitchFamily="18" charset="0"/>
              </a:rPr>
              <a:t>Linear Regression</a:t>
            </a:r>
            <a:endParaRPr lang="en-US" sz="1800"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3ED3DA18-AB7C-4D4D-A2AA-CDE3406E5257}"/>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298910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1391-74CA-201F-52CE-D4E57337E78C}"/>
              </a:ext>
            </a:extLst>
          </p:cNvPr>
          <p:cNvSpPr>
            <a:spLocks noGrp="1"/>
          </p:cNvSpPr>
          <p:nvPr>
            <p:ph type="title"/>
          </p:nvPr>
        </p:nvSpPr>
        <p:spPr>
          <a:xfrm>
            <a:off x="487326" y="1154422"/>
            <a:ext cx="11217348" cy="706964"/>
          </a:xfrm>
        </p:spPr>
        <p:txBody>
          <a:bodyPr/>
          <a:lstStyle/>
          <a:p>
            <a:pPr algn="ctr"/>
            <a:r>
              <a:rPr lang="en-US"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3EEACF-3DF3-0F10-240D-E3E9AD84501E}"/>
              </a:ext>
            </a:extLst>
          </p:cNvPr>
          <p:cNvSpPr>
            <a:spLocks noGrp="1"/>
          </p:cNvSpPr>
          <p:nvPr>
            <p:ph idx="1"/>
          </p:nvPr>
        </p:nvSpPr>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Machine learning algorithms are used to classify Iris flower classification into </a:t>
            </a:r>
            <a:r>
              <a:rPr lang="en-US" dirty="0" err="1">
                <a:latin typeface="Times New Roman" panose="02020603050405020304" pitchFamily="18" charset="0"/>
                <a:cs typeface="Times New Roman" panose="02020603050405020304" pitchFamily="18" charset="0"/>
              </a:rPr>
              <a:t>Setosa</a:t>
            </a:r>
            <a:r>
              <a:rPr lang="en-US" dirty="0">
                <a:latin typeface="Times New Roman" panose="02020603050405020304" pitchFamily="18" charset="0"/>
                <a:cs typeface="Times New Roman" panose="02020603050405020304" pitchFamily="18" charset="0"/>
              </a:rPr>
              <a:t>, Virginica, and Versicolor.</a:t>
            </a:r>
          </a:p>
          <a:p>
            <a:pPr>
              <a:buFont typeface="Wingdings" pitchFamily="2" charset="2"/>
              <a:buChar char="Ø"/>
            </a:pPr>
            <a:r>
              <a:rPr lang="en-US" dirty="0">
                <a:latin typeface="Times New Roman" panose="02020603050405020304" pitchFamily="18" charset="0"/>
                <a:cs typeface="Times New Roman" panose="02020603050405020304" pitchFamily="18" charset="0"/>
              </a:rPr>
              <a:t>Unemployment classification is done using different data visualization technique.</a:t>
            </a:r>
          </a:p>
          <a:p>
            <a:pPr>
              <a:buFont typeface="Wingdings" pitchFamily="2" charset="2"/>
              <a:buChar char="Ø"/>
            </a:pPr>
            <a:r>
              <a:rPr lang="en-IN" dirty="0">
                <a:latin typeface="Times New Roman" panose="02020603050405020304" pitchFamily="18" charset="0"/>
                <a:cs typeface="Times New Roman" panose="02020603050405020304" pitchFamily="18" charset="0"/>
              </a:rPr>
              <a:t>The machine learning algorithm, linear regression is used to predict the sales.</a:t>
            </a:r>
          </a:p>
        </p:txBody>
      </p:sp>
      <p:pic>
        <p:nvPicPr>
          <p:cNvPr id="4" name="image1.jpeg">
            <a:extLst>
              <a:ext uri="{FF2B5EF4-FFF2-40B4-BE49-F238E27FC236}">
                <a16:creationId xmlns:a16="http://schemas.microsoft.com/office/drawing/2014/main" id="{EA6FE625-4B21-7E13-F180-0CD74ECBD891}"/>
              </a:ext>
            </a:extLst>
          </p:cNvPr>
          <p:cNvPicPr>
            <a:picLocks noChangeAspect="1"/>
          </p:cNvPicPr>
          <p:nvPr/>
        </p:nvPicPr>
        <p:blipFill>
          <a:blip r:embed="rId2" cstate="print"/>
          <a:stretch>
            <a:fillRect/>
          </a:stretch>
        </p:blipFill>
        <p:spPr>
          <a:xfrm>
            <a:off x="528320" y="538480"/>
            <a:ext cx="1155032" cy="1101587"/>
          </a:xfrm>
          <a:prstGeom prst="rect">
            <a:avLst/>
          </a:prstGeom>
        </p:spPr>
      </p:pic>
    </p:spTree>
    <p:extLst>
      <p:ext uri="{BB962C8B-B14F-4D97-AF65-F5344CB8AC3E}">
        <p14:creationId xmlns:p14="http://schemas.microsoft.com/office/powerpoint/2010/main" val="3283167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heme1" id="{334DDD87-E446-AA4D-95CA-907E04A4E5AC}" vid="{EE581A7D-3F1C-D44C-A739-47B1AFE02D0D}"/>
    </a:ext>
  </a:extLst>
</a:theme>
</file>

<file path=docProps/app.xml><?xml version="1.0" encoding="utf-8"?>
<Properties xmlns="http://schemas.openxmlformats.org/officeDocument/2006/extended-properties" xmlns:vt="http://schemas.openxmlformats.org/officeDocument/2006/docPropsVTypes">
  <Template>Theme1</Template>
  <TotalTime>632</TotalTime>
  <Words>850</Words>
  <Application>Microsoft Macintosh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Theme1</vt:lpstr>
      <vt:lpstr> Vidya Pratishthan’s Kamalnayan Bajaj Institute of Engineering and Technology, Baramati</vt:lpstr>
      <vt:lpstr>CONTENTS</vt:lpstr>
      <vt:lpstr>DOMAIN</vt:lpstr>
      <vt:lpstr>OBJECTIVES</vt:lpstr>
      <vt:lpstr>COMPANY PROFILE</vt:lpstr>
      <vt:lpstr>PROBLEM STATEMENTS</vt:lpstr>
      <vt:lpstr>PROBLEM STATEMENTS</vt:lpstr>
      <vt:lpstr>METHODOLOGY USED</vt:lpstr>
      <vt:lpstr>SOLUTION</vt:lpstr>
      <vt:lpstr>RESULT OF IRIS FLOWER CLASSIFICATION</vt:lpstr>
      <vt:lpstr>RESULT OF UNEMPLOYMENT ANALYSIS</vt:lpstr>
      <vt:lpstr>RESULT OF SALES PREDICTION</vt:lpstr>
      <vt:lpstr>ADVANTAGES AND DISADVANTAGES</vt:lpstr>
      <vt:lpstr>CONCLUSION</vt:lpstr>
      <vt:lpstr>FUTURE SCOPE</vt:lpstr>
      <vt:lpstr>CERTIFICATE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Barawkar</dc:creator>
  <cp:lastModifiedBy>Rohit Dhotre</cp:lastModifiedBy>
  <cp:revision>52</cp:revision>
  <dcterms:created xsi:type="dcterms:W3CDTF">2023-05-09T02:07:57Z</dcterms:created>
  <dcterms:modified xsi:type="dcterms:W3CDTF">2023-05-12T11:32:50Z</dcterms:modified>
</cp:coreProperties>
</file>