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2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501D9F-96C1-474A-8BE6-2E86A7EABCB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919EB0-8877-4AB2-9E52-69BA73DA0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2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architecture/glossary#host-view-tree-and-host-view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native.dev/architecture/xplat-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architecture/xplat-implementatio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architecture/glossary#react-element-tree-and-react-el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native.dev/architecture/render-pipeline" TargetMode="External"/><Relationship Id="rId4" Type="http://schemas.openxmlformats.org/officeDocument/2006/relationships/hyperlink" Target="https://reactnative.dev/architecture/glossary#react-host-components-or-host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architecture/glossary#react-shadow-tree-and-react-shadow-nod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F7E80-3F93-1E3A-8A63-A3AC47455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React native Architecture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5099E9-B70A-C37A-7E16-18DE37AC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035" y="4355929"/>
            <a:ext cx="7891272" cy="1069848"/>
          </a:xfrm>
        </p:spPr>
        <p:txBody>
          <a:bodyPr/>
          <a:lstStyle/>
          <a:p>
            <a:r>
              <a:rPr lang="en-US" dirty="0"/>
              <a:t>by Dr. DSR Murthy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Commit 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The commit phase consists of two operations: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Optimistic Display"/>
              </a:rPr>
              <a:t>Layout Calculation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timistic Display"/>
              </a:rPr>
              <a:t> and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Optimistic Display"/>
              </a:rPr>
              <a:t>Tree Promotion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timistic Display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Optimistic Display"/>
              </a:rPr>
              <a:t>Layout Calculation: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timistic Display"/>
              </a:rPr>
              <a:t> 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This operation calculates the position and size of each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Node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. In React Native, this involves invoking Yoga to calculate the layout of each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Node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. The actual calculation requires each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Node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’s styles which originate from a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Element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in JavaScript. It also requires the layout constraints of the root of the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, which determines the amount of available space that the resulting nodes can occupy.</a:t>
            </a:r>
          </a:p>
        </p:txBody>
      </p:sp>
      <p:pic>
        <p:nvPicPr>
          <p:cNvPr id="4098" name="Picture 2" descr="Phase two: commit">
            <a:extLst>
              <a:ext uri="{FF2B5EF4-FFF2-40B4-BE49-F238E27FC236}">
                <a16:creationId xmlns:a16="http://schemas.microsoft.com/office/drawing/2014/main" xmlns="" id="{85374C8F-C2D4-D374-FB1C-76793FD5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88623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4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Commit 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098" name="Picture 2" descr="Phase two: commit">
            <a:extLst>
              <a:ext uri="{FF2B5EF4-FFF2-40B4-BE49-F238E27FC236}">
                <a16:creationId xmlns:a16="http://schemas.microsoft.com/office/drawing/2014/main" xmlns="" id="{85374C8F-C2D4-D374-FB1C-76793FD5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88623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28CBDE-76E4-C402-1BA6-86855006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19" y="1050580"/>
            <a:ext cx="9875004" cy="47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Commit – Tree Promotion 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C1E21"/>
                </a:solidFill>
                <a:effectLst/>
                <a:latin typeface="Optimistic Display"/>
              </a:rPr>
              <a:t>Tree Promotion (New Tree → Next Tree):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This operation promotes the new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as the “next tree” to be mounted. This promotion indicates that the new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has all the information to be mounted and represents the latest state of the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Element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. The “next tree” mounts on the next “tick” of the UI Thread.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E21"/>
              </a:solidFill>
              <a:latin typeface="Optimistic Display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These operations are asynchronously executed on a background thread.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 All the calculations entirely executes in C++ with host platform layer for interop.</a:t>
            </a:r>
          </a:p>
        </p:txBody>
      </p:sp>
      <p:pic>
        <p:nvPicPr>
          <p:cNvPr id="4098" name="Picture 2" descr="Phase two: commit">
            <a:extLst>
              <a:ext uri="{FF2B5EF4-FFF2-40B4-BE49-F238E27FC236}">
                <a16:creationId xmlns:a16="http://schemas.microsoft.com/office/drawing/2014/main" xmlns="" id="{85374C8F-C2D4-D374-FB1C-76793FD5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88623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Mount 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The mount phase transforms the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React Shadow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(which now contains data from layout calculation) into a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Host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lang="en-US" sz="2400" b="0" i="1" dirty="0">
                <a:solidFill>
                  <a:srgbClr val="1C1E21"/>
                </a:solidFill>
                <a:effectLst/>
                <a:latin typeface="Optimistic Display"/>
              </a:rPr>
              <a:t>View Tree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 with rendered pixels on the screen.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E21"/>
              </a:solidFill>
              <a:latin typeface="Optimistic Display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Optimistic Display"/>
              </a:rPr>
              <a:t>React element tree: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FMono-Regular"/>
              </a:rPr>
              <a:t>&lt;View&gt;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SFMono-Regular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SFMono-Regular"/>
              </a:rPr>
              <a:t>&lt;Text&gt;Welcome to React  Native&lt;/Text&gt;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SFMono-Regular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SFMono-Regular"/>
              </a:rPr>
              <a:t>&lt;/View&gt;</a:t>
            </a:r>
            <a:endParaRPr lang="en-US" sz="2400" b="0" i="0" dirty="0">
              <a:solidFill>
                <a:srgbClr val="FF0000"/>
              </a:solidFill>
              <a:effectLst/>
              <a:latin typeface="Optimistic Display"/>
            </a:endParaRPr>
          </a:p>
        </p:txBody>
      </p:sp>
      <p:pic>
        <p:nvPicPr>
          <p:cNvPr id="5122" name="Picture 2" descr="Phase three: mount">
            <a:extLst>
              <a:ext uri="{FF2B5EF4-FFF2-40B4-BE49-F238E27FC236}">
                <a16:creationId xmlns:a16="http://schemas.microsoft.com/office/drawing/2014/main" xmlns="" id="{71EC495C-1455-2FEF-314F-2D23E3FA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6381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3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At a high level, React Native renderer creates a corresponding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istic Display"/>
                <a:hlinkClick r:id="rId3"/>
              </a:rPr>
              <a:t>Host 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for each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Shadow 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and mounts it on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In the example above, the renderer creates an instance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android.view.ViewGroup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for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&lt;View&gt;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android.widget.TextView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for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&lt;Text&gt;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and populates it with “Welcome to React Native”.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Similarly for iOS 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UIView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is created with and text is populated with a call to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ifm-font-family-monospace)"/>
              </a:rPr>
              <a:t>NSLayoutManager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timistic Display"/>
              </a:rPr>
              <a:t>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Each host view is then configured to use props from its React Shadow Node, and its size and position is configured using the calculated layout information.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Phase three: mount">
            <a:extLst>
              <a:ext uri="{FF2B5EF4-FFF2-40B4-BE49-F238E27FC236}">
                <a16:creationId xmlns:a16="http://schemas.microsoft.com/office/drawing/2014/main" xmlns="" id="{71EC495C-1455-2FEF-314F-2D23E3FA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6381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3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122" name="Picture 2" descr="Phase three: mount">
            <a:extLst>
              <a:ext uri="{FF2B5EF4-FFF2-40B4-BE49-F238E27FC236}">
                <a16:creationId xmlns:a16="http://schemas.microsoft.com/office/drawing/2014/main" xmlns="" id="{71EC495C-1455-2FEF-314F-2D23E3FA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6381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tep two">
            <a:extLst>
              <a:ext uri="{FF2B5EF4-FFF2-40B4-BE49-F238E27FC236}">
                <a16:creationId xmlns:a16="http://schemas.microsoft.com/office/drawing/2014/main" xmlns="" id="{EC5BA611-6837-6967-870F-FEA21D8C6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1"/>
          <a:stretch/>
        </p:blipFill>
        <p:spPr bwMode="auto">
          <a:xfrm>
            <a:off x="679925" y="1605756"/>
            <a:ext cx="11059791" cy="38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8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1420830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122" name="Picture 2" descr="Phase three: mount">
            <a:extLst>
              <a:ext uri="{FF2B5EF4-FFF2-40B4-BE49-F238E27FC236}">
                <a16:creationId xmlns:a16="http://schemas.microsoft.com/office/drawing/2014/main" xmlns="" id="{71EC495C-1455-2FEF-314F-2D23E3FA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26381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CC2FB4-E36A-5C00-9BFA-A9F59077B385}"/>
              </a:ext>
            </a:extLst>
          </p:cNvPr>
          <p:cNvSpPr txBox="1"/>
          <p:nvPr/>
        </p:nvSpPr>
        <p:spPr>
          <a:xfrm>
            <a:off x="314629" y="685800"/>
            <a:ext cx="11877369" cy="63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C1E21"/>
              </a:solidFill>
              <a:effectLst/>
              <a:uLnTx/>
              <a:uFillTx/>
              <a:latin typeface="Optimistic Display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Tree Diffing: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 This step computes the diff between the “previously rendered tree” and the “next tree” entirely in C++. The result is a list of atomic mutation operations to be performed on host views. This step is also where the React Shadow Tree is flattened to avoid creating unnecessary host views.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Tree Promotion (Next Tree → Rendered Tree)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: This step atomically promotes the “next tree” to “previously rendered tree” so that the next mount phase computes a diff against the proper tree.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View Mounting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: This step applies the atomic mutation operations onto corresponding host views. This step executes in the 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host platform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1E21"/>
                </a:solidFill>
                <a:effectLst/>
                <a:uLnTx/>
                <a:uFillTx/>
                <a:latin typeface="Optimistic Display"/>
                <a:ea typeface="+mn-ea"/>
                <a:cs typeface="+mn-cs"/>
              </a:rPr>
              <a:t> on UI thread.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3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React State Updates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1420830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8AA4F9-1A27-BF53-9A86-76F923F9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89" y="1307690"/>
            <a:ext cx="8795420" cy="45438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81A0675A-3678-7DF8-AFC8-0AE4782F1DF5}"/>
              </a:ext>
            </a:extLst>
          </p:cNvPr>
          <p:cNvSpPr/>
          <p:nvPr/>
        </p:nvSpPr>
        <p:spPr>
          <a:xfrm>
            <a:off x="7986483" y="5964688"/>
            <a:ext cx="2507226" cy="461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1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React State Updates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1420830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9218" name="Picture 2" descr="Render pipeline 4">
            <a:extLst>
              <a:ext uri="{FF2B5EF4-FFF2-40B4-BE49-F238E27FC236}">
                <a16:creationId xmlns:a16="http://schemas.microsoft.com/office/drawing/2014/main" xmlns="" id="{42A39EF3-62DB-A43F-1FE9-02DDF9924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26445"/>
            <a:ext cx="12192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AABFF5-B58D-4944-5BC1-3EC5D33D745E}"/>
              </a:ext>
            </a:extLst>
          </p:cNvPr>
          <p:cNvSpPr txBox="1"/>
          <p:nvPr/>
        </p:nvSpPr>
        <p:spPr>
          <a:xfrm>
            <a:off x="1322438" y="808195"/>
            <a:ext cx="103484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Notice that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Node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maps to a host view with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red 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, 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Node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maps to a host view with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blue 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 Assume that as the result of a state update in JavaScript product logic, the background of the first nested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&lt;View&gt;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changes from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'red'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'yellow'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 This is what the new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 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might look: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Phase2 : React State Updates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1545164" y="1129822"/>
            <a:ext cx="10981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FF0000"/>
                </a:solidFill>
                <a:effectLst/>
                <a:latin typeface="SFMono-Regular"/>
              </a:rPr>
              <a:t>&lt;View style={{ 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SFMono-Regular"/>
              </a:rPr>
              <a:t>backgroundColor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SFMono-Regular"/>
              </a:rPr>
              <a:t>: 'yellow', height: 20, width: 20 }}/&gt;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SFMono-Regular"/>
              </a:rPr>
            </a:br>
            <a:r>
              <a:rPr lang="en-IN" sz="2000" b="0" i="0" dirty="0">
                <a:solidFill>
                  <a:srgbClr val="FF0000"/>
                </a:solidFill>
                <a:effectLst/>
                <a:latin typeface="SFMono-Regular"/>
              </a:rPr>
              <a:t>&lt;View style={{ 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SFMono-Regular"/>
              </a:rPr>
              <a:t>backgroundColor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SFMono-Regular"/>
              </a:rPr>
              <a:t>: 'blue', height: 20, width: 20 }} /&gt;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42" name="Picture 2" descr="Render pipeline 6">
            <a:extLst>
              <a:ext uri="{FF2B5EF4-FFF2-40B4-BE49-F238E27FC236}">
                <a16:creationId xmlns:a16="http://schemas.microsoft.com/office/drawing/2014/main" xmlns="" id="{D5BA4B97-16DB-63F7-2549-62FD7701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" y="2367725"/>
            <a:ext cx="12093679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4B98E599-51F2-7A11-07E7-3696407C9F38}"/>
              </a:ext>
            </a:extLst>
          </p:cNvPr>
          <p:cNvSpPr/>
          <p:nvPr/>
        </p:nvSpPr>
        <p:spPr>
          <a:xfrm>
            <a:off x="5279923" y="685800"/>
            <a:ext cx="373625" cy="44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8E840F08-6D3A-7F16-34D6-1544C5A7F886}"/>
              </a:ext>
            </a:extLst>
          </p:cNvPr>
          <p:cNvSpPr/>
          <p:nvPr/>
        </p:nvSpPr>
        <p:spPr>
          <a:xfrm>
            <a:off x="8652387" y="5728178"/>
            <a:ext cx="629265" cy="294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3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React Native Architecture - Fabric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34297" y="2143432"/>
            <a:ext cx="11661057" cy="279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Fabric is React Native's new rendering system, a conceptual evolution of the legacy render system. The core principles are to unify more render logic in C++,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improve interoperability with host platforms, and to unlock new capabilities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for React Native.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4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Platform interop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8E840F08-6D3A-7F16-34D6-1544C5A7F886}"/>
              </a:ext>
            </a:extLst>
          </p:cNvPr>
          <p:cNvSpPr/>
          <p:nvPr/>
        </p:nvSpPr>
        <p:spPr>
          <a:xfrm>
            <a:off x="8652387" y="5728178"/>
            <a:ext cx="629265" cy="294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266" name="Picture 2" descr="Cross-platform implementation diagram">
            <a:extLst>
              <a:ext uri="{FF2B5EF4-FFF2-40B4-BE49-F238E27FC236}">
                <a16:creationId xmlns:a16="http://schemas.microsoft.com/office/drawing/2014/main" xmlns="" id="{1174218E-36DB-E8A4-3309-68BA9EFA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54020"/>
            <a:ext cx="11826875" cy="490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2E96E5-FB53-83C4-E97A-4A1B5DD0771B}"/>
              </a:ext>
            </a:extLst>
          </p:cNvPr>
          <p:cNvSpPr txBox="1"/>
          <p:nvPr/>
        </p:nvSpPr>
        <p:spPr>
          <a:xfrm>
            <a:off x="1750140" y="984524"/>
            <a:ext cx="9134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4"/>
              </a:rPr>
              <a:t>https://reactnative.dev/architecture/xplat-implementation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284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For Thread Model visit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2E96E5-FB53-83C4-E97A-4A1B5DD0771B}"/>
              </a:ext>
            </a:extLst>
          </p:cNvPr>
          <p:cNvSpPr txBox="1"/>
          <p:nvPr/>
        </p:nvSpPr>
        <p:spPr>
          <a:xfrm>
            <a:off x="1622321" y="1577991"/>
            <a:ext cx="9134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3"/>
              </a:rPr>
              <a:t>https://reactnative.dev/architecture/xplat-implementation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12290" name="Picture 2" descr="Threading model use case one">
            <a:extLst>
              <a:ext uri="{FF2B5EF4-FFF2-40B4-BE49-F238E27FC236}">
                <a16:creationId xmlns:a16="http://schemas.microsoft.com/office/drawing/2014/main" xmlns="" id="{AFE924FB-F611-8D1C-A84B-129FA6E8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08" y="2571597"/>
            <a:ext cx="10169984" cy="28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0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React Native Architecture - Fabric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1132208" y="487025"/>
            <a:ext cx="1166105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Benefits of Fabric:</a:t>
            </a:r>
          </a:p>
          <a:p>
            <a:endParaRPr lang="en-IN" sz="2400" dirty="0"/>
          </a:p>
          <a:p>
            <a:r>
              <a:rPr lang="en-IN" sz="2400" dirty="0"/>
              <a:t>- Code quality, performance  and extensibility.</a:t>
            </a:r>
          </a:p>
          <a:p>
            <a:r>
              <a:rPr lang="en-IN" sz="2400" dirty="0"/>
              <a:t>	- type safety</a:t>
            </a:r>
          </a:p>
          <a:p>
            <a:r>
              <a:rPr lang="en-IN" sz="2400" dirty="0"/>
              <a:t>	- Shared C++ code between host view and react view.</a:t>
            </a:r>
          </a:p>
          <a:p>
            <a:r>
              <a:rPr lang="en-IN" sz="2400" dirty="0"/>
              <a:t>	- Better host platform interop. (Android/IOS/Web)</a:t>
            </a:r>
          </a:p>
          <a:p>
            <a:r>
              <a:rPr lang="en-IN" sz="2400" dirty="0"/>
              <a:t>	- improved performance with  consistency</a:t>
            </a:r>
          </a:p>
          <a:p>
            <a:r>
              <a:rPr lang="en-IN" sz="2400" dirty="0"/>
              <a:t>	- faster start-up</a:t>
            </a:r>
          </a:p>
          <a:p>
            <a:r>
              <a:rPr lang="en-IN" sz="2400" dirty="0"/>
              <a:t>	- less serialization of data between  </a:t>
            </a:r>
            <a:r>
              <a:rPr lang="en-IN" sz="2400" dirty="0" err="1"/>
              <a:t>js</a:t>
            </a:r>
            <a:r>
              <a:rPr lang="en-IN" sz="2400" dirty="0"/>
              <a:t> and host platform.</a:t>
            </a:r>
          </a:p>
          <a:p>
            <a:endParaRPr lang="en-IN" sz="2400" dirty="0"/>
          </a:p>
          <a:p>
            <a:r>
              <a:rPr lang="en-IN" sz="2400" dirty="0"/>
              <a:t>- Improved interop between host view and react view with async. rendering</a:t>
            </a:r>
          </a:p>
          <a:p>
            <a:r>
              <a:rPr lang="en-IN" sz="2400" dirty="0"/>
              <a:t>- support multi-priority  and sync. events.</a:t>
            </a:r>
          </a:p>
          <a:p>
            <a:r>
              <a:rPr lang="en-IN" sz="2400" dirty="0"/>
              <a:t>- Integration with React suspense more intuitive design</a:t>
            </a:r>
          </a:p>
          <a:p>
            <a:r>
              <a:rPr lang="en-IN" sz="2400" dirty="0"/>
              <a:t>- Enable react concurrent feature on react native.</a:t>
            </a:r>
          </a:p>
          <a:p>
            <a:r>
              <a:rPr lang="en-IN" sz="2400" dirty="0"/>
              <a:t>- Easy implementation of server side rendering.</a:t>
            </a:r>
          </a:p>
        </p:txBody>
      </p:sp>
    </p:spTree>
    <p:extLst>
      <p:ext uri="{BB962C8B-B14F-4D97-AF65-F5344CB8AC3E}">
        <p14:creationId xmlns:p14="http://schemas.microsoft.com/office/powerpoint/2010/main" val="25810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Render – Commit -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566103" y="2001192"/>
            <a:ext cx="11975691" cy="279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React Native renderer goes through a sequence of work to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render React logic to a host platform. This sequence of work is called the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render pipeline and occurs for initial renders and updates to the UI state.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5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Render – Commit -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216308" y="673579"/>
            <a:ext cx="11975691" cy="667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r>
              <a:rPr lang="en-US" sz="2400" dirty="0">
                <a:solidFill>
                  <a:srgbClr val="FF0000"/>
                </a:solidFill>
              </a:rPr>
              <a:t>The render pipeline can be broken into three phases: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Render: </a:t>
            </a:r>
            <a:r>
              <a:rPr lang="en-US" sz="2400" dirty="0"/>
              <a:t>React executes product logic which creates a React Element Trees in JavaScript. From this tree, the renderer creates a React Shadow Tree in C++.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: After a React Shadow Tree is fully created, the renderer triggers a commit.</a:t>
            </a:r>
          </a:p>
          <a:p>
            <a:r>
              <a:rPr lang="en-US" sz="2400" dirty="0"/>
              <a:t>This promotes both the React Element Tree and the newly created React Shadow Tree as the “next tree” to be mounted. This also schedules calculation of its layout </a:t>
            </a:r>
          </a:p>
          <a:p>
            <a:r>
              <a:rPr lang="en-US" sz="2400" dirty="0"/>
              <a:t>information.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Mount: </a:t>
            </a:r>
            <a:r>
              <a:rPr lang="en-US" sz="2400" dirty="0"/>
              <a:t>The React Shadow Tree, now with the results of layout calculation,</a:t>
            </a:r>
          </a:p>
          <a:p>
            <a:r>
              <a:rPr lang="en-US" sz="2400" dirty="0"/>
              <a:t>is transformed into a Host View Tree.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 Native in the Facebook app is backed by the new renderer.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8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Render – Commit - Mount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817445" y="830768"/>
            <a:ext cx="10214347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2" descr="React Native renderer Data flow">
            <a:extLst>
              <a:ext uri="{FF2B5EF4-FFF2-40B4-BE49-F238E27FC236}">
                <a16:creationId xmlns:a16="http://schemas.microsoft.com/office/drawing/2014/main" xmlns="" id="{137A2FB9-8BBC-BD86-474B-7D57C9C4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4" y="890663"/>
            <a:ext cx="5986104" cy="584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Initial Render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216308" y="673579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566103" y="1674674"/>
            <a:ext cx="108294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1C1E21"/>
                </a:solidFill>
                <a:latin typeface="Optimistic Display"/>
              </a:rPr>
              <a:t>For example,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MyComponent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/&gt;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is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istic Display"/>
                <a:hlinkClick r:id="rId3"/>
              </a:rPr>
              <a:t>React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recursively reduces this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to a terminal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istic Display"/>
                <a:hlinkClick r:id="rId4"/>
              </a:rPr>
              <a:t>React Host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by invoking it (or its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render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method if implemented with a JavaScript class) until every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cannot be reduced any further.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Now we have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 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istic Display"/>
                <a:hlinkClick r:id="rId4"/>
              </a:rPr>
              <a:t>React Host Components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1C1E21"/>
                </a:solidFill>
                <a:latin typeface="Optimistic Display"/>
                <a:hlinkClick r:id="rId5"/>
              </a:rPr>
              <a:t>https://reactnative.dev/architecture/render-pipeline</a:t>
            </a:r>
            <a:endParaRPr lang="en-US" altLang="en-US" sz="36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Phase1 : Render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811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During this process of element reduction, as each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is invoked, the renderer also synchronously creates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  <a:hlinkClick r:id="rId3"/>
              </a:rPr>
              <a:t>React Shadow 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&lt;View&gt;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leads to the creation of a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ViewShadowNode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object, and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&lt;Text&gt;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leads to the creation of 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TextShadowNode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object.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Whenever React creates a parent-child relationship between two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Element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, the renderer creates the same relationship between the corresponding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Shadow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. This is how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React Shadow 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Optimistic Display"/>
              </a:rPr>
              <a:t> is assembled.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Optimistic Display"/>
              </a:rPr>
              <a:t>The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Optimistic Display"/>
              </a:rPr>
              <a:t>React Shadow Tree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timistic Display"/>
              </a:rPr>
              <a:t> is immutable. (Clone done for every update)</a:t>
            </a:r>
            <a:endParaRPr lang="en-US" altLang="en-US" sz="2400" dirty="0">
              <a:solidFill>
                <a:srgbClr val="FF0000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AFC21C-BD72-EEE4-C405-11986E194E7C}"/>
              </a:ext>
            </a:extLst>
          </p:cNvPr>
          <p:cNvSpPr txBox="1"/>
          <p:nvPr/>
        </p:nvSpPr>
        <p:spPr>
          <a:xfrm>
            <a:off x="1" y="39469"/>
            <a:ext cx="12191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Phase1 : Render</a:t>
            </a:r>
            <a:endParaRPr lang="en-IN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7BEBB4-0DFA-27E5-5DBE-A8101441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3441" r="22365" b="10001"/>
          <a:stretch/>
        </p:blipFill>
        <p:spPr bwMode="auto">
          <a:xfrm>
            <a:off x="-1" y="39469"/>
            <a:ext cx="1132209" cy="12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DF1A5-D943-A339-DA58-BB0DC4E5244A}"/>
              </a:ext>
            </a:extLst>
          </p:cNvPr>
          <p:cNvSpPr txBox="1"/>
          <p:nvPr/>
        </p:nvSpPr>
        <p:spPr>
          <a:xfrm>
            <a:off x="314630" y="880056"/>
            <a:ext cx="11975691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1355E7-3802-706A-17E1-A7F5A036A752}"/>
              </a:ext>
            </a:extLst>
          </p:cNvPr>
          <p:cNvSpPr txBox="1"/>
          <p:nvPr/>
        </p:nvSpPr>
        <p:spPr>
          <a:xfrm>
            <a:off x="378541" y="1446910"/>
            <a:ext cx="11434918" cy="386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Optimistic Displa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Phase one: render">
            <a:extLst>
              <a:ext uri="{FF2B5EF4-FFF2-40B4-BE49-F238E27FC236}">
                <a16:creationId xmlns:a16="http://schemas.microsoft.com/office/drawing/2014/main" xmlns="" id="{CF9B2D2B-2EC4-04D2-E37D-4346642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929"/>
            <a:ext cx="121920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67762-8742-E9B6-5807-3919D5A15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19" y="945433"/>
            <a:ext cx="10376449" cy="50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610</TotalTime>
  <Words>383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Optimistic Display</vt:lpstr>
      <vt:lpstr>Rockwell</vt:lpstr>
      <vt:lpstr>Rockwell Condensed</vt:lpstr>
      <vt:lpstr>SFMono-Regular</vt:lpstr>
      <vt:lpstr>var(--ifm-font-family-monospace)</vt:lpstr>
      <vt:lpstr>Wingdings</vt:lpstr>
      <vt:lpstr>Wood Type</vt:lpstr>
      <vt:lpstr>React native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with Redux</dc:title>
  <dc:creator>DSR MURTHY</dc:creator>
  <cp:lastModifiedBy>asus</cp:lastModifiedBy>
  <cp:revision>103</cp:revision>
  <dcterms:created xsi:type="dcterms:W3CDTF">2022-12-29T05:41:19Z</dcterms:created>
  <dcterms:modified xsi:type="dcterms:W3CDTF">2023-01-20T05:49:59Z</dcterms:modified>
</cp:coreProperties>
</file>