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5" r:id="rId5"/>
    <p:sldId id="266" r:id="rId6"/>
    <p:sldId id="264" r:id="rId7"/>
    <p:sldId id="259" r:id="rId8"/>
    <p:sldId id="267" r:id="rId9"/>
    <p:sldId id="268" r:id="rId10"/>
    <p:sldId id="269" r:id="rId11"/>
    <p:sldId id="270" r:id="rId12"/>
    <p:sldId id="271" r:id="rId13"/>
    <p:sldId id="272" r:id="rId14"/>
    <p:sldId id="273" r:id="rId15"/>
    <p:sldId id="260" r:id="rId16"/>
    <p:sldId id="261" r:id="rId17"/>
    <p:sldId id="274" r:id="rId18"/>
    <p:sldId id="275"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E8AE3-CAB2-4C5B-BD72-13934E4A88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0D33C0-FB35-4250-B565-A7DFAAD28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3271FA-5761-4476-A01A-2676936EB836}"/>
              </a:ext>
            </a:extLst>
          </p:cNvPr>
          <p:cNvSpPr>
            <a:spLocks noGrp="1"/>
          </p:cNvSpPr>
          <p:nvPr>
            <p:ph type="dt" sz="half" idx="10"/>
          </p:nvPr>
        </p:nvSpPr>
        <p:spPr/>
        <p:txBody>
          <a:bodyPr/>
          <a:lstStyle/>
          <a:p>
            <a:fld id="{8D354F0D-6FF0-4BA4-93E5-1B3CA4C25990}" type="datetimeFigureOut">
              <a:rPr lang="en-IN" smtClean="0"/>
              <a:t>06-03-2022</a:t>
            </a:fld>
            <a:endParaRPr lang="en-IN"/>
          </a:p>
        </p:txBody>
      </p:sp>
      <p:sp>
        <p:nvSpPr>
          <p:cNvPr id="5" name="Footer Placeholder 4">
            <a:extLst>
              <a:ext uri="{FF2B5EF4-FFF2-40B4-BE49-F238E27FC236}">
                <a16:creationId xmlns:a16="http://schemas.microsoft.com/office/drawing/2014/main" id="{02F14732-C1DE-4A7D-9A57-825227566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D3E7D-2271-436A-A8F3-4BB9E79C050E}"/>
              </a:ext>
            </a:extLst>
          </p:cNvPr>
          <p:cNvSpPr>
            <a:spLocks noGrp="1"/>
          </p:cNvSpPr>
          <p:nvPr>
            <p:ph type="sldNum" sz="quarter" idx="12"/>
          </p:nvPr>
        </p:nvSpPr>
        <p:spPr/>
        <p:txBody>
          <a:bodyPr/>
          <a:lstStyle/>
          <a:p>
            <a:fld id="{A207377B-8FDE-456E-BE49-02B511CA0D22}" type="slidenum">
              <a:rPr lang="en-IN" smtClean="0"/>
              <a:t>‹#›</a:t>
            </a:fld>
            <a:endParaRPr lang="en-IN"/>
          </a:p>
        </p:txBody>
      </p:sp>
    </p:spTree>
    <p:extLst>
      <p:ext uri="{BB962C8B-B14F-4D97-AF65-F5344CB8AC3E}">
        <p14:creationId xmlns:p14="http://schemas.microsoft.com/office/powerpoint/2010/main" val="35227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CDF4-7671-4FCF-9FC8-2C960B175B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9EEE2-E55C-43BE-B49C-71C8CFB59E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B70C3E-FA78-4404-8D2C-6D244E816E98}"/>
              </a:ext>
            </a:extLst>
          </p:cNvPr>
          <p:cNvSpPr>
            <a:spLocks noGrp="1"/>
          </p:cNvSpPr>
          <p:nvPr>
            <p:ph type="dt" sz="half" idx="10"/>
          </p:nvPr>
        </p:nvSpPr>
        <p:spPr/>
        <p:txBody>
          <a:bodyPr/>
          <a:lstStyle/>
          <a:p>
            <a:fld id="{8D354F0D-6FF0-4BA4-93E5-1B3CA4C25990}" type="datetimeFigureOut">
              <a:rPr lang="en-IN" smtClean="0"/>
              <a:t>06-03-2022</a:t>
            </a:fld>
            <a:endParaRPr lang="en-IN"/>
          </a:p>
        </p:txBody>
      </p:sp>
      <p:sp>
        <p:nvSpPr>
          <p:cNvPr id="5" name="Footer Placeholder 4">
            <a:extLst>
              <a:ext uri="{FF2B5EF4-FFF2-40B4-BE49-F238E27FC236}">
                <a16:creationId xmlns:a16="http://schemas.microsoft.com/office/drawing/2014/main" id="{817C9155-C356-44D4-AFC1-71F6D5588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A00BA-E8FB-48A1-89B5-064629E28B53}"/>
              </a:ext>
            </a:extLst>
          </p:cNvPr>
          <p:cNvSpPr>
            <a:spLocks noGrp="1"/>
          </p:cNvSpPr>
          <p:nvPr>
            <p:ph type="sldNum" sz="quarter" idx="12"/>
          </p:nvPr>
        </p:nvSpPr>
        <p:spPr/>
        <p:txBody>
          <a:bodyPr/>
          <a:lstStyle/>
          <a:p>
            <a:fld id="{A207377B-8FDE-456E-BE49-02B511CA0D22}" type="slidenum">
              <a:rPr lang="en-IN" smtClean="0"/>
              <a:t>‹#›</a:t>
            </a:fld>
            <a:endParaRPr lang="en-IN"/>
          </a:p>
        </p:txBody>
      </p:sp>
    </p:spTree>
    <p:extLst>
      <p:ext uri="{BB962C8B-B14F-4D97-AF65-F5344CB8AC3E}">
        <p14:creationId xmlns:p14="http://schemas.microsoft.com/office/powerpoint/2010/main" val="3075513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EF1D9-BA23-4DC4-9C40-F34462CE57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7FE5D5-918A-4DA1-B345-075F7C3B18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AD047-27BC-42CD-B665-3EF72F41AC61}"/>
              </a:ext>
            </a:extLst>
          </p:cNvPr>
          <p:cNvSpPr>
            <a:spLocks noGrp="1"/>
          </p:cNvSpPr>
          <p:nvPr>
            <p:ph type="dt" sz="half" idx="10"/>
          </p:nvPr>
        </p:nvSpPr>
        <p:spPr/>
        <p:txBody>
          <a:bodyPr/>
          <a:lstStyle/>
          <a:p>
            <a:fld id="{8D354F0D-6FF0-4BA4-93E5-1B3CA4C25990}" type="datetimeFigureOut">
              <a:rPr lang="en-IN" smtClean="0"/>
              <a:t>06-03-2022</a:t>
            </a:fld>
            <a:endParaRPr lang="en-IN"/>
          </a:p>
        </p:txBody>
      </p:sp>
      <p:sp>
        <p:nvSpPr>
          <p:cNvPr id="5" name="Footer Placeholder 4">
            <a:extLst>
              <a:ext uri="{FF2B5EF4-FFF2-40B4-BE49-F238E27FC236}">
                <a16:creationId xmlns:a16="http://schemas.microsoft.com/office/drawing/2014/main" id="{B09577B3-2132-462D-84CA-04FD99825F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1B6A6-111D-465F-80E4-19E11F2C356F}"/>
              </a:ext>
            </a:extLst>
          </p:cNvPr>
          <p:cNvSpPr>
            <a:spLocks noGrp="1"/>
          </p:cNvSpPr>
          <p:nvPr>
            <p:ph type="sldNum" sz="quarter" idx="12"/>
          </p:nvPr>
        </p:nvSpPr>
        <p:spPr/>
        <p:txBody>
          <a:bodyPr/>
          <a:lstStyle/>
          <a:p>
            <a:fld id="{A207377B-8FDE-456E-BE49-02B511CA0D22}" type="slidenum">
              <a:rPr lang="en-IN" smtClean="0"/>
              <a:t>‹#›</a:t>
            </a:fld>
            <a:endParaRPr lang="en-IN"/>
          </a:p>
        </p:txBody>
      </p:sp>
    </p:spTree>
    <p:extLst>
      <p:ext uri="{BB962C8B-B14F-4D97-AF65-F5344CB8AC3E}">
        <p14:creationId xmlns:p14="http://schemas.microsoft.com/office/powerpoint/2010/main" val="299195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C9E9-42E9-4FB0-A22C-AC532898AF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80BF10-AACC-426A-9443-E4493386C0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543CE1-682B-4274-A847-71B06881C262}"/>
              </a:ext>
            </a:extLst>
          </p:cNvPr>
          <p:cNvSpPr>
            <a:spLocks noGrp="1"/>
          </p:cNvSpPr>
          <p:nvPr>
            <p:ph type="dt" sz="half" idx="10"/>
          </p:nvPr>
        </p:nvSpPr>
        <p:spPr/>
        <p:txBody>
          <a:bodyPr/>
          <a:lstStyle/>
          <a:p>
            <a:fld id="{8D354F0D-6FF0-4BA4-93E5-1B3CA4C25990}" type="datetimeFigureOut">
              <a:rPr lang="en-IN" smtClean="0"/>
              <a:t>06-03-2022</a:t>
            </a:fld>
            <a:endParaRPr lang="en-IN"/>
          </a:p>
        </p:txBody>
      </p:sp>
      <p:sp>
        <p:nvSpPr>
          <p:cNvPr id="5" name="Footer Placeholder 4">
            <a:extLst>
              <a:ext uri="{FF2B5EF4-FFF2-40B4-BE49-F238E27FC236}">
                <a16:creationId xmlns:a16="http://schemas.microsoft.com/office/drawing/2014/main" id="{22D4E5C8-D364-4EB2-A19E-E5EB182D19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18C67C-3BB3-4D89-B6D4-516A4C22C864}"/>
              </a:ext>
            </a:extLst>
          </p:cNvPr>
          <p:cNvSpPr>
            <a:spLocks noGrp="1"/>
          </p:cNvSpPr>
          <p:nvPr>
            <p:ph type="sldNum" sz="quarter" idx="12"/>
          </p:nvPr>
        </p:nvSpPr>
        <p:spPr/>
        <p:txBody>
          <a:bodyPr/>
          <a:lstStyle/>
          <a:p>
            <a:fld id="{A207377B-8FDE-456E-BE49-02B511CA0D22}" type="slidenum">
              <a:rPr lang="en-IN" smtClean="0"/>
              <a:t>‹#›</a:t>
            </a:fld>
            <a:endParaRPr lang="en-IN"/>
          </a:p>
        </p:txBody>
      </p:sp>
    </p:spTree>
    <p:extLst>
      <p:ext uri="{BB962C8B-B14F-4D97-AF65-F5344CB8AC3E}">
        <p14:creationId xmlns:p14="http://schemas.microsoft.com/office/powerpoint/2010/main" val="173544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A811-049E-4F11-9031-C68F024AC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B300CD-0194-4530-B583-B44F0E7910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11D4A7-2468-4790-A062-754CED1960EB}"/>
              </a:ext>
            </a:extLst>
          </p:cNvPr>
          <p:cNvSpPr>
            <a:spLocks noGrp="1"/>
          </p:cNvSpPr>
          <p:nvPr>
            <p:ph type="dt" sz="half" idx="10"/>
          </p:nvPr>
        </p:nvSpPr>
        <p:spPr/>
        <p:txBody>
          <a:bodyPr/>
          <a:lstStyle/>
          <a:p>
            <a:fld id="{8D354F0D-6FF0-4BA4-93E5-1B3CA4C25990}" type="datetimeFigureOut">
              <a:rPr lang="en-IN" smtClean="0"/>
              <a:t>06-03-2022</a:t>
            </a:fld>
            <a:endParaRPr lang="en-IN"/>
          </a:p>
        </p:txBody>
      </p:sp>
      <p:sp>
        <p:nvSpPr>
          <p:cNvPr id="5" name="Footer Placeholder 4">
            <a:extLst>
              <a:ext uri="{FF2B5EF4-FFF2-40B4-BE49-F238E27FC236}">
                <a16:creationId xmlns:a16="http://schemas.microsoft.com/office/drawing/2014/main" id="{709A50B6-2919-46F7-AF56-F4974ED37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A1E77-1C2E-4B88-9B75-E9B02ECE2DE3}"/>
              </a:ext>
            </a:extLst>
          </p:cNvPr>
          <p:cNvSpPr>
            <a:spLocks noGrp="1"/>
          </p:cNvSpPr>
          <p:nvPr>
            <p:ph type="sldNum" sz="quarter" idx="12"/>
          </p:nvPr>
        </p:nvSpPr>
        <p:spPr/>
        <p:txBody>
          <a:bodyPr/>
          <a:lstStyle/>
          <a:p>
            <a:fld id="{A207377B-8FDE-456E-BE49-02B511CA0D22}" type="slidenum">
              <a:rPr lang="en-IN" smtClean="0"/>
              <a:t>‹#›</a:t>
            </a:fld>
            <a:endParaRPr lang="en-IN"/>
          </a:p>
        </p:txBody>
      </p:sp>
    </p:spTree>
    <p:extLst>
      <p:ext uri="{BB962C8B-B14F-4D97-AF65-F5344CB8AC3E}">
        <p14:creationId xmlns:p14="http://schemas.microsoft.com/office/powerpoint/2010/main" val="329645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920A-D7A7-45BF-9B2C-D14F9D2697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3BAEE8-8B72-4B75-80F0-D9964A937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9399DB-A592-43B9-AA2B-EE59B41C1A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FFDAA3-1683-43FC-9CD4-2F9825430AA5}"/>
              </a:ext>
            </a:extLst>
          </p:cNvPr>
          <p:cNvSpPr>
            <a:spLocks noGrp="1"/>
          </p:cNvSpPr>
          <p:nvPr>
            <p:ph type="dt" sz="half" idx="10"/>
          </p:nvPr>
        </p:nvSpPr>
        <p:spPr/>
        <p:txBody>
          <a:bodyPr/>
          <a:lstStyle/>
          <a:p>
            <a:fld id="{8D354F0D-6FF0-4BA4-93E5-1B3CA4C25990}" type="datetimeFigureOut">
              <a:rPr lang="en-IN" smtClean="0"/>
              <a:t>06-03-2022</a:t>
            </a:fld>
            <a:endParaRPr lang="en-IN"/>
          </a:p>
        </p:txBody>
      </p:sp>
      <p:sp>
        <p:nvSpPr>
          <p:cNvPr id="6" name="Footer Placeholder 5">
            <a:extLst>
              <a:ext uri="{FF2B5EF4-FFF2-40B4-BE49-F238E27FC236}">
                <a16:creationId xmlns:a16="http://schemas.microsoft.com/office/drawing/2014/main" id="{9FD24561-2D54-47C9-9C4E-F32C8B9F1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D88B0C-7B13-4D88-9232-622ACC67D6C1}"/>
              </a:ext>
            </a:extLst>
          </p:cNvPr>
          <p:cNvSpPr>
            <a:spLocks noGrp="1"/>
          </p:cNvSpPr>
          <p:nvPr>
            <p:ph type="sldNum" sz="quarter" idx="12"/>
          </p:nvPr>
        </p:nvSpPr>
        <p:spPr/>
        <p:txBody>
          <a:bodyPr/>
          <a:lstStyle/>
          <a:p>
            <a:fld id="{A207377B-8FDE-456E-BE49-02B511CA0D22}" type="slidenum">
              <a:rPr lang="en-IN" smtClean="0"/>
              <a:t>‹#›</a:t>
            </a:fld>
            <a:endParaRPr lang="en-IN"/>
          </a:p>
        </p:txBody>
      </p:sp>
    </p:spTree>
    <p:extLst>
      <p:ext uri="{BB962C8B-B14F-4D97-AF65-F5344CB8AC3E}">
        <p14:creationId xmlns:p14="http://schemas.microsoft.com/office/powerpoint/2010/main" val="284452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4759-B15C-4331-BC6C-0E23F5F1F5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C46803-8C7F-4B20-B2E7-C8D95D9AB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286F48-E5AD-4079-95DD-249DB0B04E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BD2F42-1DF9-4BDA-AC7E-9BFDA11BD2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4FDCCE-8325-4524-A1D5-E53AAF9327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CACC9B-E50D-48FF-92C8-3438EC2537EE}"/>
              </a:ext>
            </a:extLst>
          </p:cNvPr>
          <p:cNvSpPr>
            <a:spLocks noGrp="1"/>
          </p:cNvSpPr>
          <p:nvPr>
            <p:ph type="dt" sz="half" idx="10"/>
          </p:nvPr>
        </p:nvSpPr>
        <p:spPr/>
        <p:txBody>
          <a:bodyPr/>
          <a:lstStyle/>
          <a:p>
            <a:fld id="{8D354F0D-6FF0-4BA4-93E5-1B3CA4C25990}" type="datetimeFigureOut">
              <a:rPr lang="en-IN" smtClean="0"/>
              <a:t>06-03-2022</a:t>
            </a:fld>
            <a:endParaRPr lang="en-IN"/>
          </a:p>
        </p:txBody>
      </p:sp>
      <p:sp>
        <p:nvSpPr>
          <p:cNvPr id="8" name="Footer Placeholder 7">
            <a:extLst>
              <a:ext uri="{FF2B5EF4-FFF2-40B4-BE49-F238E27FC236}">
                <a16:creationId xmlns:a16="http://schemas.microsoft.com/office/drawing/2014/main" id="{C7A24159-B2F6-470F-933F-8244C5593C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0B7B86-8CD0-46C6-BC3F-3DC1E5A9FAD2}"/>
              </a:ext>
            </a:extLst>
          </p:cNvPr>
          <p:cNvSpPr>
            <a:spLocks noGrp="1"/>
          </p:cNvSpPr>
          <p:nvPr>
            <p:ph type="sldNum" sz="quarter" idx="12"/>
          </p:nvPr>
        </p:nvSpPr>
        <p:spPr/>
        <p:txBody>
          <a:bodyPr/>
          <a:lstStyle/>
          <a:p>
            <a:fld id="{A207377B-8FDE-456E-BE49-02B511CA0D22}" type="slidenum">
              <a:rPr lang="en-IN" smtClean="0"/>
              <a:t>‹#›</a:t>
            </a:fld>
            <a:endParaRPr lang="en-IN"/>
          </a:p>
        </p:txBody>
      </p:sp>
    </p:spTree>
    <p:extLst>
      <p:ext uri="{BB962C8B-B14F-4D97-AF65-F5344CB8AC3E}">
        <p14:creationId xmlns:p14="http://schemas.microsoft.com/office/powerpoint/2010/main" val="300804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9DBA-0BEF-457C-A5B5-B93C02F4DB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5FD66A-FCB0-4B2B-BB90-5DC9C1BDAC80}"/>
              </a:ext>
            </a:extLst>
          </p:cNvPr>
          <p:cNvSpPr>
            <a:spLocks noGrp="1"/>
          </p:cNvSpPr>
          <p:nvPr>
            <p:ph type="dt" sz="half" idx="10"/>
          </p:nvPr>
        </p:nvSpPr>
        <p:spPr/>
        <p:txBody>
          <a:bodyPr/>
          <a:lstStyle/>
          <a:p>
            <a:fld id="{8D354F0D-6FF0-4BA4-93E5-1B3CA4C25990}" type="datetimeFigureOut">
              <a:rPr lang="en-IN" smtClean="0"/>
              <a:t>06-03-2022</a:t>
            </a:fld>
            <a:endParaRPr lang="en-IN"/>
          </a:p>
        </p:txBody>
      </p:sp>
      <p:sp>
        <p:nvSpPr>
          <p:cNvPr id="4" name="Footer Placeholder 3">
            <a:extLst>
              <a:ext uri="{FF2B5EF4-FFF2-40B4-BE49-F238E27FC236}">
                <a16:creationId xmlns:a16="http://schemas.microsoft.com/office/drawing/2014/main" id="{FBF2106E-EB2B-4CB4-8D0F-7E0A1A02F7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62F3C0-7621-4100-BD65-381215112EB0}"/>
              </a:ext>
            </a:extLst>
          </p:cNvPr>
          <p:cNvSpPr>
            <a:spLocks noGrp="1"/>
          </p:cNvSpPr>
          <p:nvPr>
            <p:ph type="sldNum" sz="quarter" idx="12"/>
          </p:nvPr>
        </p:nvSpPr>
        <p:spPr/>
        <p:txBody>
          <a:bodyPr/>
          <a:lstStyle/>
          <a:p>
            <a:fld id="{A207377B-8FDE-456E-BE49-02B511CA0D22}" type="slidenum">
              <a:rPr lang="en-IN" smtClean="0"/>
              <a:t>‹#›</a:t>
            </a:fld>
            <a:endParaRPr lang="en-IN"/>
          </a:p>
        </p:txBody>
      </p:sp>
    </p:spTree>
    <p:extLst>
      <p:ext uri="{BB962C8B-B14F-4D97-AF65-F5344CB8AC3E}">
        <p14:creationId xmlns:p14="http://schemas.microsoft.com/office/powerpoint/2010/main" val="223575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D3BA6-EDFA-43A0-BD61-DB55855D50D8}"/>
              </a:ext>
            </a:extLst>
          </p:cNvPr>
          <p:cNvSpPr>
            <a:spLocks noGrp="1"/>
          </p:cNvSpPr>
          <p:nvPr>
            <p:ph type="dt" sz="half" idx="10"/>
          </p:nvPr>
        </p:nvSpPr>
        <p:spPr/>
        <p:txBody>
          <a:bodyPr/>
          <a:lstStyle/>
          <a:p>
            <a:fld id="{8D354F0D-6FF0-4BA4-93E5-1B3CA4C25990}" type="datetimeFigureOut">
              <a:rPr lang="en-IN" smtClean="0"/>
              <a:t>06-03-2022</a:t>
            </a:fld>
            <a:endParaRPr lang="en-IN"/>
          </a:p>
        </p:txBody>
      </p:sp>
      <p:sp>
        <p:nvSpPr>
          <p:cNvPr id="3" name="Footer Placeholder 2">
            <a:extLst>
              <a:ext uri="{FF2B5EF4-FFF2-40B4-BE49-F238E27FC236}">
                <a16:creationId xmlns:a16="http://schemas.microsoft.com/office/drawing/2014/main" id="{FB7260B8-1CB3-45B8-B763-A40D6DB3C9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7602E0-DEC5-4475-A985-AE579878EC50}"/>
              </a:ext>
            </a:extLst>
          </p:cNvPr>
          <p:cNvSpPr>
            <a:spLocks noGrp="1"/>
          </p:cNvSpPr>
          <p:nvPr>
            <p:ph type="sldNum" sz="quarter" idx="12"/>
          </p:nvPr>
        </p:nvSpPr>
        <p:spPr/>
        <p:txBody>
          <a:bodyPr/>
          <a:lstStyle/>
          <a:p>
            <a:fld id="{A207377B-8FDE-456E-BE49-02B511CA0D22}" type="slidenum">
              <a:rPr lang="en-IN" smtClean="0"/>
              <a:t>‹#›</a:t>
            </a:fld>
            <a:endParaRPr lang="en-IN"/>
          </a:p>
        </p:txBody>
      </p:sp>
    </p:spTree>
    <p:extLst>
      <p:ext uri="{BB962C8B-B14F-4D97-AF65-F5344CB8AC3E}">
        <p14:creationId xmlns:p14="http://schemas.microsoft.com/office/powerpoint/2010/main" val="149287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2585-20ED-43E9-B86D-11A605B51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2841F1-D333-494F-8AAA-8B783DFDC9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2EE3C0-4A22-4130-BB8D-1AD16BBAB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BD41E5-5BC8-44C5-8EA6-E579695D3DC8}"/>
              </a:ext>
            </a:extLst>
          </p:cNvPr>
          <p:cNvSpPr>
            <a:spLocks noGrp="1"/>
          </p:cNvSpPr>
          <p:nvPr>
            <p:ph type="dt" sz="half" idx="10"/>
          </p:nvPr>
        </p:nvSpPr>
        <p:spPr/>
        <p:txBody>
          <a:bodyPr/>
          <a:lstStyle/>
          <a:p>
            <a:fld id="{8D354F0D-6FF0-4BA4-93E5-1B3CA4C25990}" type="datetimeFigureOut">
              <a:rPr lang="en-IN" smtClean="0"/>
              <a:t>06-03-2022</a:t>
            </a:fld>
            <a:endParaRPr lang="en-IN"/>
          </a:p>
        </p:txBody>
      </p:sp>
      <p:sp>
        <p:nvSpPr>
          <p:cNvPr id="6" name="Footer Placeholder 5">
            <a:extLst>
              <a:ext uri="{FF2B5EF4-FFF2-40B4-BE49-F238E27FC236}">
                <a16:creationId xmlns:a16="http://schemas.microsoft.com/office/drawing/2014/main" id="{F453DD2A-7D16-44BE-A727-09A62413C3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9E24E3-F58A-41A7-B4EE-87D92C917B1A}"/>
              </a:ext>
            </a:extLst>
          </p:cNvPr>
          <p:cNvSpPr>
            <a:spLocks noGrp="1"/>
          </p:cNvSpPr>
          <p:nvPr>
            <p:ph type="sldNum" sz="quarter" idx="12"/>
          </p:nvPr>
        </p:nvSpPr>
        <p:spPr/>
        <p:txBody>
          <a:bodyPr/>
          <a:lstStyle/>
          <a:p>
            <a:fld id="{A207377B-8FDE-456E-BE49-02B511CA0D22}" type="slidenum">
              <a:rPr lang="en-IN" smtClean="0"/>
              <a:t>‹#›</a:t>
            </a:fld>
            <a:endParaRPr lang="en-IN"/>
          </a:p>
        </p:txBody>
      </p:sp>
    </p:spTree>
    <p:extLst>
      <p:ext uri="{BB962C8B-B14F-4D97-AF65-F5344CB8AC3E}">
        <p14:creationId xmlns:p14="http://schemas.microsoft.com/office/powerpoint/2010/main" val="396839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6E7E-0FE2-4AF8-981E-99A568BF2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6ECCB4-7082-4AC3-A216-651839122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1CEFE7-9930-4CEF-BB3F-EC9FF3AE1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7432-12CE-47A1-8660-80AD2410E76D}"/>
              </a:ext>
            </a:extLst>
          </p:cNvPr>
          <p:cNvSpPr>
            <a:spLocks noGrp="1"/>
          </p:cNvSpPr>
          <p:nvPr>
            <p:ph type="dt" sz="half" idx="10"/>
          </p:nvPr>
        </p:nvSpPr>
        <p:spPr/>
        <p:txBody>
          <a:bodyPr/>
          <a:lstStyle/>
          <a:p>
            <a:fld id="{8D354F0D-6FF0-4BA4-93E5-1B3CA4C25990}" type="datetimeFigureOut">
              <a:rPr lang="en-IN" smtClean="0"/>
              <a:t>06-03-2022</a:t>
            </a:fld>
            <a:endParaRPr lang="en-IN"/>
          </a:p>
        </p:txBody>
      </p:sp>
      <p:sp>
        <p:nvSpPr>
          <p:cNvPr id="6" name="Footer Placeholder 5">
            <a:extLst>
              <a:ext uri="{FF2B5EF4-FFF2-40B4-BE49-F238E27FC236}">
                <a16:creationId xmlns:a16="http://schemas.microsoft.com/office/drawing/2014/main" id="{2905FA85-3FAF-48E4-8ED6-15F007ED2C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32941E-7B72-40FF-98D4-4BC183FA935A}"/>
              </a:ext>
            </a:extLst>
          </p:cNvPr>
          <p:cNvSpPr>
            <a:spLocks noGrp="1"/>
          </p:cNvSpPr>
          <p:nvPr>
            <p:ph type="sldNum" sz="quarter" idx="12"/>
          </p:nvPr>
        </p:nvSpPr>
        <p:spPr/>
        <p:txBody>
          <a:bodyPr/>
          <a:lstStyle/>
          <a:p>
            <a:fld id="{A207377B-8FDE-456E-BE49-02B511CA0D22}" type="slidenum">
              <a:rPr lang="en-IN" smtClean="0"/>
              <a:t>‹#›</a:t>
            </a:fld>
            <a:endParaRPr lang="en-IN"/>
          </a:p>
        </p:txBody>
      </p:sp>
    </p:spTree>
    <p:extLst>
      <p:ext uri="{BB962C8B-B14F-4D97-AF65-F5344CB8AC3E}">
        <p14:creationId xmlns:p14="http://schemas.microsoft.com/office/powerpoint/2010/main" val="15377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C09F2-2F92-4B5B-B146-4DED4F750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756331-EA49-4024-A923-8161D6B1A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69DEA-922F-4E53-9000-F99CB78B7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54F0D-6FF0-4BA4-93E5-1B3CA4C25990}" type="datetimeFigureOut">
              <a:rPr lang="en-IN" smtClean="0"/>
              <a:t>06-03-2022</a:t>
            </a:fld>
            <a:endParaRPr lang="en-IN"/>
          </a:p>
        </p:txBody>
      </p:sp>
      <p:sp>
        <p:nvSpPr>
          <p:cNvPr id="5" name="Footer Placeholder 4">
            <a:extLst>
              <a:ext uri="{FF2B5EF4-FFF2-40B4-BE49-F238E27FC236}">
                <a16:creationId xmlns:a16="http://schemas.microsoft.com/office/drawing/2014/main" id="{04507583-DD62-408A-A34F-A54F3E495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CE113B-E0F0-4ABA-8953-B3F5AF49B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7377B-8FDE-456E-BE49-02B511CA0D22}" type="slidenum">
              <a:rPr lang="en-IN" smtClean="0"/>
              <a:t>‹#›</a:t>
            </a:fld>
            <a:endParaRPr lang="en-IN"/>
          </a:p>
        </p:txBody>
      </p:sp>
    </p:spTree>
    <p:extLst>
      <p:ext uri="{BB962C8B-B14F-4D97-AF65-F5344CB8AC3E}">
        <p14:creationId xmlns:p14="http://schemas.microsoft.com/office/powerpoint/2010/main" val="3121901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07906A8-6D72-4078-B242-05F936DD6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70058D-4035-43FA-928A-E4BFCECF8FD7}"/>
              </a:ext>
            </a:extLst>
          </p:cNvPr>
          <p:cNvSpPr txBox="1"/>
          <p:nvPr/>
        </p:nvSpPr>
        <p:spPr>
          <a:xfrm>
            <a:off x="4618299" y="4664598"/>
            <a:ext cx="2521459" cy="584775"/>
          </a:xfrm>
          <a:prstGeom prst="rect">
            <a:avLst/>
          </a:prstGeom>
          <a:noFill/>
        </p:spPr>
        <p:txBody>
          <a:bodyPr wrap="none" rtlCol="0">
            <a:spAutoFit/>
          </a:bodyPr>
          <a:lstStyle/>
          <a:p>
            <a:r>
              <a:rPr lang="en-IN" sz="3200" b="1" dirty="0">
                <a:solidFill>
                  <a:srgbClr val="FFC000"/>
                </a:solidFill>
              </a:rPr>
              <a:t>New Features</a:t>
            </a:r>
          </a:p>
        </p:txBody>
      </p:sp>
    </p:spTree>
    <p:extLst>
      <p:ext uri="{BB962C8B-B14F-4D97-AF65-F5344CB8AC3E}">
        <p14:creationId xmlns:p14="http://schemas.microsoft.com/office/powerpoint/2010/main" val="12813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92260" y="323196"/>
            <a:ext cx="11432893" cy="2677656"/>
          </a:xfrm>
          <a:prstGeom prst="rect">
            <a:avLst/>
          </a:prstGeom>
          <a:noFill/>
        </p:spPr>
        <p:txBody>
          <a:bodyPr wrap="square">
            <a:spAutoFit/>
          </a:bodyPr>
          <a:lstStyle/>
          <a:p>
            <a:pPr algn="l"/>
            <a:r>
              <a:rPr lang="en-US" sz="2800" dirty="0">
                <a:solidFill>
                  <a:srgbClr val="292929"/>
                </a:solidFill>
                <a:latin typeface="sohne"/>
              </a:rPr>
              <a:t>Batching is mechanism used by React to group multiple state updates into one re-render. Batching will avoid unnecessary renders and optimize the rendering process.</a:t>
            </a:r>
          </a:p>
          <a:p>
            <a:pPr algn="l"/>
            <a:endParaRPr lang="en-US" sz="2800" dirty="0">
              <a:solidFill>
                <a:srgbClr val="292929"/>
              </a:solidFill>
              <a:latin typeface="sohne"/>
            </a:endParaRPr>
          </a:p>
          <a:p>
            <a:pPr algn="l"/>
            <a:r>
              <a:rPr lang="en-US" sz="2800" dirty="0">
                <a:solidFill>
                  <a:srgbClr val="292929"/>
                </a:solidFill>
                <a:latin typeface="sohne"/>
              </a:rPr>
              <a:t>Getting back to the &lt;App&gt; component example, let’s add another state that gets updated when the </a:t>
            </a:r>
            <a:r>
              <a:rPr lang="en-US" sz="2800" dirty="0" err="1">
                <a:solidFill>
                  <a:srgbClr val="292929"/>
                </a:solidFill>
                <a:latin typeface="sohne"/>
              </a:rPr>
              <a:t>handleClick</a:t>
            </a:r>
            <a:r>
              <a:rPr lang="en-US" sz="2800" dirty="0">
                <a:solidFill>
                  <a:srgbClr val="292929"/>
                </a:solidFill>
                <a:latin typeface="sohne"/>
              </a:rPr>
              <a:t>() method is called:</a:t>
            </a:r>
            <a:endParaRPr lang="en-US" sz="2800" i="0" dirty="0">
              <a:solidFill>
                <a:srgbClr val="FF0000"/>
              </a:solidFill>
              <a:effectLst/>
              <a:latin typeface="charter"/>
            </a:endParaRPr>
          </a:p>
        </p:txBody>
      </p:sp>
    </p:spTree>
    <p:extLst>
      <p:ext uri="{BB962C8B-B14F-4D97-AF65-F5344CB8AC3E}">
        <p14:creationId xmlns:p14="http://schemas.microsoft.com/office/powerpoint/2010/main" val="28050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92260" y="323196"/>
            <a:ext cx="11432893" cy="6370975"/>
          </a:xfrm>
          <a:prstGeom prst="rect">
            <a:avLst/>
          </a:prstGeom>
          <a:noFill/>
        </p:spPr>
        <p:txBody>
          <a:bodyPr wrap="square">
            <a:spAutoFit/>
          </a:bodyPr>
          <a:lstStyle/>
          <a:p>
            <a:pPr algn="l"/>
            <a:r>
              <a:rPr lang="en-US" sz="2400" dirty="0">
                <a:solidFill>
                  <a:srgbClr val="292929"/>
                </a:solidFill>
                <a:latin typeface="sohne"/>
              </a:rPr>
              <a:t>function App() {</a:t>
            </a:r>
          </a:p>
          <a:p>
            <a:pPr algn="l"/>
            <a:r>
              <a:rPr lang="en-US" sz="2400" dirty="0">
                <a:solidFill>
                  <a:srgbClr val="292929"/>
                </a:solidFill>
                <a:latin typeface="sohne"/>
              </a:rPr>
              <a:t>  const [color, </a:t>
            </a:r>
            <a:r>
              <a:rPr lang="en-US" sz="2400" dirty="0" err="1">
                <a:solidFill>
                  <a:srgbClr val="292929"/>
                </a:solidFill>
                <a:latin typeface="sohne"/>
              </a:rPr>
              <a:t>setColor</a:t>
            </a:r>
            <a:r>
              <a:rPr lang="en-US" sz="2400" dirty="0">
                <a:solidFill>
                  <a:srgbClr val="292929"/>
                </a:solidFill>
                <a:latin typeface="sohne"/>
              </a:rPr>
              <a:t>] = </a:t>
            </a:r>
            <a:r>
              <a:rPr lang="en-US" sz="2400" dirty="0" err="1">
                <a:solidFill>
                  <a:srgbClr val="292929"/>
                </a:solidFill>
                <a:latin typeface="sohne"/>
              </a:rPr>
              <a:t>useState</a:t>
            </a:r>
            <a:r>
              <a:rPr lang="en-US" sz="2400" dirty="0">
                <a:solidFill>
                  <a:srgbClr val="292929"/>
                </a:solidFill>
                <a:latin typeface="sohne"/>
              </a:rPr>
              <a:t>(false);</a:t>
            </a:r>
          </a:p>
          <a:p>
            <a:pPr algn="l"/>
            <a:r>
              <a:rPr lang="en-US" sz="2400" dirty="0">
                <a:solidFill>
                  <a:srgbClr val="292929"/>
                </a:solidFill>
                <a:latin typeface="sohne"/>
              </a:rPr>
              <a:t>  const [</a:t>
            </a:r>
            <a:r>
              <a:rPr lang="en-US" sz="2400" dirty="0" err="1">
                <a:solidFill>
                  <a:srgbClr val="292929"/>
                </a:solidFill>
                <a:latin typeface="sohne"/>
              </a:rPr>
              <a:t>clickCount</a:t>
            </a:r>
            <a:r>
              <a:rPr lang="en-US" sz="2400" dirty="0">
                <a:solidFill>
                  <a:srgbClr val="292929"/>
                </a:solidFill>
                <a:latin typeface="sohne"/>
              </a:rPr>
              <a:t>, </a:t>
            </a:r>
            <a:r>
              <a:rPr lang="en-US" sz="2400" dirty="0" err="1">
                <a:solidFill>
                  <a:srgbClr val="292929"/>
                </a:solidFill>
                <a:latin typeface="sohne"/>
              </a:rPr>
              <a:t>setClickCount</a:t>
            </a:r>
            <a:r>
              <a:rPr lang="en-US" sz="2400" dirty="0">
                <a:solidFill>
                  <a:srgbClr val="292929"/>
                </a:solidFill>
                <a:latin typeface="sohne"/>
              </a:rPr>
              <a:t>] = </a:t>
            </a:r>
            <a:r>
              <a:rPr lang="en-US" sz="2400" dirty="0" err="1">
                <a:solidFill>
                  <a:srgbClr val="292929"/>
                </a:solidFill>
                <a:latin typeface="sohne"/>
              </a:rPr>
              <a:t>useState</a:t>
            </a:r>
            <a:r>
              <a:rPr lang="en-US" sz="2400" dirty="0">
                <a:solidFill>
                  <a:srgbClr val="292929"/>
                </a:solidFill>
                <a:latin typeface="sohne"/>
              </a:rPr>
              <a:t>(0);</a:t>
            </a:r>
          </a:p>
          <a:p>
            <a:pPr algn="l"/>
            <a:r>
              <a:rPr lang="en-US" sz="2400" dirty="0">
                <a:solidFill>
                  <a:srgbClr val="292929"/>
                </a:solidFill>
                <a:latin typeface="sohne"/>
              </a:rPr>
              <a:t>  </a:t>
            </a:r>
          </a:p>
          <a:p>
            <a:pPr algn="l"/>
            <a:r>
              <a:rPr lang="en-US" sz="2400" dirty="0">
                <a:solidFill>
                  <a:srgbClr val="292929"/>
                </a:solidFill>
                <a:latin typeface="sohne"/>
              </a:rPr>
              <a:t>  function </a:t>
            </a:r>
            <a:r>
              <a:rPr lang="en-US" sz="2400" dirty="0" err="1">
                <a:solidFill>
                  <a:srgbClr val="292929"/>
                </a:solidFill>
                <a:latin typeface="sohne"/>
              </a:rPr>
              <a:t>handleClick</a:t>
            </a:r>
            <a:r>
              <a:rPr lang="en-US" sz="2400" dirty="0">
                <a:solidFill>
                  <a:srgbClr val="292929"/>
                </a:solidFill>
                <a:latin typeface="sohne"/>
              </a:rPr>
              <a:t>() {</a:t>
            </a:r>
          </a:p>
          <a:p>
            <a:pPr algn="l"/>
            <a:r>
              <a:rPr lang="en-US" sz="2400" dirty="0">
                <a:solidFill>
                  <a:srgbClr val="292929"/>
                </a:solidFill>
                <a:latin typeface="sohne"/>
              </a:rPr>
              <a:t>    </a:t>
            </a:r>
            <a:r>
              <a:rPr lang="en-US" sz="2400" dirty="0" err="1">
                <a:solidFill>
                  <a:srgbClr val="292929"/>
                </a:solidFill>
                <a:latin typeface="sohne"/>
              </a:rPr>
              <a:t>setColor</a:t>
            </a:r>
            <a:r>
              <a:rPr lang="en-US" sz="2400" dirty="0">
                <a:solidFill>
                  <a:srgbClr val="292929"/>
                </a:solidFill>
                <a:latin typeface="sohne"/>
              </a:rPr>
              <a:t>((color) =&gt; !color);</a:t>
            </a:r>
          </a:p>
          <a:p>
            <a:pPr algn="l"/>
            <a:r>
              <a:rPr lang="en-US" sz="2400" dirty="0">
                <a:solidFill>
                  <a:srgbClr val="292929"/>
                </a:solidFill>
                <a:latin typeface="sohne"/>
              </a:rPr>
              <a:t>    </a:t>
            </a:r>
            <a:r>
              <a:rPr lang="en-US" sz="2400" dirty="0" err="1">
                <a:solidFill>
                  <a:srgbClr val="292929"/>
                </a:solidFill>
                <a:latin typeface="sohne"/>
              </a:rPr>
              <a:t>setClickCount</a:t>
            </a:r>
            <a:r>
              <a:rPr lang="en-US" sz="2400" dirty="0">
                <a:solidFill>
                  <a:srgbClr val="292929"/>
                </a:solidFill>
                <a:latin typeface="sohne"/>
              </a:rPr>
              <a:t>((click) =&gt; click + 1);</a:t>
            </a:r>
          </a:p>
          <a:p>
            <a:pPr algn="l"/>
            <a:r>
              <a:rPr lang="en-US" sz="2400" dirty="0">
                <a:solidFill>
                  <a:srgbClr val="292929"/>
                </a:solidFill>
                <a:latin typeface="sohne"/>
              </a:rPr>
              <a:t>  }</a:t>
            </a:r>
          </a:p>
          <a:p>
            <a:pPr algn="l"/>
            <a:r>
              <a:rPr lang="en-US" sz="2400" dirty="0">
                <a:solidFill>
                  <a:srgbClr val="292929"/>
                </a:solidFill>
                <a:latin typeface="sohne"/>
              </a:rPr>
              <a:t>  return (</a:t>
            </a:r>
          </a:p>
          <a:p>
            <a:pPr algn="l"/>
            <a:r>
              <a:rPr lang="en-US" sz="2400" dirty="0">
                <a:solidFill>
                  <a:srgbClr val="292929"/>
                </a:solidFill>
                <a:latin typeface="sohne"/>
              </a:rPr>
              <a:t>    &lt;div&gt;</a:t>
            </a:r>
          </a:p>
          <a:p>
            <a:pPr algn="l"/>
            <a:r>
              <a:rPr lang="en-US" sz="2400" dirty="0">
                <a:solidFill>
                  <a:srgbClr val="292929"/>
                </a:solidFill>
                <a:latin typeface="sohne"/>
              </a:rPr>
              <a:t>      &lt;button </a:t>
            </a:r>
            <a:r>
              <a:rPr lang="en-US" sz="2400" dirty="0" err="1">
                <a:solidFill>
                  <a:srgbClr val="292929"/>
                </a:solidFill>
                <a:latin typeface="sohne"/>
              </a:rPr>
              <a:t>onClick</a:t>
            </a:r>
            <a:r>
              <a:rPr lang="en-US" sz="2400" dirty="0">
                <a:solidFill>
                  <a:srgbClr val="292929"/>
                </a:solidFill>
                <a:latin typeface="sohne"/>
              </a:rPr>
              <a:t>={</a:t>
            </a:r>
            <a:r>
              <a:rPr lang="en-US" sz="2400" dirty="0" err="1">
                <a:solidFill>
                  <a:srgbClr val="292929"/>
                </a:solidFill>
                <a:latin typeface="sohne"/>
              </a:rPr>
              <a:t>handleClick</a:t>
            </a:r>
            <a:r>
              <a:rPr lang="en-US" sz="2400" dirty="0">
                <a:solidFill>
                  <a:srgbClr val="292929"/>
                </a:solidFill>
                <a:latin typeface="sohne"/>
              </a:rPr>
              <a:t>}&gt;Change color&lt;/button&gt;</a:t>
            </a:r>
          </a:p>
          <a:p>
            <a:pPr algn="l"/>
            <a:r>
              <a:rPr lang="en-US" sz="2400" dirty="0">
                <a:solidFill>
                  <a:srgbClr val="292929"/>
                </a:solidFill>
                <a:latin typeface="sohne"/>
              </a:rPr>
              <a:t>      &lt;h1 style={{ color: color ? "red" : "black" }}&gt;</a:t>
            </a:r>
          </a:p>
          <a:p>
            <a:pPr algn="l"/>
            <a:r>
              <a:rPr lang="en-US" sz="2400" dirty="0">
                <a:solidFill>
                  <a:srgbClr val="292929"/>
                </a:solidFill>
                <a:latin typeface="sohne"/>
              </a:rPr>
              <a:t>        Hello, your click count is {</a:t>
            </a:r>
            <a:r>
              <a:rPr lang="en-US" sz="2400" dirty="0" err="1">
                <a:solidFill>
                  <a:srgbClr val="292929"/>
                </a:solidFill>
                <a:latin typeface="sohne"/>
              </a:rPr>
              <a:t>clickCount</a:t>
            </a:r>
            <a:r>
              <a:rPr lang="en-US" sz="2400" dirty="0">
                <a:solidFill>
                  <a:srgbClr val="292929"/>
                </a:solidFill>
                <a:latin typeface="sohne"/>
              </a:rPr>
              <a:t>}</a:t>
            </a:r>
          </a:p>
          <a:p>
            <a:pPr algn="l"/>
            <a:r>
              <a:rPr lang="en-US" sz="2400" dirty="0">
                <a:solidFill>
                  <a:srgbClr val="292929"/>
                </a:solidFill>
                <a:latin typeface="sohne"/>
              </a:rPr>
              <a:t>      &lt;/h1&gt;</a:t>
            </a:r>
          </a:p>
          <a:p>
            <a:pPr algn="l"/>
            <a:r>
              <a:rPr lang="en-US" sz="2400" dirty="0">
                <a:solidFill>
                  <a:srgbClr val="292929"/>
                </a:solidFill>
                <a:latin typeface="sohne"/>
              </a:rPr>
              <a:t>    &lt;/div&gt;</a:t>
            </a:r>
          </a:p>
          <a:p>
            <a:pPr algn="l"/>
            <a:r>
              <a:rPr lang="en-US" sz="2400" dirty="0">
                <a:solidFill>
                  <a:srgbClr val="292929"/>
                </a:solidFill>
                <a:latin typeface="sohne"/>
              </a:rPr>
              <a:t>  );</a:t>
            </a:r>
          </a:p>
          <a:p>
            <a:pPr algn="l"/>
            <a:r>
              <a:rPr lang="en-US" sz="2400" dirty="0">
                <a:solidFill>
                  <a:srgbClr val="292929"/>
                </a:solidFill>
                <a:latin typeface="sohne"/>
              </a:rPr>
              <a:t>}</a:t>
            </a:r>
            <a:endParaRPr lang="en-US" sz="2400" i="0" dirty="0">
              <a:solidFill>
                <a:srgbClr val="FF0000"/>
              </a:solidFill>
              <a:effectLst/>
              <a:latin typeface="charter"/>
            </a:endParaRPr>
          </a:p>
        </p:txBody>
      </p:sp>
    </p:spTree>
    <p:extLst>
      <p:ext uri="{BB962C8B-B14F-4D97-AF65-F5344CB8AC3E}">
        <p14:creationId xmlns:p14="http://schemas.microsoft.com/office/powerpoint/2010/main" val="4154344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92260" y="323196"/>
            <a:ext cx="11432893" cy="3046988"/>
          </a:xfrm>
          <a:prstGeom prst="rect">
            <a:avLst/>
          </a:prstGeom>
          <a:noFill/>
        </p:spPr>
        <p:txBody>
          <a:bodyPr wrap="square">
            <a:spAutoFit/>
          </a:bodyPr>
          <a:lstStyle/>
          <a:p>
            <a:pPr algn="l"/>
            <a:r>
              <a:rPr lang="en-US" sz="2400" dirty="0">
                <a:solidFill>
                  <a:srgbClr val="292929"/>
                </a:solidFill>
                <a:latin typeface="sohne"/>
              </a:rPr>
              <a:t>Without the batching mechanism, the code above will re-render the UI twice each time the </a:t>
            </a:r>
            <a:r>
              <a:rPr lang="en-US" sz="2400" dirty="0" err="1">
                <a:solidFill>
                  <a:srgbClr val="292929"/>
                </a:solidFill>
                <a:latin typeface="sohne"/>
              </a:rPr>
              <a:t>handleClick</a:t>
            </a:r>
            <a:r>
              <a:rPr lang="en-US" sz="2400" dirty="0">
                <a:solidFill>
                  <a:srgbClr val="292929"/>
                </a:solidFill>
                <a:latin typeface="sohne"/>
              </a:rPr>
              <a:t>() method is called. First to update the color, then one more time to update the click count.</a:t>
            </a:r>
          </a:p>
          <a:p>
            <a:pPr algn="l"/>
            <a:endParaRPr lang="en-US" sz="2400" dirty="0">
              <a:solidFill>
                <a:srgbClr val="292929"/>
              </a:solidFill>
              <a:latin typeface="sohne"/>
            </a:endParaRPr>
          </a:p>
          <a:p>
            <a:pPr algn="l"/>
            <a:endParaRPr lang="en-US" sz="2400" dirty="0">
              <a:solidFill>
                <a:srgbClr val="292929"/>
              </a:solidFill>
              <a:latin typeface="sohne"/>
            </a:endParaRPr>
          </a:p>
          <a:p>
            <a:pPr algn="l"/>
            <a:r>
              <a:rPr lang="en-US" sz="2400" dirty="0">
                <a:solidFill>
                  <a:srgbClr val="292929"/>
                </a:solidFill>
                <a:latin typeface="sohne"/>
              </a:rPr>
              <a:t>However, the batching mechanism implemented in React 17 was not consistent. The batching won’t happen when we call the state update methods from a callback.</a:t>
            </a:r>
          </a:p>
          <a:p>
            <a:pPr algn="l"/>
            <a:endParaRPr lang="en-US" sz="2400" i="0" dirty="0">
              <a:solidFill>
                <a:srgbClr val="292929"/>
              </a:solidFill>
              <a:effectLst/>
              <a:latin typeface="sohne"/>
            </a:endParaRPr>
          </a:p>
        </p:txBody>
      </p:sp>
    </p:spTree>
    <p:extLst>
      <p:ext uri="{BB962C8B-B14F-4D97-AF65-F5344CB8AC3E}">
        <p14:creationId xmlns:p14="http://schemas.microsoft.com/office/powerpoint/2010/main" val="24981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92260" y="323196"/>
            <a:ext cx="11432893" cy="5262979"/>
          </a:xfrm>
          <a:prstGeom prst="rect">
            <a:avLst/>
          </a:prstGeom>
          <a:noFill/>
        </p:spPr>
        <p:txBody>
          <a:bodyPr wrap="square">
            <a:spAutoFit/>
          </a:bodyPr>
          <a:lstStyle/>
          <a:p>
            <a:r>
              <a:rPr lang="en-US" sz="2400" i="0" dirty="0">
                <a:solidFill>
                  <a:srgbClr val="FF0000"/>
                </a:solidFill>
                <a:effectLst/>
                <a:latin typeface="charter"/>
              </a:rPr>
              <a:t>For example, suppose you fetch data from an API first before calling the </a:t>
            </a:r>
            <a:r>
              <a:rPr lang="en-US" sz="2400" i="0" dirty="0" err="1">
                <a:solidFill>
                  <a:srgbClr val="FF0000"/>
                </a:solidFill>
                <a:effectLst/>
                <a:latin typeface="charter"/>
              </a:rPr>
              <a:t>setColor</a:t>
            </a:r>
            <a:r>
              <a:rPr lang="en-US" sz="2400" i="0" dirty="0">
                <a:solidFill>
                  <a:srgbClr val="FF0000"/>
                </a:solidFill>
                <a:effectLst/>
                <a:latin typeface="charter"/>
              </a:rPr>
              <a:t>() and </a:t>
            </a:r>
            <a:r>
              <a:rPr lang="en-US" sz="2400" i="0" dirty="0" err="1">
                <a:solidFill>
                  <a:srgbClr val="FF0000"/>
                </a:solidFill>
                <a:effectLst/>
                <a:latin typeface="charter"/>
              </a:rPr>
              <a:t>setClickCount</a:t>
            </a:r>
            <a:r>
              <a:rPr lang="en-US" sz="2400" i="0" dirty="0">
                <a:solidFill>
                  <a:srgbClr val="FF0000"/>
                </a:solidFill>
                <a:effectLst/>
                <a:latin typeface="charter"/>
              </a:rPr>
              <a:t>(). The batching mechanism won’t kick in and React will re-render the UI twice:</a:t>
            </a:r>
          </a:p>
          <a:p>
            <a:pPr algn="l"/>
            <a:endParaRPr lang="en-US" sz="2400" dirty="0">
              <a:solidFill>
                <a:srgbClr val="292929"/>
              </a:solidFill>
              <a:latin typeface="sohne"/>
            </a:endParaRPr>
          </a:p>
          <a:p>
            <a:pPr algn="l"/>
            <a:endParaRPr lang="en-US" sz="2400" dirty="0">
              <a:solidFill>
                <a:srgbClr val="292929"/>
              </a:solidFill>
              <a:latin typeface="sohne"/>
            </a:endParaRPr>
          </a:p>
          <a:p>
            <a:pPr algn="l"/>
            <a:r>
              <a:rPr lang="en-US" sz="2400" dirty="0">
                <a:solidFill>
                  <a:srgbClr val="292929"/>
                </a:solidFill>
                <a:latin typeface="sohne"/>
              </a:rPr>
              <a:t>function </a:t>
            </a:r>
            <a:r>
              <a:rPr lang="en-US" sz="2400" dirty="0" err="1">
                <a:solidFill>
                  <a:srgbClr val="292929"/>
                </a:solidFill>
                <a:latin typeface="sohne"/>
              </a:rPr>
              <a:t>handleClick</a:t>
            </a:r>
            <a:r>
              <a:rPr lang="en-US" sz="2400" dirty="0">
                <a:solidFill>
                  <a:srgbClr val="292929"/>
                </a:solidFill>
                <a:latin typeface="sohne"/>
              </a:rPr>
              <a:t>() {</a:t>
            </a:r>
          </a:p>
          <a:p>
            <a:pPr algn="l"/>
            <a:r>
              <a:rPr lang="en-US" sz="2400" dirty="0">
                <a:solidFill>
                  <a:srgbClr val="292929"/>
                </a:solidFill>
                <a:latin typeface="sohne"/>
              </a:rPr>
              <a:t>  </a:t>
            </a:r>
            <a:r>
              <a:rPr lang="en-US" sz="2400" dirty="0" err="1">
                <a:solidFill>
                  <a:srgbClr val="292929"/>
                </a:solidFill>
                <a:latin typeface="sohne"/>
              </a:rPr>
              <a:t>fetchUserData</a:t>
            </a:r>
            <a:r>
              <a:rPr lang="en-US" sz="2400" dirty="0">
                <a:solidFill>
                  <a:srgbClr val="292929"/>
                </a:solidFill>
                <a:latin typeface="sohne"/>
              </a:rPr>
              <a:t>().then(() =&gt; {</a:t>
            </a:r>
          </a:p>
          <a:p>
            <a:pPr algn="l"/>
            <a:r>
              <a:rPr lang="en-US" sz="2400" dirty="0">
                <a:solidFill>
                  <a:srgbClr val="292929"/>
                </a:solidFill>
                <a:latin typeface="sohne"/>
              </a:rPr>
              <a:t>    </a:t>
            </a:r>
            <a:r>
              <a:rPr lang="en-US" sz="2400" dirty="0" err="1">
                <a:solidFill>
                  <a:srgbClr val="292929"/>
                </a:solidFill>
                <a:latin typeface="sohne"/>
              </a:rPr>
              <a:t>setCount</a:t>
            </a:r>
            <a:r>
              <a:rPr lang="en-US" sz="2400" dirty="0">
                <a:solidFill>
                  <a:srgbClr val="292929"/>
                </a:solidFill>
                <a:latin typeface="sohne"/>
              </a:rPr>
              <a:t>(c =&gt; c + 1); // Causes a re-render!</a:t>
            </a:r>
          </a:p>
          <a:p>
            <a:pPr algn="l"/>
            <a:r>
              <a:rPr lang="en-US" sz="2400" dirty="0">
                <a:solidFill>
                  <a:srgbClr val="292929"/>
                </a:solidFill>
                <a:latin typeface="sohne"/>
              </a:rPr>
              <a:t>    </a:t>
            </a:r>
            <a:r>
              <a:rPr lang="en-US" sz="2400" dirty="0" err="1">
                <a:solidFill>
                  <a:srgbClr val="292929"/>
                </a:solidFill>
                <a:latin typeface="sohne"/>
              </a:rPr>
              <a:t>setFlag</a:t>
            </a:r>
            <a:r>
              <a:rPr lang="en-US" sz="2400" dirty="0">
                <a:solidFill>
                  <a:srgbClr val="292929"/>
                </a:solidFill>
                <a:latin typeface="sohne"/>
              </a:rPr>
              <a:t>(f =&gt; !f); // Causes a re-render!</a:t>
            </a:r>
          </a:p>
          <a:p>
            <a:pPr algn="l"/>
            <a:r>
              <a:rPr lang="en-US" sz="2400" dirty="0">
                <a:solidFill>
                  <a:srgbClr val="292929"/>
                </a:solidFill>
                <a:latin typeface="sohne"/>
              </a:rPr>
              <a:t>  });</a:t>
            </a:r>
          </a:p>
          <a:p>
            <a:pPr algn="l"/>
            <a:r>
              <a:rPr lang="en-US" sz="2400" dirty="0">
                <a:solidFill>
                  <a:srgbClr val="292929"/>
                </a:solidFill>
                <a:latin typeface="sohne"/>
              </a:rPr>
              <a:t>}</a:t>
            </a:r>
          </a:p>
          <a:p>
            <a:pPr algn="l"/>
            <a:r>
              <a:rPr lang="en-US" sz="2400" dirty="0">
                <a:solidFill>
                  <a:srgbClr val="292929"/>
                </a:solidFill>
                <a:latin typeface="sohne"/>
              </a:rPr>
              <a:t>function </a:t>
            </a:r>
            <a:r>
              <a:rPr lang="en-US" sz="2400" dirty="0" err="1">
                <a:solidFill>
                  <a:srgbClr val="292929"/>
                </a:solidFill>
                <a:latin typeface="sohne"/>
              </a:rPr>
              <a:t>fetchUserDate</a:t>
            </a:r>
            <a:r>
              <a:rPr lang="en-US" sz="2400" dirty="0">
                <a:solidFill>
                  <a:srgbClr val="292929"/>
                </a:solidFill>
                <a:latin typeface="sohne"/>
              </a:rPr>
              <a:t>(){</a:t>
            </a:r>
          </a:p>
          <a:p>
            <a:pPr algn="l"/>
            <a:r>
              <a:rPr lang="en-US" sz="2400" dirty="0">
                <a:solidFill>
                  <a:srgbClr val="292929"/>
                </a:solidFill>
                <a:latin typeface="sohne"/>
              </a:rPr>
              <a:t>  // code omitted for brevity...</a:t>
            </a:r>
          </a:p>
          <a:p>
            <a:pPr algn="l"/>
            <a:r>
              <a:rPr lang="en-US" sz="2400" dirty="0">
                <a:solidFill>
                  <a:srgbClr val="292929"/>
                </a:solidFill>
                <a:latin typeface="sohne"/>
              </a:rPr>
              <a:t>}</a:t>
            </a:r>
            <a:endParaRPr lang="en-US" sz="2400" i="0" dirty="0">
              <a:solidFill>
                <a:srgbClr val="FF0000"/>
              </a:solidFill>
              <a:effectLst/>
              <a:latin typeface="charter"/>
            </a:endParaRPr>
          </a:p>
        </p:txBody>
      </p:sp>
    </p:spTree>
    <p:extLst>
      <p:ext uri="{BB962C8B-B14F-4D97-AF65-F5344CB8AC3E}">
        <p14:creationId xmlns:p14="http://schemas.microsoft.com/office/powerpoint/2010/main" val="2247646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92260" y="323196"/>
            <a:ext cx="11432893" cy="4893647"/>
          </a:xfrm>
          <a:prstGeom prst="rect">
            <a:avLst/>
          </a:prstGeom>
          <a:noFill/>
        </p:spPr>
        <p:txBody>
          <a:bodyPr wrap="square">
            <a:spAutoFit/>
          </a:bodyPr>
          <a:lstStyle/>
          <a:p>
            <a:r>
              <a:rPr lang="en-US" sz="2400" i="0" dirty="0">
                <a:solidFill>
                  <a:srgbClr val="FF0000"/>
                </a:solidFill>
                <a:effectLst/>
                <a:latin typeface="charter"/>
              </a:rPr>
              <a:t>The same thing happens when you put the state update methods inside a </a:t>
            </a:r>
            <a:r>
              <a:rPr lang="en-US" sz="2400" i="0" dirty="0" err="1">
                <a:solidFill>
                  <a:srgbClr val="FF0000"/>
                </a:solidFill>
                <a:effectLst/>
                <a:latin typeface="charter"/>
              </a:rPr>
              <a:t>setTimeout</a:t>
            </a:r>
            <a:r>
              <a:rPr lang="en-US" sz="2400" i="0" dirty="0">
                <a:solidFill>
                  <a:srgbClr val="FF0000"/>
                </a:solidFill>
                <a:effectLst/>
                <a:latin typeface="charter"/>
              </a:rPr>
              <a:t>() callback:</a:t>
            </a:r>
          </a:p>
          <a:p>
            <a:endParaRPr lang="en-US" sz="2400" dirty="0">
              <a:solidFill>
                <a:srgbClr val="FF0000"/>
              </a:solidFill>
              <a:latin typeface="charter"/>
            </a:endParaRPr>
          </a:p>
          <a:p>
            <a:endParaRPr lang="en-US" sz="2400" i="0" dirty="0">
              <a:solidFill>
                <a:srgbClr val="FF0000"/>
              </a:solidFill>
              <a:effectLst/>
              <a:latin typeface="charter"/>
            </a:endParaRPr>
          </a:p>
          <a:p>
            <a:r>
              <a:rPr lang="en-US" sz="2400" i="0" dirty="0">
                <a:effectLst/>
                <a:latin typeface="charter"/>
              </a:rPr>
              <a:t>function </a:t>
            </a:r>
            <a:r>
              <a:rPr lang="en-US" sz="2400" i="0" dirty="0" err="1">
                <a:effectLst/>
                <a:latin typeface="charter"/>
              </a:rPr>
              <a:t>handleClick</a:t>
            </a:r>
            <a:r>
              <a:rPr lang="en-US" sz="2400" i="0" dirty="0">
                <a:effectLst/>
                <a:latin typeface="charter"/>
              </a:rPr>
              <a:t>() {</a:t>
            </a:r>
          </a:p>
          <a:p>
            <a:r>
              <a:rPr lang="en-US" sz="2400" i="0" dirty="0">
                <a:effectLst/>
                <a:latin typeface="charter"/>
              </a:rPr>
              <a:t>  </a:t>
            </a:r>
            <a:r>
              <a:rPr lang="en-US" sz="2400" i="0" dirty="0" err="1">
                <a:effectLst/>
                <a:latin typeface="charter"/>
              </a:rPr>
              <a:t>setTimeout</a:t>
            </a:r>
            <a:r>
              <a:rPr lang="en-US" sz="2400" i="0" dirty="0">
                <a:effectLst/>
                <a:latin typeface="charter"/>
              </a:rPr>
              <a:t>(() =&gt; {</a:t>
            </a:r>
          </a:p>
          <a:p>
            <a:r>
              <a:rPr lang="en-US" sz="2400" i="0" dirty="0">
                <a:effectLst/>
                <a:latin typeface="charter"/>
              </a:rPr>
              <a:t>    </a:t>
            </a:r>
            <a:r>
              <a:rPr lang="en-US" sz="2400" i="0" dirty="0" err="1">
                <a:effectLst/>
                <a:latin typeface="charter"/>
              </a:rPr>
              <a:t>setColor</a:t>
            </a:r>
            <a:r>
              <a:rPr lang="en-US" sz="2400" i="0" dirty="0">
                <a:effectLst/>
                <a:latin typeface="charter"/>
              </a:rPr>
              <a:t>((color) =&gt; !color);</a:t>
            </a:r>
          </a:p>
          <a:p>
            <a:r>
              <a:rPr lang="en-US" sz="2400" i="0" dirty="0">
                <a:effectLst/>
                <a:latin typeface="charter"/>
              </a:rPr>
              <a:t>    </a:t>
            </a:r>
            <a:r>
              <a:rPr lang="en-US" sz="2400" i="0" dirty="0" err="1">
                <a:effectLst/>
                <a:latin typeface="charter"/>
              </a:rPr>
              <a:t>setClickCount</a:t>
            </a:r>
            <a:r>
              <a:rPr lang="en-US" sz="2400" i="0" dirty="0">
                <a:effectLst/>
                <a:latin typeface="charter"/>
              </a:rPr>
              <a:t>((click) =&gt; click + 1);</a:t>
            </a:r>
          </a:p>
          <a:p>
            <a:r>
              <a:rPr lang="en-US" sz="2400" i="0" dirty="0">
                <a:effectLst/>
                <a:latin typeface="charter"/>
              </a:rPr>
              <a:t>  }, 1000);</a:t>
            </a:r>
          </a:p>
          <a:p>
            <a:r>
              <a:rPr lang="en-US" sz="2400" i="0" dirty="0">
                <a:effectLst/>
                <a:latin typeface="charter"/>
              </a:rPr>
              <a:t>}</a:t>
            </a:r>
          </a:p>
          <a:p>
            <a:endParaRPr lang="en-US" sz="2400" dirty="0">
              <a:solidFill>
                <a:srgbClr val="FF0000"/>
              </a:solidFill>
              <a:latin typeface="charter"/>
            </a:endParaRPr>
          </a:p>
          <a:p>
            <a:endParaRPr lang="en-US" sz="2400" i="0" dirty="0">
              <a:solidFill>
                <a:srgbClr val="FF0000"/>
              </a:solidFill>
              <a:effectLst/>
              <a:latin typeface="charter"/>
            </a:endParaRPr>
          </a:p>
          <a:p>
            <a:r>
              <a:rPr lang="en-US" sz="2400" i="0" dirty="0">
                <a:solidFill>
                  <a:srgbClr val="FF0000"/>
                </a:solidFill>
                <a:effectLst/>
                <a:latin typeface="charter"/>
              </a:rPr>
              <a:t>React 18 solved the problem above by improving the batching mechanism</a:t>
            </a:r>
          </a:p>
        </p:txBody>
      </p:sp>
    </p:spTree>
    <p:extLst>
      <p:ext uri="{BB962C8B-B14F-4D97-AF65-F5344CB8AC3E}">
        <p14:creationId xmlns:p14="http://schemas.microsoft.com/office/powerpoint/2010/main" val="2485221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92260" y="323196"/>
            <a:ext cx="11432893" cy="4832092"/>
          </a:xfrm>
          <a:prstGeom prst="rect">
            <a:avLst/>
          </a:prstGeom>
          <a:noFill/>
        </p:spPr>
        <p:txBody>
          <a:bodyPr wrap="square">
            <a:spAutoFit/>
          </a:bodyPr>
          <a:lstStyle/>
          <a:p>
            <a:pPr algn="l"/>
            <a:r>
              <a:rPr lang="en-US" sz="2800" b="1" dirty="0">
                <a:solidFill>
                  <a:srgbClr val="292929"/>
                </a:solidFill>
                <a:latin typeface="sohne"/>
              </a:rPr>
              <a:t>2</a:t>
            </a:r>
            <a:r>
              <a:rPr lang="en-US" sz="2800" b="1" i="0" dirty="0">
                <a:solidFill>
                  <a:srgbClr val="292929"/>
                </a:solidFill>
                <a:effectLst/>
                <a:latin typeface="sohne"/>
              </a:rPr>
              <a:t>. New Start Transition API to keep your app responsive</a:t>
            </a:r>
          </a:p>
          <a:p>
            <a:pPr algn="l"/>
            <a:endParaRPr lang="en-US" sz="2800" b="0" i="0" dirty="0">
              <a:solidFill>
                <a:srgbClr val="292929"/>
              </a:solidFill>
              <a:effectLst/>
              <a:latin typeface="charter"/>
            </a:endParaRPr>
          </a:p>
          <a:p>
            <a:pPr algn="l"/>
            <a:r>
              <a:rPr lang="en-US" sz="2800" b="1" i="1" dirty="0" err="1">
                <a:solidFill>
                  <a:srgbClr val="292929"/>
                </a:solidFill>
                <a:effectLst/>
                <a:latin typeface="charter"/>
              </a:rPr>
              <a:t>startTransition</a:t>
            </a:r>
            <a:r>
              <a:rPr lang="en-US" sz="2800" b="0" i="0" dirty="0">
                <a:solidFill>
                  <a:srgbClr val="292929"/>
                </a:solidFill>
                <a:effectLst/>
                <a:latin typeface="charter"/>
              </a:rPr>
              <a:t> API that keeps  app responsive even during the large screen updates.</a:t>
            </a:r>
          </a:p>
          <a:p>
            <a:pPr algn="l"/>
            <a:br>
              <a:rPr lang="en-US" sz="2800" b="0" i="0" dirty="0">
                <a:solidFill>
                  <a:srgbClr val="292929"/>
                </a:solidFill>
                <a:effectLst/>
                <a:latin typeface="charter"/>
              </a:rPr>
            </a:br>
            <a:r>
              <a:rPr lang="en-US" sz="2800" b="0" i="0" dirty="0">
                <a:solidFill>
                  <a:srgbClr val="292929"/>
                </a:solidFill>
                <a:effectLst/>
                <a:latin typeface="charter"/>
              </a:rPr>
              <a:t>Sometimes during heavy update operations,  app became unresponsive, the </a:t>
            </a:r>
            <a:r>
              <a:rPr lang="en-US" sz="2800" b="1" i="1" dirty="0" err="1">
                <a:solidFill>
                  <a:srgbClr val="292929"/>
                </a:solidFill>
                <a:effectLst/>
                <a:latin typeface="charter"/>
              </a:rPr>
              <a:t>startTransition</a:t>
            </a:r>
            <a:r>
              <a:rPr lang="en-US" sz="2800" b="0" i="0" dirty="0">
                <a:solidFill>
                  <a:srgbClr val="292929"/>
                </a:solidFill>
                <a:effectLst/>
                <a:latin typeface="charter"/>
              </a:rPr>
              <a:t> API can be very useful to handle such situations.</a:t>
            </a:r>
          </a:p>
          <a:p>
            <a:pPr algn="l"/>
            <a:br>
              <a:rPr lang="en-US" sz="2800" b="0" i="0" dirty="0">
                <a:solidFill>
                  <a:srgbClr val="292929"/>
                </a:solidFill>
                <a:effectLst/>
                <a:latin typeface="charter"/>
              </a:rPr>
            </a:br>
            <a:r>
              <a:rPr lang="en-US" sz="2800" b="0" i="0" dirty="0">
                <a:solidFill>
                  <a:srgbClr val="292929"/>
                </a:solidFill>
                <a:effectLst/>
                <a:latin typeface="charter"/>
              </a:rPr>
              <a:t>The API allows users to control the concurrency aspect to improve user interaction. It is done by wrapping heavy updates as “</a:t>
            </a:r>
            <a:r>
              <a:rPr lang="en-US" sz="2800" b="1" i="1" dirty="0" err="1">
                <a:solidFill>
                  <a:srgbClr val="292929"/>
                </a:solidFill>
                <a:effectLst/>
                <a:latin typeface="charter"/>
              </a:rPr>
              <a:t>startTransition</a:t>
            </a:r>
            <a:r>
              <a:rPr lang="en-US" sz="2800" b="0" i="0" dirty="0">
                <a:solidFill>
                  <a:srgbClr val="292929"/>
                </a:solidFill>
                <a:effectLst/>
                <a:latin typeface="charter"/>
              </a:rPr>
              <a:t>” and will be interrupted only if more urgent updates are initiated. </a:t>
            </a:r>
          </a:p>
        </p:txBody>
      </p:sp>
    </p:spTree>
    <p:extLst>
      <p:ext uri="{BB962C8B-B14F-4D97-AF65-F5344CB8AC3E}">
        <p14:creationId xmlns:p14="http://schemas.microsoft.com/office/powerpoint/2010/main" val="380067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92260" y="323196"/>
            <a:ext cx="11432893" cy="6555641"/>
          </a:xfrm>
          <a:prstGeom prst="rect">
            <a:avLst/>
          </a:prstGeom>
          <a:noFill/>
        </p:spPr>
        <p:txBody>
          <a:bodyPr wrap="square">
            <a:spAutoFit/>
          </a:bodyPr>
          <a:lstStyle/>
          <a:p>
            <a:pPr algn="l"/>
            <a:r>
              <a:rPr lang="en-US" sz="2800" b="1" dirty="0">
                <a:solidFill>
                  <a:srgbClr val="292929"/>
                </a:solidFill>
                <a:latin typeface="sohne"/>
              </a:rPr>
              <a:t>3</a:t>
            </a:r>
            <a:r>
              <a:rPr lang="en-US" sz="2800" b="1" i="0" dirty="0">
                <a:solidFill>
                  <a:srgbClr val="292929"/>
                </a:solidFill>
                <a:effectLst/>
                <a:latin typeface="sohne"/>
              </a:rPr>
              <a:t>. New Suspense SSR, architectural improvements</a:t>
            </a:r>
          </a:p>
          <a:p>
            <a:pPr algn="l"/>
            <a:endParaRPr lang="en-US" sz="2800" b="1" i="0" dirty="0">
              <a:solidFill>
                <a:srgbClr val="292929"/>
              </a:solidFill>
              <a:effectLst/>
              <a:latin typeface="sohne"/>
            </a:endParaRPr>
          </a:p>
          <a:p>
            <a:pPr algn="l"/>
            <a:r>
              <a:rPr lang="en-US" sz="2800" b="0" i="0" dirty="0">
                <a:solidFill>
                  <a:srgbClr val="292929"/>
                </a:solidFill>
                <a:effectLst/>
                <a:latin typeface="charter"/>
              </a:rPr>
              <a:t>Server-side rendering generates HTML from the react components on the server and sends it back to the client, so the client can now see the page content before the JavaScript bundle load and run.</a:t>
            </a:r>
          </a:p>
          <a:p>
            <a:pPr algn="l"/>
            <a:br>
              <a:rPr lang="en-US" sz="2800" b="0" i="0" dirty="0">
                <a:solidFill>
                  <a:srgbClr val="292929"/>
                </a:solidFill>
                <a:effectLst/>
                <a:latin typeface="charter"/>
              </a:rPr>
            </a:br>
            <a:r>
              <a:rPr lang="en-US" sz="2800" b="0" i="0" dirty="0">
                <a:solidFill>
                  <a:srgbClr val="292929"/>
                </a:solidFill>
                <a:effectLst/>
                <a:latin typeface="charter"/>
              </a:rPr>
              <a:t>Well, there is a drawback of SSR,</a:t>
            </a:r>
          </a:p>
          <a:p>
            <a:pPr algn="l">
              <a:buFont typeface="+mj-lt"/>
              <a:buAutoNum type="arabicPeriod"/>
            </a:pPr>
            <a:r>
              <a:rPr lang="en-US" sz="2800" b="0" i="0" dirty="0">
                <a:solidFill>
                  <a:srgbClr val="292929"/>
                </a:solidFill>
                <a:effectLst/>
                <a:latin typeface="charter"/>
              </a:rPr>
              <a:t>It does not allow components to wait for data. That means before rendering HTML to the client, we must have  data ready for components on the server.</a:t>
            </a:r>
          </a:p>
          <a:p>
            <a:pPr algn="l">
              <a:buFont typeface="+mj-lt"/>
              <a:buAutoNum type="arabicPeriod"/>
            </a:pPr>
            <a:endParaRPr lang="en-US" sz="2800" b="0" i="0" dirty="0">
              <a:solidFill>
                <a:srgbClr val="292929"/>
              </a:solidFill>
              <a:effectLst/>
              <a:latin typeface="charter"/>
            </a:endParaRPr>
          </a:p>
          <a:p>
            <a:pPr algn="l">
              <a:buFont typeface="+mj-lt"/>
              <a:buAutoNum type="arabicPeriod"/>
            </a:pPr>
            <a:r>
              <a:rPr lang="en-US" sz="2800" dirty="0">
                <a:solidFill>
                  <a:srgbClr val="292929"/>
                </a:solidFill>
                <a:latin typeface="charter"/>
              </a:rPr>
              <a:t>N</a:t>
            </a:r>
            <a:r>
              <a:rPr lang="en-US" sz="2800" b="0" i="0" dirty="0">
                <a:solidFill>
                  <a:srgbClr val="292929"/>
                </a:solidFill>
                <a:effectLst/>
                <a:latin typeface="charter"/>
              </a:rPr>
              <a:t>eed to load the JavaScript for all components on the client before hydrating any of them to make them interactive.</a:t>
            </a:r>
          </a:p>
          <a:p>
            <a:pPr algn="l"/>
            <a:br>
              <a:rPr lang="en-US" sz="2800" b="0" i="0" dirty="0">
                <a:solidFill>
                  <a:srgbClr val="292929"/>
                </a:solidFill>
                <a:effectLst/>
                <a:latin typeface="charter"/>
              </a:rPr>
            </a:br>
            <a:r>
              <a:rPr lang="en-US" sz="2800" b="0" i="0" dirty="0">
                <a:solidFill>
                  <a:srgbClr val="292929"/>
                </a:solidFill>
                <a:effectLst/>
                <a:latin typeface="charter"/>
              </a:rPr>
              <a:t>The problem can be overcome using two new features of </a:t>
            </a:r>
            <a:r>
              <a:rPr lang="en-US" sz="2800" b="1" i="1" dirty="0">
                <a:solidFill>
                  <a:srgbClr val="292929"/>
                </a:solidFill>
                <a:effectLst/>
                <a:latin typeface="charter"/>
              </a:rPr>
              <a:t>suspense</a:t>
            </a:r>
            <a:r>
              <a:rPr lang="en-US" sz="2800" b="0" i="0" dirty="0">
                <a:solidFill>
                  <a:srgbClr val="292929"/>
                </a:solidFill>
                <a:effectLst/>
                <a:latin typeface="charter"/>
              </a:rPr>
              <a:t>, </a:t>
            </a:r>
            <a:r>
              <a:rPr lang="en-US" sz="2800" b="0" i="0" dirty="0" err="1">
                <a:solidFill>
                  <a:srgbClr val="292929"/>
                </a:solidFill>
                <a:effectLst/>
                <a:latin typeface="charter"/>
              </a:rPr>
              <a:t>i.e</a:t>
            </a:r>
            <a:r>
              <a:rPr lang="en-US" sz="2800" b="0" i="0" dirty="0">
                <a:solidFill>
                  <a:srgbClr val="292929"/>
                </a:solidFill>
                <a:effectLst/>
                <a:latin typeface="charter"/>
              </a:rPr>
              <a:t> Streaming HTML and Selective hydration.</a:t>
            </a:r>
          </a:p>
        </p:txBody>
      </p:sp>
    </p:spTree>
    <p:extLst>
      <p:ext uri="{BB962C8B-B14F-4D97-AF65-F5344CB8AC3E}">
        <p14:creationId xmlns:p14="http://schemas.microsoft.com/office/powerpoint/2010/main" val="694200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301785" y="351771"/>
            <a:ext cx="11432893" cy="3970318"/>
          </a:xfrm>
          <a:prstGeom prst="rect">
            <a:avLst/>
          </a:prstGeom>
          <a:noFill/>
        </p:spPr>
        <p:txBody>
          <a:bodyPr wrap="square">
            <a:spAutoFit/>
          </a:bodyPr>
          <a:lstStyle/>
          <a:p>
            <a:pPr algn="l"/>
            <a:r>
              <a:rPr lang="en-US" sz="2800" dirty="0">
                <a:solidFill>
                  <a:srgbClr val="292929"/>
                </a:solidFill>
                <a:latin typeface="sohne"/>
              </a:rPr>
              <a:t>The &lt;Suspense&gt; component is a feature of React library that allows  to wait for some code to load by adding a fallback component to render before the code is loaded.</a:t>
            </a:r>
          </a:p>
          <a:p>
            <a:pPr algn="l"/>
            <a:endParaRPr lang="en-US" sz="2800" dirty="0">
              <a:solidFill>
                <a:srgbClr val="292929"/>
              </a:solidFill>
              <a:latin typeface="sohne"/>
            </a:endParaRPr>
          </a:p>
          <a:p>
            <a:pPr algn="l"/>
            <a:r>
              <a:rPr lang="en-US" sz="2800" dirty="0">
                <a:solidFill>
                  <a:srgbClr val="292929"/>
                </a:solidFill>
                <a:latin typeface="sohne"/>
              </a:rPr>
              <a:t>Here’s an example of &lt;Suspense&gt; in action:</a:t>
            </a:r>
          </a:p>
          <a:p>
            <a:pPr algn="l"/>
            <a:endParaRPr lang="en-US" sz="2800" dirty="0">
              <a:solidFill>
                <a:srgbClr val="292929"/>
              </a:solidFill>
              <a:latin typeface="sohne"/>
            </a:endParaRPr>
          </a:p>
          <a:p>
            <a:pPr algn="l"/>
            <a:r>
              <a:rPr lang="en-US" sz="2800" dirty="0">
                <a:solidFill>
                  <a:srgbClr val="292929"/>
                </a:solidFill>
                <a:latin typeface="sohne"/>
              </a:rPr>
              <a:t>&lt;Suspense fallback={&lt;</a:t>
            </a:r>
            <a:r>
              <a:rPr lang="en-US" sz="2800" dirty="0" err="1">
                <a:solidFill>
                  <a:srgbClr val="292929"/>
                </a:solidFill>
                <a:latin typeface="sohne"/>
              </a:rPr>
              <a:t>LoadingSpinner</a:t>
            </a:r>
            <a:r>
              <a:rPr lang="en-US" sz="2800" dirty="0">
                <a:solidFill>
                  <a:srgbClr val="292929"/>
                </a:solidFill>
                <a:latin typeface="sohne"/>
              </a:rPr>
              <a:t> /&gt;}&gt;</a:t>
            </a:r>
          </a:p>
          <a:p>
            <a:pPr algn="l"/>
            <a:r>
              <a:rPr lang="en-US" sz="2800" dirty="0">
                <a:solidFill>
                  <a:srgbClr val="292929"/>
                </a:solidFill>
                <a:latin typeface="sohne"/>
              </a:rPr>
              <a:t>  &lt;</a:t>
            </a:r>
            <a:r>
              <a:rPr lang="en-US" sz="2800" dirty="0" err="1">
                <a:solidFill>
                  <a:srgbClr val="292929"/>
                </a:solidFill>
                <a:latin typeface="sohne"/>
              </a:rPr>
              <a:t>UserProfile</a:t>
            </a:r>
            <a:r>
              <a:rPr lang="en-US" sz="2800" dirty="0">
                <a:solidFill>
                  <a:srgbClr val="292929"/>
                </a:solidFill>
                <a:latin typeface="sohne"/>
              </a:rPr>
              <a:t> /&gt;</a:t>
            </a:r>
          </a:p>
          <a:p>
            <a:pPr algn="l"/>
            <a:r>
              <a:rPr lang="en-US" sz="2800" dirty="0">
                <a:solidFill>
                  <a:srgbClr val="292929"/>
                </a:solidFill>
                <a:latin typeface="sohne"/>
              </a:rPr>
              <a:t>&lt;Suspense /&gt;</a:t>
            </a:r>
            <a:endParaRPr lang="en-US" sz="2800" i="0" dirty="0">
              <a:solidFill>
                <a:srgbClr val="292929"/>
              </a:solidFill>
              <a:effectLst/>
              <a:latin typeface="charter"/>
            </a:endParaRPr>
          </a:p>
        </p:txBody>
      </p:sp>
    </p:spTree>
    <p:extLst>
      <p:ext uri="{BB962C8B-B14F-4D97-AF65-F5344CB8AC3E}">
        <p14:creationId xmlns:p14="http://schemas.microsoft.com/office/powerpoint/2010/main" val="331604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301785" y="351771"/>
            <a:ext cx="11432893" cy="6124754"/>
          </a:xfrm>
          <a:prstGeom prst="rect">
            <a:avLst/>
          </a:prstGeom>
          <a:noFill/>
        </p:spPr>
        <p:txBody>
          <a:bodyPr wrap="square">
            <a:spAutoFit/>
          </a:bodyPr>
          <a:lstStyle/>
          <a:p>
            <a:pPr algn="l"/>
            <a:r>
              <a:rPr lang="en-US" sz="2800" dirty="0">
                <a:solidFill>
                  <a:srgbClr val="292929"/>
                </a:solidFill>
                <a:latin typeface="sohne"/>
              </a:rPr>
              <a:t>In React 18, the &lt;Suspense&gt; feature is supported even when we render  components on the server using SSR. This update allows  to wrap server rendered components inside a &lt;Suspense&gt; component.</a:t>
            </a:r>
          </a:p>
          <a:p>
            <a:pPr algn="l"/>
            <a:endParaRPr lang="en-US" sz="2800" dirty="0">
              <a:solidFill>
                <a:srgbClr val="292929"/>
              </a:solidFill>
              <a:latin typeface="sohne"/>
            </a:endParaRPr>
          </a:p>
          <a:p>
            <a:pPr algn="l"/>
            <a:r>
              <a:rPr lang="en-US" sz="2800" dirty="0">
                <a:solidFill>
                  <a:srgbClr val="292929"/>
                </a:solidFill>
                <a:latin typeface="sohne"/>
              </a:rPr>
              <a:t>Any server side components wrapped inside &lt;Suspense&gt; will be streamed as HTML using the fallback component first, and once the component is ready, React will send new bits of HTML to replace the fallback component.</a:t>
            </a:r>
          </a:p>
          <a:p>
            <a:pPr algn="l"/>
            <a:endParaRPr lang="en-US" sz="2800" i="0" dirty="0">
              <a:solidFill>
                <a:srgbClr val="292929"/>
              </a:solidFill>
              <a:effectLst/>
              <a:latin typeface="sohne"/>
            </a:endParaRPr>
          </a:p>
          <a:p>
            <a:pPr algn="l"/>
            <a:r>
              <a:rPr lang="en-US" sz="2800" i="0" dirty="0">
                <a:solidFill>
                  <a:srgbClr val="292929"/>
                </a:solidFill>
                <a:effectLst/>
                <a:latin typeface="charter"/>
              </a:rPr>
              <a:t>&lt;Layout&gt;</a:t>
            </a:r>
          </a:p>
          <a:p>
            <a:pPr algn="l"/>
            <a:r>
              <a:rPr lang="en-US" sz="2800" i="0" dirty="0">
                <a:solidFill>
                  <a:srgbClr val="292929"/>
                </a:solidFill>
                <a:effectLst/>
                <a:latin typeface="charter"/>
              </a:rPr>
              <a:t>  &lt;Article /&gt;</a:t>
            </a:r>
          </a:p>
          <a:p>
            <a:pPr algn="l"/>
            <a:r>
              <a:rPr lang="en-US" sz="2800" i="0" dirty="0">
                <a:solidFill>
                  <a:srgbClr val="292929"/>
                </a:solidFill>
                <a:effectLst/>
                <a:latin typeface="charter"/>
              </a:rPr>
              <a:t>  &lt;Suspense fallback={&lt;Spinner /&gt;}&gt;</a:t>
            </a:r>
          </a:p>
          <a:p>
            <a:pPr algn="l"/>
            <a:r>
              <a:rPr lang="en-US" sz="2800" i="0" dirty="0">
                <a:solidFill>
                  <a:srgbClr val="292929"/>
                </a:solidFill>
                <a:effectLst/>
                <a:latin typeface="charter"/>
              </a:rPr>
              <a:t>    &lt;Comments /&gt;</a:t>
            </a:r>
          </a:p>
          <a:p>
            <a:pPr algn="l"/>
            <a:r>
              <a:rPr lang="en-US" sz="2800" i="0" dirty="0">
                <a:solidFill>
                  <a:srgbClr val="292929"/>
                </a:solidFill>
                <a:effectLst/>
                <a:latin typeface="charter"/>
              </a:rPr>
              <a:t>  &lt;/Suspense&gt;</a:t>
            </a:r>
          </a:p>
          <a:p>
            <a:pPr algn="l"/>
            <a:r>
              <a:rPr lang="en-US" sz="2800" i="0" dirty="0">
                <a:solidFill>
                  <a:srgbClr val="292929"/>
                </a:solidFill>
                <a:effectLst/>
                <a:latin typeface="charter"/>
              </a:rPr>
              <a:t>&lt;/Layout&gt;</a:t>
            </a:r>
          </a:p>
        </p:txBody>
      </p:sp>
    </p:spTree>
    <p:extLst>
      <p:ext uri="{BB962C8B-B14F-4D97-AF65-F5344CB8AC3E}">
        <p14:creationId xmlns:p14="http://schemas.microsoft.com/office/powerpoint/2010/main" val="2922686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92260" y="323196"/>
            <a:ext cx="11432893" cy="2677656"/>
          </a:xfrm>
          <a:prstGeom prst="rect">
            <a:avLst/>
          </a:prstGeom>
          <a:noFill/>
        </p:spPr>
        <p:txBody>
          <a:bodyPr wrap="square">
            <a:spAutoFit/>
          </a:bodyPr>
          <a:lstStyle/>
          <a:p>
            <a:pPr algn="l">
              <a:buFont typeface="Arial" panose="020B0604020202020204" pitchFamily="34" charset="0"/>
              <a:buChar char="•"/>
            </a:pPr>
            <a:r>
              <a:rPr lang="en-US" sz="2800" b="1" i="0" dirty="0">
                <a:solidFill>
                  <a:srgbClr val="292929"/>
                </a:solidFill>
                <a:effectLst/>
                <a:latin typeface="charter"/>
              </a:rPr>
              <a:t>Streaming HTML on the server</a:t>
            </a:r>
          </a:p>
          <a:p>
            <a:pPr algn="l"/>
            <a:br>
              <a:rPr lang="en-US" sz="2800" b="1" i="0" dirty="0">
                <a:solidFill>
                  <a:srgbClr val="292929"/>
                </a:solidFill>
                <a:effectLst/>
                <a:latin typeface="charter"/>
              </a:rPr>
            </a:br>
            <a:r>
              <a:rPr lang="en-US" sz="2800" b="0" i="0" dirty="0">
                <a:solidFill>
                  <a:srgbClr val="292929"/>
                </a:solidFill>
                <a:effectLst/>
                <a:latin typeface="charter"/>
              </a:rPr>
              <a:t>With the streaming HTML, React will send the static pieces of UI components using </a:t>
            </a:r>
            <a:r>
              <a:rPr lang="en-US" sz="2800" b="1" i="1" dirty="0">
                <a:solidFill>
                  <a:srgbClr val="292929"/>
                </a:solidFill>
                <a:effectLst/>
                <a:latin typeface="charter"/>
              </a:rPr>
              <a:t>suspense, </a:t>
            </a:r>
            <a:r>
              <a:rPr lang="en-US" sz="2800" b="0" i="0" dirty="0">
                <a:solidFill>
                  <a:srgbClr val="292929"/>
                </a:solidFill>
                <a:effectLst/>
                <a:latin typeface="charter"/>
              </a:rPr>
              <a:t>which will decide which part of the component will take longer to load and what can be directly rendered, so the user does not need to wait to see the initial UI render.</a:t>
            </a:r>
          </a:p>
        </p:txBody>
      </p:sp>
    </p:spTree>
    <p:extLst>
      <p:ext uri="{BB962C8B-B14F-4D97-AF65-F5344CB8AC3E}">
        <p14:creationId xmlns:p14="http://schemas.microsoft.com/office/powerpoint/2010/main" val="354110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9A7B38-97A0-4E59-8BBA-829D3EAC24EE}"/>
              </a:ext>
            </a:extLst>
          </p:cNvPr>
          <p:cNvSpPr txBox="1"/>
          <p:nvPr/>
        </p:nvSpPr>
        <p:spPr>
          <a:xfrm>
            <a:off x="552450" y="1264056"/>
            <a:ext cx="11087100" cy="44480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wrap="square">
            <a:spAutoFit/>
          </a:bodyPr>
          <a:lstStyle/>
          <a:p>
            <a:pPr algn="ctr">
              <a:lnSpc>
                <a:spcPct val="150000"/>
              </a:lnSpc>
            </a:pPr>
            <a:r>
              <a:rPr lang="en-US" sz="3200" b="0" i="1" dirty="0">
                <a:solidFill>
                  <a:srgbClr val="292929"/>
                </a:solidFill>
                <a:effectLst/>
                <a:latin typeface="charter"/>
              </a:rPr>
              <a:t>React 18 new features and improvements are possible thanks to the new opt-in “concurrent rendering” mechanism in React 18 that enables React to create multiple versions of the UI at the same time. Though this change is mostly behind the scenes, it will unlock new possibilities to improve the app performance. </a:t>
            </a:r>
          </a:p>
          <a:p>
            <a:pPr algn="ctr">
              <a:lnSpc>
                <a:spcPct val="150000"/>
              </a:lnSpc>
            </a:pPr>
            <a:r>
              <a:rPr lang="en-US" sz="3200" b="0" i="1" dirty="0">
                <a:solidFill>
                  <a:srgbClr val="292929"/>
                </a:solidFill>
                <a:effectLst/>
                <a:latin typeface="charter"/>
              </a:rPr>
              <a:t>— React document</a:t>
            </a:r>
            <a:endParaRPr lang="en-IN" sz="3200" dirty="0"/>
          </a:p>
        </p:txBody>
      </p:sp>
    </p:spTree>
    <p:extLst>
      <p:ext uri="{BB962C8B-B14F-4D97-AF65-F5344CB8AC3E}">
        <p14:creationId xmlns:p14="http://schemas.microsoft.com/office/powerpoint/2010/main" val="268434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25585" y="276999"/>
            <a:ext cx="11432893"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rPr>
              <a:t>React 18-alpha has some new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rgbClr val="292929"/>
                </a:solidFill>
                <a:effectLst/>
              </a:rPr>
              <a:t>The new </a:t>
            </a:r>
            <a:r>
              <a:rPr kumimoji="0" lang="en-US" altLang="en-US" sz="2800" b="0" i="0" u="none" strike="noStrike" cap="none" normalizeH="0" baseline="0" dirty="0" err="1">
                <a:ln>
                  <a:noFill/>
                </a:ln>
                <a:solidFill>
                  <a:srgbClr val="292929"/>
                </a:solidFill>
                <a:effectLst/>
              </a:rPr>
              <a:t>ReactDOM.createRoot</a:t>
            </a:r>
            <a:r>
              <a:rPr kumimoji="0" lang="en-US" altLang="en-US" sz="2800" b="0" i="0" u="none" strike="noStrike" cap="none" normalizeH="0" baseline="0" dirty="0">
                <a:ln>
                  <a:noFill/>
                </a:ln>
                <a:solidFill>
                  <a:srgbClr val="292929"/>
                </a:solidFill>
                <a:effectLst/>
              </a:rPr>
              <a:t>() API replacing </a:t>
            </a:r>
            <a:r>
              <a:rPr kumimoji="0" lang="en-US" altLang="en-US" sz="2800" b="0" i="0" u="none" strike="noStrike" cap="none" normalizeH="0" baseline="0" dirty="0" err="1">
                <a:ln>
                  <a:noFill/>
                </a:ln>
                <a:solidFill>
                  <a:srgbClr val="292929"/>
                </a:solidFill>
                <a:effectLst/>
              </a:rPr>
              <a:t>ReactDOM.render</a:t>
            </a:r>
            <a:r>
              <a:rPr kumimoji="0" lang="en-US" altLang="en-US" sz="2800" b="0" i="0" u="none" strike="noStrike" cap="none" normalizeH="0" baseline="0" dirty="0">
                <a:ln>
                  <a:noFill/>
                </a:ln>
                <a:solidFill>
                  <a:srgbClr val="292929"/>
                </a:solidFill>
                <a:effectLs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rgbClr val="292929"/>
                </a:solidFill>
                <a:effectLst/>
              </a:rPr>
              <a:t>Batching improvements for fewer renders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rgbClr val="292929"/>
                </a:solidFill>
                <a:effectLst/>
              </a:rPr>
              <a:t>SSR support for &lt;Suspense&gt; component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err="1">
                <a:ln>
                  <a:noFill/>
                </a:ln>
                <a:solidFill>
                  <a:srgbClr val="292929"/>
                </a:solidFill>
                <a:effectLst/>
              </a:rPr>
              <a:t>startTransition</a:t>
            </a:r>
            <a:r>
              <a:rPr kumimoji="0" lang="en-US" altLang="en-US" sz="2800" b="0" i="0" u="none" strike="noStrike" cap="none" normalizeH="0" baseline="0" dirty="0">
                <a:ln>
                  <a:noFill/>
                </a:ln>
                <a:solidFill>
                  <a:srgbClr val="292929"/>
                </a:solidFill>
                <a:effectLst/>
              </a:rPr>
              <a:t> API for non-urgent state updates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sp>
        <p:nvSpPr>
          <p:cNvPr id="2" name="Rectangle 1">
            <a:extLst>
              <a:ext uri="{FF2B5EF4-FFF2-40B4-BE49-F238E27FC236}">
                <a16:creationId xmlns:a16="http://schemas.microsoft.com/office/drawing/2014/main" id="{162255ED-E0A4-49F8-BDF5-197659E1CB7D}"/>
              </a:ext>
            </a:extLst>
          </p:cNvPr>
          <p:cNvSpPr>
            <a:spLocks noChangeArrowheads="1"/>
          </p:cNvSpPr>
          <p:nvPr/>
        </p:nvSpPr>
        <p:spPr bwMode="auto">
          <a:xfrm>
            <a:off x="0" y="90100"/>
            <a:ext cx="65" cy="276999"/>
          </a:xfrm>
          <a:prstGeom prst="rect">
            <a:avLst/>
          </a:prstGeom>
          <a:solidFill>
            <a:srgbClr val="0809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5E6A199-8DFD-48B2-9688-326D067E1F81}"/>
              </a:ext>
            </a:extLst>
          </p:cNvPr>
          <p:cNvSpPr>
            <a:spLocks noChangeArrowheads="1"/>
          </p:cNvSpPr>
          <p:nvPr/>
        </p:nvSpPr>
        <p:spPr bwMode="auto">
          <a:xfrm>
            <a:off x="0" y="-276999"/>
            <a:ext cx="65" cy="55399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4E58BA3D-61DC-4659-AC9C-E8684C1439B8}"/>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1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168435" y="367099"/>
            <a:ext cx="11432893" cy="1877437"/>
          </a:xfrm>
          <a:prstGeom prst="rect">
            <a:avLst/>
          </a:prstGeom>
          <a:noFill/>
        </p:spPr>
        <p:txBody>
          <a:bodyPr wrap="square">
            <a:spAutoFit/>
          </a:bodyPr>
          <a:lstStyle/>
          <a:p>
            <a:pPr eaLnBrk="0" fontAlgn="base" hangingPunct="0">
              <a:spcBef>
                <a:spcPct val="0"/>
              </a:spcBef>
              <a:spcAft>
                <a:spcPct val="0"/>
              </a:spcAft>
            </a:pPr>
            <a:r>
              <a:rPr kumimoji="0" lang="en-US" altLang="en-US" sz="2800" b="0" i="0" u="none" strike="noStrike" cap="none" normalizeH="0" baseline="0" dirty="0">
                <a:ln>
                  <a:noFill/>
                </a:ln>
                <a:solidFill>
                  <a:srgbClr val="292929"/>
                </a:solidFill>
                <a:effectLst/>
                <a:latin typeface="charter"/>
              </a:rPr>
              <a:t>To update React 17 to React 18-alpha</a:t>
            </a:r>
          </a:p>
          <a:p>
            <a:pPr eaLnBrk="0" fontAlgn="base" hangingPunct="0">
              <a:spcBef>
                <a:spcPct val="0"/>
              </a:spcBef>
              <a:spcAft>
                <a:spcPct val="0"/>
              </a:spcAft>
            </a:pPr>
            <a:endParaRPr lang="en-US" altLang="en-US" sz="2800" dirty="0">
              <a:solidFill>
                <a:srgbClr val="292929"/>
              </a:solidFill>
              <a:latin typeface="charter"/>
            </a:endParaRPr>
          </a:p>
          <a:p>
            <a:pPr eaLnBrk="0" fontAlgn="base" hangingPunct="0">
              <a:spcBef>
                <a:spcPct val="0"/>
              </a:spcBef>
              <a:spcAft>
                <a:spcPct val="0"/>
              </a:spcAft>
            </a:pPr>
            <a:endParaRPr kumimoji="0" lang="en-US" altLang="en-US" sz="2800" b="0" i="0" u="none" strike="noStrike" cap="none" normalizeH="0" baseline="0" dirty="0">
              <a:ln>
                <a:noFill/>
              </a:ln>
              <a:solidFill>
                <a:srgbClr val="292929"/>
              </a:solidFill>
              <a:effectLst/>
              <a:latin typeface="charter"/>
            </a:endParaRPr>
          </a:p>
          <a:p>
            <a:pPr algn="ctr" eaLnBrk="0" fontAlgn="base" hangingPunct="0">
              <a:spcBef>
                <a:spcPct val="0"/>
              </a:spcBef>
              <a:spcAft>
                <a:spcPct val="0"/>
              </a:spcAft>
            </a:pPr>
            <a:r>
              <a:rPr lang="en-US" sz="3200" b="0" i="0" dirty="0" err="1">
                <a:solidFill>
                  <a:srgbClr val="FF0000"/>
                </a:solidFill>
                <a:effectLst/>
                <a:latin typeface="Menlo"/>
              </a:rPr>
              <a:t>npm</a:t>
            </a:r>
            <a:r>
              <a:rPr lang="en-US" sz="3200" b="0" i="0" dirty="0">
                <a:solidFill>
                  <a:srgbClr val="FF0000"/>
                </a:solidFill>
                <a:effectLst/>
                <a:latin typeface="Menlo"/>
              </a:rPr>
              <a:t> install </a:t>
            </a:r>
            <a:r>
              <a:rPr lang="en-US" sz="3200" b="0" i="0" dirty="0" err="1">
                <a:solidFill>
                  <a:srgbClr val="FF0000"/>
                </a:solidFill>
                <a:effectLst/>
                <a:latin typeface="Menlo"/>
              </a:rPr>
              <a:t>react@alpha</a:t>
            </a:r>
            <a:r>
              <a:rPr lang="en-US" sz="3200" b="0" i="0" dirty="0">
                <a:solidFill>
                  <a:srgbClr val="FF0000"/>
                </a:solidFill>
                <a:effectLst/>
                <a:latin typeface="Menlo"/>
              </a:rPr>
              <a:t>  </a:t>
            </a:r>
            <a:r>
              <a:rPr lang="en-US" sz="3200" b="0" i="0" dirty="0" err="1">
                <a:solidFill>
                  <a:srgbClr val="FF0000"/>
                </a:solidFill>
                <a:effectLst/>
                <a:latin typeface="Menlo"/>
              </a:rPr>
              <a:t>react-dom@alpha</a:t>
            </a:r>
            <a:r>
              <a:rPr lang="en-US" sz="3200" b="0" i="0" dirty="0">
                <a:solidFill>
                  <a:srgbClr val="FF0000"/>
                </a:solidFill>
                <a:effectLst/>
                <a:latin typeface="Menlo"/>
              </a:rPr>
              <a:t>  --force</a:t>
            </a:r>
            <a:endParaRPr kumimoji="0" lang="en-US" altLang="en-US" sz="3200" b="0" i="0" u="none" strike="noStrike" cap="none" normalizeH="0" baseline="0" dirty="0">
              <a:ln>
                <a:noFill/>
              </a:ln>
              <a:solidFill>
                <a:srgbClr val="FF0000"/>
              </a:solidFill>
              <a:effectLst/>
              <a:latin typeface="Arial" panose="020B0604020202020204" pitchFamily="34" charset="0"/>
            </a:endParaRPr>
          </a:p>
        </p:txBody>
      </p:sp>
      <p:sp>
        <p:nvSpPr>
          <p:cNvPr id="2" name="Rectangle 1">
            <a:extLst>
              <a:ext uri="{FF2B5EF4-FFF2-40B4-BE49-F238E27FC236}">
                <a16:creationId xmlns:a16="http://schemas.microsoft.com/office/drawing/2014/main" id="{162255ED-E0A4-49F8-BDF5-197659E1CB7D}"/>
              </a:ext>
            </a:extLst>
          </p:cNvPr>
          <p:cNvSpPr>
            <a:spLocks noChangeArrowheads="1"/>
          </p:cNvSpPr>
          <p:nvPr/>
        </p:nvSpPr>
        <p:spPr bwMode="auto">
          <a:xfrm>
            <a:off x="0" y="90100"/>
            <a:ext cx="65" cy="276999"/>
          </a:xfrm>
          <a:prstGeom prst="rect">
            <a:avLst/>
          </a:prstGeom>
          <a:solidFill>
            <a:srgbClr val="0809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5E6A199-8DFD-48B2-9688-326D067E1F81}"/>
              </a:ext>
            </a:extLst>
          </p:cNvPr>
          <p:cNvSpPr>
            <a:spLocks noChangeArrowheads="1"/>
          </p:cNvSpPr>
          <p:nvPr/>
        </p:nvSpPr>
        <p:spPr bwMode="auto">
          <a:xfrm>
            <a:off x="0" y="-276999"/>
            <a:ext cx="65" cy="55399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8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168435" y="367099"/>
            <a:ext cx="11432893" cy="3970318"/>
          </a:xfrm>
          <a:prstGeom prst="rect">
            <a:avLst/>
          </a:prstGeom>
          <a:noFill/>
        </p:spPr>
        <p:txBody>
          <a:bodyPr wrap="square">
            <a:spAutoFit/>
          </a:bodyPr>
          <a:lstStyle/>
          <a:p>
            <a:pPr eaLnBrk="0" fontAlgn="base" hangingPunct="0">
              <a:spcBef>
                <a:spcPct val="0"/>
              </a:spcBef>
              <a:spcAft>
                <a:spcPct val="0"/>
              </a:spcAft>
            </a:pPr>
            <a:r>
              <a:rPr kumimoji="0" lang="en-US" altLang="en-US" sz="2800" b="0" i="0" u="none" strike="noStrike" cap="none" normalizeH="0" baseline="0" dirty="0" err="1">
                <a:ln>
                  <a:noFill/>
                </a:ln>
                <a:solidFill>
                  <a:srgbClr val="FF0000"/>
                </a:solidFill>
                <a:effectLst/>
                <a:latin typeface="charter"/>
              </a:rPr>
              <a:t>ReactDOM.createRoot</a:t>
            </a:r>
            <a:r>
              <a:rPr kumimoji="0" lang="en-US" altLang="en-US" sz="2800" b="0" i="0" u="none" strike="noStrike" cap="none" normalizeH="0" baseline="0" dirty="0">
                <a:ln>
                  <a:noFill/>
                </a:ln>
                <a:solidFill>
                  <a:srgbClr val="FF0000"/>
                </a:solidFill>
                <a:effectLst/>
                <a:latin typeface="charter"/>
              </a:rPr>
              <a:t>() API:</a:t>
            </a:r>
          </a:p>
          <a:p>
            <a:pPr eaLnBrk="0" fontAlgn="base" hangingPunct="0">
              <a:spcBef>
                <a:spcPct val="0"/>
              </a:spcBef>
              <a:spcAft>
                <a:spcPct val="0"/>
              </a:spcAft>
            </a:pPr>
            <a:endParaRPr kumimoji="0" lang="en-US" altLang="en-US" sz="2800" b="0" i="0" u="none" strike="noStrike" cap="none" normalizeH="0" baseline="0" dirty="0">
              <a:ln>
                <a:noFill/>
              </a:ln>
              <a:solidFill>
                <a:srgbClr val="292929"/>
              </a:solidFill>
              <a:effectLst/>
              <a:latin typeface="charter"/>
            </a:endParaRPr>
          </a:p>
          <a:p>
            <a:pPr eaLnBrk="0" fontAlgn="base" hangingPunct="0">
              <a:spcBef>
                <a:spcPct val="0"/>
              </a:spcBef>
              <a:spcAft>
                <a:spcPct val="0"/>
              </a:spcAft>
            </a:pPr>
            <a:r>
              <a:rPr kumimoji="0" lang="en-US" altLang="en-US" sz="2800" b="0" i="0" u="none" strike="noStrike" cap="none" normalizeH="0" baseline="0" dirty="0">
                <a:ln>
                  <a:noFill/>
                </a:ln>
                <a:solidFill>
                  <a:srgbClr val="292929"/>
                </a:solidFill>
                <a:effectLst/>
                <a:latin typeface="charter"/>
              </a:rPr>
              <a:t>The </a:t>
            </a:r>
            <a:r>
              <a:rPr kumimoji="0" lang="en-US" altLang="en-US" sz="2800" b="0" i="0" u="none" strike="noStrike" cap="none" normalizeH="0" baseline="0" dirty="0" err="1">
                <a:ln>
                  <a:noFill/>
                </a:ln>
                <a:solidFill>
                  <a:srgbClr val="292929"/>
                </a:solidFill>
                <a:effectLst/>
                <a:latin typeface="charter"/>
              </a:rPr>
              <a:t>ReactDOM.createRoot</a:t>
            </a:r>
            <a:r>
              <a:rPr kumimoji="0" lang="en-US" altLang="en-US" sz="2800" b="0" i="0" u="none" strike="noStrike" cap="none" normalizeH="0" baseline="0" dirty="0">
                <a:ln>
                  <a:noFill/>
                </a:ln>
                <a:solidFill>
                  <a:srgbClr val="292929"/>
                </a:solidFill>
                <a:effectLst/>
                <a:latin typeface="charter"/>
              </a:rPr>
              <a:t>() method replaces the </a:t>
            </a:r>
            <a:r>
              <a:rPr kumimoji="0" lang="en-US" altLang="en-US" sz="2800" b="0" i="0" u="none" strike="noStrike" cap="none" normalizeH="0" baseline="0" dirty="0" err="1">
                <a:ln>
                  <a:noFill/>
                </a:ln>
                <a:solidFill>
                  <a:srgbClr val="292929"/>
                </a:solidFill>
                <a:effectLst/>
                <a:latin typeface="charter"/>
              </a:rPr>
              <a:t>ReactDOM.render</a:t>
            </a:r>
            <a:r>
              <a:rPr kumimoji="0" lang="en-US" altLang="en-US" sz="2800" b="0" i="0" u="none" strike="noStrike" cap="none" normalizeH="0" baseline="0" dirty="0">
                <a:ln>
                  <a:noFill/>
                </a:ln>
                <a:solidFill>
                  <a:srgbClr val="292929"/>
                </a:solidFill>
                <a:effectLst/>
                <a:latin typeface="charter"/>
              </a:rPr>
              <a:t>() method </a:t>
            </a:r>
            <a:r>
              <a:rPr lang="en-US" altLang="en-US" sz="2800" dirty="0">
                <a:solidFill>
                  <a:srgbClr val="292929"/>
                </a:solidFill>
                <a:latin typeface="charter"/>
              </a:rPr>
              <a:t>which is </a:t>
            </a:r>
            <a:r>
              <a:rPr kumimoji="0" lang="en-US" altLang="en-US" sz="2800" b="0" i="0" u="none" strike="noStrike" cap="none" normalizeH="0" baseline="0" dirty="0">
                <a:ln>
                  <a:noFill/>
                </a:ln>
                <a:solidFill>
                  <a:srgbClr val="292929"/>
                </a:solidFill>
                <a:effectLst/>
                <a:latin typeface="charter"/>
              </a:rPr>
              <a:t>the entry point of  React application.</a:t>
            </a:r>
          </a:p>
          <a:p>
            <a:pPr eaLnBrk="0" fontAlgn="base" hangingPunct="0">
              <a:spcBef>
                <a:spcPct val="0"/>
              </a:spcBef>
              <a:spcAft>
                <a:spcPct val="0"/>
              </a:spcAft>
            </a:pPr>
            <a:endParaRPr kumimoji="0" lang="en-US" altLang="en-US" sz="2800" b="0" i="0" u="none" strike="noStrike" cap="none" normalizeH="0" baseline="0" dirty="0">
              <a:ln>
                <a:noFill/>
              </a:ln>
              <a:solidFill>
                <a:srgbClr val="292929"/>
              </a:solidFill>
              <a:effectLst/>
              <a:latin typeface="charter"/>
            </a:endParaRPr>
          </a:p>
          <a:p>
            <a:pPr eaLnBrk="0" fontAlgn="base" hangingPunct="0">
              <a:spcBef>
                <a:spcPct val="0"/>
              </a:spcBef>
              <a:spcAft>
                <a:spcPct val="0"/>
              </a:spcAft>
            </a:pPr>
            <a:r>
              <a:rPr kumimoji="0" lang="en-US" altLang="en-US" sz="2800" b="0" i="0" u="none" strike="noStrike" cap="none" normalizeH="0" baseline="0" dirty="0">
                <a:ln>
                  <a:noFill/>
                </a:ln>
                <a:solidFill>
                  <a:srgbClr val="292929"/>
                </a:solidFill>
                <a:effectLst/>
                <a:latin typeface="charter"/>
              </a:rPr>
              <a:t>The method is created to prevent React 18 update from crashing  application. </a:t>
            </a:r>
          </a:p>
          <a:p>
            <a:pPr eaLnBrk="0" fontAlgn="base" hangingPunct="0">
              <a:spcBef>
                <a:spcPct val="0"/>
              </a:spcBef>
              <a:spcAft>
                <a:spcPct val="0"/>
              </a:spcAft>
            </a:pPr>
            <a:endParaRPr lang="en-US" altLang="en-US" sz="2800" dirty="0">
              <a:solidFill>
                <a:srgbClr val="292929"/>
              </a:solidFill>
              <a:latin typeface="charter"/>
            </a:endParaRPr>
          </a:p>
          <a:p>
            <a:pPr eaLnBrk="0" fontAlgn="base" hangingPunct="0">
              <a:spcBef>
                <a:spcPct val="0"/>
              </a:spcBef>
              <a:spcAft>
                <a:spcPct val="0"/>
              </a:spcAft>
            </a:pPr>
            <a:r>
              <a:rPr kumimoji="0" lang="en-US" altLang="en-US" sz="2800" b="0" i="0" u="none" strike="noStrike" cap="none" normalizeH="0" baseline="0" dirty="0">
                <a:ln>
                  <a:noFill/>
                </a:ln>
                <a:solidFill>
                  <a:srgbClr val="292929"/>
                </a:solidFill>
                <a:effectLst/>
                <a:latin typeface="charter"/>
              </a:rPr>
              <a:t>The new method also allows  create a production build using React 18 Alpha and compare the performance with React 17.</a:t>
            </a:r>
            <a:endParaRPr kumimoji="0" lang="en-US" altLang="en-US" sz="3200" b="0" i="0" u="none" strike="noStrike" cap="none" normalizeH="0" baseline="0" dirty="0">
              <a:ln>
                <a:noFill/>
              </a:ln>
              <a:solidFill>
                <a:srgbClr val="FF0000"/>
              </a:solidFill>
              <a:effectLst/>
              <a:latin typeface="Arial" panose="020B0604020202020204" pitchFamily="34" charset="0"/>
            </a:endParaRPr>
          </a:p>
        </p:txBody>
      </p:sp>
      <p:sp>
        <p:nvSpPr>
          <p:cNvPr id="2" name="Rectangle 1">
            <a:extLst>
              <a:ext uri="{FF2B5EF4-FFF2-40B4-BE49-F238E27FC236}">
                <a16:creationId xmlns:a16="http://schemas.microsoft.com/office/drawing/2014/main" id="{162255ED-E0A4-49F8-BDF5-197659E1CB7D}"/>
              </a:ext>
            </a:extLst>
          </p:cNvPr>
          <p:cNvSpPr>
            <a:spLocks noChangeArrowheads="1"/>
          </p:cNvSpPr>
          <p:nvPr/>
        </p:nvSpPr>
        <p:spPr bwMode="auto">
          <a:xfrm>
            <a:off x="0" y="90100"/>
            <a:ext cx="65" cy="276999"/>
          </a:xfrm>
          <a:prstGeom prst="rect">
            <a:avLst/>
          </a:prstGeom>
          <a:solidFill>
            <a:srgbClr val="0809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5E6A199-8DFD-48B2-9688-326D067E1F81}"/>
              </a:ext>
            </a:extLst>
          </p:cNvPr>
          <p:cNvSpPr>
            <a:spLocks noChangeArrowheads="1"/>
          </p:cNvSpPr>
          <p:nvPr/>
        </p:nvSpPr>
        <p:spPr bwMode="auto">
          <a:xfrm>
            <a:off x="0" y="-276999"/>
            <a:ext cx="65" cy="55399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20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25585" y="276999"/>
            <a:ext cx="11432893" cy="5262979"/>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lang="en-US" altLang="en-US" sz="2800" dirty="0">
                <a:solidFill>
                  <a:srgbClr val="FF0000"/>
                </a:solidFill>
                <a:latin typeface="var(--ff-monospace)"/>
              </a:rPr>
              <a:t>React 17.0</a:t>
            </a:r>
            <a:endParaRPr lang="en-US" altLang="en-US" sz="2800" dirty="0">
              <a:latin typeface="var(--ff-monospace)"/>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effectLst/>
                <a:latin typeface="var(--ff-monospace)"/>
              </a:rPr>
              <a:t>const container </a:t>
            </a:r>
            <a:r>
              <a:rPr kumimoji="0" lang="en-US" altLang="en-US" sz="2400" b="0" i="0" u="none" strike="noStrike" cap="none" normalizeH="0" baseline="0" dirty="0">
                <a:ln>
                  <a:noFill/>
                </a:ln>
                <a:effectLst/>
                <a:latin typeface="Arial" panose="020B0604020202020204" pitchFamily="34" charset="0"/>
              </a:rPr>
              <a:t>=</a:t>
            </a:r>
            <a:r>
              <a:rPr kumimoji="0" lang="en-US" altLang="en-US" sz="2800" b="0" i="0" u="none" strike="noStrike" cap="none" normalizeH="0" baseline="0" dirty="0">
                <a:ln>
                  <a:noFill/>
                </a:ln>
                <a:effectLst/>
                <a:latin typeface="var(--ff-monospace)"/>
              </a:rPr>
              <a:t> </a:t>
            </a:r>
            <a:r>
              <a:rPr kumimoji="0" lang="en-US" altLang="en-US" sz="2800" b="0" i="0" u="none" strike="noStrike" cap="none" normalizeH="0" baseline="0" dirty="0" err="1">
                <a:ln>
                  <a:noFill/>
                </a:ln>
                <a:effectLst/>
                <a:latin typeface="var(--ff-monospace)"/>
              </a:rPr>
              <a:t>document.getElementById</a:t>
            </a:r>
            <a:r>
              <a:rPr kumimoji="0" lang="en-US" altLang="en-US" sz="2800" b="0" i="0" u="none" strike="noStrike" cap="none" normalizeH="0" baseline="0" dirty="0">
                <a:ln>
                  <a:noFill/>
                </a:ln>
                <a:effectLst/>
                <a:latin typeface="var(--ff-monospace)"/>
              </a:rPr>
              <a:t>('root’);</a:t>
            </a: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err="1">
                <a:ln>
                  <a:noFill/>
                </a:ln>
                <a:effectLst/>
                <a:latin typeface="var(--ff-monospace)"/>
              </a:rPr>
              <a:t>ReactDOM.render</a:t>
            </a:r>
            <a:r>
              <a:rPr kumimoji="0" lang="en-US" altLang="en-US" sz="2800" b="0" i="0" u="none" strike="noStrike" cap="none" normalizeH="0" baseline="0" dirty="0">
                <a:ln>
                  <a:noFill/>
                </a:ln>
                <a:effectLst/>
                <a:latin typeface="var(--ff-monospace)"/>
              </a:rPr>
              <a:t>(</a:t>
            </a:r>
            <a:r>
              <a:rPr kumimoji="0" lang="en-US" altLang="en-US" sz="2800" b="0" i="0" u="none" strike="noStrike" cap="none" normalizeH="0" baseline="0" dirty="0">
                <a:ln>
                  <a:noFill/>
                </a:ln>
                <a:effectLst/>
                <a:latin typeface="Arial" panose="020B0604020202020204" pitchFamily="34" charset="0"/>
              </a:rPr>
              <a:t>&lt;</a:t>
            </a:r>
            <a:r>
              <a:rPr kumimoji="0" lang="en-US" altLang="en-US" sz="2800" b="0" i="0" u="none" strike="noStrike" cap="none" normalizeH="0" baseline="0" dirty="0">
                <a:ln>
                  <a:noFill/>
                </a:ln>
                <a:effectLst/>
                <a:latin typeface="var(--ff-monospace)"/>
              </a:rPr>
              <a:t>App </a:t>
            </a:r>
            <a:r>
              <a:rPr kumimoji="0" lang="en-US" altLang="en-US" sz="2400" b="0" i="0" u="none" strike="noStrike" cap="none" normalizeH="0" baseline="0" dirty="0">
                <a:ln>
                  <a:noFill/>
                </a:ln>
                <a:effectLst/>
                <a:latin typeface="Arial" panose="020B0604020202020204" pitchFamily="34" charset="0"/>
              </a:rPr>
              <a:t>/&gt;</a:t>
            </a:r>
            <a:r>
              <a:rPr kumimoji="0" lang="en-US" altLang="en-US" sz="2800" b="0" i="0" u="none" strike="noStrike" cap="none" normalizeH="0" baseline="0" dirty="0">
                <a:ln>
                  <a:noFill/>
                </a:ln>
                <a:effectLst/>
                <a:latin typeface="var(--ff-monospace)"/>
              </a:rPr>
              <a:t>, container);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latin typeface="var(--ff-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latin typeface="var(--ff-monospace)"/>
              </a:rPr>
              <a:t>React 18-alpha:</a:t>
            </a:r>
          </a:p>
          <a:p>
            <a:pPr lvl="1" eaLnBrk="0" fontAlgn="base" hangingPunct="0">
              <a:spcBef>
                <a:spcPct val="0"/>
              </a:spcBef>
              <a:spcAft>
                <a:spcPct val="0"/>
              </a:spcAft>
            </a:pPr>
            <a:r>
              <a:rPr kumimoji="0" lang="en-US" altLang="en-US" sz="2800" b="0" i="0" u="none" strike="noStrike" cap="none" normalizeH="0" baseline="0" dirty="0">
                <a:ln>
                  <a:noFill/>
                </a:ln>
                <a:effectLst/>
                <a:latin typeface="var(--ff-monospace)"/>
              </a:rPr>
              <a:t>import React from 'react';</a:t>
            </a:r>
          </a:p>
          <a:p>
            <a:pPr lvl="1" eaLnBrk="0" fontAlgn="base" hangingPunct="0">
              <a:spcBef>
                <a:spcPct val="0"/>
              </a:spcBef>
              <a:spcAft>
                <a:spcPct val="0"/>
              </a:spcAft>
            </a:pPr>
            <a:r>
              <a:rPr kumimoji="0" lang="en-US" altLang="en-US" sz="2800" b="0" i="0" u="none" strike="noStrike" cap="none" normalizeH="0" baseline="0" dirty="0">
                <a:ln>
                  <a:noFill/>
                </a:ln>
                <a:effectLst/>
                <a:latin typeface="var(--ff-monospace)"/>
              </a:rPr>
              <a:t>import </a:t>
            </a:r>
            <a:r>
              <a:rPr kumimoji="0" lang="en-US" altLang="en-US" sz="2800" b="0" i="0" u="none" strike="noStrike" cap="none" normalizeH="0" baseline="0" dirty="0" err="1">
                <a:ln>
                  <a:noFill/>
                </a:ln>
                <a:effectLst/>
                <a:latin typeface="var(--ff-monospace)"/>
              </a:rPr>
              <a:t>ReactDOM</a:t>
            </a:r>
            <a:r>
              <a:rPr kumimoji="0" lang="en-US" altLang="en-US" sz="2800" b="0" i="0" u="none" strike="noStrike" cap="none" normalizeH="0" baseline="0" dirty="0">
                <a:ln>
                  <a:noFill/>
                </a:ln>
                <a:effectLst/>
                <a:latin typeface="var(--ff-monospace)"/>
              </a:rPr>
              <a:t> from 'react-</a:t>
            </a:r>
            <a:r>
              <a:rPr kumimoji="0" lang="en-US" altLang="en-US" sz="2800" b="0" i="0" u="none" strike="noStrike" cap="none" normalizeH="0" baseline="0" dirty="0" err="1">
                <a:ln>
                  <a:noFill/>
                </a:ln>
                <a:effectLst/>
                <a:latin typeface="var(--ff-monospace)"/>
              </a:rPr>
              <a:t>dom</a:t>
            </a:r>
            <a:r>
              <a:rPr kumimoji="0" lang="en-US" altLang="en-US" sz="2800" b="0" i="0" u="none" strike="noStrike" cap="none" normalizeH="0" baseline="0" dirty="0">
                <a:ln>
                  <a:noFill/>
                </a:ln>
                <a:effectLst/>
                <a:latin typeface="var(--ff-monospace)"/>
              </a:rPr>
              <a:t>';</a:t>
            </a:r>
          </a:p>
          <a:p>
            <a:pPr lvl="1" eaLnBrk="0" fontAlgn="base" hangingPunct="0">
              <a:spcBef>
                <a:spcPct val="0"/>
              </a:spcBef>
              <a:spcAft>
                <a:spcPct val="0"/>
              </a:spcAft>
            </a:pPr>
            <a:r>
              <a:rPr kumimoji="0" lang="en-US" altLang="en-US" sz="2800" b="0" i="0" u="none" strike="noStrike" cap="none" normalizeH="0" baseline="0" dirty="0">
                <a:ln>
                  <a:noFill/>
                </a:ln>
                <a:effectLst/>
                <a:latin typeface="var(--ff-monospace)"/>
              </a:rPr>
              <a:t>import App from './App';</a:t>
            </a:r>
          </a:p>
          <a:p>
            <a:pPr lvl="1" eaLnBrk="0" fontAlgn="base" hangingPunct="0">
              <a:spcBef>
                <a:spcPct val="0"/>
              </a:spcBef>
              <a:spcAft>
                <a:spcPct val="0"/>
              </a:spcAft>
            </a:pPr>
            <a:r>
              <a:rPr kumimoji="0" lang="en-US" altLang="en-US" sz="2800" b="0" i="0" u="none" strike="noStrike" cap="none" normalizeH="0" baseline="0" dirty="0">
                <a:ln>
                  <a:noFill/>
                </a:ln>
                <a:effectLst/>
                <a:latin typeface="var(--ff-monospace)"/>
              </a:rPr>
              <a:t>const container = </a:t>
            </a:r>
            <a:r>
              <a:rPr kumimoji="0" lang="en-US" altLang="en-US" sz="2800" b="0" i="0" u="none" strike="noStrike" cap="none" normalizeH="0" baseline="0" dirty="0" err="1">
                <a:ln>
                  <a:noFill/>
                </a:ln>
                <a:effectLst/>
                <a:latin typeface="var(--ff-monospace)"/>
              </a:rPr>
              <a:t>document.getElementById</a:t>
            </a:r>
            <a:r>
              <a:rPr kumimoji="0" lang="en-US" altLang="en-US" sz="2800" b="0" i="0" u="none" strike="noStrike" cap="none" normalizeH="0" baseline="0" dirty="0">
                <a:ln>
                  <a:noFill/>
                </a:ln>
                <a:effectLst/>
                <a:latin typeface="var(--ff-monospace)"/>
              </a:rPr>
              <a:t>('root');</a:t>
            </a:r>
          </a:p>
          <a:p>
            <a:pPr lvl="1" eaLnBrk="0" fontAlgn="base" hangingPunct="0">
              <a:spcBef>
                <a:spcPct val="0"/>
              </a:spcBef>
              <a:spcAft>
                <a:spcPct val="0"/>
              </a:spcAft>
            </a:pPr>
            <a:r>
              <a:rPr kumimoji="0" lang="en-US" altLang="en-US" sz="2800" b="0" i="0" u="none" strike="noStrike" cap="none" normalizeH="0" baseline="0" dirty="0">
                <a:ln>
                  <a:noFill/>
                </a:ln>
                <a:effectLst/>
                <a:latin typeface="var(--ff-monospace)"/>
              </a:rPr>
              <a:t>const root = </a:t>
            </a:r>
            <a:r>
              <a:rPr kumimoji="0" lang="en-US" altLang="en-US" sz="2800" b="0" i="0" u="none" strike="noStrike" cap="none" normalizeH="0" baseline="0" dirty="0" err="1">
                <a:ln>
                  <a:noFill/>
                </a:ln>
                <a:effectLst/>
                <a:latin typeface="var(--ff-monospace)"/>
              </a:rPr>
              <a:t>ReactDOM.createRoot</a:t>
            </a:r>
            <a:r>
              <a:rPr kumimoji="0" lang="en-US" altLang="en-US" sz="2800" b="0" i="0" u="none" strike="noStrike" cap="none" normalizeH="0" baseline="0" dirty="0">
                <a:ln>
                  <a:noFill/>
                </a:ln>
                <a:effectLst/>
                <a:latin typeface="var(--ff-monospace)"/>
              </a:rPr>
              <a:t>(container);</a:t>
            </a:r>
          </a:p>
          <a:p>
            <a:pPr lvl="1" eaLnBrk="0" fontAlgn="base" hangingPunct="0">
              <a:spcBef>
                <a:spcPct val="0"/>
              </a:spcBef>
              <a:spcAft>
                <a:spcPct val="0"/>
              </a:spcAft>
            </a:pPr>
            <a:r>
              <a:rPr kumimoji="0" lang="en-US" altLang="en-US" sz="2800" b="0" i="0" u="none" strike="noStrike" cap="none" normalizeH="0" baseline="0" dirty="0">
                <a:ln>
                  <a:noFill/>
                </a:ln>
                <a:effectLst/>
                <a:latin typeface="var(--ff-monospace)"/>
              </a:rPr>
              <a:t>// Render the top component to the root.</a:t>
            </a:r>
          </a:p>
          <a:p>
            <a:pPr lvl="1" eaLnBrk="0" fontAlgn="base" hangingPunct="0">
              <a:spcBef>
                <a:spcPct val="0"/>
              </a:spcBef>
              <a:spcAft>
                <a:spcPct val="0"/>
              </a:spcAft>
            </a:pPr>
            <a:r>
              <a:rPr kumimoji="0" lang="en-US" altLang="en-US" sz="2800" b="0" i="0" u="none" strike="noStrike" cap="none" normalizeH="0" baseline="0" dirty="0" err="1">
                <a:ln>
                  <a:noFill/>
                </a:ln>
                <a:effectLst/>
                <a:latin typeface="var(--ff-monospace)"/>
              </a:rPr>
              <a:t>root.render</a:t>
            </a:r>
            <a:r>
              <a:rPr kumimoji="0" lang="en-US" altLang="en-US" sz="2800" b="0" i="0" u="none" strike="noStrike" cap="none" normalizeH="0" baseline="0" dirty="0">
                <a:ln>
                  <a:noFill/>
                </a:ln>
                <a:effectLst/>
                <a:latin typeface="var(--ff-monospace)"/>
              </a:rPr>
              <a:t>(&lt;App /&gt;);</a:t>
            </a:r>
            <a:endParaRPr kumimoji="0" lang="en-US" altLang="en-US" sz="4000" b="0" i="0" u="none" strike="noStrike" cap="none" normalizeH="0" baseline="0" dirty="0">
              <a:ln>
                <a:noFill/>
              </a:ln>
              <a:effectLst/>
              <a:latin typeface="Arial" panose="020B0604020202020204" pitchFamily="34" charset="0"/>
            </a:endParaRPr>
          </a:p>
        </p:txBody>
      </p:sp>
      <p:sp>
        <p:nvSpPr>
          <p:cNvPr id="2" name="Rectangle 1">
            <a:extLst>
              <a:ext uri="{FF2B5EF4-FFF2-40B4-BE49-F238E27FC236}">
                <a16:creationId xmlns:a16="http://schemas.microsoft.com/office/drawing/2014/main" id="{162255ED-E0A4-49F8-BDF5-197659E1CB7D}"/>
              </a:ext>
            </a:extLst>
          </p:cNvPr>
          <p:cNvSpPr>
            <a:spLocks noChangeArrowheads="1"/>
          </p:cNvSpPr>
          <p:nvPr/>
        </p:nvSpPr>
        <p:spPr bwMode="auto">
          <a:xfrm>
            <a:off x="0" y="90100"/>
            <a:ext cx="65" cy="276999"/>
          </a:xfrm>
          <a:prstGeom prst="rect">
            <a:avLst/>
          </a:prstGeom>
          <a:solidFill>
            <a:srgbClr val="0809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5E6A199-8DFD-48B2-9688-326D067E1F81}"/>
              </a:ext>
            </a:extLst>
          </p:cNvPr>
          <p:cNvSpPr>
            <a:spLocks noChangeArrowheads="1"/>
          </p:cNvSpPr>
          <p:nvPr/>
        </p:nvSpPr>
        <p:spPr bwMode="auto">
          <a:xfrm>
            <a:off x="0" y="-276999"/>
            <a:ext cx="65" cy="55399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731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92260" y="323196"/>
            <a:ext cx="11432893" cy="6555641"/>
          </a:xfrm>
          <a:prstGeom prst="rect">
            <a:avLst/>
          </a:prstGeom>
          <a:noFill/>
        </p:spPr>
        <p:txBody>
          <a:bodyPr wrap="square">
            <a:spAutoFit/>
          </a:bodyPr>
          <a:lstStyle/>
          <a:p>
            <a:pPr algn="l"/>
            <a:r>
              <a:rPr lang="en-US" sz="2800" b="1" dirty="0">
                <a:solidFill>
                  <a:srgbClr val="292929"/>
                </a:solidFill>
                <a:latin typeface="sohne"/>
              </a:rPr>
              <a:t>1</a:t>
            </a:r>
            <a:r>
              <a:rPr lang="en-US" sz="2800" b="1" i="0" dirty="0">
                <a:solidFill>
                  <a:srgbClr val="292929"/>
                </a:solidFill>
                <a:effectLst/>
                <a:latin typeface="sohne"/>
              </a:rPr>
              <a:t>. Improvement in Automatic Batching</a:t>
            </a:r>
          </a:p>
          <a:p>
            <a:pPr algn="l"/>
            <a:r>
              <a:rPr lang="en-US" sz="2800" b="0" i="0" dirty="0">
                <a:solidFill>
                  <a:srgbClr val="292929"/>
                </a:solidFill>
                <a:effectLst/>
                <a:latin typeface="charter"/>
              </a:rPr>
              <a:t>Batching is nothing but grouping React multiple state updates together into a single render state to achieve better computational performance.</a:t>
            </a:r>
          </a:p>
          <a:p>
            <a:pPr algn="l"/>
            <a:br>
              <a:rPr lang="en-US" sz="2800" b="0" i="0" dirty="0">
                <a:solidFill>
                  <a:srgbClr val="292929"/>
                </a:solidFill>
                <a:effectLst/>
                <a:latin typeface="charter"/>
              </a:rPr>
            </a:br>
            <a:r>
              <a:rPr lang="en-US" sz="2800" b="0" i="0" dirty="0">
                <a:solidFill>
                  <a:srgbClr val="292929"/>
                </a:solidFill>
                <a:effectLst/>
                <a:latin typeface="charter"/>
              </a:rPr>
              <a:t>In the earlier version of React, the batching was only done for React event handlers. However, in the case of any other events such as asynchronous state updates, updates inside promises, set timeouts, and native event handlers updates are not batched in React by default.</a:t>
            </a:r>
          </a:p>
          <a:p>
            <a:pPr algn="l"/>
            <a:br>
              <a:rPr lang="en-US" sz="2800" b="0" i="0" dirty="0">
                <a:solidFill>
                  <a:srgbClr val="292929"/>
                </a:solidFill>
                <a:effectLst/>
                <a:latin typeface="charter"/>
              </a:rPr>
            </a:br>
            <a:r>
              <a:rPr lang="en-US" sz="2800" b="0" i="0" dirty="0">
                <a:solidFill>
                  <a:srgbClr val="292929"/>
                </a:solidFill>
                <a:effectLst/>
                <a:latin typeface="charter"/>
              </a:rPr>
              <a:t>The issue is resolved by adding automatic batching in React 18 using Root API, now all updates will be automatically batched irrespective of their origin.</a:t>
            </a:r>
          </a:p>
          <a:p>
            <a:pPr algn="l"/>
            <a:br>
              <a:rPr lang="en-US" sz="2800" b="0" i="0" dirty="0">
                <a:solidFill>
                  <a:srgbClr val="292929"/>
                </a:solidFill>
                <a:effectLst/>
                <a:latin typeface="charter"/>
              </a:rPr>
            </a:br>
            <a:r>
              <a:rPr lang="en-US" sz="2800" b="0" i="0" dirty="0">
                <a:solidFill>
                  <a:srgbClr val="292929"/>
                </a:solidFill>
                <a:effectLst/>
                <a:latin typeface="charter"/>
              </a:rPr>
              <a:t>Further, </a:t>
            </a:r>
            <a:r>
              <a:rPr lang="en-US" sz="2800" dirty="0">
                <a:solidFill>
                  <a:srgbClr val="292929"/>
                </a:solidFill>
                <a:latin typeface="charter"/>
              </a:rPr>
              <a:t>we </a:t>
            </a:r>
            <a:r>
              <a:rPr lang="en-US" sz="2800" b="0" i="0" dirty="0">
                <a:solidFill>
                  <a:srgbClr val="292929"/>
                </a:solidFill>
                <a:effectLst/>
                <a:latin typeface="charter"/>
              </a:rPr>
              <a:t>can opt out of batching using </a:t>
            </a:r>
            <a:r>
              <a:rPr lang="en-US" sz="2800" b="1" i="1" dirty="0" err="1">
                <a:solidFill>
                  <a:srgbClr val="292929"/>
                </a:solidFill>
                <a:effectLst/>
                <a:latin typeface="charter"/>
              </a:rPr>
              <a:t>ReactDOM</a:t>
            </a:r>
            <a:r>
              <a:rPr lang="en-US" sz="2800" b="1" i="1" dirty="0">
                <a:solidFill>
                  <a:srgbClr val="292929"/>
                </a:solidFill>
                <a:effectLst/>
                <a:latin typeface="charter"/>
              </a:rPr>
              <a:t>. </a:t>
            </a:r>
            <a:r>
              <a:rPr lang="en-US" sz="2800" b="1" i="1" dirty="0" err="1">
                <a:solidFill>
                  <a:srgbClr val="292929"/>
                </a:solidFill>
                <a:effectLst/>
                <a:latin typeface="charter"/>
              </a:rPr>
              <a:t>flushSync</a:t>
            </a:r>
            <a:r>
              <a:rPr lang="en-US" sz="2800" b="1" i="1" dirty="0">
                <a:solidFill>
                  <a:srgbClr val="292929"/>
                </a:solidFill>
                <a:effectLst/>
                <a:latin typeface="charter"/>
              </a:rPr>
              <a:t>()</a:t>
            </a:r>
            <a:r>
              <a:rPr lang="en-US" sz="2800" b="0" i="0" dirty="0">
                <a:solidFill>
                  <a:srgbClr val="292929"/>
                </a:solidFill>
                <a:effectLst/>
                <a:latin typeface="charter"/>
              </a:rPr>
              <a:t>, in the cases, we need to read something immediately from the DOM once the state is changed.</a:t>
            </a:r>
          </a:p>
        </p:txBody>
      </p:sp>
    </p:spTree>
    <p:extLst>
      <p:ext uri="{BB962C8B-B14F-4D97-AF65-F5344CB8AC3E}">
        <p14:creationId xmlns:p14="http://schemas.microsoft.com/office/powerpoint/2010/main" val="257492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92260" y="323196"/>
            <a:ext cx="11432893" cy="3539430"/>
          </a:xfrm>
          <a:prstGeom prst="rect">
            <a:avLst/>
          </a:prstGeom>
          <a:noFill/>
        </p:spPr>
        <p:txBody>
          <a:bodyPr wrap="square">
            <a:spAutoFit/>
          </a:bodyPr>
          <a:lstStyle/>
          <a:p>
            <a:pPr algn="l"/>
            <a:r>
              <a:rPr lang="en-US" sz="2800" dirty="0">
                <a:solidFill>
                  <a:srgbClr val="292929"/>
                </a:solidFill>
                <a:latin typeface="sohne"/>
              </a:rPr>
              <a:t>React is a library that re-renders the UI as a result of state changes.</a:t>
            </a:r>
          </a:p>
          <a:p>
            <a:pPr algn="l"/>
            <a:endParaRPr lang="en-US" sz="2800" dirty="0">
              <a:solidFill>
                <a:srgbClr val="292929"/>
              </a:solidFill>
              <a:latin typeface="sohne"/>
            </a:endParaRPr>
          </a:p>
          <a:p>
            <a:pPr algn="l"/>
            <a:r>
              <a:rPr lang="en-US" sz="2800" dirty="0">
                <a:solidFill>
                  <a:srgbClr val="292929"/>
                </a:solidFill>
                <a:latin typeface="sohne"/>
              </a:rPr>
              <a:t>When we change the value of an arbitrary state from true to false , React should “react” by re-rendering the UI, adjusting what we see on the screen according to the code.</a:t>
            </a:r>
          </a:p>
          <a:p>
            <a:pPr algn="l"/>
            <a:endParaRPr lang="en-US" sz="2800" dirty="0">
              <a:solidFill>
                <a:srgbClr val="292929"/>
              </a:solidFill>
              <a:latin typeface="sohne"/>
            </a:endParaRPr>
          </a:p>
          <a:p>
            <a:pPr algn="l"/>
            <a:r>
              <a:rPr lang="en-US" sz="2800" dirty="0">
                <a:solidFill>
                  <a:srgbClr val="292929"/>
                </a:solidFill>
                <a:latin typeface="sohne"/>
              </a:rPr>
              <a:t>The following &lt;App&gt; component will render a black or red colored header according to the color state value:</a:t>
            </a:r>
            <a:endParaRPr lang="en-US" sz="2800" i="0" dirty="0">
              <a:solidFill>
                <a:srgbClr val="292929"/>
              </a:solidFill>
              <a:effectLst/>
              <a:latin typeface="charter"/>
            </a:endParaRPr>
          </a:p>
        </p:txBody>
      </p:sp>
    </p:spTree>
    <p:extLst>
      <p:ext uri="{BB962C8B-B14F-4D97-AF65-F5344CB8AC3E}">
        <p14:creationId xmlns:p14="http://schemas.microsoft.com/office/powerpoint/2010/main" val="602971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EFF9F-14B6-413A-8786-5276CAC1D529}"/>
              </a:ext>
            </a:extLst>
          </p:cNvPr>
          <p:cNvSpPr txBox="1"/>
          <p:nvPr/>
        </p:nvSpPr>
        <p:spPr>
          <a:xfrm>
            <a:off x="292260" y="323196"/>
            <a:ext cx="11432893" cy="6124754"/>
          </a:xfrm>
          <a:prstGeom prst="rect">
            <a:avLst/>
          </a:prstGeom>
          <a:noFill/>
        </p:spPr>
        <p:txBody>
          <a:bodyPr wrap="square">
            <a:spAutoFit/>
          </a:bodyPr>
          <a:lstStyle/>
          <a:p>
            <a:pPr algn="l"/>
            <a:r>
              <a:rPr lang="en-US" sz="2800" dirty="0">
                <a:solidFill>
                  <a:srgbClr val="292929"/>
                </a:solidFill>
                <a:latin typeface="sohne"/>
              </a:rPr>
              <a:t>function App() {</a:t>
            </a:r>
          </a:p>
          <a:p>
            <a:pPr algn="l"/>
            <a:r>
              <a:rPr lang="en-US" sz="2800" dirty="0">
                <a:solidFill>
                  <a:srgbClr val="292929"/>
                </a:solidFill>
                <a:latin typeface="sohne"/>
              </a:rPr>
              <a:t>  const [color, </a:t>
            </a:r>
            <a:r>
              <a:rPr lang="en-US" sz="2800" dirty="0" err="1">
                <a:solidFill>
                  <a:srgbClr val="292929"/>
                </a:solidFill>
                <a:latin typeface="sohne"/>
              </a:rPr>
              <a:t>setColor</a:t>
            </a:r>
            <a:r>
              <a:rPr lang="en-US" sz="2800" dirty="0">
                <a:solidFill>
                  <a:srgbClr val="292929"/>
                </a:solidFill>
                <a:latin typeface="sohne"/>
              </a:rPr>
              <a:t>] = </a:t>
            </a:r>
            <a:r>
              <a:rPr lang="en-US" sz="2800" dirty="0" err="1">
                <a:solidFill>
                  <a:srgbClr val="292929"/>
                </a:solidFill>
                <a:latin typeface="sohne"/>
              </a:rPr>
              <a:t>useState</a:t>
            </a:r>
            <a:r>
              <a:rPr lang="en-US" sz="2800" dirty="0">
                <a:solidFill>
                  <a:srgbClr val="292929"/>
                </a:solidFill>
                <a:latin typeface="sohne"/>
              </a:rPr>
              <a:t>(false);</a:t>
            </a:r>
          </a:p>
          <a:p>
            <a:pPr algn="l"/>
            <a:r>
              <a:rPr lang="en-US" sz="2800" dirty="0">
                <a:solidFill>
                  <a:srgbClr val="292929"/>
                </a:solidFill>
                <a:latin typeface="sohne"/>
              </a:rPr>
              <a:t>  function </a:t>
            </a:r>
            <a:r>
              <a:rPr lang="en-US" sz="2800" dirty="0" err="1">
                <a:solidFill>
                  <a:srgbClr val="292929"/>
                </a:solidFill>
                <a:latin typeface="sohne"/>
              </a:rPr>
              <a:t>handleClick</a:t>
            </a:r>
            <a:r>
              <a:rPr lang="en-US" sz="2800" dirty="0">
                <a:solidFill>
                  <a:srgbClr val="292929"/>
                </a:solidFill>
                <a:latin typeface="sohne"/>
              </a:rPr>
              <a:t>() {</a:t>
            </a:r>
          </a:p>
          <a:p>
            <a:pPr algn="l"/>
            <a:r>
              <a:rPr lang="en-US" sz="2800" dirty="0">
                <a:solidFill>
                  <a:srgbClr val="292929"/>
                </a:solidFill>
                <a:latin typeface="sohne"/>
              </a:rPr>
              <a:t>    </a:t>
            </a:r>
            <a:r>
              <a:rPr lang="en-US" sz="2800" dirty="0" err="1">
                <a:solidFill>
                  <a:srgbClr val="292929"/>
                </a:solidFill>
                <a:latin typeface="sohne"/>
              </a:rPr>
              <a:t>setColor</a:t>
            </a:r>
            <a:r>
              <a:rPr lang="en-US" sz="2800" dirty="0">
                <a:solidFill>
                  <a:srgbClr val="292929"/>
                </a:solidFill>
                <a:latin typeface="sohne"/>
              </a:rPr>
              <a:t>((color) =&gt; !color); // react re-renders</a:t>
            </a:r>
          </a:p>
          <a:p>
            <a:pPr algn="l"/>
            <a:r>
              <a:rPr lang="en-US" sz="2800" dirty="0">
                <a:solidFill>
                  <a:srgbClr val="292929"/>
                </a:solidFill>
                <a:latin typeface="sohne"/>
              </a:rPr>
              <a:t>  }</a:t>
            </a:r>
          </a:p>
          <a:p>
            <a:pPr algn="l"/>
            <a:r>
              <a:rPr lang="en-US" sz="2800" dirty="0">
                <a:solidFill>
                  <a:srgbClr val="292929"/>
                </a:solidFill>
                <a:latin typeface="sohne"/>
              </a:rPr>
              <a:t>  return (</a:t>
            </a:r>
          </a:p>
          <a:p>
            <a:pPr algn="l"/>
            <a:r>
              <a:rPr lang="en-US" sz="2800" dirty="0">
                <a:solidFill>
                  <a:srgbClr val="292929"/>
                </a:solidFill>
                <a:latin typeface="sohne"/>
              </a:rPr>
              <a:t>    &lt;div&gt;</a:t>
            </a:r>
          </a:p>
          <a:p>
            <a:pPr algn="l"/>
            <a:r>
              <a:rPr lang="en-US" sz="2800" dirty="0">
                <a:solidFill>
                  <a:srgbClr val="292929"/>
                </a:solidFill>
                <a:latin typeface="sohne"/>
              </a:rPr>
              <a:t>      &lt;button </a:t>
            </a:r>
            <a:r>
              <a:rPr lang="en-US" sz="2800" dirty="0" err="1">
                <a:solidFill>
                  <a:srgbClr val="292929"/>
                </a:solidFill>
                <a:latin typeface="sohne"/>
              </a:rPr>
              <a:t>onClick</a:t>
            </a:r>
            <a:r>
              <a:rPr lang="en-US" sz="2800" dirty="0">
                <a:solidFill>
                  <a:srgbClr val="292929"/>
                </a:solidFill>
                <a:latin typeface="sohne"/>
              </a:rPr>
              <a:t>={</a:t>
            </a:r>
            <a:r>
              <a:rPr lang="en-US" sz="2800" dirty="0" err="1">
                <a:solidFill>
                  <a:srgbClr val="292929"/>
                </a:solidFill>
                <a:latin typeface="sohne"/>
              </a:rPr>
              <a:t>handleClick</a:t>
            </a:r>
            <a:r>
              <a:rPr lang="en-US" sz="2800" dirty="0">
                <a:solidFill>
                  <a:srgbClr val="292929"/>
                </a:solidFill>
                <a:latin typeface="sohne"/>
              </a:rPr>
              <a:t>}&gt;Change color&lt;/button&gt;</a:t>
            </a:r>
          </a:p>
          <a:p>
            <a:pPr algn="l"/>
            <a:r>
              <a:rPr lang="en-US" sz="2800" dirty="0">
                <a:solidFill>
                  <a:srgbClr val="292929"/>
                </a:solidFill>
                <a:latin typeface="sohne"/>
              </a:rPr>
              <a:t>      &lt;h1 style={{ color: color ? "red" : "black" }}&gt;Hello&lt;/h1&gt;</a:t>
            </a:r>
          </a:p>
          <a:p>
            <a:pPr algn="l"/>
            <a:r>
              <a:rPr lang="en-US" sz="2800" dirty="0">
                <a:solidFill>
                  <a:srgbClr val="292929"/>
                </a:solidFill>
                <a:latin typeface="sohne"/>
              </a:rPr>
              <a:t>    &lt;/div&gt;</a:t>
            </a:r>
          </a:p>
          <a:p>
            <a:pPr algn="l"/>
            <a:r>
              <a:rPr lang="en-US" sz="2800" dirty="0">
                <a:solidFill>
                  <a:srgbClr val="292929"/>
                </a:solidFill>
                <a:latin typeface="sohne"/>
              </a:rPr>
              <a:t>  );</a:t>
            </a:r>
          </a:p>
          <a:p>
            <a:pPr algn="l"/>
            <a:r>
              <a:rPr lang="en-US" sz="2800" dirty="0">
                <a:solidFill>
                  <a:srgbClr val="292929"/>
                </a:solidFill>
                <a:latin typeface="sohne"/>
              </a:rPr>
              <a:t>}</a:t>
            </a:r>
          </a:p>
          <a:p>
            <a:pPr algn="l"/>
            <a:r>
              <a:rPr lang="en-US" sz="2800" i="0" dirty="0">
                <a:solidFill>
                  <a:srgbClr val="FF0000"/>
                </a:solidFill>
                <a:effectLst/>
                <a:latin typeface="charter"/>
              </a:rPr>
              <a:t>Each time the </a:t>
            </a:r>
            <a:r>
              <a:rPr lang="en-US" sz="2800" i="0" dirty="0" err="1">
                <a:solidFill>
                  <a:srgbClr val="FF0000"/>
                </a:solidFill>
                <a:effectLst/>
                <a:latin typeface="charter"/>
              </a:rPr>
              <a:t>setColor</a:t>
            </a:r>
            <a:r>
              <a:rPr lang="en-US" sz="2800" i="0" dirty="0">
                <a:solidFill>
                  <a:srgbClr val="FF0000"/>
                </a:solidFill>
                <a:effectLst/>
                <a:latin typeface="charter"/>
              </a:rPr>
              <a:t>() method is executed, React will immediately re-render the UI.</a:t>
            </a:r>
          </a:p>
        </p:txBody>
      </p:sp>
    </p:spTree>
    <p:extLst>
      <p:ext uri="{BB962C8B-B14F-4D97-AF65-F5344CB8AC3E}">
        <p14:creationId xmlns:p14="http://schemas.microsoft.com/office/powerpoint/2010/main" val="2782839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6018</TotalTime>
  <Words>1362</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charter</vt:lpstr>
      <vt:lpstr>Menlo</vt:lpstr>
      <vt:lpstr>sohne</vt:lpstr>
      <vt:lpstr>var(--ff-monospace)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DSR MURTHY</dc:creator>
  <cp:lastModifiedBy>DSR MURTHY</cp:lastModifiedBy>
  <cp:revision>36</cp:revision>
  <dcterms:created xsi:type="dcterms:W3CDTF">2022-03-02T12:20:18Z</dcterms:created>
  <dcterms:modified xsi:type="dcterms:W3CDTF">2022-03-06T16:56:04Z</dcterms:modified>
</cp:coreProperties>
</file>