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64" r:id="rId13"/>
    <p:sldId id="267" r:id="rId14"/>
    <p:sldId id="265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ragati Narrow" panose="020B0604020202020204" charset="0"/>
      <p:regular r:id="rId21"/>
      <p:bold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8dd0ae9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068dd0ae9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8dd0ae9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8dd0ae9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8dd0ae98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068dd0ae9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8dd0ae98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68dd0ae9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8dd0ae98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068dd0ae9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8dd0ae98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068dd0ae98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8dd0ae9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8dd0ae9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8dd0ae98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68dd0ae9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68dd0ae9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068dd0ae9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8dd0ae9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68dd0ae9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90625" y="1010209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0625" y="3224772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0625" y="1113584"/>
            <a:ext cx="7667244" cy="20574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64" name="Google Shape;64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300"/>
              <a:buNone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194550" y="3217000"/>
            <a:ext cx="895401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492"/>
            <a:ext cx="9144000" cy="145500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6445250" y="4704588"/>
            <a:ext cx="19832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1637031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673049" y="1744386"/>
            <a:ext cx="810678" cy="810676"/>
            <a:chOff x="9685338" y="4460675"/>
            <a:chExt cx="1080904" cy="1080902"/>
          </a:xfrm>
        </p:grpSpPr>
        <p:sp>
          <p:nvSpPr>
            <p:cNvPr id="84" name="Google Shape;84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32776" y="1879600"/>
            <a:ext cx="891223" cy="54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802386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773168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802386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3"/>
          </p:nvPr>
        </p:nvSpPr>
        <p:spPr>
          <a:xfrm>
            <a:off x="4773168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4"/>
          </p:nvPr>
        </p:nvSpPr>
        <p:spPr>
          <a:xfrm>
            <a:off x="4773168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628650" y="514350"/>
            <a:ext cx="5033772" cy="37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20" name="Google Shape;120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>
            <a:spLocks noGrp="1"/>
          </p:cNvSpPr>
          <p:nvPr>
            <p:ph type="pic" idx="2"/>
          </p:nvPr>
        </p:nvSpPr>
        <p:spPr>
          <a:xfrm>
            <a:off x="0" y="0"/>
            <a:ext cx="6227805" cy="51435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22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30" name="Google Shape;130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 rot="5400000">
            <a:off x="3055239" y="-661797"/>
            <a:ext cx="3038094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 rot="5400000">
            <a:off x="5386387" y="1557338"/>
            <a:ext cx="4229100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1500187" y="-300037"/>
            <a:ext cx="4229100" cy="56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  <a:defRPr sz="41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56" name="Google Shape;5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788675" y="1074175"/>
            <a:ext cx="78249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" sz="5200" dirty="0"/>
              <a:t>DESIGN OPTIMIZATION OF SUPER-ADHESIVE STRUCTURES</a:t>
            </a:r>
            <a:endParaRPr sz="7000"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788670" y="3351172"/>
            <a:ext cx="59184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Supervisor – Dr. Kisor Kumar Sahu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Co-Supervisor – Dr. Sarah Fischer</a:t>
            </a:r>
            <a:endParaRPr sz="1800"/>
          </a:p>
        </p:txBody>
      </p:sp>
      <p:sp>
        <p:nvSpPr>
          <p:cNvPr id="151" name="Google Shape;151;p25"/>
          <p:cNvSpPr txBox="1"/>
          <p:nvPr/>
        </p:nvSpPr>
        <p:spPr>
          <a:xfrm>
            <a:off x="7003100" y="4008400"/>
            <a:ext cx="168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Varre Rohit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18MM01012</a:t>
            </a:r>
            <a:endParaRPr sz="1800"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7194550" y="3217000"/>
            <a:ext cx="895500" cy="48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3CAC-96FA-DA8F-B58A-09E366B3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14" y="63177"/>
            <a:ext cx="7543800" cy="1207008"/>
          </a:xfrm>
        </p:spPr>
        <p:txBody>
          <a:bodyPr/>
          <a:lstStyle/>
          <a:p>
            <a:r>
              <a:rPr lang="en" dirty="0"/>
              <a:t>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74FB-2144-6690-394E-B61586B4D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B9D8D4-4B44-54E1-AF48-F8001276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77" y="1810349"/>
            <a:ext cx="3767054" cy="28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16C3AEA-2EB6-D69C-5E7D-EECC8D92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9" y="1810349"/>
            <a:ext cx="3677733" cy="295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72;p32">
            <a:extLst>
              <a:ext uri="{FF2B5EF4-FFF2-40B4-BE49-F238E27FC236}">
                <a16:creationId xmlns:a16="http://schemas.microsoft.com/office/drawing/2014/main" id="{FAE638DB-500A-057A-9445-4590455DAC7C}"/>
              </a:ext>
            </a:extLst>
          </p:cNvPr>
          <p:cNvSpPr txBox="1">
            <a:spLocks/>
          </p:cNvSpPr>
          <p:nvPr/>
        </p:nvSpPr>
        <p:spPr>
          <a:xfrm>
            <a:off x="634162" y="854909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kwell"/>
              <a:buNone/>
              <a:defRPr sz="41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buSzPts val="1800"/>
            </a:pPr>
            <a:r>
              <a:rPr lang="en" sz="1800" u="sng" dirty="0"/>
              <a:t>2. Detachment</a:t>
            </a:r>
            <a:r>
              <a:rPr lang="en" sz="1800" u="sng" dirty="0">
                <a:latin typeface="Rockwell"/>
                <a:ea typeface="Rockwell"/>
                <a:cs typeface="Rockwell"/>
                <a:sym typeface="Rockwell"/>
              </a:rPr>
              <a:t> Prediction model: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800" u="sng"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78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800100" y="140309"/>
            <a:ext cx="7543800" cy="120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701040" y="1159380"/>
            <a:ext cx="7543800" cy="303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1800" dirty="0">
                <a:solidFill>
                  <a:srgbClr val="000000"/>
                </a:solidFill>
                <a:latin typeface="Rockwell" panose="02060603020205020403" pitchFamily="18" charset="0"/>
              </a:rPr>
              <a:t>In the stress prediction, 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ven though the test loss is very low, there is a considerable amount of deviation, especially in the center of the pillar.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This might be due to the unique exponential behavior of the stress distribution. 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1800" dirty="0">
                <a:solidFill>
                  <a:srgbClr val="000000"/>
                </a:solidFill>
                <a:latin typeface="Rockwell" panose="02060603020205020403" pitchFamily="18" charset="0"/>
              </a:rPr>
              <a:t>An accuracy of 96.2 percent is observed in the detachment mechanism prediction.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Without performing any simulations, the detachme</a:t>
            </a:r>
            <a:r>
              <a:rPr lang="en-US" sz="1800" dirty="0">
                <a:solidFill>
                  <a:srgbClr val="000000"/>
                </a:solidFill>
                <a:latin typeface="Rockwell" panose="02060603020205020403" pitchFamily="18" charset="0"/>
              </a:rPr>
              <a:t>nt mechanism for any interface can be predicted with a decent accuracy.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B057-8280-2BBE-CD24-B5866580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9154"/>
            <a:ext cx="7543800" cy="1207008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B6DA-FC83-05B7-5F84-C9E6CD7C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975777"/>
            <a:ext cx="7543800" cy="3038094"/>
          </a:xfrm>
        </p:spPr>
        <p:txBody>
          <a:bodyPr/>
          <a:lstStyle/>
          <a:p>
            <a:pPr marL="457200" lvl="0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Optimize the Machine learning algorithm by using different preprocessing techniques and model types to increase the accuracy on stress prediction.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Generalize the machine learning model for various materials.</a:t>
            </a:r>
          </a:p>
          <a:p>
            <a:pPr marL="15875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9D31-AB9A-DFEE-3BD8-4FC08E59C9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7B9CEF-4652-DF63-ADD1-C8949B5B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357902"/>
            <a:ext cx="4841557" cy="2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3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800111" y="1806724"/>
            <a:ext cx="7543800" cy="120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525589" y="7525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186" y="965317"/>
            <a:ext cx="2568213" cy="1433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51180" y="2433250"/>
            <a:ext cx="3444365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Kingfisher &amp; The Shinkansen Train</a:t>
            </a:r>
            <a:endParaRPr sz="1300" dirty="0"/>
          </a:p>
        </p:txBody>
      </p:sp>
      <p:sp>
        <p:nvSpPr>
          <p:cNvPr id="160" name="Google Shape;160;p26"/>
          <p:cNvSpPr txBox="1"/>
          <p:nvPr/>
        </p:nvSpPr>
        <p:spPr>
          <a:xfrm>
            <a:off x="6858000" y="3672260"/>
            <a:ext cx="2034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 Super-Adhesion </a:t>
            </a:r>
            <a:endParaRPr sz="1200"/>
          </a:p>
        </p:txBody>
      </p:sp>
      <p:pic>
        <p:nvPicPr>
          <p:cNvPr id="161" name="Google Shape;161;p26" descr="Biomimicry Design: Inspired by Nature: Lotus Leaves Inspire Self Cleaning  Superhydrophobic Surfa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1845" y="920328"/>
            <a:ext cx="2507994" cy="147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 descr="Butterfly wings inspire a better way to absorb light in solar panels - The  Ver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7188" y="864152"/>
            <a:ext cx="2316575" cy="153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6743700" y="2487800"/>
            <a:ext cx="2913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Butterflies &amp; Solar Powe</a:t>
            </a:r>
            <a:r>
              <a:rPr lang="en" sz="140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r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3695545" y="2467525"/>
            <a:ext cx="2831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Lotus </a:t>
            </a:r>
            <a:r>
              <a:rPr lang="en" sz="1600" b="1">
                <a:solidFill>
                  <a:srgbClr val="33333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&amp;</a:t>
            </a:r>
            <a:r>
              <a:rPr lang="en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hydrophobia</a:t>
            </a:r>
            <a:endParaRPr sz="1300"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180" y="3069296"/>
            <a:ext cx="3270797" cy="180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 descr="http://www.uni-kiel.de/download/pm/2013/2013-230-2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1976" y="3069296"/>
            <a:ext cx="2831198" cy="1806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800100" y="3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" dirty="0"/>
              <a:t>OBJECTIVE</a:t>
            </a:r>
            <a:endParaRPr dirty="0"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8805" y="1076902"/>
            <a:ext cx="1510189" cy="251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4">
            <a:alphaModFix/>
          </a:blip>
          <a:srcRect t="5909" b="3311"/>
          <a:stretch/>
        </p:blipFill>
        <p:spPr>
          <a:xfrm>
            <a:off x="5708435" y="1076903"/>
            <a:ext cx="1760220" cy="25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7933139" y="3728778"/>
            <a:ext cx="1401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Flat punch</a:t>
            </a:r>
            <a:endParaRPr sz="1100"/>
          </a:p>
        </p:txBody>
      </p:sp>
      <p:sp>
        <p:nvSpPr>
          <p:cNvPr id="176" name="Google Shape;176;p27"/>
          <p:cNvSpPr txBox="1"/>
          <p:nvPr/>
        </p:nvSpPr>
        <p:spPr>
          <a:xfrm>
            <a:off x="5588334" y="3728784"/>
            <a:ext cx="2000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Mushroom fibril</a:t>
            </a:r>
            <a:endParaRPr sz="1100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466359" y="1322465"/>
            <a:ext cx="5242076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goals of the project are:</a:t>
            </a:r>
          </a:p>
          <a:p>
            <a:pPr marL="857250" lvl="1" indent="-28575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 Predict the stress distribution of a  biphase flat punch pillar.</a:t>
            </a:r>
          </a:p>
          <a:p>
            <a:pPr marL="857250" lvl="1" indent="-28575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 Predict the detachment mechanism.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Steps: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1. Defining the simulation protocol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2. Data generation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3. Exploring the data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3. Train Machine learning models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4. Predict Detachment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39700" lvl="0" indent="-63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39700" lvl="0" indent="-63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endParaRPr sz="1600"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00111" y="-1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"/>
              <a:t>SIMULATION PROTOCOL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33474" y="1052700"/>
            <a:ext cx="6859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Experiments has shown that the stress distribution depends upon:</a:t>
            </a:r>
            <a:endParaRPr sz="1800" dirty="0"/>
          </a:p>
          <a:p>
            <a:pPr marL="342900" lvl="1" indent="-165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 E=2MPa</a:t>
            </a:r>
            <a:endParaRPr sz="1800" dirty="0"/>
          </a:p>
          <a:p>
            <a:pPr marL="34290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 Poisson‘s number = 0.49 </a:t>
            </a:r>
            <a:endParaRPr sz="1800" dirty="0"/>
          </a:p>
          <a:p>
            <a:pPr marL="34290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Density of 965 kg/m³ (this is similar to Polydimethylsiloxane)</a:t>
            </a:r>
            <a:endParaRPr sz="1800" dirty="0"/>
          </a:p>
          <a:p>
            <a:pPr marL="34290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Define a 2 D geometry for the pillar of dimension 2 mm diameter and 4 mm height in contact with a rigid substrate </a:t>
            </a:r>
            <a:endParaRPr sz="1800" dirty="0"/>
          </a:p>
          <a:p>
            <a:pPr marL="13970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Define boundary conditions:</a:t>
            </a:r>
            <a:endParaRPr sz="1800" dirty="0"/>
          </a:p>
          <a:p>
            <a:pPr marL="5461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/>
              <a:t>1. Symmetry axis</a:t>
            </a:r>
            <a:endParaRPr sz="1800" dirty="0"/>
          </a:p>
          <a:p>
            <a:pPr marL="5461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/>
              <a:t>2. Boundary condition: fixed constraint which is the contact to the substrate</a:t>
            </a:r>
            <a:endParaRPr sz="1800" dirty="0"/>
          </a:p>
          <a:p>
            <a:pPr marL="5461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/>
              <a:t>3. Apply a small displacement to the top of pillar - 100 µm</a:t>
            </a:r>
            <a:endParaRPr sz="1800" dirty="0"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7308428" y="1948631"/>
            <a:ext cx="1397190" cy="2476459"/>
            <a:chOff x="2532888" y="2512267"/>
            <a:chExt cx="1116323" cy="2124075"/>
          </a:xfrm>
        </p:grpSpPr>
        <p:grpSp>
          <p:nvGrpSpPr>
            <p:cNvPr id="186" name="Google Shape;186;p28"/>
            <p:cNvGrpSpPr/>
            <p:nvPr/>
          </p:nvGrpSpPr>
          <p:grpSpPr>
            <a:xfrm>
              <a:off x="3066626" y="2512267"/>
              <a:ext cx="548640" cy="1886903"/>
              <a:chOff x="7294212" y="1381648"/>
              <a:chExt cx="548640" cy="1886903"/>
            </a:xfrm>
          </p:grpSpPr>
          <p:sp>
            <p:nvSpPr>
              <p:cNvPr id="187" name="Google Shape;187;p28"/>
              <p:cNvSpPr/>
              <p:nvPr/>
            </p:nvSpPr>
            <p:spPr>
              <a:xfrm>
                <a:off x="7294212" y="1773238"/>
                <a:ext cx="548640" cy="14953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88" name="Google Shape;188;p28"/>
              <p:cNvCxnSpPr/>
              <p:nvPr/>
            </p:nvCxnSpPr>
            <p:spPr>
              <a:xfrm rot="10800000">
                <a:off x="7559293" y="1381648"/>
                <a:ext cx="0" cy="36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189" name="Google Shape;189;p28"/>
            <p:cNvCxnSpPr/>
            <p:nvPr/>
          </p:nvCxnSpPr>
          <p:spPr>
            <a:xfrm>
              <a:off x="3066626" y="2892182"/>
              <a:ext cx="54864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28"/>
            <p:cNvCxnSpPr/>
            <p:nvPr/>
          </p:nvCxnSpPr>
          <p:spPr>
            <a:xfrm>
              <a:off x="3100571" y="4374256"/>
              <a:ext cx="548640" cy="0"/>
            </a:xfrm>
            <a:prstGeom prst="straightConnector1">
              <a:avLst/>
            </a:pr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28"/>
            <p:cNvCxnSpPr/>
            <p:nvPr/>
          </p:nvCxnSpPr>
          <p:spPr>
            <a:xfrm rot="10800000" flipH="1">
              <a:off x="2896440" y="4399170"/>
              <a:ext cx="170186" cy="1432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8"/>
            <p:cNvCxnSpPr/>
            <p:nvPr/>
          </p:nvCxnSpPr>
          <p:spPr>
            <a:xfrm rot="10800000" flipH="1">
              <a:off x="3038770" y="4399170"/>
              <a:ext cx="170186" cy="1432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8"/>
            <p:cNvCxnSpPr/>
            <p:nvPr/>
          </p:nvCxnSpPr>
          <p:spPr>
            <a:xfrm rot="10800000" flipH="1">
              <a:off x="3181100" y="4399170"/>
              <a:ext cx="170186" cy="1432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28"/>
            <p:cNvCxnSpPr/>
            <p:nvPr/>
          </p:nvCxnSpPr>
          <p:spPr>
            <a:xfrm rot="10800000" flipH="1">
              <a:off x="3323430" y="4399170"/>
              <a:ext cx="170186" cy="1432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28"/>
            <p:cNvCxnSpPr/>
            <p:nvPr/>
          </p:nvCxnSpPr>
          <p:spPr>
            <a:xfrm rot="10800000" flipH="1">
              <a:off x="3465758" y="4399170"/>
              <a:ext cx="170186" cy="14324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28"/>
            <p:cNvSpPr/>
            <p:nvPr/>
          </p:nvSpPr>
          <p:spPr>
            <a:xfrm>
              <a:off x="2532888" y="3566160"/>
              <a:ext cx="1082378" cy="63132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066626" y="2903857"/>
              <a:ext cx="548640" cy="103720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532888" y="3081528"/>
              <a:ext cx="533738" cy="13176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9" name="Google Shape;199;p28"/>
            <p:cNvCxnSpPr/>
            <p:nvPr/>
          </p:nvCxnSpPr>
          <p:spPr>
            <a:xfrm flipH="1">
              <a:off x="3066626" y="2582476"/>
              <a:ext cx="16967" cy="2053866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sp>
        <p:nvSpPr>
          <p:cNvPr id="200" name="Google Shape;200;p28"/>
          <p:cNvSpPr txBox="1"/>
          <p:nvPr/>
        </p:nvSpPr>
        <p:spPr>
          <a:xfrm>
            <a:off x="7757437" y="1266122"/>
            <a:ext cx="1518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0 µm displacement</a:t>
            </a:r>
            <a:endParaRPr sz="110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800111" y="-1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"/>
              <a:t>SIMULATION PROTOCOL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232" y="1003414"/>
            <a:ext cx="1915834" cy="15683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9"/>
          <p:cNvGrpSpPr/>
          <p:nvPr/>
        </p:nvGrpSpPr>
        <p:grpSpPr>
          <a:xfrm>
            <a:off x="4187767" y="2955815"/>
            <a:ext cx="4880221" cy="1949922"/>
            <a:chOff x="3460169" y="4428134"/>
            <a:chExt cx="5683929" cy="1874384"/>
          </a:xfrm>
        </p:grpSpPr>
        <p:sp>
          <p:nvSpPr>
            <p:cNvPr id="209" name="Google Shape;209;p29"/>
            <p:cNvSpPr/>
            <p:nvPr/>
          </p:nvSpPr>
          <p:spPr>
            <a:xfrm>
              <a:off x="6421463" y="4829291"/>
              <a:ext cx="539011" cy="715644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0" name="Google Shape;210;p29"/>
            <p:cNvGrpSpPr/>
            <p:nvPr/>
          </p:nvGrpSpPr>
          <p:grpSpPr>
            <a:xfrm>
              <a:off x="3460169" y="4428134"/>
              <a:ext cx="5683929" cy="1874384"/>
              <a:chOff x="3460169" y="4428134"/>
              <a:chExt cx="5683929" cy="1874384"/>
            </a:xfrm>
          </p:grpSpPr>
          <p:sp>
            <p:nvSpPr>
              <p:cNvPr id="211" name="Google Shape;211;p29"/>
              <p:cNvSpPr/>
              <p:nvPr/>
            </p:nvSpPr>
            <p:spPr>
              <a:xfrm>
                <a:off x="5661909" y="4935877"/>
                <a:ext cx="518160" cy="518254"/>
              </a:xfrm>
              <a:custGeom>
                <a:avLst/>
                <a:gdLst/>
                <a:ahLst/>
                <a:cxnLst/>
                <a:rect l="l" t="t" r="r" b="b"/>
                <a:pathLst>
                  <a:path w="518160" h="518254" extrusionOk="0">
                    <a:moveTo>
                      <a:pt x="0" y="518254"/>
                    </a:moveTo>
                    <a:cubicBezTo>
                      <a:pt x="68585" y="504537"/>
                      <a:pt x="-15465" y="520316"/>
                      <a:pt x="91440" y="506062"/>
                    </a:cubicBezTo>
                    <a:cubicBezTo>
                      <a:pt x="157308" y="497280"/>
                      <a:pt x="94052" y="504127"/>
                      <a:pt x="140208" y="493870"/>
                    </a:cubicBezTo>
                    <a:cubicBezTo>
                      <a:pt x="152274" y="491189"/>
                      <a:pt x="164793" y="490772"/>
                      <a:pt x="176784" y="487774"/>
                    </a:cubicBezTo>
                    <a:cubicBezTo>
                      <a:pt x="189252" y="484657"/>
                      <a:pt x="213360" y="475582"/>
                      <a:pt x="213360" y="475582"/>
                    </a:cubicBezTo>
                    <a:cubicBezTo>
                      <a:pt x="218282" y="470660"/>
                      <a:pt x="242628" y="448705"/>
                      <a:pt x="243840" y="439006"/>
                    </a:cubicBezTo>
                    <a:cubicBezTo>
                      <a:pt x="245125" y="428725"/>
                      <a:pt x="245070" y="415852"/>
                      <a:pt x="237744" y="408526"/>
                    </a:cubicBezTo>
                    <a:cubicBezTo>
                      <a:pt x="228657" y="399439"/>
                      <a:pt x="201168" y="396334"/>
                      <a:pt x="201168" y="396334"/>
                    </a:cubicBezTo>
                    <a:cubicBezTo>
                      <a:pt x="184912" y="398366"/>
                      <a:pt x="168518" y="399499"/>
                      <a:pt x="152400" y="402430"/>
                    </a:cubicBezTo>
                    <a:cubicBezTo>
                      <a:pt x="146078" y="403579"/>
                      <a:pt x="140538" y="408526"/>
                      <a:pt x="134112" y="408526"/>
                    </a:cubicBezTo>
                    <a:cubicBezTo>
                      <a:pt x="115711" y="408526"/>
                      <a:pt x="97536" y="404462"/>
                      <a:pt x="79248" y="402430"/>
                    </a:cubicBezTo>
                    <a:cubicBezTo>
                      <a:pt x="73152" y="400398"/>
                      <a:pt x="64695" y="401563"/>
                      <a:pt x="60960" y="396334"/>
                    </a:cubicBezTo>
                    <a:cubicBezTo>
                      <a:pt x="53490" y="385876"/>
                      <a:pt x="48768" y="359758"/>
                      <a:pt x="48768" y="359758"/>
                    </a:cubicBezTo>
                    <a:cubicBezTo>
                      <a:pt x="50800" y="343502"/>
                      <a:pt x="39191" y="315760"/>
                      <a:pt x="54864" y="310990"/>
                    </a:cubicBezTo>
                    <a:cubicBezTo>
                      <a:pt x="107437" y="294989"/>
                      <a:pt x="162395" y="310441"/>
                      <a:pt x="213360" y="323182"/>
                    </a:cubicBezTo>
                    <a:cubicBezTo>
                      <a:pt x="284312" y="319008"/>
                      <a:pt x="323088" y="350260"/>
                      <a:pt x="323088" y="286606"/>
                    </a:cubicBezTo>
                    <a:cubicBezTo>
                      <a:pt x="323088" y="274246"/>
                      <a:pt x="323124" y="260762"/>
                      <a:pt x="316992" y="250030"/>
                    </a:cubicBezTo>
                    <a:cubicBezTo>
                      <a:pt x="313804" y="244451"/>
                      <a:pt x="305120" y="244281"/>
                      <a:pt x="298704" y="243934"/>
                    </a:cubicBezTo>
                    <a:cubicBezTo>
                      <a:pt x="229687" y="240203"/>
                      <a:pt x="160528" y="239870"/>
                      <a:pt x="91440" y="237838"/>
                    </a:cubicBezTo>
                    <a:cubicBezTo>
                      <a:pt x="84762" y="217805"/>
                      <a:pt x="77888" y="206690"/>
                      <a:pt x="91440" y="182974"/>
                    </a:cubicBezTo>
                    <a:cubicBezTo>
                      <a:pt x="94628" y="177395"/>
                      <a:pt x="103822" y="179409"/>
                      <a:pt x="109728" y="176878"/>
                    </a:cubicBezTo>
                    <a:cubicBezTo>
                      <a:pt x="117228" y="173664"/>
                      <a:pt x="141494" y="159180"/>
                      <a:pt x="152400" y="158590"/>
                    </a:cubicBezTo>
                    <a:cubicBezTo>
                      <a:pt x="221417" y="154859"/>
                      <a:pt x="290576" y="154526"/>
                      <a:pt x="359664" y="152494"/>
                    </a:cubicBezTo>
                    <a:cubicBezTo>
                      <a:pt x="387476" y="143223"/>
                      <a:pt x="394092" y="147660"/>
                      <a:pt x="371856" y="97630"/>
                    </a:cubicBezTo>
                    <a:cubicBezTo>
                      <a:pt x="369246" y="91758"/>
                      <a:pt x="359973" y="92046"/>
                      <a:pt x="353568" y="91534"/>
                    </a:cubicBezTo>
                    <a:cubicBezTo>
                      <a:pt x="308960" y="87965"/>
                      <a:pt x="264160" y="87470"/>
                      <a:pt x="219456" y="85438"/>
                    </a:cubicBezTo>
                    <a:cubicBezTo>
                      <a:pt x="200802" y="80774"/>
                      <a:pt x="190817" y="81183"/>
                      <a:pt x="176784" y="67150"/>
                    </a:cubicBezTo>
                    <a:cubicBezTo>
                      <a:pt x="171603" y="61969"/>
                      <a:pt x="168656" y="54958"/>
                      <a:pt x="164592" y="48862"/>
                    </a:cubicBezTo>
                    <a:cubicBezTo>
                      <a:pt x="177800" y="9238"/>
                      <a:pt x="158496" y="50894"/>
                      <a:pt x="207264" y="18382"/>
                    </a:cubicBezTo>
                    <a:cubicBezTo>
                      <a:pt x="213360" y="14318"/>
                      <a:pt x="218241" y="6667"/>
                      <a:pt x="225552" y="6190"/>
                    </a:cubicBezTo>
                    <a:cubicBezTo>
                      <a:pt x="312766" y="502"/>
                      <a:pt x="400299" y="1914"/>
                      <a:pt x="487680" y="94"/>
                    </a:cubicBezTo>
                    <a:cubicBezTo>
                      <a:pt x="497838" y="-118"/>
                      <a:pt x="508000" y="94"/>
                      <a:pt x="518160" y="94"/>
                    </a:cubicBez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212" name="Google Shape;212;p29"/>
              <p:cNvSpPr txBox="1"/>
              <p:nvPr/>
            </p:nvSpPr>
            <p:spPr>
              <a:xfrm>
                <a:off x="7288898" y="5703418"/>
                <a:ext cx="1855200" cy="5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rPr>
                  <a:t>Too low radius of curvature will cause irregularities</a:t>
                </a:r>
                <a:endParaRPr sz="1200"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4427954" y="4817856"/>
                <a:ext cx="539011" cy="715644"/>
              </a:xfrm>
              <a:prstGeom prst="rect">
                <a:avLst/>
              </a:prstGeom>
              <a:solidFill>
                <a:srgbClr val="FFFFFF">
                  <a:alpha val="29803"/>
                </a:srgbClr>
              </a:solidFill>
              <a:ln w="2857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5645840" y="4829291"/>
                <a:ext cx="539011" cy="715644"/>
              </a:xfrm>
              <a:prstGeom prst="rect">
                <a:avLst/>
              </a:prstGeom>
              <a:solidFill>
                <a:srgbClr val="FFFFFF">
                  <a:alpha val="29803"/>
                </a:srgbClr>
              </a:solidFill>
              <a:ln w="2857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29"/>
              <p:cNvSpPr txBox="1"/>
              <p:nvPr/>
            </p:nvSpPr>
            <p:spPr>
              <a:xfrm>
                <a:off x="3995342" y="4428134"/>
                <a:ext cx="31842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rPr>
                  <a:t>Not acceptable shapes</a:t>
                </a:r>
                <a:endParaRPr sz="1100"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637394" y="4828016"/>
                <a:ext cx="539011" cy="715644"/>
              </a:xfrm>
              <a:prstGeom prst="rect">
                <a:avLst/>
              </a:prstGeom>
              <a:solidFill>
                <a:srgbClr val="FFFFFF">
                  <a:alpha val="29803"/>
                </a:srgbClr>
              </a:solidFill>
              <a:ln w="2857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3631941" y="5081000"/>
                <a:ext cx="524256" cy="463296"/>
              </a:xfrm>
              <a:custGeom>
                <a:avLst/>
                <a:gdLst/>
                <a:ahLst/>
                <a:cxnLst/>
                <a:rect l="l" t="t" r="r" b="b"/>
                <a:pathLst>
                  <a:path w="524256" h="463296" extrusionOk="0">
                    <a:moveTo>
                      <a:pt x="0" y="237744"/>
                    </a:moveTo>
                    <a:cubicBezTo>
                      <a:pt x="4064" y="247904"/>
                      <a:pt x="8350" y="257978"/>
                      <a:pt x="12192" y="268224"/>
                    </a:cubicBezTo>
                    <a:cubicBezTo>
                      <a:pt x="14448" y="274241"/>
                      <a:pt x="14174" y="281576"/>
                      <a:pt x="18288" y="286512"/>
                    </a:cubicBezTo>
                    <a:cubicBezTo>
                      <a:pt x="24792" y="294317"/>
                      <a:pt x="34544" y="298704"/>
                      <a:pt x="42672" y="304800"/>
                    </a:cubicBezTo>
                    <a:cubicBezTo>
                      <a:pt x="44704" y="312928"/>
                      <a:pt x="44611" y="321910"/>
                      <a:pt x="48768" y="329184"/>
                    </a:cubicBezTo>
                    <a:cubicBezTo>
                      <a:pt x="55989" y="341821"/>
                      <a:pt x="73691" y="351895"/>
                      <a:pt x="85344" y="359664"/>
                    </a:cubicBezTo>
                    <a:cubicBezTo>
                      <a:pt x="94340" y="373158"/>
                      <a:pt x="101743" y="386853"/>
                      <a:pt x="115824" y="396240"/>
                    </a:cubicBezTo>
                    <a:cubicBezTo>
                      <a:pt x="121171" y="399804"/>
                      <a:pt x="128016" y="400304"/>
                      <a:pt x="134112" y="402336"/>
                    </a:cubicBezTo>
                    <a:cubicBezTo>
                      <a:pt x="136144" y="408432"/>
                      <a:pt x="135664" y="416080"/>
                      <a:pt x="140208" y="420624"/>
                    </a:cubicBezTo>
                    <a:cubicBezTo>
                      <a:pt x="151042" y="431458"/>
                      <a:pt x="184332" y="449984"/>
                      <a:pt x="201168" y="457200"/>
                    </a:cubicBezTo>
                    <a:cubicBezTo>
                      <a:pt x="207074" y="459731"/>
                      <a:pt x="213360" y="461264"/>
                      <a:pt x="219456" y="463296"/>
                    </a:cubicBezTo>
                    <a:cubicBezTo>
                      <a:pt x="268224" y="459232"/>
                      <a:pt x="317641" y="460015"/>
                      <a:pt x="365760" y="451104"/>
                    </a:cubicBezTo>
                    <a:cubicBezTo>
                      <a:pt x="383883" y="447748"/>
                      <a:pt x="387875" y="420911"/>
                      <a:pt x="390144" y="408432"/>
                    </a:cubicBezTo>
                    <a:cubicBezTo>
                      <a:pt x="392714" y="394295"/>
                      <a:pt x="392111" y="379522"/>
                      <a:pt x="396240" y="365760"/>
                    </a:cubicBezTo>
                    <a:cubicBezTo>
                      <a:pt x="398345" y="358743"/>
                      <a:pt x="405155" y="354025"/>
                      <a:pt x="408432" y="347472"/>
                    </a:cubicBezTo>
                    <a:cubicBezTo>
                      <a:pt x="433671" y="296995"/>
                      <a:pt x="391779" y="363307"/>
                      <a:pt x="426720" y="310896"/>
                    </a:cubicBezTo>
                    <a:cubicBezTo>
                      <a:pt x="428752" y="302768"/>
                      <a:pt x="430514" y="294568"/>
                      <a:pt x="432816" y="286512"/>
                    </a:cubicBezTo>
                    <a:cubicBezTo>
                      <a:pt x="434581" y="280333"/>
                      <a:pt x="437354" y="274458"/>
                      <a:pt x="438912" y="268224"/>
                    </a:cubicBezTo>
                    <a:cubicBezTo>
                      <a:pt x="441425" y="258172"/>
                      <a:pt x="441370" y="247446"/>
                      <a:pt x="445008" y="237744"/>
                    </a:cubicBezTo>
                    <a:cubicBezTo>
                      <a:pt x="447580" y="230884"/>
                      <a:pt x="453923" y="226009"/>
                      <a:pt x="457200" y="219456"/>
                    </a:cubicBezTo>
                    <a:cubicBezTo>
                      <a:pt x="462094" y="209669"/>
                      <a:pt x="465550" y="199222"/>
                      <a:pt x="469392" y="188976"/>
                    </a:cubicBezTo>
                    <a:cubicBezTo>
                      <a:pt x="478162" y="165590"/>
                      <a:pt x="473898" y="173205"/>
                      <a:pt x="481584" y="146304"/>
                    </a:cubicBezTo>
                    <a:cubicBezTo>
                      <a:pt x="483349" y="140125"/>
                      <a:pt x="485915" y="134195"/>
                      <a:pt x="487680" y="128016"/>
                    </a:cubicBezTo>
                    <a:cubicBezTo>
                      <a:pt x="489982" y="119960"/>
                      <a:pt x="491369" y="111657"/>
                      <a:pt x="493776" y="103632"/>
                    </a:cubicBezTo>
                    <a:lnTo>
                      <a:pt x="512064" y="48768"/>
                    </a:lnTo>
                    <a:lnTo>
                      <a:pt x="518160" y="30480"/>
                    </a:lnTo>
                    <a:cubicBezTo>
                      <a:pt x="520192" y="24384"/>
                      <a:pt x="524256" y="18618"/>
                      <a:pt x="524256" y="12192"/>
                    </a:cubicBezTo>
                    <a:lnTo>
                      <a:pt x="524256" y="0"/>
                    </a:ln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4418325" y="5025385"/>
                <a:ext cx="548640" cy="525007"/>
              </a:xfrm>
              <a:custGeom>
                <a:avLst/>
                <a:gdLst/>
                <a:ahLst/>
                <a:cxnLst/>
                <a:rect l="l" t="t" r="r" b="b"/>
                <a:pathLst>
                  <a:path w="548640" h="525007" extrusionOk="0">
                    <a:moveTo>
                      <a:pt x="0" y="525007"/>
                    </a:moveTo>
                    <a:cubicBezTo>
                      <a:pt x="38435" y="523529"/>
                      <a:pt x="132209" y="528297"/>
                      <a:pt x="188976" y="512815"/>
                    </a:cubicBezTo>
                    <a:lnTo>
                      <a:pt x="243840" y="494527"/>
                    </a:lnTo>
                    <a:lnTo>
                      <a:pt x="262128" y="488431"/>
                    </a:lnTo>
                    <a:cubicBezTo>
                      <a:pt x="266192" y="482335"/>
                      <a:pt x="269139" y="475324"/>
                      <a:pt x="274320" y="470143"/>
                    </a:cubicBezTo>
                    <a:cubicBezTo>
                      <a:pt x="286137" y="458326"/>
                      <a:pt x="296022" y="456813"/>
                      <a:pt x="310896" y="451855"/>
                    </a:cubicBezTo>
                    <a:cubicBezTo>
                      <a:pt x="338844" y="409932"/>
                      <a:pt x="321379" y="419913"/>
                      <a:pt x="353568" y="409183"/>
                    </a:cubicBezTo>
                    <a:cubicBezTo>
                      <a:pt x="353939" y="406958"/>
                      <a:pt x="361481" y="355712"/>
                      <a:pt x="365760" y="348223"/>
                    </a:cubicBezTo>
                    <a:cubicBezTo>
                      <a:pt x="372981" y="335586"/>
                      <a:pt x="390683" y="325512"/>
                      <a:pt x="402336" y="317743"/>
                    </a:cubicBezTo>
                    <a:cubicBezTo>
                      <a:pt x="407294" y="302869"/>
                      <a:pt x="408807" y="292984"/>
                      <a:pt x="420624" y="281167"/>
                    </a:cubicBezTo>
                    <a:cubicBezTo>
                      <a:pt x="425805" y="275986"/>
                      <a:pt x="432816" y="273039"/>
                      <a:pt x="438912" y="268975"/>
                    </a:cubicBezTo>
                    <a:cubicBezTo>
                      <a:pt x="447040" y="256783"/>
                      <a:pt x="458662" y="246300"/>
                      <a:pt x="463296" y="232399"/>
                    </a:cubicBezTo>
                    <a:cubicBezTo>
                      <a:pt x="471709" y="207160"/>
                      <a:pt x="465828" y="219458"/>
                      <a:pt x="481584" y="195823"/>
                    </a:cubicBezTo>
                    <a:cubicBezTo>
                      <a:pt x="494271" y="145075"/>
                      <a:pt x="478823" y="195249"/>
                      <a:pt x="499872" y="153151"/>
                    </a:cubicBezTo>
                    <a:cubicBezTo>
                      <a:pt x="506839" y="139216"/>
                      <a:pt x="508586" y="118295"/>
                      <a:pt x="512064" y="104383"/>
                    </a:cubicBezTo>
                    <a:cubicBezTo>
                      <a:pt x="536868" y="5168"/>
                      <a:pt x="514867" y="97622"/>
                      <a:pt x="530352" y="43423"/>
                    </a:cubicBezTo>
                    <a:cubicBezTo>
                      <a:pt x="531368" y="39867"/>
                      <a:pt x="538890" y="6232"/>
                      <a:pt x="542544" y="751"/>
                    </a:cubicBezTo>
                    <a:cubicBezTo>
                      <a:pt x="543671" y="-940"/>
                      <a:pt x="546608" y="751"/>
                      <a:pt x="548640" y="751"/>
                    </a:cubicBez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6411717" y="5057891"/>
                <a:ext cx="560832" cy="377952"/>
              </a:xfrm>
              <a:custGeom>
                <a:avLst/>
                <a:gdLst/>
                <a:ahLst/>
                <a:cxnLst/>
                <a:rect l="l" t="t" r="r" b="b"/>
                <a:pathLst>
                  <a:path w="560832" h="377952" extrusionOk="0">
                    <a:moveTo>
                      <a:pt x="0" y="377952"/>
                    </a:moveTo>
                    <a:cubicBezTo>
                      <a:pt x="39983" y="375453"/>
                      <a:pt x="87188" y="376895"/>
                      <a:pt x="128016" y="365760"/>
                    </a:cubicBezTo>
                    <a:lnTo>
                      <a:pt x="182880" y="347472"/>
                    </a:lnTo>
                    <a:lnTo>
                      <a:pt x="201168" y="341376"/>
                    </a:lnTo>
                    <a:cubicBezTo>
                      <a:pt x="207264" y="335280"/>
                      <a:pt x="212833" y="328607"/>
                      <a:pt x="219456" y="323088"/>
                    </a:cubicBezTo>
                    <a:cubicBezTo>
                      <a:pt x="225084" y="318398"/>
                      <a:pt x="233054" y="316524"/>
                      <a:pt x="237744" y="310896"/>
                    </a:cubicBezTo>
                    <a:cubicBezTo>
                      <a:pt x="243562" y="303915"/>
                      <a:pt x="244022" y="293412"/>
                      <a:pt x="249936" y="286512"/>
                    </a:cubicBezTo>
                    <a:cubicBezTo>
                      <a:pt x="254977" y="280631"/>
                      <a:pt x="284041" y="261743"/>
                      <a:pt x="292608" y="256032"/>
                    </a:cubicBezTo>
                    <a:cubicBezTo>
                      <a:pt x="290576" y="225552"/>
                      <a:pt x="293139" y="194412"/>
                      <a:pt x="286512" y="164592"/>
                    </a:cubicBezTo>
                    <a:cubicBezTo>
                      <a:pt x="284642" y="156176"/>
                      <a:pt x="274847" y="151823"/>
                      <a:pt x="268224" y="146304"/>
                    </a:cubicBezTo>
                    <a:cubicBezTo>
                      <a:pt x="262596" y="141614"/>
                      <a:pt x="256670" y="136998"/>
                      <a:pt x="249936" y="134112"/>
                    </a:cubicBezTo>
                    <a:cubicBezTo>
                      <a:pt x="242235" y="130812"/>
                      <a:pt x="233608" y="130318"/>
                      <a:pt x="225552" y="128016"/>
                    </a:cubicBezTo>
                    <a:cubicBezTo>
                      <a:pt x="219373" y="126251"/>
                      <a:pt x="213360" y="123952"/>
                      <a:pt x="207264" y="121920"/>
                    </a:cubicBezTo>
                    <a:cubicBezTo>
                      <a:pt x="191008" y="123952"/>
                      <a:pt x="171917" y="118621"/>
                      <a:pt x="158496" y="128016"/>
                    </a:cubicBezTo>
                    <a:cubicBezTo>
                      <a:pt x="147968" y="135386"/>
                      <a:pt x="150368" y="152400"/>
                      <a:pt x="146304" y="164592"/>
                    </a:cubicBezTo>
                    <a:lnTo>
                      <a:pt x="140208" y="182880"/>
                    </a:lnTo>
                    <a:cubicBezTo>
                      <a:pt x="142240" y="199136"/>
                      <a:pt x="143373" y="215530"/>
                      <a:pt x="146304" y="231648"/>
                    </a:cubicBezTo>
                    <a:cubicBezTo>
                      <a:pt x="147453" y="237970"/>
                      <a:pt x="146821" y="246748"/>
                      <a:pt x="152400" y="249936"/>
                    </a:cubicBezTo>
                    <a:cubicBezTo>
                      <a:pt x="163132" y="256068"/>
                      <a:pt x="176760" y="254153"/>
                      <a:pt x="188976" y="256032"/>
                    </a:cubicBezTo>
                    <a:cubicBezTo>
                      <a:pt x="203177" y="258217"/>
                      <a:pt x="217424" y="260096"/>
                      <a:pt x="231648" y="262128"/>
                    </a:cubicBezTo>
                    <a:cubicBezTo>
                      <a:pt x="278384" y="260096"/>
                      <a:pt x="325384" y="261394"/>
                      <a:pt x="371856" y="256032"/>
                    </a:cubicBezTo>
                    <a:cubicBezTo>
                      <a:pt x="379134" y="255192"/>
                      <a:pt x="383591" y="247117"/>
                      <a:pt x="390144" y="243840"/>
                    </a:cubicBezTo>
                    <a:cubicBezTo>
                      <a:pt x="395891" y="240966"/>
                      <a:pt x="402336" y="239776"/>
                      <a:pt x="408432" y="237744"/>
                    </a:cubicBezTo>
                    <a:cubicBezTo>
                      <a:pt x="430925" y="170264"/>
                      <a:pt x="421426" y="213994"/>
                      <a:pt x="414528" y="103632"/>
                    </a:cubicBezTo>
                    <a:cubicBezTo>
                      <a:pt x="416560" y="77216"/>
                      <a:pt x="413346" y="49859"/>
                      <a:pt x="420624" y="24384"/>
                    </a:cubicBezTo>
                    <a:cubicBezTo>
                      <a:pt x="422389" y="18205"/>
                      <a:pt x="432515" y="18897"/>
                      <a:pt x="438912" y="18288"/>
                    </a:cubicBezTo>
                    <a:cubicBezTo>
                      <a:pt x="475379" y="14815"/>
                      <a:pt x="512413" y="17626"/>
                      <a:pt x="548640" y="12192"/>
                    </a:cubicBezTo>
                    <a:cubicBezTo>
                      <a:pt x="554324" y="11339"/>
                      <a:pt x="556768" y="4064"/>
                      <a:pt x="560832" y="0"/>
                    </a:cubicBez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220" name="Google Shape;220;p29"/>
              <p:cNvSpPr txBox="1"/>
              <p:nvPr/>
            </p:nvSpPr>
            <p:spPr>
              <a:xfrm>
                <a:off x="3460169" y="5740549"/>
                <a:ext cx="1855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rPr>
                  <a:t>Non-continuous soft layer</a:t>
                </a:r>
                <a:endParaRPr sz="1500"/>
              </a:p>
            </p:txBody>
          </p:sp>
          <p:sp>
            <p:nvSpPr>
              <p:cNvPr id="221" name="Google Shape;221;p29"/>
              <p:cNvSpPr txBox="1"/>
              <p:nvPr/>
            </p:nvSpPr>
            <p:spPr>
              <a:xfrm>
                <a:off x="5493912" y="5738106"/>
                <a:ext cx="1855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rPr>
                  <a:t>Difficult to manufacture</a:t>
                </a:r>
                <a:endParaRPr sz="1500"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7462448" y="4840531"/>
                <a:ext cx="539011" cy="715644"/>
              </a:xfrm>
              <a:prstGeom prst="rect">
                <a:avLst/>
              </a:prstGeom>
              <a:solidFill>
                <a:srgbClr val="FFFFFF">
                  <a:alpha val="29803"/>
                </a:srgbClr>
              </a:solidFill>
              <a:ln w="2857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8238071" y="4840531"/>
                <a:ext cx="539011" cy="715644"/>
              </a:xfrm>
              <a:prstGeom prst="rect">
                <a:avLst/>
              </a:prstGeom>
              <a:solidFill>
                <a:srgbClr val="FFFFFF">
                  <a:alpha val="29803"/>
                </a:srgbClr>
              </a:solidFill>
              <a:ln w="2857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7455408" y="5120640"/>
                <a:ext cx="548640" cy="272797"/>
              </a:xfrm>
              <a:custGeom>
                <a:avLst/>
                <a:gdLst/>
                <a:ahLst/>
                <a:cxnLst/>
                <a:rect l="l" t="t" r="r" b="b"/>
                <a:pathLst>
                  <a:path w="548640" h="272797" extrusionOk="0">
                    <a:moveTo>
                      <a:pt x="0" y="140208"/>
                    </a:moveTo>
                    <a:cubicBezTo>
                      <a:pt x="11317" y="72304"/>
                      <a:pt x="-3141" y="128202"/>
                      <a:pt x="18288" y="85344"/>
                    </a:cubicBezTo>
                    <a:cubicBezTo>
                      <a:pt x="21162" y="79597"/>
                      <a:pt x="20820" y="72403"/>
                      <a:pt x="24384" y="67056"/>
                    </a:cubicBezTo>
                    <a:cubicBezTo>
                      <a:pt x="29166" y="59883"/>
                      <a:pt x="37153" y="55391"/>
                      <a:pt x="42672" y="48768"/>
                    </a:cubicBezTo>
                    <a:cubicBezTo>
                      <a:pt x="47362" y="43140"/>
                      <a:pt x="50800" y="36576"/>
                      <a:pt x="54864" y="30480"/>
                    </a:cubicBezTo>
                    <a:cubicBezTo>
                      <a:pt x="65024" y="32512"/>
                      <a:pt x="83543" y="26372"/>
                      <a:pt x="85344" y="36576"/>
                    </a:cubicBezTo>
                    <a:cubicBezTo>
                      <a:pt x="97003" y="102642"/>
                      <a:pt x="87719" y="170761"/>
                      <a:pt x="91440" y="237744"/>
                    </a:cubicBezTo>
                    <a:cubicBezTo>
                      <a:pt x="91796" y="244160"/>
                      <a:pt x="92992" y="251488"/>
                      <a:pt x="97536" y="256032"/>
                    </a:cubicBezTo>
                    <a:cubicBezTo>
                      <a:pt x="102080" y="260576"/>
                      <a:pt x="109728" y="260096"/>
                      <a:pt x="115824" y="262128"/>
                    </a:cubicBezTo>
                    <a:cubicBezTo>
                      <a:pt x="119888" y="251968"/>
                      <a:pt x="126927" y="242536"/>
                      <a:pt x="128016" y="231648"/>
                    </a:cubicBezTo>
                    <a:cubicBezTo>
                      <a:pt x="147982" y="31988"/>
                      <a:pt x="116314" y="132641"/>
                      <a:pt x="140208" y="60960"/>
                    </a:cubicBezTo>
                    <a:cubicBezTo>
                      <a:pt x="172352" y="82389"/>
                      <a:pt x="148846" y="60796"/>
                      <a:pt x="164592" y="97536"/>
                    </a:cubicBezTo>
                    <a:cubicBezTo>
                      <a:pt x="167478" y="104270"/>
                      <a:pt x="173507" y="109271"/>
                      <a:pt x="176784" y="115824"/>
                    </a:cubicBezTo>
                    <a:cubicBezTo>
                      <a:pt x="179658" y="121571"/>
                      <a:pt x="180848" y="128016"/>
                      <a:pt x="182880" y="134112"/>
                    </a:cubicBezTo>
                    <a:cubicBezTo>
                      <a:pt x="184912" y="156464"/>
                      <a:pt x="185802" y="178949"/>
                      <a:pt x="188976" y="201168"/>
                    </a:cubicBezTo>
                    <a:cubicBezTo>
                      <a:pt x="189885" y="207529"/>
                      <a:pt x="188646" y="219456"/>
                      <a:pt x="195072" y="219456"/>
                    </a:cubicBezTo>
                    <a:cubicBezTo>
                      <a:pt x="202398" y="219456"/>
                      <a:pt x="203200" y="207264"/>
                      <a:pt x="207264" y="201168"/>
                    </a:cubicBezTo>
                    <a:cubicBezTo>
                      <a:pt x="222110" y="141784"/>
                      <a:pt x="213233" y="167958"/>
                      <a:pt x="231648" y="121920"/>
                    </a:cubicBezTo>
                    <a:cubicBezTo>
                      <a:pt x="233680" y="97536"/>
                      <a:pt x="234510" y="73022"/>
                      <a:pt x="237744" y="48768"/>
                    </a:cubicBezTo>
                    <a:cubicBezTo>
                      <a:pt x="238593" y="42399"/>
                      <a:pt x="237539" y="31740"/>
                      <a:pt x="243840" y="30480"/>
                    </a:cubicBezTo>
                    <a:cubicBezTo>
                      <a:pt x="252751" y="28698"/>
                      <a:pt x="260096" y="38608"/>
                      <a:pt x="268224" y="42672"/>
                    </a:cubicBezTo>
                    <a:cubicBezTo>
                      <a:pt x="270256" y="52832"/>
                      <a:pt x="273653" y="62812"/>
                      <a:pt x="274320" y="73152"/>
                    </a:cubicBezTo>
                    <a:cubicBezTo>
                      <a:pt x="285991" y="254053"/>
                      <a:pt x="263049" y="179547"/>
                      <a:pt x="286512" y="249936"/>
                    </a:cubicBezTo>
                    <a:cubicBezTo>
                      <a:pt x="311942" y="173645"/>
                      <a:pt x="286069" y="257022"/>
                      <a:pt x="298704" y="54864"/>
                    </a:cubicBezTo>
                    <a:cubicBezTo>
                      <a:pt x="300087" y="32728"/>
                      <a:pt x="305449" y="36360"/>
                      <a:pt x="323088" y="30480"/>
                    </a:cubicBezTo>
                    <a:cubicBezTo>
                      <a:pt x="327152" y="36576"/>
                      <a:pt x="334703" y="41464"/>
                      <a:pt x="335280" y="48768"/>
                    </a:cubicBezTo>
                    <a:cubicBezTo>
                      <a:pt x="351986" y="260381"/>
                      <a:pt x="289810" y="313694"/>
                      <a:pt x="359664" y="243840"/>
                    </a:cubicBezTo>
                    <a:cubicBezTo>
                      <a:pt x="361696" y="195072"/>
                      <a:pt x="362154" y="146213"/>
                      <a:pt x="365760" y="97536"/>
                    </a:cubicBezTo>
                    <a:cubicBezTo>
                      <a:pt x="366235" y="91128"/>
                      <a:pt x="365890" y="81634"/>
                      <a:pt x="371856" y="79248"/>
                    </a:cubicBezTo>
                    <a:cubicBezTo>
                      <a:pt x="379635" y="76136"/>
                      <a:pt x="388112" y="83312"/>
                      <a:pt x="396240" y="85344"/>
                    </a:cubicBezTo>
                    <a:cubicBezTo>
                      <a:pt x="400304" y="91440"/>
                      <a:pt x="405860" y="96772"/>
                      <a:pt x="408432" y="103632"/>
                    </a:cubicBezTo>
                    <a:cubicBezTo>
                      <a:pt x="412070" y="113334"/>
                      <a:pt x="413733" y="123781"/>
                      <a:pt x="414528" y="134112"/>
                    </a:cubicBezTo>
                    <a:cubicBezTo>
                      <a:pt x="417805" y="176707"/>
                      <a:pt x="418592" y="219456"/>
                      <a:pt x="420624" y="262128"/>
                    </a:cubicBezTo>
                    <a:cubicBezTo>
                      <a:pt x="462757" y="248084"/>
                      <a:pt x="437354" y="262266"/>
                      <a:pt x="457200" y="182880"/>
                    </a:cubicBezTo>
                    <a:lnTo>
                      <a:pt x="463296" y="158496"/>
                    </a:lnTo>
                    <a:cubicBezTo>
                      <a:pt x="473817" y="42765"/>
                      <a:pt x="463882" y="89328"/>
                      <a:pt x="475488" y="128016"/>
                    </a:cubicBezTo>
                    <a:cubicBezTo>
                      <a:pt x="478099" y="136720"/>
                      <a:pt x="483616" y="144272"/>
                      <a:pt x="487680" y="152400"/>
                    </a:cubicBezTo>
                    <a:cubicBezTo>
                      <a:pt x="489712" y="162560"/>
                      <a:pt x="486450" y="175554"/>
                      <a:pt x="493776" y="182880"/>
                    </a:cubicBezTo>
                    <a:cubicBezTo>
                      <a:pt x="498320" y="187424"/>
                      <a:pt x="498723" y="170914"/>
                      <a:pt x="499872" y="164592"/>
                    </a:cubicBezTo>
                    <a:cubicBezTo>
                      <a:pt x="502803" y="148474"/>
                      <a:pt x="503275" y="131984"/>
                      <a:pt x="505968" y="115824"/>
                    </a:cubicBezTo>
                    <a:cubicBezTo>
                      <a:pt x="507345" y="107560"/>
                      <a:pt x="510687" y="99704"/>
                      <a:pt x="512064" y="91440"/>
                    </a:cubicBezTo>
                    <a:cubicBezTo>
                      <a:pt x="514757" y="75280"/>
                      <a:pt x="512650" y="58100"/>
                      <a:pt x="518160" y="42672"/>
                    </a:cubicBezTo>
                    <a:cubicBezTo>
                      <a:pt x="525376" y="22467"/>
                      <a:pt x="535862" y="12778"/>
                      <a:pt x="548640" y="0"/>
                    </a:cubicBez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8247888" y="5017008"/>
                <a:ext cx="524257" cy="347472"/>
              </a:xfrm>
              <a:custGeom>
                <a:avLst/>
                <a:gdLst/>
                <a:ahLst/>
                <a:cxnLst/>
                <a:rect l="l" t="t" r="r" b="b"/>
                <a:pathLst>
                  <a:path w="524257" h="347472" extrusionOk="0">
                    <a:moveTo>
                      <a:pt x="0" y="347472"/>
                    </a:moveTo>
                    <a:cubicBezTo>
                      <a:pt x="56896" y="345440"/>
                      <a:pt x="113874" y="345041"/>
                      <a:pt x="170688" y="341376"/>
                    </a:cubicBezTo>
                    <a:cubicBezTo>
                      <a:pt x="177100" y="340962"/>
                      <a:pt x="183958" y="339294"/>
                      <a:pt x="188976" y="335280"/>
                    </a:cubicBezTo>
                    <a:cubicBezTo>
                      <a:pt x="194697" y="330703"/>
                      <a:pt x="197104" y="323088"/>
                      <a:pt x="201168" y="316992"/>
                    </a:cubicBezTo>
                    <a:cubicBezTo>
                      <a:pt x="203200" y="306832"/>
                      <a:pt x="206841" y="296865"/>
                      <a:pt x="207264" y="286512"/>
                    </a:cubicBezTo>
                    <a:cubicBezTo>
                      <a:pt x="219167" y="-5120"/>
                      <a:pt x="184673" y="104350"/>
                      <a:pt x="219456" y="0"/>
                    </a:cubicBezTo>
                    <a:cubicBezTo>
                      <a:pt x="321296" y="25460"/>
                      <a:pt x="238428" y="-3579"/>
                      <a:pt x="249936" y="243840"/>
                    </a:cubicBezTo>
                    <a:cubicBezTo>
                      <a:pt x="250434" y="254547"/>
                      <a:pt x="266751" y="300380"/>
                      <a:pt x="268224" y="304800"/>
                    </a:cubicBezTo>
                    <a:cubicBezTo>
                      <a:pt x="270256" y="310896"/>
                      <a:pt x="268224" y="321056"/>
                      <a:pt x="274320" y="323088"/>
                    </a:cubicBezTo>
                    <a:cubicBezTo>
                      <a:pt x="299559" y="331501"/>
                      <a:pt x="287261" y="325620"/>
                      <a:pt x="310896" y="341376"/>
                    </a:cubicBezTo>
                    <a:cubicBezTo>
                      <a:pt x="355600" y="339344"/>
                      <a:pt x="402048" y="347810"/>
                      <a:pt x="445008" y="335280"/>
                    </a:cubicBezTo>
                    <a:cubicBezTo>
                      <a:pt x="457345" y="331682"/>
                      <a:pt x="453136" y="310896"/>
                      <a:pt x="457200" y="298704"/>
                    </a:cubicBezTo>
                    <a:cubicBezTo>
                      <a:pt x="465613" y="273465"/>
                      <a:pt x="459732" y="285763"/>
                      <a:pt x="475488" y="262128"/>
                    </a:cubicBezTo>
                    <a:cubicBezTo>
                      <a:pt x="477520" y="249936"/>
                      <a:pt x="478586" y="237543"/>
                      <a:pt x="481584" y="225552"/>
                    </a:cubicBezTo>
                    <a:cubicBezTo>
                      <a:pt x="484701" y="213084"/>
                      <a:pt x="493776" y="188976"/>
                      <a:pt x="493776" y="188976"/>
                    </a:cubicBezTo>
                    <a:cubicBezTo>
                      <a:pt x="495808" y="174752"/>
                      <a:pt x="497054" y="160393"/>
                      <a:pt x="499872" y="146304"/>
                    </a:cubicBezTo>
                    <a:cubicBezTo>
                      <a:pt x="506747" y="111928"/>
                      <a:pt x="509402" y="105523"/>
                      <a:pt x="518160" y="79248"/>
                    </a:cubicBezTo>
                    <a:cubicBezTo>
                      <a:pt x="524543" y="34564"/>
                      <a:pt x="524256" y="50944"/>
                      <a:pt x="524256" y="30480"/>
                    </a:cubicBezTo>
                  </a:path>
                </a:pathLst>
              </a:cu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</p:grpSp>
      </p:grpSp>
      <p:sp>
        <p:nvSpPr>
          <p:cNvPr id="226" name="Google Shape;226;p29"/>
          <p:cNvSpPr txBox="1"/>
          <p:nvPr/>
        </p:nvSpPr>
        <p:spPr>
          <a:xfrm>
            <a:off x="322425" y="3684900"/>
            <a:ext cx="35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F(x) = </a:t>
            </a: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3rd order bezier curve 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5" y="1206900"/>
            <a:ext cx="3882950" cy="22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800111" y="-1"/>
            <a:ext cx="7543800" cy="120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800100" y="802275"/>
            <a:ext cx="7543800" cy="303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Comsol software is used to generate data points with 1500 nodes.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Matlab is connected to Comsol for large scale data generation.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Bezier control points are generated at random to generate wide range of bezier curves.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59292 samples are generated.</a:t>
            </a:r>
            <a:endParaRPr sz="1800" dirty="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1890115" y="2184165"/>
            <a:ext cx="5909400" cy="958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3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Stress distribution indicator for high adhesion:</a:t>
            </a:r>
            <a:endParaRPr sz="1800" dirty="0"/>
          </a:p>
          <a:p>
            <a:pPr marL="4635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Reduction of magnitude of corner stress</a:t>
            </a:r>
            <a:endParaRPr sz="1800" dirty="0"/>
          </a:p>
          <a:p>
            <a:pPr marL="4635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rgbClr val="333333"/>
                </a:solidFill>
                <a:latin typeface="Rockwell"/>
                <a:ea typeface="Rockwell"/>
                <a:cs typeface="Rockwell"/>
                <a:sym typeface="Rockwell"/>
              </a:rPr>
              <a:t>Delay of crack formation from the edge</a:t>
            </a:r>
            <a:endParaRPr sz="1800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425" y="3279525"/>
            <a:ext cx="2421096" cy="15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888" y="3289166"/>
            <a:ext cx="2421096" cy="15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726186" y="-62880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5" name="Google Shape;245;p31"/>
          <p:cNvGrpSpPr/>
          <p:nvPr/>
        </p:nvGrpSpPr>
        <p:grpSpPr>
          <a:xfrm>
            <a:off x="7333000" y="402650"/>
            <a:ext cx="1326300" cy="579938"/>
            <a:chOff x="1228325" y="1842444"/>
            <a:chExt cx="1326300" cy="705006"/>
          </a:xfrm>
        </p:grpSpPr>
        <p:sp>
          <p:nvSpPr>
            <p:cNvPr id="246" name="Google Shape;246;p31"/>
            <p:cNvSpPr txBox="1"/>
            <p:nvPr/>
          </p:nvSpPr>
          <p:spPr>
            <a:xfrm>
              <a:off x="1228325" y="1842444"/>
              <a:ext cx="13263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Input Layer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7563250" y="982605"/>
            <a:ext cx="767700" cy="579933"/>
            <a:chOff x="1458575" y="1842450"/>
            <a:chExt cx="767700" cy="705000"/>
          </a:xfrm>
        </p:grpSpPr>
        <p:sp>
          <p:nvSpPr>
            <p:cNvPr id="249" name="Google Shape;249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1500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7563250" y="1562555"/>
            <a:ext cx="767700" cy="579933"/>
            <a:chOff x="1458575" y="1842450"/>
            <a:chExt cx="767700" cy="705000"/>
          </a:xfrm>
        </p:grpSpPr>
        <p:sp>
          <p:nvSpPr>
            <p:cNvPr id="252" name="Google Shape;252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Rockwell"/>
                  <a:ea typeface="Rockwell"/>
                  <a:cs typeface="Rockwell"/>
                  <a:sym typeface="Rockwell"/>
                </a:rPr>
                <a:t> 2000</a:t>
              </a:r>
              <a:endParaRPr sz="1600" dirty="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31"/>
          <p:cNvGrpSpPr/>
          <p:nvPr/>
        </p:nvGrpSpPr>
        <p:grpSpPr>
          <a:xfrm>
            <a:off x="7563250" y="2142522"/>
            <a:ext cx="767700" cy="579933"/>
            <a:chOff x="1458575" y="1842450"/>
            <a:chExt cx="767700" cy="705000"/>
          </a:xfrm>
        </p:grpSpPr>
        <p:sp>
          <p:nvSpPr>
            <p:cNvPr id="255" name="Google Shape;255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2000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7563250" y="2722455"/>
            <a:ext cx="767700" cy="579933"/>
            <a:chOff x="1458575" y="1842450"/>
            <a:chExt cx="767700" cy="705000"/>
          </a:xfrm>
        </p:grpSpPr>
        <p:sp>
          <p:nvSpPr>
            <p:cNvPr id="258" name="Google Shape;258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2500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1"/>
          <p:cNvGrpSpPr/>
          <p:nvPr/>
        </p:nvGrpSpPr>
        <p:grpSpPr>
          <a:xfrm>
            <a:off x="7563250" y="3302405"/>
            <a:ext cx="767700" cy="579933"/>
            <a:chOff x="1458575" y="1842450"/>
            <a:chExt cx="767700" cy="705000"/>
          </a:xfrm>
        </p:grpSpPr>
        <p:sp>
          <p:nvSpPr>
            <p:cNvPr id="261" name="Google Shape;261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2000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1"/>
          <p:cNvGrpSpPr/>
          <p:nvPr/>
        </p:nvGrpSpPr>
        <p:grpSpPr>
          <a:xfrm>
            <a:off x="7563250" y="3882355"/>
            <a:ext cx="767700" cy="579933"/>
            <a:chOff x="1458575" y="1842450"/>
            <a:chExt cx="767700" cy="705000"/>
          </a:xfrm>
        </p:grpSpPr>
        <p:sp>
          <p:nvSpPr>
            <p:cNvPr id="264" name="Google Shape;264;p31"/>
            <p:cNvSpPr txBox="1"/>
            <p:nvPr/>
          </p:nvSpPr>
          <p:spPr>
            <a:xfrm>
              <a:off x="1458575" y="1842450"/>
              <a:ext cx="767700" cy="523800"/>
            </a:xfrm>
            <a:prstGeom prst="rect">
              <a:avLst/>
            </a:prstGeom>
            <a:noFill/>
            <a:ln w="2857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ckwell"/>
                  <a:ea typeface="Rockwell"/>
                  <a:cs typeface="Rockwell"/>
                  <a:sym typeface="Rockwell"/>
                </a:rPr>
                <a:t> 1500</a:t>
              </a:r>
              <a:endParaRPr sz="16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1704275" y="2273550"/>
              <a:ext cx="276300" cy="273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31"/>
          <p:cNvSpPr txBox="1"/>
          <p:nvPr/>
        </p:nvSpPr>
        <p:spPr>
          <a:xfrm>
            <a:off x="7333000" y="4462300"/>
            <a:ext cx="1228200" cy="431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Prediction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562418" y="871401"/>
            <a:ext cx="65346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u="sng" dirty="0">
                <a:latin typeface="Rockwell"/>
                <a:ea typeface="Rockwell"/>
                <a:cs typeface="Rockwell"/>
                <a:sym typeface="Rockwell"/>
              </a:rPr>
              <a:t>1. Stress Prediction model: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Input layer consists of 1500 y coordinates to the respective x coordinate for the stress values.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Robust scaler is used to scale down and get rid of outliers in the data.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Loss - Mean squared error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Optimizer - Stochastic gradient descent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Regularizer - l2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Epochs - 50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Learning rate - 0.02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Momentum - 0.9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Batch size - 128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●"/>
            </a:pPr>
            <a:r>
              <a:rPr lang="en" sz="1800" dirty="0">
                <a:latin typeface="Rockwell"/>
                <a:ea typeface="Rockwell"/>
                <a:cs typeface="Rockwell"/>
                <a:sym typeface="Rockwell"/>
              </a:rPr>
              <a:t>Activation - Leaky Relu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3CF-8280-6D38-2145-EFE9A18D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1816"/>
            <a:ext cx="7543800" cy="1207008"/>
          </a:xfrm>
        </p:spPr>
        <p:txBody>
          <a:bodyPr/>
          <a:lstStyle/>
          <a:p>
            <a:r>
              <a:rPr lang="en" dirty="0"/>
              <a:t>MACHINE LEARNING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DCC8-785C-01F4-0D33-005AC15B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554" y="984123"/>
            <a:ext cx="6113526" cy="3038094"/>
          </a:xfrm>
        </p:spPr>
        <p:txBody>
          <a:bodyPr>
            <a:normAutofit fontScale="25000" lnSpcReduction="20000"/>
          </a:bodyPr>
          <a:lstStyle/>
          <a:p>
            <a:pPr marL="158750" indent="0">
              <a:buNone/>
            </a:pPr>
            <a:r>
              <a:rPr lang="en" sz="7200" u="sng" dirty="0"/>
              <a:t>2. Detachment</a:t>
            </a:r>
            <a:r>
              <a:rPr lang="en" sz="7200" u="sng" dirty="0">
                <a:latin typeface="Rockwell"/>
                <a:ea typeface="Rockwell"/>
                <a:cs typeface="Rockwell"/>
                <a:sym typeface="Rockwell"/>
              </a:rPr>
              <a:t> Prediction model:</a:t>
            </a:r>
          </a:p>
          <a:p>
            <a:pPr marL="158750" indent="0">
              <a:buNone/>
            </a:pPr>
            <a:endParaRPr lang="en" sz="7200" u="sng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Input layer consists of the stress distribution images.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/>
              <a:t>Multiple convolutional neural network layers employed in the model.</a:t>
            </a:r>
            <a:endParaRPr lang="en-US" sz="72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Loss – Categorical cross entropy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/>
              <a:t>Metric - Accuracy</a:t>
            </a:r>
            <a:endParaRPr lang="en-US" sz="72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Optimizer - Adams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Epochs - 100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Learning rate - 0.01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Batch size - 128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●"/>
            </a:pPr>
            <a:r>
              <a:rPr lang="en-US" sz="7200" dirty="0">
                <a:latin typeface="Rockwell"/>
                <a:ea typeface="Rockwell"/>
                <a:cs typeface="Rockwell"/>
                <a:sym typeface="Rockwell"/>
              </a:rPr>
              <a:t>Activation - Sigmoid</a:t>
            </a:r>
          </a:p>
          <a:p>
            <a:pPr marL="158750" indent="0">
              <a:buNone/>
            </a:pPr>
            <a:endParaRPr lang="en" sz="1600" u="sng" dirty="0">
              <a:latin typeface="Rockwell"/>
              <a:ea typeface="Rockwell"/>
              <a:cs typeface="Rockwell"/>
              <a:sym typeface="Rockwell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7B54-6CC9-5814-C346-BC236E068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6610F-9416-6FD5-1D20-4EEC4C2C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64" y="655320"/>
            <a:ext cx="2104742" cy="39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2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800111" y="-1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en-IN" dirty="0"/>
              <a:t>RESULTS</a:t>
            </a:r>
          </a:p>
        </p:txBody>
      </p:sp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11" y="1810348"/>
            <a:ext cx="3519632" cy="280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468" y="1721652"/>
            <a:ext cx="3519632" cy="2982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2;p32">
            <a:extLst>
              <a:ext uri="{FF2B5EF4-FFF2-40B4-BE49-F238E27FC236}">
                <a16:creationId xmlns:a16="http://schemas.microsoft.com/office/drawing/2014/main" id="{6390FAD8-4F6A-E794-B8D0-41B24B71DF91}"/>
              </a:ext>
            </a:extLst>
          </p:cNvPr>
          <p:cNvSpPr txBox="1">
            <a:spLocks/>
          </p:cNvSpPr>
          <p:nvPr/>
        </p:nvSpPr>
        <p:spPr>
          <a:xfrm>
            <a:off x="723900" y="603449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kwell"/>
              <a:buNone/>
              <a:defRPr sz="41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u="sng" dirty="0">
                <a:latin typeface="Rockwell"/>
                <a:ea typeface="Rockwell"/>
                <a:cs typeface="Rockwell"/>
                <a:sym typeface="Rockwell"/>
              </a:rPr>
              <a:t>1. Stress Prediction model: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563</Words>
  <Application>Microsoft Office PowerPoint</Application>
  <PresentationFormat>On-screen Show (16:9)</PresentationFormat>
  <Paragraphs>107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Rockwell</vt:lpstr>
      <vt:lpstr>Courier New</vt:lpstr>
      <vt:lpstr>Arial</vt:lpstr>
      <vt:lpstr>Pragati Narrow</vt:lpstr>
      <vt:lpstr>Open Sans</vt:lpstr>
      <vt:lpstr>Noto Sans Symbols</vt:lpstr>
      <vt:lpstr>Simple Light</vt:lpstr>
      <vt:lpstr>Wood Type</vt:lpstr>
      <vt:lpstr>DESIGN OPTIMIZATION OF SUPER-ADHESIVE STRUCTURES</vt:lpstr>
      <vt:lpstr>INTRODUCTION</vt:lpstr>
      <vt:lpstr>OBJECTIVE</vt:lpstr>
      <vt:lpstr>SIMULATION PROTOCOL</vt:lpstr>
      <vt:lpstr>SIMULATION PROTOCOL</vt:lpstr>
      <vt:lpstr>DATA GENERATION</vt:lpstr>
      <vt:lpstr>MACHINE LEARNING</vt:lpstr>
      <vt:lpstr>MACHINE LEARNING</vt:lpstr>
      <vt:lpstr>RESULTS</vt:lpstr>
      <vt:lpstr>RESULTS</vt:lpstr>
      <vt:lpstr>CONCLUSION</vt:lpstr>
      <vt:lpstr>FUTURE SCOPE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OPTIMIZATION OF SUPER-ADHESIVE STRUCTURES</dc:title>
  <cp:lastModifiedBy>varre rohit</cp:lastModifiedBy>
  <cp:revision>10</cp:revision>
  <dcterms:modified xsi:type="dcterms:W3CDTF">2022-05-13T21:09:08Z</dcterms:modified>
</cp:coreProperties>
</file>