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Slab"/>
      <p:regular r:id="rId18"/>
      <p:bold r:id="rId19"/>
    </p:embeddedFont>
    <p:embeddedFont>
      <p:font typeface="Source Sans Pr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regular.fntdata"/><Relationship Id="rId11" Type="http://schemas.openxmlformats.org/officeDocument/2006/relationships/slide" Target="slides/slide7.xml"/><Relationship Id="rId22" Type="http://schemas.openxmlformats.org/officeDocument/2006/relationships/font" Target="fonts/SourceSansPro-italic.fntdata"/><Relationship Id="rId10" Type="http://schemas.openxmlformats.org/officeDocument/2006/relationships/slide" Target="slides/slide6.xml"/><Relationship Id="rId21"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SourceSansPr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e8575d4e6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e8575d4e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d134c7ba1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d134c7b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e8ca0d897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e8ca0d8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e8575d4e6_3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e8575d4e6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e8575d4e6_3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e8575d4e6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134c7ba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134c7b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134c7ba1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134c7b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d134c7ba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d134c7b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134c7ba1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134c7b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134c7ba1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d134c7ba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8.jpg"/><Relationship Id="rId5"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784825" y="1213725"/>
            <a:ext cx="6696300" cy="208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600"/>
              <a:t>A Modified LEACH Protocol for Increasing Lifetime of WSN </a:t>
            </a:r>
            <a:endParaRPr b="0" sz="3600"/>
          </a:p>
        </p:txBody>
      </p:sp>
      <p:sp>
        <p:nvSpPr>
          <p:cNvPr id="71" name="Google Shape;71;p12"/>
          <p:cNvSpPr txBox="1"/>
          <p:nvPr>
            <p:ph idx="4294967295" type="body"/>
          </p:nvPr>
        </p:nvSpPr>
        <p:spPr>
          <a:xfrm>
            <a:off x="-899625" y="3846175"/>
            <a:ext cx="8076300" cy="884100"/>
          </a:xfrm>
          <a:prstGeom prst="rect">
            <a:avLst/>
          </a:prstGeom>
        </p:spPr>
        <p:txBody>
          <a:bodyPr anchorCtr="0" anchor="t" bIns="91425" lIns="91425" spcFirstLastPara="1" rIns="91425" wrap="square" tIns="91425">
            <a:noAutofit/>
          </a:bodyPr>
          <a:lstStyle/>
          <a:p>
            <a:pPr indent="-342900" lvl="0" marL="457200" rtl="0" algn="ctr">
              <a:spcBef>
                <a:spcPts val="600"/>
              </a:spcBef>
              <a:spcAft>
                <a:spcPts val="0"/>
              </a:spcAft>
              <a:buClr>
                <a:srgbClr val="C9DAF8"/>
              </a:buClr>
              <a:buSzPts val="1800"/>
              <a:buFont typeface="Roboto Slab"/>
              <a:buChar char="●"/>
            </a:pPr>
            <a:r>
              <a:rPr lang="en" sz="1800">
                <a:solidFill>
                  <a:schemeClr val="accent3"/>
                </a:solidFill>
                <a:latin typeface="Roboto Slab"/>
                <a:ea typeface="Roboto Slab"/>
                <a:cs typeface="Roboto Slab"/>
                <a:sym typeface="Roboto Slab"/>
              </a:rPr>
              <a:t>Rohit Agrawal                               (</a:t>
            </a:r>
            <a:r>
              <a:rPr lang="en" sz="1800">
                <a:solidFill>
                  <a:schemeClr val="dk2"/>
                </a:solidFill>
                <a:latin typeface="Roboto Slab"/>
                <a:ea typeface="Roboto Slab"/>
                <a:cs typeface="Roboto Slab"/>
                <a:sym typeface="Roboto Slab"/>
              </a:rPr>
              <a:t>18ucs094 </a:t>
            </a:r>
            <a:r>
              <a:rPr lang="en" sz="1800">
                <a:solidFill>
                  <a:schemeClr val="accent3"/>
                </a:solidFill>
                <a:latin typeface="Roboto Slab"/>
                <a:ea typeface="Roboto Slab"/>
                <a:cs typeface="Roboto Slab"/>
                <a:sym typeface="Roboto Slab"/>
              </a:rPr>
              <a:t>)  </a:t>
            </a:r>
            <a:endParaRPr sz="1800">
              <a:solidFill>
                <a:schemeClr val="accent3"/>
              </a:solidFill>
              <a:latin typeface="Roboto Slab"/>
              <a:ea typeface="Roboto Slab"/>
              <a:cs typeface="Roboto Slab"/>
              <a:sym typeface="Roboto Slab"/>
            </a:endParaRPr>
          </a:p>
          <a:p>
            <a:pPr indent="-342900" lvl="0" marL="457200" rtl="0" algn="ctr">
              <a:spcBef>
                <a:spcPts val="0"/>
              </a:spcBef>
              <a:spcAft>
                <a:spcPts val="0"/>
              </a:spcAft>
              <a:buClr>
                <a:srgbClr val="C9DAF8"/>
              </a:buClr>
              <a:buSzPts val="1800"/>
              <a:buFont typeface="Roboto Slab"/>
              <a:buChar char="●"/>
            </a:pPr>
            <a:r>
              <a:rPr lang="en" sz="1800">
                <a:solidFill>
                  <a:schemeClr val="accent3"/>
                </a:solidFill>
                <a:latin typeface="Roboto Slab"/>
                <a:ea typeface="Roboto Slab"/>
                <a:cs typeface="Roboto Slab"/>
                <a:sym typeface="Roboto Slab"/>
              </a:rPr>
              <a:t>Siddharth Singhvi                        (18ucs069) </a:t>
            </a:r>
            <a:endParaRPr sz="1800">
              <a:solidFill>
                <a:schemeClr val="accent3"/>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274775" y="705050"/>
            <a:ext cx="4385026" cy="3060300"/>
          </a:xfrm>
          <a:prstGeom prst="rect">
            <a:avLst/>
          </a:prstGeom>
          <a:noFill/>
          <a:ln>
            <a:noFill/>
          </a:ln>
        </p:spPr>
      </p:pic>
      <p:pic>
        <p:nvPicPr>
          <p:cNvPr id="140" name="Google Shape;140;p21"/>
          <p:cNvPicPr preferRelativeResize="0"/>
          <p:nvPr/>
        </p:nvPicPr>
        <p:blipFill>
          <a:blip r:embed="rId4">
            <a:alphaModFix/>
          </a:blip>
          <a:stretch>
            <a:fillRect/>
          </a:stretch>
        </p:blipFill>
        <p:spPr>
          <a:xfrm>
            <a:off x="4568050" y="650900"/>
            <a:ext cx="4385026" cy="3288775"/>
          </a:xfrm>
          <a:prstGeom prst="rect">
            <a:avLst/>
          </a:prstGeom>
          <a:noFill/>
          <a:ln>
            <a:noFill/>
          </a:ln>
        </p:spPr>
      </p:pic>
      <p:pic>
        <p:nvPicPr>
          <p:cNvPr id="141" name="Google Shape;141;p21"/>
          <p:cNvPicPr preferRelativeResize="0"/>
          <p:nvPr/>
        </p:nvPicPr>
        <p:blipFill>
          <a:blip r:embed="rId5">
            <a:alphaModFix/>
          </a:blip>
          <a:stretch>
            <a:fillRect/>
          </a:stretch>
        </p:blipFill>
        <p:spPr>
          <a:xfrm>
            <a:off x="402588" y="746750"/>
            <a:ext cx="4257201" cy="3192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1" type="body"/>
          </p:nvPr>
        </p:nvSpPr>
        <p:spPr>
          <a:xfrm>
            <a:off x="786114" y="1200150"/>
            <a:ext cx="6975900" cy="372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accent3"/>
              </a:buClr>
              <a:buSzPts val="2000"/>
              <a:buFont typeface="Roboto Slab"/>
              <a:buChar char="●"/>
            </a:pPr>
            <a:r>
              <a:rPr lang="en" sz="1700">
                <a:solidFill>
                  <a:schemeClr val="accent3"/>
                </a:solidFill>
                <a:highlight>
                  <a:srgbClr val="FCFCFC"/>
                </a:highlight>
                <a:latin typeface="Roboto Slab"/>
                <a:ea typeface="Roboto Slab"/>
                <a:cs typeface="Roboto Slab"/>
                <a:sym typeface="Roboto Slab"/>
              </a:rPr>
              <a:t>In this paper, an energy-efficient LEACH Protocol is presented to improve the lifetime of the sensor network.</a:t>
            </a:r>
            <a:endParaRPr sz="1700">
              <a:solidFill>
                <a:schemeClr val="accent3"/>
              </a:solidFill>
              <a:highlight>
                <a:srgbClr val="FCFCFC"/>
              </a:highlight>
              <a:latin typeface="Roboto Slab"/>
              <a:ea typeface="Roboto Slab"/>
              <a:cs typeface="Roboto Slab"/>
              <a:sym typeface="Roboto Slab"/>
            </a:endParaRPr>
          </a:p>
          <a:p>
            <a:pPr indent="0" lvl="0" marL="457200" rtl="0" algn="l">
              <a:spcBef>
                <a:spcPts val="600"/>
              </a:spcBef>
              <a:spcAft>
                <a:spcPts val="0"/>
              </a:spcAft>
              <a:buNone/>
            </a:pPr>
            <a:r>
              <a:t/>
            </a:r>
            <a:endParaRPr sz="1700">
              <a:solidFill>
                <a:schemeClr val="accent3"/>
              </a:solidFill>
              <a:highlight>
                <a:srgbClr val="FCFCFC"/>
              </a:highlight>
              <a:latin typeface="Roboto Slab"/>
              <a:ea typeface="Roboto Slab"/>
              <a:cs typeface="Roboto Slab"/>
              <a:sym typeface="Roboto Slab"/>
            </a:endParaRPr>
          </a:p>
          <a:p>
            <a:pPr indent="-336550" lvl="0" marL="457200" rtl="0" algn="l">
              <a:spcBef>
                <a:spcPts val="600"/>
              </a:spcBef>
              <a:spcAft>
                <a:spcPts val="0"/>
              </a:spcAft>
              <a:buClr>
                <a:schemeClr val="accent3"/>
              </a:buClr>
              <a:buSzPts val="1700"/>
              <a:buFont typeface="Roboto Slab"/>
              <a:buChar char="●"/>
            </a:pPr>
            <a:r>
              <a:rPr lang="en" sz="1700">
                <a:solidFill>
                  <a:schemeClr val="accent3"/>
                </a:solidFill>
                <a:highlight>
                  <a:srgbClr val="FCFCFC"/>
                </a:highlight>
                <a:latin typeface="Roboto Slab"/>
                <a:ea typeface="Roboto Slab"/>
                <a:cs typeface="Roboto Slab"/>
                <a:sym typeface="Roboto Slab"/>
              </a:rPr>
              <a:t>The modified LEACH Protocol results in a lesser energy consumption and increased lifetime then LEACH Protocols.</a:t>
            </a:r>
            <a:endParaRPr sz="1700">
              <a:solidFill>
                <a:schemeClr val="accent3"/>
              </a:solidFill>
              <a:highlight>
                <a:srgbClr val="FCFCFC"/>
              </a:highlight>
              <a:latin typeface="Roboto Slab"/>
              <a:ea typeface="Roboto Slab"/>
              <a:cs typeface="Roboto Slab"/>
              <a:sym typeface="Roboto Slab"/>
            </a:endParaRPr>
          </a:p>
          <a:p>
            <a:pPr indent="0" lvl="0" marL="0" rtl="0" algn="l">
              <a:spcBef>
                <a:spcPts val="600"/>
              </a:spcBef>
              <a:spcAft>
                <a:spcPts val="0"/>
              </a:spcAft>
              <a:buNone/>
            </a:pPr>
            <a:r>
              <a:t/>
            </a:r>
            <a:endParaRPr sz="1700">
              <a:solidFill>
                <a:schemeClr val="accent3"/>
              </a:solidFill>
              <a:highlight>
                <a:srgbClr val="FCFCFC"/>
              </a:highlight>
              <a:latin typeface="Roboto Slab"/>
              <a:ea typeface="Roboto Slab"/>
              <a:cs typeface="Roboto Slab"/>
              <a:sym typeface="Roboto Slab"/>
            </a:endParaRPr>
          </a:p>
          <a:p>
            <a:pPr indent="-336550" lvl="0" marL="457200" rtl="0" algn="l">
              <a:spcBef>
                <a:spcPts val="600"/>
              </a:spcBef>
              <a:spcAft>
                <a:spcPts val="0"/>
              </a:spcAft>
              <a:buClr>
                <a:schemeClr val="accent3"/>
              </a:buClr>
              <a:buSzPts val="1700"/>
              <a:buFont typeface="Roboto Slab"/>
              <a:buChar char="●"/>
            </a:pPr>
            <a:r>
              <a:rPr lang="en" sz="1700">
                <a:solidFill>
                  <a:schemeClr val="accent3"/>
                </a:solidFill>
                <a:highlight>
                  <a:srgbClr val="FCFCFC"/>
                </a:highlight>
                <a:latin typeface="Roboto Slab"/>
                <a:ea typeface="Roboto Slab"/>
                <a:cs typeface="Roboto Slab"/>
                <a:sym typeface="Roboto Slab"/>
              </a:rPr>
              <a:t>The experimental results shows that the proposed LEACH yields better outcomes than the existing LEACH Protocols.</a:t>
            </a:r>
            <a:endParaRPr sz="1700">
              <a:solidFill>
                <a:schemeClr val="accent3"/>
              </a:solidFill>
              <a:highlight>
                <a:srgbClr val="FCFCFC"/>
              </a:highlight>
              <a:latin typeface="Roboto Slab"/>
              <a:ea typeface="Roboto Slab"/>
              <a:cs typeface="Roboto Slab"/>
              <a:sym typeface="Roboto Slab"/>
            </a:endParaRPr>
          </a:p>
        </p:txBody>
      </p:sp>
      <p:sp>
        <p:nvSpPr>
          <p:cNvPr id="147" name="Google Shape;147;p2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Conclusion</a:t>
            </a:r>
            <a:endParaRPr sz="2600"/>
          </a:p>
        </p:txBody>
      </p:sp>
      <p:sp>
        <p:nvSpPr>
          <p:cNvPr id="148" name="Google Shape;148;p2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REFERENCES</a:t>
            </a:r>
            <a:endParaRPr sz="3100"/>
          </a:p>
        </p:txBody>
      </p:sp>
      <p:sp>
        <p:nvSpPr>
          <p:cNvPr id="154" name="Google Shape;154;p23"/>
          <p:cNvSpPr txBox="1"/>
          <p:nvPr>
            <p:ph idx="1" type="body"/>
          </p:nvPr>
        </p:nvSpPr>
        <p:spPr>
          <a:xfrm>
            <a:off x="786100" y="1397575"/>
            <a:ext cx="7685100" cy="2776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500">
                <a:solidFill>
                  <a:srgbClr val="980000"/>
                </a:solidFill>
              </a:rPr>
              <a:t>Paper Title:</a:t>
            </a:r>
            <a:r>
              <a:rPr lang="en" sz="2500"/>
              <a:t> </a:t>
            </a:r>
            <a:r>
              <a:rPr lang="en" sz="2500">
                <a:solidFill>
                  <a:srgbClr val="434343"/>
                </a:solidFill>
              </a:rPr>
              <a:t>The Improvement of LEACH Protocol in WSN</a:t>
            </a:r>
            <a:endParaRPr sz="2500">
              <a:solidFill>
                <a:srgbClr val="434343"/>
              </a:solidFill>
            </a:endParaRPr>
          </a:p>
          <a:p>
            <a:pPr indent="0" lvl="0" marL="0" rtl="0" algn="l">
              <a:spcBef>
                <a:spcPts val="600"/>
              </a:spcBef>
              <a:spcAft>
                <a:spcPts val="0"/>
              </a:spcAft>
              <a:buNone/>
            </a:pPr>
            <a:r>
              <a:t/>
            </a:r>
            <a:endParaRPr sz="2500"/>
          </a:p>
          <a:p>
            <a:pPr indent="0" lvl="0" marL="0" rtl="0" algn="l">
              <a:spcBef>
                <a:spcPts val="600"/>
              </a:spcBef>
              <a:spcAft>
                <a:spcPts val="0"/>
              </a:spcAft>
              <a:buNone/>
            </a:pPr>
            <a:r>
              <a:rPr b="1" lang="en" sz="2500">
                <a:solidFill>
                  <a:srgbClr val="980000"/>
                </a:solidFill>
              </a:rPr>
              <a:t>   	Author:</a:t>
            </a:r>
            <a:r>
              <a:rPr lang="en" sz="2500"/>
              <a:t> Yuling Li, Luwei Ding and Feng Liu</a:t>
            </a:r>
            <a:endParaRPr sz="2500">
              <a:solidFill>
                <a:srgbClr val="434343"/>
              </a:solidFill>
            </a:endParaRPr>
          </a:p>
        </p:txBody>
      </p:sp>
      <p:sp>
        <p:nvSpPr>
          <p:cNvPr id="155" name="Google Shape;155;p23"/>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idx="4294967295" type="ctrTitle"/>
          </p:nvPr>
        </p:nvSpPr>
        <p:spPr>
          <a:xfrm>
            <a:off x="219225" y="19918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t>Thanks!</a:t>
            </a:r>
            <a:endParaRPr b="1" sz="6000"/>
          </a:p>
        </p:txBody>
      </p:sp>
      <p:sp>
        <p:nvSpPr>
          <p:cNvPr id="161" name="Google Shape;161;p2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ctrTitle"/>
          </p:nvPr>
        </p:nvSpPr>
        <p:spPr>
          <a:xfrm>
            <a:off x="1755200" y="152097"/>
            <a:ext cx="5832600" cy="69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000"/>
              <a:t>LEACH</a:t>
            </a:r>
            <a:endParaRPr b="0" sz="3000"/>
          </a:p>
        </p:txBody>
      </p:sp>
      <p:sp>
        <p:nvSpPr>
          <p:cNvPr id="77" name="Google Shape;77;p13"/>
          <p:cNvSpPr txBox="1"/>
          <p:nvPr>
            <p:ph idx="1" type="subTitle"/>
          </p:nvPr>
        </p:nvSpPr>
        <p:spPr>
          <a:xfrm>
            <a:off x="1055325" y="756525"/>
            <a:ext cx="7729500" cy="1187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Low Energy Adaptive Clustering Hierarchy (LEACH) protocol is a TDMA based MAC protocol. The principal aim of this protocol is to improve the lifespan of wireless sensor networks by lowering the energy consumption required to create and maintain Cluster Heads. </a:t>
            </a:r>
            <a:endParaRPr sz="1600"/>
          </a:p>
          <a:p>
            <a:pPr indent="0" lvl="0" marL="457200" rtl="0" algn="l">
              <a:lnSpc>
                <a:spcPct val="115000"/>
              </a:lnSpc>
              <a:spcBef>
                <a:spcPts val="0"/>
              </a:spcBef>
              <a:spcAft>
                <a:spcPts val="0"/>
              </a:spcAft>
              <a:buNone/>
            </a:pPr>
            <a:r>
              <a:t/>
            </a:r>
            <a:endParaRPr sz="1600"/>
          </a:p>
        </p:txBody>
      </p:sp>
      <p:sp>
        <p:nvSpPr>
          <p:cNvPr id="78" name="Google Shape;78;p13"/>
          <p:cNvSpPr txBox="1"/>
          <p:nvPr>
            <p:ph idx="4294967295"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3"/>
          <p:cNvSpPr txBox="1"/>
          <p:nvPr/>
        </p:nvSpPr>
        <p:spPr>
          <a:xfrm>
            <a:off x="1055325" y="2059650"/>
            <a:ext cx="2747700" cy="2775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Source Sans Pro"/>
              <a:buChar char="●"/>
            </a:pPr>
            <a:r>
              <a:rPr lang="en" sz="1600">
                <a:solidFill>
                  <a:schemeClr val="dk2"/>
                </a:solidFill>
                <a:latin typeface="Source Sans Pro"/>
                <a:ea typeface="Source Sans Pro"/>
                <a:cs typeface="Source Sans Pro"/>
                <a:sym typeface="Source Sans Pro"/>
              </a:rPr>
              <a:t>The operation of LEACH protocol consists of several rounds with two phases in each : Set-up Phase and Steady Phase.</a:t>
            </a:r>
            <a:endParaRPr sz="1600">
              <a:latin typeface="Source Sans Pro"/>
              <a:ea typeface="Source Sans Pro"/>
              <a:cs typeface="Source Sans Pro"/>
              <a:sym typeface="Source Sans Pro"/>
            </a:endParaRPr>
          </a:p>
        </p:txBody>
      </p:sp>
      <p:pic>
        <p:nvPicPr>
          <p:cNvPr id="80" name="Google Shape;80;p13"/>
          <p:cNvPicPr preferRelativeResize="0"/>
          <p:nvPr/>
        </p:nvPicPr>
        <p:blipFill>
          <a:blip r:embed="rId3">
            <a:alphaModFix/>
          </a:blip>
          <a:stretch>
            <a:fillRect/>
          </a:stretch>
        </p:blipFill>
        <p:spPr>
          <a:xfrm>
            <a:off x="3955425" y="1822150"/>
            <a:ext cx="4782296" cy="27752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513150" y="204850"/>
            <a:ext cx="5875500" cy="62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Improvement Scope in</a:t>
            </a:r>
            <a:r>
              <a:rPr lang="en" sz="2800"/>
              <a:t> LEACH </a:t>
            </a:r>
            <a:endParaRPr sz="2800"/>
          </a:p>
        </p:txBody>
      </p:sp>
      <p:sp>
        <p:nvSpPr>
          <p:cNvPr id="86" name="Google Shape;86;p14"/>
          <p:cNvSpPr txBox="1"/>
          <p:nvPr/>
        </p:nvSpPr>
        <p:spPr>
          <a:xfrm>
            <a:off x="0" y="1610700"/>
            <a:ext cx="5119800" cy="3532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600"/>
              </a:spcBef>
              <a:spcAft>
                <a:spcPts val="0"/>
              </a:spcAft>
              <a:buClr>
                <a:schemeClr val="accent3"/>
              </a:buClr>
              <a:buSzPts val="1600"/>
              <a:buFont typeface="Roboto Slab"/>
              <a:buChar char="●"/>
            </a:pPr>
            <a:r>
              <a:rPr lang="en" sz="1600">
                <a:solidFill>
                  <a:schemeClr val="accent3"/>
                </a:solidFill>
                <a:highlight>
                  <a:srgbClr val="FCFCFC"/>
                </a:highlight>
                <a:latin typeface="Roboto Slab"/>
                <a:ea typeface="Roboto Slab"/>
                <a:cs typeface="Roboto Slab"/>
                <a:sym typeface="Roboto Slab"/>
              </a:rPr>
              <a:t>The network lifetime is influenced by the energy consumption of each node and also selection of CHs .LEACH selects CHs on a random basis which results in decreasing the network lifetime , that’s why we need to change Cluster selection method to increase network lifetime .</a:t>
            </a:r>
            <a:endParaRPr sz="1600">
              <a:solidFill>
                <a:schemeClr val="accent3"/>
              </a:solidFill>
              <a:highlight>
                <a:srgbClr val="FCFCFC"/>
              </a:highlight>
              <a:latin typeface="Roboto Slab"/>
              <a:ea typeface="Roboto Slab"/>
              <a:cs typeface="Roboto Slab"/>
              <a:sym typeface="Roboto Slab"/>
            </a:endParaRPr>
          </a:p>
          <a:p>
            <a:pPr indent="0" lvl="0" marL="914400" rtl="0" algn="l">
              <a:lnSpc>
                <a:spcPct val="115000"/>
              </a:lnSpc>
              <a:spcBef>
                <a:spcPts val="600"/>
              </a:spcBef>
              <a:spcAft>
                <a:spcPts val="0"/>
              </a:spcAft>
              <a:buNone/>
            </a:pPr>
            <a:r>
              <a:t/>
            </a:r>
            <a:endParaRPr sz="1700">
              <a:solidFill>
                <a:srgbClr val="333333"/>
              </a:solidFill>
              <a:highlight>
                <a:srgbClr val="FCFCFC"/>
              </a:highlight>
              <a:latin typeface="Georgia"/>
              <a:ea typeface="Georgia"/>
              <a:cs typeface="Georgia"/>
              <a:sym typeface="Georgia"/>
            </a:endParaRPr>
          </a:p>
          <a:p>
            <a:pPr indent="0" lvl="0" marL="0" rtl="0" algn="l">
              <a:lnSpc>
                <a:spcPct val="115000"/>
              </a:lnSpc>
              <a:spcBef>
                <a:spcPts val="600"/>
              </a:spcBef>
              <a:spcAft>
                <a:spcPts val="0"/>
              </a:spcAft>
              <a:buNone/>
            </a:pPr>
            <a:r>
              <a:t/>
            </a:r>
            <a:endParaRPr sz="1600">
              <a:solidFill>
                <a:schemeClr val="accent3"/>
              </a:solidFill>
              <a:latin typeface="Roboto Slab"/>
              <a:ea typeface="Roboto Slab"/>
              <a:cs typeface="Roboto Slab"/>
              <a:sym typeface="Roboto Slab"/>
            </a:endParaRPr>
          </a:p>
        </p:txBody>
      </p:sp>
      <p:sp>
        <p:nvSpPr>
          <p:cNvPr id="87" name="Google Shape;87;p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4"/>
          <p:cNvPicPr preferRelativeResize="0"/>
          <p:nvPr/>
        </p:nvPicPr>
        <p:blipFill>
          <a:blip r:embed="rId3">
            <a:alphaModFix/>
          </a:blip>
          <a:stretch>
            <a:fillRect/>
          </a:stretch>
        </p:blipFill>
        <p:spPr>
          <a:xfrm>
            <a:off x="5234150" y="2101750"/>
            <a:ext cx="3469675" cy="205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557100" y="-25555"/>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Traditional vs Improved Clustering Methods</a:t>
            </a:r>
            <a:endParaRPr sz="2200"/>
          </a:p>
        </p:txBody>
      </p:sp>
      <p:sp>
        <p:nvSpPr>
          <p:cNvPr id="94" name="Google Shape;94;p15"/>
          <p:cNvSpPr txBox="1"/>
          <p:nvPr>
            <p:ph idx="1" type="body"/>
          </p:nvPr>
        </p:nvSpPr>
        <p:spPr>
          <a:xfrm>
            <a:off x="786150" y="1150075"/>
            <a:ext cx="8009700" cy="357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50">
                <a:solidFill>
                  <a:schemeClr val="accent3"/>
                </a:solidFill>
                <a:highlight>
                  <a:srgbClr val="FCFCFC"/>
                </a:highlight>
                <a:latin typeface="Georgia"/>
                <a:ea typeface="Georgia"/>
                <a:cs typeface="Georgia"/>
                <a:sym typeface="Georgia"/>
              </a:rPr>
              <a:t> </a:t>
            </a:r>
            <a:endParaRPr sz="1350">
              <a:solidFill>
                <a:schemeClr val="accent3"/>
              </a:solidFill>
              <a:highlight>
                <a:srgbClr val="FCFCFC"/>
              </a:highlight>
              <a:latin typeface="Georgia"/>
              <a:ea typeface="Georgia"/>
              <a:cs typeface="Georgia"/>
              <a:sym typeface="Georgia"/>
            </a:endParaRPr>
          </a:p>
          <a:p>
            <a:pPr indent="0" lvl="0" marL="0" rtl="0" algn="l">
              <a:spcBef>
                <a:spcPts val="600"/>
              </a:spcBef>
              <a:spcAft>
                <a:spcPts val="0"/>
              </a:spcAft>
              <a:buNone/>
            </a:pPr>
            <a:r>
              <a:rPr lang="en" sz="1350">
                <a:solidFill>
                  <a:schemeClr val="accent3"/>
                </a:solidFill>
                <a:highlight>
                  <a:srgbClr val="FCFCFC"/>
                </a:highlight>
                <a:latin typeface="Georgia"/>
                <a:ea typeface="Georgia"/>
                <a:cs typeface="Georgia"/>
                <a:sym typeface="Georgia"/>
              </a:rPr>
              <a:t>		</a:t>
            </a:r>
            <a:endParaRPr sz="1350">
              <a:solidFill>
                <a:schemeClr val="accent3"/>
              </a:solidFill>
              <a:highlight>
                <a:srgbClr val="FCFCFC"/>
              </a:highlight>
              <a:latin typeface="Georgia"/>
              <a:ea typeface="Georgia"/>
              <a:cs typeface="Georgia"/>
              <a:sym typeface="Georgia"/>
            </a:endParaRPr>
          </a:p>
          <a:p>
            <a:pPr indent="0" lvl="0" marL="0" rtl="0" algn="l">
              <a:spcBef>
                <a:spcPts val="600"/>
              </a:spcBef>
              <a:spcAft>
                <a:spcPts val="0"/>
              </a:spcAft>
              <a:buNone/>
            </a:pPr>
            <a:r>
              <a:t/>
            </a:r>
            <a:endParaRPr sz="1350">
              <a:solidFill>
                <a:schemeClr val="accent3"/>
              </a:solidFill>
              <a:highlight>
                <a:srgbClr val="FCFCFC"/>
              </a:highlight>
              <a:latin typeface="Georgia"/>
              <a:ea typeface="Georgia"/>
              <a:cs typeface="Georgia"/>
              <a:sym typeface="Georgia"/>
            </a:endParaRPr>
          </a:p>
          <a:p>
            <a:pPr indent="0" lvl="0" marL="0" rtl="0" algn="l">
              <a:spcBef>
                <a:spcPts val="600"/>
              </a:spcBef>
              <a:spcAft>
                <a:spcPts val="0"/>
              </a:spcAft>
              <a:buNone/>
            </a:pPr>
            <a:r>
              <a:t/>
            </a:r>
            <a:endParaRPr sz="1700">
              <a:solidFill>
                <a:schemeClr val="accent3"/>
              </a:solidFill>
              <a:highlight>
                <a:srgbClr val="FCFCFC"/>
              </a:highlight>
              <a:latin typeface="Georgia"/>
              <a:ea typeface="Georgia"/>
              <a:cs typeface="Georgia"/>
              <a:sym typeface="Georgia"/>
            </a:endParaRPr>
          </a:p>
          <a:p>
            <a:pPr indent="0" lvl="0" marL="0" rtl="0" algn="l">
              <a:spcBef>
                <a:spcPts val="600"/>
              </a:spcBef>
              <a:spcAft>
                <a:spcPts val="0"/>
              </a:spcAft>
              <a:buNone/>
            </a:pPr>
            <a:r>
              <a:t/>
            </a:r>
            <a:endParaRPr sz="1350">
              <a:solidFill>
                <a:schemeClr val="accent3"/>
              </a:solidFill>
              <a:highlight>
                <a:srgbClr val="FCFCFC"/>
              </a:highlight>
              <a:latin typeface="Roboto Slab"/>
              <a:ea typeface="Roboto Slab"/>
              <a:cs typeface="Roboto Slab"/>
              <a:sym typeface="Roboto Slab"/>
            </a:endParaRPr>
          </a:p>
        </p:txBody>
      </p:sp>
      <p:sp>
        <p:nvSpPr>
          <p:cNvPr id="95" name="Google Shape;95;p1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5"/>
          <p:cNvPicPr preferRelativeResize="0"/>
          <p:nvPr/>
        </p:nvPicPr>
        <p:blipFill>
          <a:blip r:embed="rId3">
            <a:alphaModFix/>
          </a:blip>
          <a:stretch>
            <a:fillRect/>
          </a:stretch>
        </p:blipFill>
        <p:spPr>
          <a:xfrm>
            <a:off x="2542188" y="894025"/>
            <a:ext cx="3209925" cy="904875"/>
          </a:xfrm>
          <a:prstGeom prst="rect">
            <a:avLst/>
          </a:prstGeom>
          <a:noFill/>
          <a:ln>
            <a:noFill/>
          </a:ln>
        </p:spPr>
      </p:pic>
      <p:sp>
        <p:nvSpPr>
          <p:cNvPr id="97" name="Google Shape;97;p15"/>
          <p:cNvSpPr txBox="1"/>
          <p:nvPr/>
        </p:nvSpPr>
        <p:spPr>
          <a:xfrm>
            <a:off x="2482875" y="1037425"/>
            <a:ext cx="391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latin typeface="Source Sans Pro"/>
                <a:ea typeface="Source Sans Pro"/>
                <a:cs typeface="Source Sans Pro"/>
                <a:sym typeface="Source Sans Pro"/>
              </a:rPr>
              <a:t>T</a:t>
            </a:r>
            <a:endParaRPr sz="2300">
              <a:highlight>
                <a:srgbClr val="FFFFFF"/>
              </a:highlight>
              <a:latin typeface="Source Sans Pro"/>
              <a:ea typeface="Source Sans Pro"/>
              <a:cs typeface="Source Sans Pro"/>
              <a:sym typeface="Source Sans Pro"/>
            </a:endParaRPr>
          </a:p>
        </p:txBody>
      </p:sp>
      <p:pic>
        <p:nvPicPr>
          <p:cNvPr id="98" name="Google Shape;98;p15"/>
          <p:cNvPicPr preferRelativeResize="0"/>
          <p:nvPr/>
        </p:nvPicPr>
        <p:blipFill>
          <a:blip r:embed="rId4">
            <a:alphaModFix/>
          </a:blip>
          <a:stretch>
            <a:fillRect/>
          </a:stretch>
        </p:blipFill>
        <p:spPr>
          <a:xfrm>
            <a:off x="2321825" y="2015875"/>
            <a:ext cx="4183150" cy="1271350"/>
          </a:xfrm>
          <a:prstGeom prst="rect">
            <a:avLst/>
          </a:prstGeom>
          <a:noFill/>
          <a:ln>
            <a:noFill/>
          </a:ln>
        </p:spPr>
      </p:pic>
      <p:sp>
        <p:nvSpPr>
          <p:cNvPr id="99" name="Google Shape;99;p15"/>
          <p:cNvSpPr txBox="1"/>
          <p:nvPr/>
        </p:nvSpPr>
        <p:spPr>
          <a:xfrm>
            <a:off x="1367850" y="3167325"/>
            <a:ext cx="6846300" cy="1005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700">
                <a:solidFill>
                  <a:schemeClr val="dk2"/>
                </a:solidFill>
                <a:highlight>
                  <a:srgbClr val="FCFCFC"/>
                </a:highlight>
                <a:latin typeface="Roboto Slab"/>
                <a:ea typeface="Roboto Slab"/>
                <a:cs typeface="Roboto Slab"/>
                <a:sym typeface="Roboto Slab"/>
              </a:rPr>
              <a:t>Here, </a:t>
            </a:r>
            <a:r>
              <a:rPr i="1" lang="en" sz="1700">
                <a:solidFill>
                  <a:schemeClr val="dk2"/>
                </a:solidFill>
                <a:highlight>
                  <a:srgbClr val="FCFCFC"/>
                </a:highlight>
                <a:latin typeface="Roboto Slab"/>
                <a:ea typeface="Roboto Slab"/>
                <a:cs typeface="Roboto Slab"/>
                <a:sym typeface="Roboto Slab"/>
              </a:rPr>
              <a:t>p</a:t>
            </a:r>
            <a:r>
              <a:rPr lang="en" sz="1700">
                <a:solidFill>
                  <a:schemeClr val="dk2"/>
                </a:solidFill>
                <a:highlight>
                  <a:srgbClr val="FCFCFC"/>
                </a:highlight>
                <a:latin typeface="Roboto Slab"/>
                <a:ea typeface="Roboto Slab"/>
                <a:cs typeface="Roboto Slab"/>
                <a:sym typeface="Roboto Slab"/>
              </a:rPr>
              <a:t> is the desired percentage of CH, </a:t>
            </a:r>
            <a:r>
              <a:rPr i="1" lang="en" sz="1700">
                <a:solidFill>
                  <a:schemeClr val="dk2"/>
                </a:solidFill>
                <a:highlight>
                  <a:srgbClr val="FCFCFC"/>
                </a:highlight>
                <a:latin typeface="Roboto Slab"/>
                <a:ea typeface="Roboto Slab"/>
                <a:cs typeface="Roboto Slab"/>
                <a:sym typeface="Roboto Slab"/>
              </a:rPr>
              <a:t>r</a:t>
            </a:r>
            <a:r>
              <a:rPr lang="en" sz="1700">
                <a:solidFill>
                  <a:schemeClr val="dk2"/>
                </a:solidFill>
                <a:highlight>
                  <a:srgbClr val="FCFCFC"/>
                </a:highlight>
                <a:latin typeface="Roboto Slab"/>
                <a:ea typeface="Roboto Slab"/>
                <a:cs typeface="Roboto Slab"/>
                <a:sym typeface="Roboto Slab"/>
              </a:rPr>
              <a:t> denotes the count of present round, and </a:t>
            </a:r>
            <a:r>
              <a:rPr i="1" lang="en" sz="1700">
                <a:solidFill>
                  <a:schemeClr val="dk2"/>
                </a:solidFill>
                <a:highlight>
                  <a:srgbClr val="FCFCFC"/>
                </a:highlight>
                <a:latin typeface="Roboto Slab"/>
                <a:ea typeface="Roboto Slab"/>
                <a:cs typeface="Roboto Slab"/>
                <a:sym typeface="Roboto Slab"/>
              </a:rPr>
              <a:t>G</a:t>
            </a:r>
            <a:r>
              <a:rPr lang="en" sz="1700">
                <a:solidFill>
                  <a:schemeClr val="dk2"/>
                </a:solidFill>
                <a:highlight>
                  <a:srgbClr val="FCFCFC"/>
                </a:highlight>
                <a:latin typeface="Roboto Slab"/>
                <a:ea typeface="Roboto Slab"/>
                <a:cs typeface="Roboto Slab"/>
                <a:sym typeface="Roboto Slab"/>
              </a:rPr>
              <a:t> is the group of sensor nodes that are not CHs in the previous 1/</a:t>
            </a:r>
            <a:r>
              <a:rPr i="1" lang="en" sz="1700">
                <a:solidFill>
                  <a:schemeClr val="dk2"/>
                </a:solidFill>
                <a:highlight>
                  <a:srgbClr val="FCFCFC"/>
                </a:highlight>
                <a:latin typeface="Roboto Slab"/>
                <a:ea typeface="Roboto Slab"/>
                <a:cs typeface="Roboto Slab"/>
                <a:sym typeface="Roboto Slab"/>
              </a:rPr>
              <a:t>p</a:t>
            </a:r>
            <a:r>
              <a:rPr lang="en" sz="1700">
                <a:solidFill>
                  <a:schemeClr val="dk2"/>
                </a:solidFill>
                <a:highlight>
                  <a:srgbClr val="FCFCFC"/>
                </a:highlight>
                <a:latin typeface="Roboto Slab"/>
                <a:ea typeface="Roboto Slab"/>
                <a:cs typeface="Roboto Slab"/>
                <a:sym typeface="Roboto Slab"/>
              </a:rPr>
              <a:t> rounds.</a:t>
            </a:r>
            <a:endParaRPr sz="1700">
              <a:solidFill>
                <a:schemeClr val="dk2"/>
              </a:solidFill>
              <a:highlight>
                <a:srgbClr val="FCFCFC"/>
              </a:highlight>
              <a:latin typeface="Roboto Slab"/>
              <a:ea typeface="Roboto Slab"/>
              <a:cs typeface="Roboto Slab"/>
              <a:sym typeface="Roboto Slab"/>
            </a:endParaRPr>
          </a:p>
          <a:p>
            <a:pPr indent="0" lvl="0" marL="0" rtl="0" algn="l">
              <a:spcBef>
                <a:spcPts val="600"/>
              </a:spcBef>
              <a:spcAft>
                <a:spcPts val="0"/>
              </a:spcAft>
              <a:buNone/>
            </a:pPr>
            <a:r>
              <a:rPr lang="en" sz="1700">
                <a:solidFill>
                  <a:schemeClr val="dk2"/>
                </a:solidFill>
                <a:latin typeface="Roboto Slab"/>
                <a:ea typeface="Roboto Slab"/>
                <a:cs typeface="Roboto Slab"/>
                <a:sym typeface="Roboto Slab"/>
              </a:rPr>
              <a:t>Modified version of  the  cluster  head  selection based upon their residual  energy.</a:t>
            </a:r>
            <a:endParaRPr sz="1700">
              <a:solidFill>
                <a:schemeClr val="dk2"/>
              </a:solidFill>
              <a:latin typeface="Roboto Slab"/>
              <a:ea typeface="Roboto Slab"/>
              <a:cs typeface="Roboto Slab"/>
              <a:sym typeface="Roboto Slab"/>
            </a:endParaRPr>
          </a:p>
          <a:p>
            <a:pPr indent="0" lvl="0" marL="0" rtl="0" algn="l">
              <a:spcBef>
                <a:spcPts val="600"/>
              </a:spcBef>
              <a:spcAft>
                <a:spcPts val="0"/>
              </a:spcAft>
              <a:buNone/>
            </a:pPr>
            <a:r>
              <a:t/>
            </a:r>
            <a:endParaRPr sz="1700">
              <a:solidFill>
                <a:schemeClr val="dk2"/>
              </a:solidFill>
              <a:highlight>
                <a:srgbClr val="FCFCFC"/>
              </a:highlight>
              <a:latin typeface="Roboto Slab"/>
              <a:ea typeface="Roboto Slab"/>
              <a:cs typeface="Roboto Slab"/>
              <a:sym typeface="Roboto Slab"/>
            </a:endParaRPr>
          </a:p>
        </p:txBody>
      </p:sp>
      <p:sp>
        <p:nvSpPr>
          <p:cNvPr id="100" name="Google Shape;100;p15"/>
          <p:cNvSpPr txBox="1"/>
          <p:nvPr/>
        </p:nvSpPr>
        <p:spPr>
          <a:xfrm>
            <a:off x="644675" y="1150075"/>
            <a:ext cx="1631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Sans Pro"/>
                <a:ea typeface="Source Sans Pro"/>
                <a:cs typeface="Source Sans Pro"/>
                <a:sym typeface="Source Sans Pro"/>
              </a:rPr>
              <a:t>Traditional</a:t>
            </a:r>
            <a:endParaRPr>
              <a:solidFill>
                <a:schemeClr val="dk2"/>
              </a:solidFill>
              <a:latin typeface="Source Sans Pro"/>
              <a:ea typeface="Source Sans Pro"/>
              <a:cs typeface="Source Sans Pro"/>
              <a:sym typeface="Source Sans Pro"/>
            </a:endParaRPr>
          </a:p>
        </p:txBody>
      </p:sp>
      <p:sp>
        <p:nvSpPr>
          <p:cNvPr id="101" name="Google Shape;101;p15"/>
          <p:cNvSpPr txBox="1"/>
          <p:nvPr/>
        </p:nvSpPr>
        <p:spPr>
          <a:xfrm>
            <a:off x="644675" y="2330700"/>
            <a:ext cx="14388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Source Sans Pro"/>
                <a:ea typeface="Source Sans Pro"/>
                <a:cs typeface="Source Sans Pro"/>
                <a:sym typeface="Source Sans Pro"/>
              </a:rPr>
              <a:t>Improved</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ctrTitle"/>
          </p:nvPr>
        </p:nvSpPr>
        <p:spPr>
          <a:xfrm>
            <a:off x="3737600" y="556522"/>
            <a:ext cx="5700900" cy="6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Analysis of Simulation Results</a:t>
            </a:r>
            <a:endParaRPr sz="2600"/>
          </a:p>
          <a:p>
            <a:pPr indent="0" lvl="0" marL="457200" rtl="0" algn="l">
              <a:spcBef>
                <a:spcPts val="0"/>
              </a:spcBef>
              <a:spcAft>
                <a:spcPts val="0"/>
              </a:spcAft>
              <a:buNone/>
            </a:pPr>
            <a:r>
              <a:rPr lang="en" sz="2600"/>
              <a:t>                            -</a:t>
            </a:r>
            <a:r>
              <a:rPr lang="en" sz="1900"/>
              <a:t> Using MATLAB</a:t>
            </a:r>
            <a:endParaRPr sz="1900"/>
          </a:p>
        </p:txBody>
      </p:sp>
      <p:pic>
        <p:nvPicPr>
          <p:cNvPr id="107" name="Google Shape;107;p16"/>
          <p:cNvPicPr preferRelativeResize="0"/>
          <p:nvPr/>
        </p:nvPicPr>
        <p:blipFill>
          <a:blip r:embed="rId3">
            <a:alphaModFix/>
          </a:blip>
          <a:stretch>
            <a:fillRect/>
          </a:stretch>
        </p:blipFill>
        <p:spPr>
          <a:xfrm>
            <a:off x="430575" y="1476144"/>
            <a:ext cx="4125375" cy="3094031"/>
          </a:xfrm>
          <a:prstGeom prst="rect">
            <a:avLst/>
          </a:prstGeom>
          <a:noFill/>
          <a:ln>
            <a:noFill/>
          </a:ln>
        </p:spPr>
      </p:pic>
      <p:pic>
        <p:nvPicPr>
          <p:cNvPr id="108" name="Google Shape;108;p16"/>
          <p:cNvPicPr preferRelativeResize="0"/>
          <p:nvPr/>
        </p:nvPicPr>
        <p:blipFill>
          <a:blip r:embed="rId4">
            <a:alphaModFix/>
          </a:blip>
          <a:stretch>
            <a:fillRect/>
          </a:stretch>
        </p:blipFill>
        <p:spPr>
          <a:xfrm>
            <a:off x="4839901" y="1476147"/>
            <a:ext cx="4125373" cy="30940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17"/>
          <p:cNvPicPr preferRelativeResize="0"/>
          <p:nvPr/>
        </p:nvPicPr>
        <p:blipFill>
          <a:blip r:embed="rId3">
            <a:alphaModFix/>
          </a:blip>
          <a:stretch>
            <a:fillRect/>
          </a:stretch>
        </p:blipFill>
        <p:spPr>
          <a:xfrm>
            <a:off x="954825" y="77650"/>
            <a:ext cx="6595976" cy="494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18"/>
          <p:cNvPicPr preferRelativeResize="0"/>
          <p:nvPr/>
        </p:nvPicPr>
        <p:blipFill>
          <a:blip r:embed="rId3">
            <a:alphaModFix/>
          </a:blip>
          <a:stretch>
            <a:fillRect/>
          </a:stretch>
        </p:blipFill>
        <p:spPr>
          <a:xfrm>
            <a:off x="943000" y="149738"/>
            <a:ext cx="6561151" cy="4844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19"/>
          <p:cNvPicPr preferRelativeResize="0"/>
          <p:nvPr/>
        </p:nvPicPr>
        <p:blipFill>
          <a:blip r:embed="rId3">
            <a:alphaModFix/>
          </a:blip>
          <a:stretch>
            <a:fillRect/>
          </a:stretch>
        </p:blipFill>
        <p:spPr>
          <a:xfrm>
            <a:off x="918400" y="145275"/>
            <a:ext cx="6585126" cy="486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0"/>
          <p:cNvPicPr preferRelativeResize="0"/>
          <p:nvPr/>
        </p:nvPicPr>
        <p:blipFill>
          <a:blip r:embed="rId3">
            <a:alphaModFix/>
          </a:blip>
          <a:stretch>
            <a:fillRect/>
          </a:stretch>
        </p:blipFill>
        <p:spPr>
          <a:xfrm>
            <a:off x="261975" y="635800"/>
            <a:ext cx="4303974" cy="3227976"/>
          </a:xfrm>
          <a:prstGeom prst="rect">
            <a:avLst/>
          </a:prstGeom>
          <a:noFill/>
          <a:ln>
            <a:noFill/>
          </a:ln>
        </p:spPr>
      </p:pic>
      <p:pic>
        <p:nvPicPr>
          <p:cNvPr id="133" name="Google Shape;133;p20"/>
          <p:cNvPicPr preferRelativeResize="0"/>
          <p:nvPr/>
        </p:nvPicPr>
        <p:blipFill>
          <a:blip r:embed="rId4">
            <a:alphaModFix/>
          </a:blip>
          <a:stretch>
            <a:fillRect/>
          </a:stretch>
        </p:blipFill>
        <p:spPr>
          <a:xfrm>
            <a:off x="4565950" y="635800"/>
            <a:ext cx="4257201" cy="31929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