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59" r:id="rId7"/>
    <p:sldId id="265" r:id="rId8"/>
    <p:sldId id="262" r:id="rId9"/>
    <p:sldId id="271" r:id="rId10"/>
    <p:sldId id="263"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5D61"/>
    <a:srgbClr val="0D7373"/>
    <a:srgbClr val="FFD966"/>
    <a:srgbClr val="C0FCFF"/>
    <a:srgbClr val="FFFFFF"/>
    <a:srgbClr val="F4B183"/>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E393-97AE-4934-AD90-5C60D49C4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2CE9EA-ACA5-4BDA-9752-18AD2E7EA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4E6B8C-43D7-4325-A987-3C3D1A7BFBAF}"/>
              </a:ext>
            </a:extLst>
          </p:cNvPr>
          <p:cNvSpPr>
            <a:spLocks noGrp="1"/>
          </p:cNvSpPr>
          <p:nvPr>
            <p:ph type="dt" sz="half" idx="10"/>
          </p:nvPr>
        </p:nvSpPr>
        <p:spPr/>
        <p:txBody>
          <a:bodyPr/>
          <a:lstStyle/>
          <a:p>
            <a:fld id="{A2FBB0C1-D571-4B7C-AFDE-085FDE4DF4C7}" type="datetimeFigureOut">
              <a:rPr lang="en-US" smtClean="0"/>
              <a:t>12/20/2024</a:t>
            </a:fld>
            <a:endParaRPr lang="en-US"/>
          </a:p>
        </p:txBody>
      </p:sp>
      <p:sp>
        <p:nvSpPr>
          <p:cNvPr id="5" name="Footer Placeholder 4">
            <a:extLst>
              <a:ext uri="{FF2B5EF4-FFF2-40B4-BE49-F238E27FC236}">
                <a16:creationId xmlns:a16="http://schemas.microsoft.com/office/drawing/2014/main" id="{42E51A46-63B6-4D89-A18B-8500BF15B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9A11E-FD04-44D5-974A-EB5E713F7E0F}"/>
              </a:ext>
            </a:extLst>
          </p:cNvPr>
          <p:cNvSpPr>
            <a:spLocks noGrp="1"/>
          </p:cNvSpPr>
          <p:nvPr>
            <p:ph type="sldNum" sz="quarter" idx="12"/>
          </p:nvPr>
        </p:nvSpPr>
        <p:spPr/>
        <p:txBody>
          <a:bodyPr/>
          <a:lstStyle/>
          <a:p>
            <a:fld id="{63340E96-06A4-486C-992D-7045FA2D23A5}" type="slidenum">
              <a:rPr lang="en-US" smtClean="0"/>
              <a:t>‹#›</a:t>
            </a:fld>
            <a:endParaRPr lang="en-US"/>
          </a:p>
        </p:txBody>
      </p:sp>
    </p:spTree>
    <p:extLst>
      <p:ext uri="{BB962C8B-B14F-4D97-AF65-F5344CB8AC3E}">
        <p14:creationId xmlns:p14="http://schemas.microsoft.com/office/powerpoint/2010/main" val="326934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AE39-975C-415B-B911-A05302817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A7185A-C27B-4CD2-BA96-BF6719E99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79BA6-F89B-44AF-B1C4-C8FF1D5EAFC0}"/>
              </a:ext>
            </a:extLst>
          </p:cNvPr>
          <p:cNvSpPr>
            <a:spLocks noGrp="1"/>
          </p:cNvSpPr>
          <p:nvPr>
            <p:ph type="dt" sz="half" idx="10"/>
          </p:nvPr>
        </p:nvSpPr>
        <p:spPr/>
        <p:txBody>
          <a:bodyPr/>
          <a:lstStyle/>
          <a:p>
            <a:fld id="{A2FBB0C1-D571-4B7C-AFDE-085FDE4DF4C7}" type="datetimeFigureOut">
              <a:rPr lang="en-US" smtClean="0"/>
              <a:t>12/20/2024</a:t>
            </a:fld>
            <a:endParaRPr lang="en-US"/>
          </a:p>
        </p:txBody>
      </p:sp>
      <p:sp>
        <p:nvSpPr>
          <p:cNvPr id="5" name="Footer Placeholder 4">
            <a:extLst>
              <a:ext uri="{FF2B5EF4-FFF2-40B4-BE49-F238E27FC236}">
                <a16:creationId xmlns:a16="http://schemas.microsoft.com/office/drawing/2014/main" id="{DD47200F-DE52-4698-962F-38A12BE5A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D5592-DAF8-4DB7-8EF4-884787A373F2}"/>
              </a:ext>
            </a:extLst>
          </p:cNvPr>
          <p:cNvSpPr>
            <a:spLocks noGrp="1"/>
          </p:cNvSpPr>
          <p:nvPr>
            <p:ph type="sldNum" sz="quarter" idx="12"/>
          </p:nvPr>
        </p:nvSpPr>
        <p:spPr/>
        <p:txBody>
          <a:bodyPr/>
          <a:lstStyle/>
          <a:p>
            <a:fld id="{63340E96-06A4-486C-992D-7045FA2D23A5}" type="slidenum">
              <a:rPr lang="en-US" smtClean="0"/>
              <a:t>‹#›</a:t>
            </a:fld>
            <a:endParaRPr lang="en-US"/>
          </a:p>
        </p:txBody>
      </p:sp>
    </p:spTree>
    <p:extLst>
      <p:ext uri="{BB962C8B-B14F-4D97-AF65-F5344CB8AC3E}">
        <p14:creationId xmlns:p14="http://schemas.microsoft.com/office/powerpoint/2010/main" val="194749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ED1A1-61D8-4162-9165-2781C14874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F7DC84-6383-4692-8647-09B7A50233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E7184-D514-43D5-8925-3230C712B28C}"/>
              </a:ext>
            </a:extLst>
          </p:cNvPr>
          <p:cNvSpPr>
            <a:spLocks noGrp="1"/>
          </p:cNvSpPr>
          <p:nvPr>
            <p:ph type="dt" sz="half" idx="10"/>
          </p:nvPr>
        </p:nvSpPr>
        <p:spPr/>
        <p:txBody>
          <a:bodyPr/>
          <a:lstStyle/>
          <a:p>
            <a:fld id="{A2FBB0C1-D571-4B7C-AFDE-085FDE4DF4C7}" type="datetimeFigureOut">
              <a:rPr lang="en-US" smtClean="0"/>
              <a:t>12/20/2024</a:t>
            </a:fld>
            <a:endParaRPr lang="en-US"/>
          </a:p>
        </p:txBody>
      </p:sp>
      <p:sp>
        <p:nvSpPr>
          <p:cNvPr id="5" name="Footer Placeholder 4">
            <a:extLst>
              <a:ext uri="{FF2B5EF4-FFF2-40B4-BE49-F238E27FC236}">
                <a16:creationId xmlns:a16="http://schemas.microsoft.com/office/drawing/2014/main" id="{8FBE96BB-7D60-40F4-817E-91C99776D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A612E-8313-4557-9012-18086A8C7ABE}"/>
              </a:ext>
            </a:extLst>
          </p:cNvPr>
          <p:cNvSpPr>
            <a:spLocks noGrp="1"/>
          </p:cNvSpPr>
          <p:nvPr>
            <p:ph type="sldNum" sz="quarter" idx="12"/>
          </p:nvPr>
        </p:nvSpPr>
        <p:spPr/>
        <p:txBody>
          <a:bodyPr/>
          <a:lstStyle/>
          <a:p>
            <a:fld id="{63340E96-06A4-486C-992D-7045FA2D23A5}" type="slidenum">
              <a:rPr lang="en-US" smtClean="0"/>
              <a:t>‹#›</a:t>
            </a:fld>
            <a:endParaRPr lang="en-US"/>
          </a:p>
        </p:txBody>
      </p:sp>
    </p:spTree>
    <p:extLst>
      <p:ext uri="{BB962C8B-B14F-4D97-AF65-F5344CB8AC3E}">
        <p14:creationId xmlns:p14="http://schemas.microsoft.com/office/powerpoint/2010/main" val="176913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D9DE-B772-4C60-9184-A724C509F0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0C237-E240-44DE-9A0B-D8C54DDF4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FFC30-F943-4849-9142-E750AB3C0FAC}"/>
              </a:ext>
            </a:extLst>
          </p:cNvPr>
          <p:cNvSpPr>
            <a:spLocks noGrp="1"/>
          </p:cNvSpPr>
          <p:nvPr>
            <p:ph type="dt" sz="half" idx="10"/>
          </p:nvPr>
        </p:nvSpPr>
        <p:spPr/>
        <p:txBody>
          <a:bodyPr/>
          <a:lstStyle/>
          <a:p>
            <a:fld id="{A2FBB0C1-D571-4B7C-AFDE-085FDE4DF4C7}" type="datetimeFigureOut">
              <a:rPr lang="en-US" smtClean="0"/>
              <a:t>12/20/2024</a:t>
            </a:fld>
            <a:endParaRPr lang="en-US"/>
          </a:p>
        </p:txBody>
      </p:sp>
      <p:sp>
        <p:nvSpPr>
          <p:cNvPr id="5" name="Footer Placeholder 4">
            <a:extLst>
              <a:ext uri="{FF2B5EF4-FFF2-40B4-BE49-F238E27FC236}">
                <a16:creationId xmlns:a16="http://schemas.microsoft.com/office/drawing/2014/main" id="{C810CF1E-A808-44B6-89F6-D8AA71DD4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569E3-D848-4625-9C3B-DB4F8281B25C}"/>
              </a:ext>
            </a:extLst>
          </p:cNvPr>
          <p:cNvSpPr>
            <a:spLocks noGrp="1"/>
          </p:cNvSpPr>
          <p:nvPr>
            <p:ph type="sldNum" sz="quarter" idx="12"/>
          </p:nvPr>
        </p:nvSpPr>
        <p:spPr/>
        <p:txBody>
          <a:bodyPr/>
          <a:lstStyle/>
          <a:p>
            <a:fld id="{63340E96-06A4-486C-992D-7045FA2D23A5}" type="slidenum">
              <a:rPr lang="en-US" smtClean="0"/>
              <a:t>‹#›</a:t>
            </a:fld>
            <a:endParaRPr lang="en-US"/>
          </a:p>
        </p:txBody>
      </p:sp>
    </p:spTree>
    <p:extLst>
      <p:ext uri="{BB962C8B-B14F-4D97-AF65-F5344CB8AC3E}">
        <p14:creationId xmlns:p14="http://schemas.microsoft.com/office/powerpoint/2010/main" val="295972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2474-3CB5-4BFB-8159-A1AEF3E71D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EB2B04-8C3A-4BA4-9944-C1085CDF2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1AA61B-1748-4C3C-942E-80E8D8797EF3}"/>
              </a:ext>
            </a:extLst>
          </p:cNvPr>
          <p:cNvSpPr>
            <a:spLocks noGrp="1"/>
          </p:cNvSpPr>
          <p:nvPr>
            <p:ph type="dt" sz="half" idx="10"/>
          </p:nvPr>
        </p:nvSpPr>
        <p:spPr/>
        <p:txBody>
          <a:bodyPr/>
          <a:lstStyle/>
          <a:p>
            <a:fld id="{A2FBB0C1-D571-4B7C-AFDE-085FDE4DF4C7}" type="datetimeFigureOut">
              <a:rPr lang="en-US" smtClean="0"/>
              <a:t>12/20/2024</a:t>
            </a:fld>
            <a:endParaRPr lang="en-US"/>
          </a:p>
        </p:txBody>
      </p:sp>
      <p:sp>
        <p:nvSpPr>
          <p:cNvPr id="5" name="Footer Placeholder 4">
            <a:extLst>
              <a:ext uri="{FF2B5EF4-FFF2-40B4-BE49-F238E27FC236}">
                <a16:creationId xmlns:a16="http://schemas.microsoft.com/office/drawing/2014/main" id="{21B05A5F-73A6-47F7-AF47-A869D6996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90B77-F24D-45C6-8121-72455184D121}"/>
              </a:ext>
            </a:extLst>
          </p:cNvPr>
          <p:cNvSpPr>
            <a:spLocks noGrp="1"/>
          </p:cNvSpPr>
          <p:nvPr>
            <p:ph type="sldNum" sz="quarter" idx="12"/>
          </p:nvPr>
        </p:nvSpPr>
        <p:spPr/>
        <p:txBody>
          <a:bodyPr/>
          <a:lstStyle/>
          <a:p>
            <a:fld id="{63340E96-06A4-486C-992D-7045FA2D23A5}" type="slidenum">
              <a:rPr lang="en-US" smtClean="0"/>
              <a:t>‹#›</a:t>
            </a:fld>
            <a:endParaRPr lang="en-US"/>
          </a:p>
        </p:txBody>
      </p:sp>
    </p:spTree>
    <p:extLst>
      <p:ext uri="{BB962C8B-B14F-4D97-AF65-F5344CB8AC3E}">
        <p14:creationId xmlns:p14="http://schemas.microsoft.com/office/powerpoint/2010/main" val="25343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43CC-A6AE-4A14-8D2B-66CEFAD7F1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F1D4F-8F56-4DD1-9459-0559EFCAA8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D53C9-F4D6-42DC-8AB1-30995BD188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ADD329-F289-420A-A975-73106231B0B4}"/>
              </a:ext>
            </a:extLst>
          </p:cNvPr>
          <p:cNvSpPr>
            <a:spLocks noGrp="1"/>
          </p:cNvSpPr>
          <p:nvPr>
            <p:ph type="dt" sz="half" idx="10"/>
          </p:nvPr>
        </p:nvSpPr>
        <p:spPr/>
        <p:txBody>
          <a:bodyPr/>
          <a:lstStyle/>
          <a:p>
            <a:fld id="{A2FBB0C1-D571-4B7C-AFDE-085FDE4DF4C7}" type="datetimeFigureOut">
              <a:rPr lang="en-US" smtClean="0"/>
              <a:t>12/20/2024</a:t>
            </a:fld>
            <a:endParaRPr lang="en-US"/>
          </a:p>
        </p:txBody>
      </p:sp>
      <p:sp>
        <p:nvSpPr>
          <p:cNvPr id="6" name="Footer Placeholder 5">
            <a:extLst>
              <a:ext uri="{FF2B5EF4-FFF2-40B4-BE49-F238E27FC236}">
                <a16:creationId xmlns:a16="http://schemas.microsoft.com/office/drawing/2014/main" id="{57464205-85B5-4484-A489-87DCCAA03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B394F-4C3A-4DB4-AD12-084413C256C5}"/>
              </a:ext>
            </a:extLst>
          </p:cNvPr>
          <p:cNvSpPr>
            <a:spLocks noGrp="1"/>
          </p:cNvSpPr>
          <p:nvPr>
            <p:ph type="sldNum" sz="quarter" idx="12"/>
          </p:nvPr>
        </p:nvSpPr>
        <p:spPr/>
        <p:txBody>
          <a:bodyPr/>
          <a:lstStyle/>
          <a:p>
            <a:fld id="{63340E96-06A4-486C-992D-7045FA2D23A5}" type="slidenum">
              <a:rPr lang="en-US" smtClean="0"/>
              <a:t>‹#›</a:t>
            </a:fld>
            <a:endParaRPr lang="en-US"/>
          </a:p>
        </p:txBody>
      </p:sp>
    </p:spTree>
    <p:extLst>
      <p:ext uri="{BB962C8B-B14F-4D97-AF65-F5344CB8AC3E}">
        <p14:creationId xmlns:p14="http://schemas.microsoft.com/office/powerpoint/2010/main" val="51204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D387-F197-4209-ACA0-AE78F66710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A1A8FF-7462-4262-8650-9CC825BD6D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F99707-5BBA-4C8F-A5E8-9F082AF7EB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15208A-471D-49AC-AD66-160EBD38AF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7730FE-6145-4DA2-A98E-3230CCCCDA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3E419E-4AA3-4125-B859-414F2677342E}"/>
              </a:ext>
            </a:extLst>
          </p:cNvPr>
          <p:cNvSpPr>
            <a:spLocks noGrp="1"/>
          </p:cNvSpPr>
          <p:nvPr>
            <p:ph type="dt" sz="half" idx="10"/>
          </p:nvPr>
        </p:nvSpPr>
        <p:spPr/>
        <p:txBody>
          <a:bodyPr/>
          <a:lstStyle/>
          <a:p>
            <a:fld id="{A2FBB0C1-D571-4B7C-AFDE-085FDE4DF4C7}" type="datetimeFigureOut">
              <a:rPr lang="en-US" smtClean="0"/>
              <a:t>12/20/2024</a:t>
            </a:fld>
            <a:endParaRPr lang="en-US"/>
          </a:p>
        </p:txBody>
      </p:sp>
      <p:sp>
        <p:nvSpPr>
          <p:cNvPr id="8" name="Footer Placeholder 7">
            <a:extLst>
              <a:ext uri="{FF2B5EF4-FFF2-40B4-BE49-F238E27FC236}">
                <a16:creationId xmlns:a16="http://schemas.microsoft.com/office/drawing/2014/main" id="{E44B0233-6AE6-4038-B4B4-D193CA34D1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9FA8B7-2039-4112-863E-7D0FAB7359B4}"/>
              </a:ext>
            </a:extLst>
          </p:cNvPr>
          <p:cNvSpPr>
            <a:spLocks noGrp="1"/>
          </p:cNvSpPr>
          <p:nvPr>
            <p:ph type="sldNum" sz="quarter" idx="12"/>
          </p:nvPr>
        </p:nvSpPr>
        <p:spPr/>
        <p:txBody>
          <a:bodyPr/>
          <a:lstStyle/>
          <a:p>
            <a:fld id="{63340E96-06A4-486C-992D-7045FA2D23A5}" type="slidenum">
              <a:rPr lang="en-US" smtClean="0"/>
              <a:t>‹#›</a:t>
            </a:fld>
            <a:endParaRPr lang="en-US"/>
          </a:p>
        </p:txBody>
      </p:sp>
    </p:spTree>
    <p:extLst>
      <p:ext uri="{BB962C8B-B14F-4D97-AF65-F5344CB8AC3E}">
        <p14:creationId xmlns:p14="http://schemas.microsoft.com/office/powerpoint/2010/main" val="294701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D9D-69FE-4608-BA00-F4F3EAB94A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F55E58-75CC-4EB5-9B26-A7D8D8B20B03}"/>
              </a:ext>
            </a:extLst>
          </p:cNvPr>
          <p:cNvSpPr>
            <a:spLocks noGrp="1"/>
          </p:cNvSpPr>
          <p:nvPr>
            <p:ph type="dt" sz="half" idx="10"/>
          </p:nvPr>
        </p:nvSpPr>
        <p:spPr/>
        <p:txBody>
          <a:bodyPr/>
          <a:lstStyle/>
          <a:p>
            <a:fld id="{A2FBB0C1-D571-4B7C-AFDE-085FDE4DF4C7}" type="datetimeFigureOut">
              <a:rPr lang="en-US" smtClean="0"/>
              <a:t>12/20/2024</a:t>
            </a:fld>
            <a:endParaRPr lang="en-US"/>
          </a:p>
        </p:txBody>
      </p:sp>
      <p:sp>
        <p:nvSpPr>
          <p:cNvPr id="4" name="Footer Placeholder 3">
            <a:extLst>
              <a:ext uri="{FF2B5EF4-FFF2-40B4-BE49-F238E27FC236}">
                <a16:creationId xmlns:a16="http://schemas.microsoft.com/office/drawing/2014/main" id="{9DCEF5C1-EB7A-4ACC-8E1B-ABD92F6389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4D80A5-DB14-4E00-817E-F536DAD94730}"/>
              </a:ext>
            </a:extLst>
          </p:cNvPr>
          <p:cNvSpPr>
            <a:spLocks noGrp="1"/>
          </p:cNvSpPr>
          <p:nvPr>
            <p:ph type="sldNum" sz="quarter" idx="12"/>
          </p:nvPr>
        </p:nvSpPr>
        <p:spPr/>
        <p:txBody>
          <a:bodyPr/>
          <a:lstStyle/>
          <a:p>
            <a:fld id="{63340E96-06A4-486C-992D-7045FA2D23A5}" type="slidenum">
              <a:rPr lang="en-US" smtClean="0"/>
              <a:t>‹#›</a:t>
            </a:fld>
            <a:endParaRPr lang="en-US"/>
          </a:p>
        </p:txBody>
      </p:sp>
    </p:spTree>
    <p:extLst>
      <p:ext uri="{BB962C8B-B14F-4D97-AF65-F5344CB8AC3E}">
        <p14:creationId xmlns:p14="http://schemas.microsoft.com/office/powerpoint/2010/main" val="121294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C9919-3AE5-4959-99CD-EE2C97DD3255}"/>
              </a:ext>
            </a:extLst>
          </p:cNvPr>
          <p:cNvSpPr>
            <a:spLocks noGrp="1"/>
          </p:cNvSpPr>
          <p:nvPr>
            <p:ph type="dt" sz="half" idx="10"/>
          </p:nvPr>
        </p:nvSpPr>
        <p:spPr/>
        <p:txBody>
          <a:bodyPr/>
          <a:lstStyle/>
          <a:p>
            <a:fld id="{A2FBB0C1-D571-4B7C-AFDE-085FDE4DF4C7}" type="datetimeFigureOut">
              <a:rPr lang="en-US" smtClean="0"/>
              <a:t>12/20/2024</a:t>
            </a:fld>
            <a:endParaRPr lang="en-US"/>
          </a:p>
        </p:txBody>
      </p:sp>
      <p:sp>
        <p:nvSpPr>
          <p:cNvPr id="3" name="Footer Placeholder 2">
            <a:extLst>
              <a:ext uri="{FF2B5EF4-FFF2-40B4-BE49-F238E27FC236}">
                <a16:creationId xmlns:a16="http://schemas.microsoft.com/office/drawing/2014/main" id="{B77CD30D-037F-439A-8430-B6CBF29CB6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2B8A13-9926-42B3-B9F3-D5A1E922BB78}"/>
              </a:ext>
            </a:extLst>
          </p:cNvPr>
          <p:cNvSpPr>
            <a:spLocks noGrp="1"/>
          </p:cNvSpPr>
          <p:nvPr>
            <p:ph type="sldNum" sz="quarter" idx="12"/>
          </p:nvPr>
        </p:nvSpPr>
        <p:spPr/>
        <p:txBody>
          <a:bodyPr/>
          <a:lstStyle/>
          <a:p>
            <a:fld id="{63340E96-06A4-486C-992D-7045FA2D23A5}" type="slidenum">
              <a:rPr lang="en-US" smtClean="0"/>
              <a:t>‹#›</a:t>
            </a:fld>
            <a:endParaRPr lang="en-US"/>
          </a:p>
        </p:txBody>
      </p:sp>
    </p:spTree>
    <p:extLst>
      <p:ext uri="{BB962C8B-B14F-4D97-AF65-F5344CB8AC3E}">
        <p14:creationId xmlns:p14="http://schemas.microsoft.com/office/powerpoint/2010/main" val="55903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FE3D-9C1F-444E-906C-483AA0F27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97F382-8F14-4392-8ECC-477AD5F46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6750D1-DB6B-4813-AB5C-292F96B5A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3F002-0CD2-429C-BCC2-BDAEB04BE2A9}"/>
              </a:ext>
            </a:extLst>
          </p:cNvPr>
          <p:cNvSpPr>
            <a:spLocks noGrp="1"/>
          </p:cNvSpPr>
          <p:nvPr>
            <p:ph type="dt" sz="half" idx="10"/>
          </p:nvPr>
        </p:nvSpPr>
        <p:spPr/>
        <p:txBody>
          <a:bodyPr/>
          <a:lstStyle/>
          <a:p>
            <a:fld id="{A2FBB0C1-D571-4B7C-AFDE-085FDE4DF4C7}" type="datetimeFigureOut">
              <a:rPr lang="en-US" smtClean="0"/>
              <a:t>12/20/2024</a:t>
            </a:fld>
            <a:endParaRPr lang="en-US"/>
          </a:p>
        </p:txBody>
      </p:sp>
      <p:sp>
        <p:nvSpPr>
          <p:cNvPr id="6" name="Footer Placeholder 5">
            <a:extLst>
              <a:ext uri="{FF2B5EF4-FFF2-40B4-BE49-F238E27FC236}">
                <a16:creationId xmlns:a16="http://schemas.microsoft.com/office/drawing/2014/main" id="{F446D13F-1D29-4BDC-8E51-0587F8429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0C5FE-0094-4E16-AC30-0070ED0B396C}"/>
              </a:ext>
            </a:extLst>
          </p:cNvPr>
          <p:cNvSpPr>
            <a:spLocks noGrp="1"/>
          </p:cNvSpPr>
          <p:nvPr>
            <p:ph type="sldNum" sz="quarter" idx="12"/>
          </p:nvPr>
        </p:nvSpPr>
        <p:spPr/>
        <p:txBody>
          <a:bodyPr/>
          <a:lstStyle/>
          <a:p>
            <a:fld id="{63340E96-06A4-486C-992D-7045FA2D23A5}" type="slidenum">
              <a:rPr lang="en-US" smtClean="0"/>
              <a:t>‹#›</a:t>
            </a:fld>
            <a:endParaRPr lang="en-US"/>
          </a:p>
        </p:txBody>
      </p:sp>
    </p:spTree>
    <p:extLst>
      <p:ext uri="{BB962C8B-B14F-4D97-AF65-F5344CB8AC3E}">
        <p14:creationId xmlns:p14="http://schemas.microsoft.com/office/powerpoint/2010/main" val="171974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0B3A-5B46-4728-B94C-6321273CA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D5747D-CF05-4CA7-8F38-885DA736C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E1AA5A-3612-4379-8540-2E73E4C2C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0C762-41FC-4F98-8EA6-F01A0DEA8737}"/>
              </a:ext>
            </a:extLst>
          </p:cNvPr>
          <p:cNvSpPr>
            <a:spLocks noGrp="1"/>
          </p:cNvSpPr>
          <p:nvPr>
            <p:ph type="dt" sz="half" idx="10"/>
          </p:nvPr>
        </p:nvSpPr>
        <p:spPr/>
        <p:txBody>
          <a:bodyPr/>
          <a:lstStyle/>
          <a:p>
            <a:fld id="{A2FBB0C1-D571-4B7C-AFDE-085FDE4DF4C7}" type="datetimeFigureOut">
              <a:rPr lang="en-US" smtClean="0"/>
              <a:t>12/20/2024</a:t>
            </a:fld>
            <a:endParaRPr lang="en-US"/>
          </a:p>
        </p:txBody>
      </p:sp>
      <p:sp>
        <p:nvSpPr>
          <p:cNvPr id="6" name="Footer Placeholder 5">
            <a:extLst>
              <a:ext uri="{FF2B5EF4-FFF2-40B4-BE49-F238E27FC236}">
                <a16:creationId xmlns:a16="http://schemas.microsoft.com/office/drawing/2014/main" id="{C603A1D9-779D-4D77-BB9E-61575A8FD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51275-E88A-4C09-981B-FF95C9A4482F}"/>
              </a:ext>
            </a:extLst>
          </p:cNvPr>
          <p:cNvSpPr>
            <a:spLocks noGrp="1"/>
          </p:cNvSpPr>
          <p:nvPr>
            <p:ph type="sldNum" sz="quarter" idx="12"/>
          </p:nvPr>
        </p:nvSpPr>
        <p:spPr/>
        <p:txBody>
          <a:bodyPr/>
          <a:lstStyle/>
          <a:p>
            <a:fld id="{63340E96-06A4-486C-992D-7045FA2D23A5}" type="slidenum">
              <a:rPr lang="en-US" smtClean="0"/>
              <a:t>‹#›</a:t>
            </a:fld>
            <a:endParaRPr lang="en-US"/>
          </a:p>
        </p:txBody>
      </p:sp>
    </p:spTree>
    <p:extLst>
      <p:ext uri="{BB962C8B-B14F-4D97-AF65-F5344CB8AC3E}">
        <p14:creationId xmlns:p14="http://schemas.microsoft.com/office/powerpoint/2010/main" val="115266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870B12-A7AC-4208-BAC0-1241B256F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E3D6AB-B21C-47E0-9365-A9F973625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7CE24-C60C-4F25-A90C-C191AD7FC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BB0C1-D571-4B7C-AFDE-085FDE4DF4C7}" type="datetimeFigureOut">
              <a:rPr lang="en-US" smtClean="0"/>
              <a:t>12/20/2024</a:t>
            </a:fld>
            <a:endParaRPr lang="en-US"/>
          </a:p>
        </p:txBody>
      </p:sp>
      <p:sp>
        <p:nvSpPr>
          <p:cNvPr id="5" name="Footer Placeholder 4">
            <a:extLst>
              <a:ext uri="{FF2B5EF4-FFF2-40B4-BE49-F238E27FC236}">
                <a16:creationId xmlns:a16="http://schemas.microsoft.com/office/drawing/2014/main" id="{038006A0-1C0F-498E-A1E2-D4C87DDB6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842834-B0F3-46D8-B636-B0AA17161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40E96-06A4-486C-992D-7045FA2D23A5}" type="slidenum">
              <a:rPr lang="en-US" smtClean="0"/>
              <a:t>‹#›</a:t>
            </a:fld>
            <a:endParaRPr lang="en-US"/>
          </a:p>
        </p:txBody>
      </p:sp>
    </p:spTree>
    <p:extLst>
      <p:ext uri="{BB962C8B-B14F-4D97-AF65-F5344CB8AC3E}">
        <p14:creationId xmlns:p14="http://schemas.microsoft.com/office/powerpoint/2010/main" val="1456459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drive.google.com/file/d/14ijFs7WcRg-5lQhaS3vyNiW47IInxfgk/view?usp=sharing"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03" name="Oval 202">
            <a:extLst>
              <a:ext uri="{FF2B5EF4-FFF2-40B4-BE49-F238E27FC236}">
                <a16:creationId xmlns:a16="http://schemas.microsoft.com/office/drawing/2014/main" id="{DCCF65E0-3018-4711-8152-57A574F3DB76}"/>
              </a:ext>
            </a:extLst>
          </p:cNvPr>
          <p:cNvSpPr/>
          <p:nvPr/>
        </p:nvSpPr>
        <p:spPr>
          <a:xfrm>
            <a:off x="670989" y="478487"/>
            <a:ext cx="5136805" cy="513680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F6F38252-29AE-48B3-AB6D-BC45C80341C3}"/>
              </a:ext>
            </a:extLst>
          </p:cNvPr>
          <p:cNvSpPr/>
          <p:nvPr/>
        </p:nvSpPr>
        <p:spPr>
          <a:xfrm>
            <a:off x="2667000" y="0"/>
            <a:ext cx="5715" cy="5715"/>
          </a:xfrm>
          <a:custGeom>
            <a:avLst/>
            <a:gdLst/>
            <a:ahLst/>
            <a:cxnLst/>
            <a:rect l="l" t="t" r="r" b="b"/>
            <a:pathLst>
              <a:path/>
            </a:pathLst>
          </a:custGeom>
          <a:solidFill>
            <a:srgbClr val="BDBDBE"/>
          </a:solidFill>
          <a:ln w="571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30260E7-462D-4DE2-9A5B-D6E98D0F2702}"/>
              </a:ext>
            </a:extLst>
          </p:cNvPr>
          <p:cNvSpPr/>
          <p:nvPr/>
        </p:nvSpPr>
        <p:spPr>
          <a:xfrm>
            <a:off x="2667000" y="0"/>
            <a:ext cx="5715" cy="5715"/>
          </a:xfrm>
          <a:custGeom>
            <a:avLst/>
            <a:gdLst/>
            <a:ahLst/>
            <a:cxnLst/>
            <a:rect l="l" t="t" r="r" b="b"/>
            <a:pathLst>
              <a:path/>
            </a:pathLst>
          </a:custGeom>
          <a:solidFill>
            <a:srgbClr val="BDBDBE"/>
          </a:solidFill>
          <a:ln w="571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A53F066-9A96-46EF-BB43-E068BCD776EC}"/>
              </a:ext>
            </a:extLst>
          </p:cNvPr>
          <p:cNvSpPr/>
          <p:nvPr/>
        </p:nvSpPr>
        <p:spPr>
          <a:xfrm>
            <a:off x="2667000" y="0"/>
            <a:ext cx="5715" cy="5715"/>
          </a:xfrm>
          <a:custGeom>
            <a:avLst/>
            <a:gdLst/>
            <a:ahLst/>
            <a:cxnLst/>
            <a:rect l="l" t="t" r="r" b="b"/>
            <a:pathLst>
              <a:path/>
            </a:pathLst>
          </a:custGeom>
          <a:solidFill>
            <a:srgbClr val="BDBDBE"/>
          </a:solidFill>
          <a:ln w="5715" cap="flat">
            <a:noFill/>
            <a:prstDash val="solid"/>
            <a:miter/>
          </a:ln>
        </p:spPr>
        <p:txBody>
          <a:bodyPr rtlCol="0" anchor="ctr"/>
          <a:lstStyle/>
          <a:p>
            <a:endParaRPr lang="en-US"/>
          </a:p>
        </p:txBody>
      </p:sp>
      <p:grpSp>
        <p:nvGrpSpPr>
          <p:cNvPr id="195" name="Group 194">
            <a:extLst>
              <a:ext uri="{FF2B5EF4-FFF2-40B4-BE49-F238E27FC236}">
                <a16:creationId xmlns:a16="http://schemas.microsoft.com/office/drawing/2014/main" id="{F4A903F6-E58A-41D8-AF45-D349ED39CC8D}"/>
              </a:ext>
            </a:extLst>
          </p:cNvPr>
          <p:cNvGrpSpPr/>
          <p:nvPr/>
        </p:nvGrpSpPr>
        <p:grpSpPr>
          <a:xfrm>
            <a:off x="376664" y="296562"/>
            <a:ext cx="5719336" cy="6561438"/>
            <a:chOff x="3515467" y="967313"/>
            <a:chExt cx="5134319" cy="5890287"/>
          </a:xfrm>
        </p:grpSpPr>
        <p:sp>
          <p:nvSpPr>
            <p:cNvPr id="14" name="Freeform: Shape 13">
              <a:extLst>
                <a:ext uri="{FF2B5EF4-FFF2-40B4-BE49-F238E27FC236}">
                  <a16:creationId xmlns:a16="http://schemas.microsoft.com/office/drawing/2014/main" id="{175A4CAB-C489-4E18-94DC-831CB4C8D75B}"/>
                </a:ext>
              </a:extLst>
            </p:cNvPr>
            <p:cNvSpPr/>
            <p:nvPr/>
          </p:nvSpPr>
          <p:spPr>
            <a:xfrm>
              <a:off x="4417790" y="1550506"/>
              <a:ext cx="2914650" cy="1000125"/>
            </a:xfrm>
            <a:custGeom>
              <a:avLst/>
              <a:gdLst>
                <a:gd name="connsiteX0" fmla="*/ 17888 w 2914650"/>
                <a:gd name="connsiteY0" fmla="*/ 1001299 h 1000125"/>
                <a:gd name="connsiteX1" fmla="*/ 275577 w 2914650"/>
                <a:gd name="connsiteY1" fmla="*/ 639483 h 1000125"/>
                <a:gd name="connsiteX2" fmla="*/ 2909049 w 2914650"/>
                <a:gd name="connsiteY2" fmla="*/ 464603 h 1000125"/>
                <a:gd name="connsiteX3" fmla="*/ 2919279 w 2914650"/>
                <a:gd name="connsiteY3" fmla="*/ 453173 h 1000125"/>
                <a:gd name="connsiteX4" fmla="*/ 264376 w 2914650"/>
                <a:gd name="connsiteY4" fmla="*/ 629138 h 1000125"/>
                <a:gd name="connsiteX5" fmla="*/ 0 w 2914650"/>
                <a:gd name="connsiteY5" fmla="*/ 1001128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650" h="1000125">
                  <a:moveTo>
                    <a:pt x="17888" y="1001299"/>
                  </a:moveTo>
                  <a:cubicBezTo>
                    <a:pt x="89331" y="871026"/>
                    <a:pt x="175816" y="749588"/>
                    <a:pt x="275577" y="639483"/>
                  </a:cubicBezTo>
                  <a:cubicBezTo>
                    <a:pt x="963949" y="-120613"/>
                    <a:pt x="2132267" y="-193193"/>
                    <a:pt x="2909049" y="464603"/>
                  </a:cubicBezTo>
                  <a:lnTo>
                    <a:pt x="2919279" y="453173"/>
                  </a:lnTo>
                  <a:cubicBezTo>
                    <a:pt x="2131655" y="-213693"/>
                    <a:pt x="957102" y="-135843"/>
                    <a:pt x="264376" y="629138"/>
                  </a:cubicBezTo>
                  <a:cubicBezTo>
                    <a:pt x="161832" y="742232"/>
                    <a:pt x="73083" y="867100"/>
                    <a:pt x="0" y="1001128"/>
                  </a:cubicBezTo>
                  <a:close/>
                </a:path>
              </a:pathLst>
            </a:custGeom>
            <a:solidFill>
              <a:srgbClr val="FFFFFF"/>
            </a:solidFill>
            <a:ln w="571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DB0C411-B1D5-42A6-8F55-FE04D057285F}"/>
                </a:ext>
              </a:extLst>
            </p:cNvPr>
            <p:cNvSpPr/>
            <p:nvPr/>
          </p:nvSpPr>
          <p:spPr>
            <a:xfrm>
              <a:off x="4186879" y="3354991"/>
              <a:ext cx="588645" cy="1480185"/>
            </a:xfrm>
            <a:custGeom>
              <a:avLst/>
              <a:gdLst>
                <a:gd name="connsiteX0" fmla="*/ 19228 w 588645"/>
                <a:gd name="connsiteY0" fmla="*/ 0 h 1480185"/>
                <a:gd name="connsiteX1" fmla="*/ 3054 w 588645"/>
                <a:gd name="connsiteY1" fmla="*/ 0 h 1480185"/>
                <a:gd name="connsiteX2" fmla="*/ 2368 w 588645"/>
                <a:gd name="connsiteY2" fmla="*/ 204083 h 1480185"/>
                <a:gd name="connsiteX3" fmla="*/ 582441 w 588645"/>
                <a:gd name="connsiteY3" fmla="*/ 1484243 h 1480185"/>
                <a:gd name="connsiteX4" fmla="*/ 592671 w 588645"/>
                <a:gd name="connsiteY4" fmla="*/ 1472813 h 1480185"/>
                <a:gd name="connsiteX5" fmla="*/ 19228 w 588645"/>
                <a:gd name="connsiteY5" fmla="*/ 0 h 1480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645" h="1480185">
                  <a:moveTo>
                    <a:pt x="19228" y="0"/>
                  </a:moveTo>
                  <a:lnTo>
                    <a:pt x="3054" y="0"/>
                  </a:lnTo>
                  <a:cubicBezTo>
                    <a:pt x="-775" y="67969"/>
                    <a:pt x="-1004" y="136091"/>
                    <a:pt x="2368" y="204083"/>
                  </a:cubicBezTo>
                  <a:cubicBezTo>
                    <a:pt x="25034" y="689252"/>
                    <a:pt x="232597" y="1147326"/>
                    <a:pt x="582441" y="1484243"/>
                  </a:cubicBezTo>
                  <a:lnTo>
                    <a:pt x="592671" y="1472813"/>
                  </a:lnTo>
                  <a:cubicBezTo>
                    <a:pt x="182562" y="1075849"/>
                    <a:pt x="-11119" y="533724"/>
                    <a:pt x="19228" y="0"/>
                  </a:cubicBezTo>
                  <a:close/>
                </a:path>
              </a:pathLst>
            </a:custGeom>
            <a:solidFill>
              <a:srgbClr val="FFFFFF"/>
            </a:solidFill>
            <a:ln w="571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AE3F2A1-81E0-48FB-90DC-F07DCF3E4DCF}"/>
                </a:ext>
              </a:extLst>
            </p:cNvPr>
            <p:cNvSpPr/>
            <p:nvPr/>
          </p:nvSpPr>
          <p:spPr>
            <a:xfrm rot="1056537">
              <a:off x="7978590" y="2717471"/>
              <a:ext cx="68580" cy="102870"/>
            </a:xfrm>
            <a:custGeom>
              <a:avLst/>
              <a:gdLst>
                <a:gd name="connsiteX0" fmla="*/ 72295 w 68580"/>
                <a:gd name="connsiteY0" fmla="*/ 104470 h 102870"/>
                <a:gd name="connsiteX1" fmla="*/ 11087 w 68580"/>
                <a:gd name="connsiteY1" fmla="*/ 0 h 102870"/>
                <a:gd name="connsiteX2" fmla="*/ 0 w 68580"/>
                <a:gd name="connsiteY2" fmla="*/ 12287 h 102870"/>
                <a:gd name="connsiteX3" fmla="*/ 53778 w 68580"/>
                <a:gd name="connsiteY3" fmla="*/ 104470 h 102870"/>
              </a:gdLst>
              <a:ahLst/>
              <a:cxnLst>
                <a:cxn ang="0">
                  <a:pos x="connsiteX0" y="connsiteY0"/>
                </a:cxn>
                <a:cxn ang="0">
                  <a:pos x="connsiteX1" y="connsiteY1"/>
                </a:cxn>
                <a:cxn ang="0">
                  <a:pos x="connsiteX2" y="connsiteY2"/>
                </a:cxn>
                <a:cxn ang="0">
                  <a:pos x="connsiteX3" y="connsiteY3"/>
                </a:cxn>
              </a:cxnLst>
              <a:rect l="l" t="t" r="r" b="b"/>
              <a:pathLst>
                <a:path w="68580" h="102870">
                  <a:moveTo>
                    <a:pt x="72295" y="104470"/>
                  </a:moveTo>
                  <a:cubicBezTo>
                    <a:pt x="53052" y="69037"/>
                    <a:pt x="32650" y="34216"/>
                    <a:pt x="11087" y="0"/>
                  </a:cubicBezTo>
                  <a:lnTo>
                    <a:pt x="0" y="12287"/>
                  </a:lnTo>
                  <a:cubicBezTo>
                    <a:pt x="19048" y="42765"/>
                    <a:pt x="36976" y="73495"/>
                    <a:pt x="53778" y="104470"/>
                  </a:cubicBezTo>
                  <a:close/>
                </a:path>
              </a:pathLst>
            </a:custGeom>
            <a:solidFill>
              <a:srgbClr val="FFFFFF"/>
            </a:solidFill>
            <a:ln w="571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051C184-2B20-4ECF-AB6A-B9B68A0C66F3}"/>
                </a:ext>
              </a:extLst>
            </p:cNvPr>
            <p:cNvSpPr/>
            <p:nvPr/>
          </p:nvSpPr>
          <p:spPr>
            <a:xfrm>
              <a:off x="5248694" y="3354991"/>
              <a:ext cx="2760345" cy="2023110"/>
            </a:xfrm>
            <a:custGeom>
              <a:avLst/>
              <a:gdLst>
                <a:gd name="connsiteX0" fmla="*/ 2762517 w 2760345"/>
                <a:gd name="connsiteY0" fmla="*/ 0 h 2023110"/>
                <a:gd name="connsiteX1" fmla="*/ 2746286 w 2760345"/>
                <a:gd name="connsiteY1" fmla="*/ 0 h 2023110"/>
                <a:gd name="connsiteX2" fmla="*/ 2259197 w 2760345"/>
                <a:gd name="connsiteY2" fmla="*/ 1383945 h 2023110"/>
                <a:gd name="connsiteX3" fmla="*/ 11144 w 2760345"/>
                <a:gd name="connsiteY3" fmla="*/ 1811655 h 2023110"/>
                <a:gd name="connsiteX4" fmla="*/ 0 w 2760345"/>
                <a:gd name="connsiteY4" fmla="*/ 1823942 h 2023110"/>
                <a:gd name="connsiteX5" fmla="*/ 2566075 w 2760345"/>
                <a:gd name="connsiteY5" fmla="*/ 960194 h 2023110"/>
                <a:gd name="connsiteX6" fmla="*/ 2763374 w 2760345"/>
                <a:gd name="connsiteY6" fmla="*/ 14859 h 202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0345" h="2023110">
                  <a:moveTo>
                    <a:pt x="2762517" y="0"/>
                  </a:moveTo>
                  <a:lnTo>
                    <a:pt x="2746286" y="0"/>
                  </a:lnTo>
                  <a:cubicBezTo>
                    <a:pt x="2776650" y="508047"/>
                    <a:pt x="2601074" y="1006909"/>
                    <a:pt x="2259197" y="1383945"/>
                  </a:cubicBezTo>
                  <a:cubicBezTo>
                    <a:pt x="1677353" y="2026425"/>
                    <a:pt x="752551" y="2177530"/>
                    <a:pt x="11144" y="1811655"/>
                  </a:cubicBezTo>
                  <a:lnTo>
                    <a:pt x="0" y="1823942"/>
                  </a:lnTo>
                  <a:cubicBezTo>
                    <a:pt x="947119" y="2294030"/>
                    <a:pt x="2095993" y="1907319"/>
                    <a:pt x="2566075" y="960194"/>
                  </a:cubicBezTo>
                  <a:cubicBezTo>
                    <a:pt x="2711539" y="667118"/>
                    <a:pt x="2779468" y="341654"/>
                    <a:pt x="2763374" y="14859"/>
                  </a:cubicBezTo>
                  <a:close/>
                </a:path>
              </a:pathLst>
            </a:custGeom>
            <a:solidFill>
              <a:srgbClr val="FFFFFF"/>
            </a:solidFill>
            <a:ln w="571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A8730EF-6A2A-4C4A-A41E-5913558CB250}"/>
                </a:ext>
              </a:extLst>
            </p:cNvPr>
            <p:cNvSpPr/>
            <p:nvPr/>
          </p:nvSpPr>
          <p:spPr>
            <a:xfrm>
              <a:off x="6869525" y="5315636"/>
              <a:ext cx="85725" cy="45720"/>
            </a:xfrm>
            <a:custGeom>
              <a:avLst/>
              <a:gdLst>
                <a:gd name="connsiteX0" fmla="*/ 5887 w 85725"/>
                <a:gd name="connsiteY0" fmla="*/ 50749 h 45720"/>
                <a:gd name="connsiteX1" fmla="*/ 89154 w 85725"/>
                <a:gd name="connsiteY1" fmla="*/ 13773 h 45720"/>
                <a:gd name="connsiteX2" fmla="*/ 82639 w 85725"/>
                <a:gd name="connsiteY2" fmla="*/ 0 h 45720"/>
                <a:gd name="connsiteX3" fmla="*/ 0 w 85725"/>
                <a:gd name="connsiteY3" fmla="*/ 36747 h 45720"/>
              </a:gdLst>
              <a:ahLst/>
              <a:cxnLst>
                <a:cxn ang="0">
                  <a:pos x="connsiteX0" y="connsiteY0"/>
                </a:cxn>
                <a:cxn ang="0">
                  <a:pos x="connsiteX1" y="connsiteY1"/>
                </a:cxn>
                <a:cxn ang="0">
                  <a:pos x="connsiteX2" y="connsiteY2"/>
                </a:cxn>
                <a:cxn ang="0">
                  <a:pos x="connsiteX3" y="connsiteY3"/>
                </a:cxn>
              </a:cxnLst>
              <a:rect l="l" t="t" r="r" b="b"/>
              <a:pathLst>
                <a:path w="85725" h="45720">
                  <a:moveTo>
                    <a:pt x="5887" y="50749"/>
                  </a:moveTo>
                  <a:cubicBezTo>
                    <a:pt x="33776" y="39319"/>
                    <a:pt x="61779" y="26632"/>
                    <a:pt x="89154" y="13773"/>
                  </a:cubicBezTo>
                  <a:lnTo>
                    <a:pt x="82639" y="0"/>
                  </a:lnTo>
                  <a:cubicBezTo>
                    <a:pt x="55550" y="12802"/>
                    <a:pt x="27718" y="25203"/>
                    <a:pt x="0" y="36747"/>
                  </a:cubicBezTo>
                  <a:close/>
                </a:path>
              </a:pathLst>
            </a:custGeom>
            <a:solidFill>
              <a:srgbClr val="FFFFFF"/>
            </a:solidFill>
            <a:ln w="571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C1B533E-1702-462D-9D07-661293DCA406}"/>
                </a:ext>
              </a:extLst>
            </p:cNvPr>
            <p:cNvSpPr/>
            <p:nvPr/>
          </p:nvSpPr>
          <p:spPr>
            <a:xfrm>
              <a:off x="6699561" y="5385587"/>
              <a:ext cx="85725" cy="40005"/>
            </a:xfrm>
            <a:custGeom>
              <a:avLst/>
              <a:gdLst>
                <a:gd name="connsiteX0" fmla="*/ 4744 w 85725"/>
                <a:gd name="connsiteY0" fmla="*/ 43663 h 40005"/>
                <a:gd name="connsiteX1" fmla="*/ 90983 w 85725"/>
                <a:gd name="connsiteY1" fmla="*/ 14230 h 40005"/>
                <a:gd name="connsiteX2" fmla="*/ 85725 w 85725"/>
                <a:gd name="connsiteY2" fmla="*/ 0 h 40005"/>
                <a:gd name="connsiteX3" fmla="*/ 0 w 85725"/>
                <a:gd name="connsiteY3" fmla="*/ 29204 h 40005"/>
              </a:gdLst>
              <a:ahLst/>
              <a:cxnLst>
                <a:cxn ang="0">
                  <a:pos x="connsiteX0" y="connsiteY0"/>
                </a:cxn>
                <a:cxn ang="0">
                  <a:pos x="connsiteX1" y="connsiteY1"/>
                </a:cxn>
                <a:cxn ang="0">
                  <a:pos x="connsiteX2" y="connsiteY2"/>
                </a:cxn>
                <a:cxn ang="0">
                  <a:pos x="connsiteX3" y="connsiteY3"/>
                </a:cxn>
              </a:cxnLst>
              <a:rect l="l" t="t" r="r" b="b"/>
              <a:pathLst>
                <a:path w="85725" h="40005">
                  <a:moveTo>
                    <a:pt x="4744" y="43663"/>
                  </a:moveTo>
                  <a:cubicBezTo>
                    <a:pt x="33319" y="34519"/>
                    <a:pt x="62579" y="24632"/>
                    <a:pt x="90983" y="14230"/>
                  </a:cubicBezTo>
                  <a:lnTo>
                    <a:pt x="85725" y="0"/>
                  </a:lnTo>
                  <a:cubicBezTo>
                    <a:pt x="57550" y="10344"/>
                    <a:pt x="28575" y="20174"/>
                    <a:pt x="0" y="29204"/>
                  </a:cubicBezTo>
                  <a:close/>
                </a:path>
              </a:pathLst>
            </a:custGeom>
            <a:solidFill>
              <a:srgbClr val="FFFFFF"/>
            </a:solidFill>
            <a:ln w="571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81035D1-91C6-4E6A-9B74-67369C117925}"/>
                </a:ext>
              </a:extLst>
            </p:cNvPr>
            <p:cNvSpPr/>
            <p:nvPr/>
          </p:nvSpPr>
          <p:spPr>
            <a:xfrm>
              <a:off x="6525082" y="5439994"/>
              <a:ext cx="91440" cy="34290"/>
            </a:xfrm>
            <a:custGeom>
              <a:avLst/>
              <a:gdLst>
                <a:gd name="connsiteX0" fmla="*/ 0 w 91440"/>
                <a:gd name="connsiteY0" fmla="*/ 21488 h 34290"/>
                <a:gd name="connsiteX1" fmla="*/ 3258 w 91440"/>
                <a:gd name="connsiteY1" fmla="*/ 36347 h 34290"/>
                <a:gd name="connsiteX2" fmla="*/ 91726 w 91440"/>
                <a:gd name="connsiteY2" fmla="*/ 14630 h 34290"/>
                <a:gd name="connsiteX3" fmla="*/ 87840 w 91440"/>
                <a:gd name="connsiteY3" fmla="*/ 0 h 34290"/>
                <a:gd name="connsiteX4" fmla="*/ 0 w 91440"/>
                <a:gd name="connsiteY4" fmla="*/ 2148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 h="34290">
                  <a:moveTo>
                    <a:pt x="0" y="21488"/>
                  </a:moveTo>
                  <a:lnTo>
                    <a:pt x="3258" y="36347"/>
                  </a:lnTo>
                  <a:cubicBezTo>
                    <a:pt x="32747" y="29775"/>
                    <a:pt x="62579" y="22460"/>
                    <a:pt x="91726" y="14630"/>
                  </a:cubicBezTo>
                  <a:lnTo>
                    <a:pt x="87840" y="0"/>
                  </a:lnTo>
                  <a:cubicBezTo>
                    <a:pt x="58864" y="7772"/>
                    <a:pt x="29318" y="15030"/>
                    <a:pt x="0" y="21488"/>
                  </a:cubicBezTo>
                  <a:close/>
                </a:path>
              </a:pathLst>
            </a:custGeom>
            <a:solidFill>
              <a:srgbClr val="FFFFFF"/>
            </a:solidFill>
            <a:ln w="5715" cap="flat">
              <a:noFill/>
              <a:prstDash val="solid"/>
              <a:miter/>
            </a:ln>
          </p:spPr>
          <p:txBody>
            <a:bodyPr rtlCol="0" anchor="ctr"/>
            <a:lstStyle/>
            <a:p>
              <a:endParaRPr lang="en-US"/>
            </a:p>
          </p:txBody>
        </p:sp>
        <p:grpSp>
          <p:nvGrpSpPr>
            <p:cNvPr id="188" name="Group 187">
              <a:extLst>
                <a:ext uri="{FF2B5EF4-FFF2-40B4-BE49-F238E27FC236}">
                  <a16:creationId xmlns:a16="http://schemas.microsoft.com/office/drawing/2014/main" id="{73E54EC6-E76A-41F7-A249-B68A5DD7E458}"/>
                </a:ext>
              </a:extLst>
            </p:cNvPr>
            <p:cNvGrpSpPr/>
            <p:nvPr/>
          </p:nvGrpSpPr>
          <p:grpSpPr>
            <a:xfrm>
              <a:off x="4236510" y="4379062"/>
              <a:ext cx="1103681" cy="1010183"/>
              <a:chOff x="4236510" y="4379062"/>
              <a:chExt cx="1103681" cy="1010183"/>
            </a:xfrm>
          </p:grpSpPr>
          <p:sp>
            <p:nvSpPr>
              <p:cNvPr id="19" name="Freeform: Shape 18">
                <a:extLst>
                  <a:ext uri="{FF2B5EF4-FFF2-40B4-BE49-F238E27FC236}">
                    <a16:creationId xmlns:a16="http://schemas.microsoft.com/office/drawing/2014/main" id="{6EC1B343-AE7D-40BB-BB07-B02E57F58CF0}"/>
                  </a:ext>
                </a:extLst>
              </p:cNvPr>
              <p:cNvSpPr/>
              <p:nvPr/>
            </p:nvSpPr>
            <p:spPr>
              <a:xfrm>
                <a:off x="4427220" y="4686300"/>
                <a:ext cx="62865" cy="80010"/>
              </a:xfrm>
              <a:custGeom>
                <a:avLst/>
                <a:gdLst>
                  <a:gd name="connsiteX0" fmla="*/ 12059 w 62865"/>
                  <a:gd name="connsiteY0" fmla="*/ 0 h 80010"/>
                  <a:gd name="connsiteX1" fmla="*/ 0 w 62865"/>
                  <a:gd name="connsiteY1" fmla="*/ 9030 h 80010"/>
                  <a:gd name="connsiteX2" fmla="*/ 56007 w 62865"/>
                  <a:gd name="connsiteY2" fmla="*/ 80810 h 80010"/>
                  <a:gd name="connsiteX3" fmla="*/ 67723 w 62865"/>
                  <a:gd name="connsiteY3" fmla="*/ 71209 h 80010"/>
                  <a:gd name="connsiteX4" fmla="*/ 12059 w 62865"/>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5" h="80010">
                    <a:moveTo>
                      <a:pt x="12059" y="0"/>
                    </a:moveTo>
                    <a:lnTo>
                      <a:pt x="0" y="9030"/>
                    </a:lnTo>
                    <a:cubicBezTo>
                      <a:pt x="18059" y="33319"/>
                      <a:pt x="36919" y="57436"/>
                      <a:pt x="56007" y="80810"/>
                    </a:cubicBezTo>
                    <a:lnTo>
                      <a:pt x="67723" y="71209"/>
                    </a:lnTo>
                    <a:cubicBezTo>
                      <a:pt x="48692" y="48063"/>
                      <a:pt x="30004" y="24060"/>
                      <a:pt x="12059" y="0"/>
                    </a:cubicBezTo>
                    <a:close/>
                  </a:path>
                </a:pathLst>
              </a:custGeom>
              <a:solidFill>
                <a:srgbClr val="FFFFFF"/>
              </a:solidFill>
              <a:ln w="571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9B27D0D-9CF2-4C6E-A5A9-51B65DA5C272}"/>
                  </a:ext>
                </a:extLst>
              </p:cNvPr>
              <p:cNvSpPr/>
              <p:nvPr/>
            </p:nvSpPr>
            <p:spPr>
              <a:xfrm>
                <a:off x="4324979" y="4536910"/>
                <a:ext cx="57150" cy="80010"/>
              </a:xfrm>
              <a:custGeom>
                <a:avLst/>
                <a:gdLst>
                  <a:gd name="connsiteX0" fmla="*/ 12916 w 57150"/>
                  <a:gd name="connsiteY0" fmla="*/ 0 h 80010"/>
                  <a:gd name="connsiteX1" fmla="*/ 0 w 57150"/>
                  <a:gd name="connsiteY1" fmla="*/ 7944 h 80010"/>
                  <a:gd name="connsiteX2" fmla="*/ 49378 w 57150"/>
                  <a:gd name="connsiteY2" fmla="*/ 84296 h 80010"/>
                  <a:gd name="connsiteX3" fmla="*/ 61951 w 57150"/>
                  <a:gd name="connsiteY3" fmla="*/ 75781 h 80010"/>
                  <a:gd name="connsiteX4" fmla="*/ 12916 w 57150"/>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80010">
                    <a:moveTo>
                      <a:pt x="12916" y="0"/>
                    </a:moveTo>
                    <a:lnTo>
                      <a:pt x="0" y="7944"/>
                    </a:lnTo>
                    <a:cubicBezTo>
                      <a:pt x="15831" y="33661"/>
                      <a:pt x="32461" y="59379"/>
                      <a:pt x="49378" y="84296"/>
                    </a:cubicBezTo>
                    <a:lnTo>
                      <a:pt x="61951" y="75781"/>
                    </a:lnTo>
                    <a:cubicBezTo>
                      <a:pt x="45091" y="51035"/>
                      <a:pt x="28632" y="25546"/>
                      <a:pt x="12916" y="0"/>
                    </a:cubicBezTo>
                    <a:close/>
                  </a:path>
                </a:pathLst>
              </a:custGeom>
              <a:solidFill>
                <a:srgbClr val="FFFFFF"/>
              </a:solidFill>
              <a:ln w="571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0E9113-A922-437D-B891-B4CF426753CE}"/>
                  </a:ext>
                </a:extLst>
              </p:cNvPr>
              <p:cNvSpPr/>
              <p:nvPr/>
            </p:nvSpPr>
            <p:spPr>
              <a:xfrm>
                <a:off x="4669365" y="4955591"/>
                <a:ext cx="74295" cy="68580"/>
              </a:xfrm>
              <a:custGeom>
                <a:avLst/>
                <a:gdLst>
                  <a:gd name="connsiteX0" fmla="*/ 10344 w 74295"/>
                  <a:gd name="connsiteY0" fmla="*/ 0 h 68580"/>
                  <a:gd name="connsiteX1" fmla="*/ 0 w 74295"/>
                  <a:gd name="connsiteY1" fmla="*/ 11030 h 68580"/>
                  <a:gd name="connsiteX2" fmla="*/ 67780 w 74295"/>
                  <a:gd name="connsiteY2" fmla="*/ 71895 h 68580"/>
                  <a:gd name="connsiteX3" fmla="*/ 77610 w 74295"/>
                  <a:gd name="connsiteY3" fmla="*/ 60465 h 68580"/>
                  <a:gd name="connsiteX4" fmla="*/ 10344 w 74295"/>
                  <a:gd name="connsiteY4" fmla="*/ 0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 h="68580">
                    <a:moveTo>
                      <a:pt x="10344" y="0"/>
                    </a:moveTo>
                    <a:lnTo>
                      <a:pt x="0" y="11030"/>
                    </a:lnTo>
                    <a:cubicBezTo>
                      <a:pt x="22003" y="31718"/>
                      <a:pt x="44806" y="52178"/>
                      <a:pt x="67780" y="71895"/>
                    </a:cubicBezTo>
                    <a:lnTo>
                      <a:pt x="77610" y="60465"/>
                    </a:lnTo>
                    <a:cubicBezTo>
                      <a:pt x="55035" y="40862"/>
                      <a:pt x="32175" y="20517"/>
                      <a:pt x="10344" y="0"/>
                    </a:cubicBezTo>
                    <a:close/>
                  </a:path>
                </a:pathLst>
              </a:custGeom>
              <a:solidFill>
                <a:srgbClr val="FFFFFF"/>
              </a:solidFill>
              <a:ln w="571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7058E55-5A6D-4E01-820E-61A24E3ACFDC}"/>
                  </a:ext>
                </a:extLst>
              </p:cNvPr>
              <p:cNvSpPr/>
              <p:nvPr/>
            </p:nvSpPr>
            <p:spPr>
              <a:xfrm>
                <a:off x="4236510" y="4379062"/>
                <a:ext cx="51435" cy="85725"/>
              </a:xfrm>
              <a:custGeom>
                <a:avLst/>
                <a:gdLst>
                  <a:gd name="connsiteX0" fmla="*/ 13545 w 51435"/>
                  <a:gd name="connsiteY0" fmla="*/ 0 h 85725"/>
                  <a:gd name="connsiteX1" fmla="*/ 0 w 51435"/>
                  <a:gd name="connsiteY1" fmla="*/ 6801 h 85725"/>
                  <a:gd name="connsiteX2" fmla="*/ 42520 w 51435"/>
                  <a:gd name="connsiteY2" fmla="*/ 87383 h 85725"/>
                  <a:gd name="connsiteX3" fmla="*/ 55721 w 51435"/>
                  <a:gd name="connsiteY3" fmla="*/ 80010 h 85725"/>
                  <a:gd name="connsiteX4" fmla="*/ 13545 w 51435"/>
                  <a:gd name="connsiteY4" fmla="*/ 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85725">
                    <a:moveTo>
                      <a:pt x="13545" y="0"/>
                    </a:moveTo>
                    <a:lnTo>
                      <a:pt x="0" y="6801"/>
                    </a:lnTo>
                    <a:cubicBezTo>
                      <a:pt x="13487" y="33833"/>
                      <a:pt x="27832" y="60922"/>
                      <a:pt x="42520" y="87383"/>
                    </a:cubicBezTo>
                    <a:lnTo>
                      <a:pt x="55721" y="80010"/>
                    </a:lnTo>
                    <a:cubicBezTo>
                      <a:pt x="41205" y="53778"/>
                      <a:pt x="27032" y="26861"/>
                      <a:pt x="13545" y="0"/>
                    </a:cubicBezTo>
                    <a:close/>
                  </a:path>
                </a:pathLst>
              </a:custGeom>
              <a:solidFill>
                <a:srgbClr val="FFFFFF"/>
              </a:solidFill>
              <a:ln w="571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8B76AD7-9B71-46B5-BEDA-291B4BBF1EE0}"/>
                  </a:ext>
                </a:extLst>
              </p:cNvPr>
              <p:cNvSpPr/>
              <p:nvPr/>
            </p:nvSpPr>
            <p:spPr>
              <a:xfrm>
                <a:off x="4807496" y="5073434"/>
                <a:ext cx="80010" cy="62865"/>
              </a:xfrm>
              <a:custGeom>
                <a:avLst/>
                <a:gdLst>
                  <a:gd name="connsiteX0" fmla="*/ 9373 w 80010"/>
                  <a:gd name="connsiteY0" fmla="*/ 0 h 62865"/>
                  <a:gd name="connsiteX1" fmla="*/ 0 w 80010"/>
                  <a:gd name="connsiteY1" fmla="*/ 11945 h 62865"/>
                  <a:gd name="connsiteX2" fmla="*/ 72866 w 80010"/>
                  <a:gd name="connsiteY2" fmla="*/ 66637 h 62865"/>
                  <a:gd name="connsiteX3" fmla="*/ 81724 w 80010"/>
                  <a:gd name="connsiteY3" fmla="*/ 54293 h 62865"/>
                  <a:gd name="connsiteX4" fmla="*/ 9373 w 80010"/>
                  <a:gd name="connsiteY4" fmla="*/ 0 h 62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 h="62865">
                    <a:moveTo>
                      <a:pt x="9373" y="0"/>
                    </a:moveTo>
                    <a:lnTo>
                      <a:pt x="0" y="11945"/>
                    </a:lnTo>
                    <a:cubicBezTo>
                      <a:pt x="23831" y="30632"/>
                      <a:pt x="48349" y="49035"/>
                      <a:pt x="72866" y="66637"/>
                    </a:cubicBezTo>
                    <a:lnTo>
                      <a:pt x="81724" y="54293"/>
                    </a:lnTo>
                    <a:cubicBezTo>
                      <a:pt x="57321" y="36862"/>
                      <a:pt x="32975" y="18631"/>
                      <a:pt x="9373" y="0"/>
                    </a:cubicBezTo>
                    <a:close/>
                  </a:path>
                </a:pathLst>
              </a:custGeom>
              <a:solidFill>
                <a:srgbClr val="FFFFFF"/>
              </a:solidFill>
              <a:ln w="571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3297B0C-C229-403F-A11C-5590D349012C}"/>
                  </a:ext>
                </a:extLst>
              </p:cNvPr>
              <p:cNvSpPr/>
              <p:nvPr/>
            </p:nvSpPr>
            <p:spPr>
              <a:xfrm>
                <a:off x="4955629" y="5178819"/>
                <a:ext cx="80010" cy="57150"/>
              </a:xfrm>
              <a:custGeom>
                <a:avLst/>
                <a:gdLst>
                  <a:gd name="connsiteX0" fmla="*/ 8287 w 80010"/>
                  <a:gd name="connsiteY0" fmla="*/ 0 h 57150"/>
                  <a:gd name="connsiteX1" fmla="*/ 0 w 80010"/>
                  <a:gd name="connsiteY1" fmla="*/ 12687 h 57150"/>
                  <a:gd name="connsiteX2" fmla="*/ 77438 w 80010"/>
                  <a:gd name="connsiteY2" fmla="*/ 60808 h 57150"/>
                  <a:gd name="connsiteX3" fmla="*/ 85153 w 80010"/>
                  <a:gd name="connsiteY3" fmla="*/ 47777 h 57150"/>
                  <a:gd name="connsiteX4" fmla="*/ 8287 w 80010"/>
                  <a:gd name="connsiteY4" fmla="*/ 0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 h="57150">
                    <a:moveTo>
                      <a:pt x="8287" y="0"/>
                    </a:moveTo>
                    <a:lnTo>
                      <a:pt x="0" y="12687"/>
                    </a:lnTo>
                    <a:cubicBezTo>
                      <a:pt x="25318" y="29204"/>
                      <a:pt x="51435" y="45434"/>
                      <a:pt x="77438" y="60808"/>
                    </a:cubicBezTo>
                    <a:lnTo>
                      <a:pt x="85153" y="47777"/>
                    </a:lnTo>
                    <a:cubicBezTo>
                      <a:pt x="59322" y="32461"/>
                      <a:pt x="33433" y="16459"/>
                      <a:pt x="8287" y="0"/>
                    </a:cubicBezTo>
                    <a:close/>
                  </a:path>
                </a:pathLst>
              </a:custGeom>
              <a:solidFill>
                <a:srgbClr val="FFFFFF"/>
              </a:solidFill>
              <a:ln w="571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B015E52-890E-4D31-BF94-8F8490C41535}"/>
                  </a:ext>
                </a:extLst>
              </p:cNvPr>
              <p:cNvSpPr/>
              <p:nvPr/>
            </p:nvSpPr>
            <p:spPr>
              <a:xfrm>
                <a:off x="5277326" y="5349240"/>
                <a:ext cx="62865" cy="40005"/>
              </a:xfrm>
              <a:custGeom>
                <a:avLst/>
                <a:gdLst>
                  <a:gd name="connsiteX0" fmla="*/ 62408 w 62865"/>
                  <a:gd name="connsiteY0" fmla="*/ 22860 h 40005"/>
                  <a:gd name="connsiteX1" fmla="*/ 5715 w 62865"/>
                  <a:gd name="connsiteY1" fmla="*/ 0 h 40005"/>
                  <a:gd name="connsiteX2" fmla="*/ 0 w 62865"/>
                  <a:gd name="connsiteY2" fmla="*/ 13945 h 40005"/>
                  <a:gd name="connsiteX3" fmla="*/ 64808 w 62865"/>
                  <a:gd name="connsiteY3" fmla="*/ 40005 h 40005"/>
                </a:gdLst>
                <a:ahLst/>
                <a:cxnLst>
                  <a:cxn ang="0">
                    <a:pos x="connsiteX0" y="connsiteY0"/>
                  </a:cxn>
                  <a:cxn ang="0">
                    <a:pos x="connsiteX1" y="connsiteY1"/>
                  </a:cxn>
                  <a:cxn ang="0">
                    <a:pos x="connsiteX2" y="connsiteY2"/>
                  </a:cxn>
                  <a:cxn ang="0">
                    <a:pos x="connsiteX3" y="connsiteY3"/>
                  </a:cxn>
                </a:cxnLst>
                <a:rect l="l" t="t" r="r" b="b"/>
                <a:pathLst>
                  <a:path w="62865" h="40005">
                    <a:moveTo>
                      <a:pt x="62408" y="22860"/>
                    </a:moveTo>
                    <a:cubicBezTo>
                      <a:pt x="43377" y="15488"/>
                      <a:pt x="24403" y="7830"/>
                      <a:pt x="5715" y="0"/>
                    </a:cubicBezTo>
                    <a:lnTo>
                      <a:pt x="0" y="13945"/>
                    </a:lnTo>
                    <a:cubicBezTo>
                      <a:pt x="21317" y="22974"/>
                      <a:pt x="43091" y="31661"/>
                      <a:pt x="64808" y="40005"/>
                    </a:cubicBezTo>
                    <a:close/>
                  </a:path>
                </a:pathLst>
              </a:custGeom>
              <a:solidFill>
                <a:srgbClr val="FFFFFF"/>
              </a:solidFill>
              <a:ln w="571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5DA4ECE-4067-4766-9884-E0E131988363}"/>
                  </a:ext>
                </a:extLst>
              </p:cNvPr>
              <p:cNvSpPr/>
              <p:nvPr/>
            </p:nvSpPr>
            <p:spPr>
              <a:xfrm>
                <a:off x="5112563" y="5270944"/>
                <a:ext cx="85725" cy="51435"/>
              </a:xfrm>
              <a:custGeom>
                <a:avLst/>
                <a:gdLst>
                  <a:gd name="connsiteX0" fmla="*/ 7087 w 85725"/>
                  <a:gd name="connsiteY0" fmla="*/ 0 h 51435"/>
                  <a:gd name="connsiteX1" fmla="*/ 0 w 85725"/>
                  <a:gd name="connsiteY1" fmla="*/ 13316 h 51435"/>
                  <a:gd name="connsiteX2" fmla="*/ 81382 w 85725"/>
                  <a:gd name="connsiteY2" fmla="*/ 54464 h 51435"/>
                  <a:gd name="connsiteX3" fmla="*/ 87954 w 85725"/>
                  <a:gd name="connsiteY3" fmla="*/ 40805 h 51435"/>
                  <a:gd name="connsiteX4" fmla="*/ 7087 w 8572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51435">
                    <a:moveTo>
                      <a:pt x="7087" y="0"/>
                    </a:moveTo>
                    <a:lnTo>
                      <a:pt x="0" y="13316"/>
                    </a:lnTo>
                    <a:cubicBezTo>
                      <a:pt x="26689" y="27604"/>
                      <a:pt x="54064" y="41434"/>
                      <a:pt x="81382" y="54464"/>
                    </a:cubicBezTo>
                    <a:lnTo>
                      <a:pt x="87954" y="40805"/>
                    </a:lnTo>
                    <a:cubicBezTo>
                      <a:pt x="60808" y="27832"/>
                      <a:pt x="33661" y="14116"/>
                      <a:pt x="7087" y="0"/>
                    </a:cubicBezTo>
                    <a:close/>
                  </a:path>
                </a:pathLst>
              </a:custGeom>
              <a:solidFill>
                <a:srgbClr val="FFFFFF"/>
              </a:solidFill>
              <a:ln w="571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E11F8F2-14D9-4DC6-9268-C57441C80C1D}"/>
                  </a:ext>
                </a:extLst>
              </p:cNvPr>
              <p:cNvSpPr/>
              <p:nvPr/>
            </p:nvSpPr>
            <p:spPr>
              <a:xfrm>
                <a:off x="4542092" y="4826203"/>
                <a:ext cx="68580" cy="74295"/>
              </a:xfrm>
              <a:custGeom>
                <a:avLst/>
                <a:gdLst>
                  <a:gd name="connsiteX0" fmla="*/ 11430 w 68580"/>
                  <a:gd name="connsiteY0" fmla="*/ 0 h 74295"/>
                  <a:gd name="connsiteX1" fmla="*/ 0 w 68580"/>
                  <a:gd name="connsiteY1" fmla="*/ 10116 h 74295"/>
                  <a:gd name="connsiteX2" fmla="*/ 62122 w 68580"/>
                  <a:gd name="connsiteY2" fmla="*/ 76638 h 74295"/>
                  <a:gd name="connsiteX3" fmla="*/ 72980 w 68580"/>
                  <a:gd name="connsiteY3" fmla="*/ 66065 h 74295"/>
                  <a:gd name="connsiteX4" fmla="*/ 11430 w 68580"/>
                  <a:gd name="connsiteY4" fmla="*/ 0 h 74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74295">
                    <a:moveTo>
                      <a:pt x="11430" y="0"/>
                    </a:moveTo>
                    <a:lnTo>
                      <a:pt x="0" y="10116"/>
                    </a:lnTo>
                    <a:cubicBezTo>
                      <a:pt x="20117" y="32633"/>
                      <a:pt x="41034" y="55035"/>
                      <a:pt x="62122" y="76638"/>
                    </a:cubicBezTo>
                    <a:lnTo>
                      <a:pt x="72980" y="66065"/>
                    </a:lnTo>
                    <a:cubicBezTo>
                      <a:pt x="52121" y="44634"/>
                      <a:pt x="31433" y="22403"/>
                      <a:pt x="11430" y="0"/>
                    </a:cubicBezTo>
                    <a:close/>
                  </a:path>
                </a:pathLst>
              </a:custGeom>
              <a:solidFill>
                <a:srgbClr val="FFFFFF"/>
              </a:solidFill>
              <a:ln w="5715" cap="flat">
                <a:noFill/>
                <a:prstDash val="solid"/>
                <a:miter/>
              </a:ln>
            </p:spPr>
            <p:txBody>
              <a:bodyPr rtlCol="0" anchor="ctr"/>
              <a:lstStyle/>
              <a:p>
                <a:endParaRPr lang="en-US"/>
              </a:p>
            </p:txBody>
          </p:sp>
        </p:grpSp>
        <p:grpSp>
          <p:nvGrpSpPr>
            <p:cNvPr id="187" name="Group 186">
              <a:extLst>
                <a:ext uri="{FF2B5EF4-FFF2-40B4-BE49-F238E27FC236}">
                  <a16:creationId xmlns:a16="http://schemas.microsoft.com/office/drawing/2014/main" id="{58D7EB18-866A-4C1F-BEE0-02F8F019F515}"/>
                </a:ext>
              </a:extLst>
            </p:cNvPr>
            <p:cNvGrpSpPr/>
            <p:nvPr/>
          </p:nvGrpSpPr>
          <p:grpSpPr>
            <a:xfrm>
              <a:off x="4239882" y="1795710"/>
              <a:ext cx="630536" cy="748837"/>
              <a:chOff x="4239882" y="1795710"/>
              <a:chExt cx="630536" cy="748837"/>
            </a:xfrm>
          </p:grpSpPr>
          <p:sp>
            <p:nvSpPr>
              <p:cNvPr id="33" name="Freeform: Shape 32">
                <a:extLst>
                  <a:ext uri="{FF2B5EF4-FFF2-40B4-BE49-F238E27FC236}">
                    <a16:creationId xmlns:a16="http://schemas.microsoft.com/office/drawing/2014/main" id="{501DAF23-3120-43FC-BA23-68B96F43195B}"/>
                  </a:ext>
                </a:extLst>
              </p:cNvPr>
              <p:cNvSpPr/>
              <p:nvPr/>
            </p:nvSpPr>
            <p:spPr>
              <a:xfrm>
                <a:off x="4432192" y="2158098"/>
                <a:ext cx="62865" cy="80010"/>
              </a:xfrm>
              <a:custGeom>
                <a:avLst/>
                <a:gdLst>
                  <a:gd name="connsiteX0" fmla="*/ 67666 w 62865"/>
                  <a:gd name="connsiteY0" fmla="*/ 9658 h 80010"/>
                  <a:gd name="connsiteX1" fmla="*/ 56236 w 62865"/>
                  <a:gd name="connsiteY1" fmla="*/ 0 h 80010"/>
                  <a:gd name="connsiteX2" fmla="*/ 0 w 62865"/>
                  <a:gd name="connsiteY2" fmla="*/ 71723 h 80010"/>
                  <a:gd name="connsiteX3" fmla="*/ 12173 w 62865"/>
                  <a:gd name="connsiteY3" fmla="*/ 80810 h 80010"/>
                  <a:gd name="connsiteX4" fmla="*/ 67666 w 62865"/>
                  <a:gd name="connsiteY4" fmla="*/ 9658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5" h="80010">
                    <a:moveTo>
                      <a:pt x="67666" y="9658"/>
                    </a:moveTo>
                    <a:lnTo>
                      <a:pt x="56236" y="0"/>
                    </a:lnTo>
                    <a:cubicBezTo>
                      <a:pt x="37033" y="23432"/>
                      <a:pt x="18117" y="47549"/>
                      <a:pt x="0" y="71723"/>
                    </a:cubicBezTo>
                    <a:lnTo>
                      <a:pt x="12173" y="80810"/>
                    </a:lnTo>
                    <a:cubicBezTo>
                      <a:pt x="29832" y="56807"/>
                      <a:pt x="48578" y="32918"/>
                      <a:pt x="67666" y="9658"/>
                    </a:cubicBezTo>
                    <a:close/>
                  </a:path>
                </a:pathLst>
              </a:custGeom>
              <a:solidFill>
                <a:srgbClr val="FFFFFF"/>
              </a:solidFill>
              <a:ln w="571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D84CDD6-2712-4E08-80D6-5334FC86FAF9}"/>
                  </a:ext>
                </a:extLst>
              </p:cNvPr>
              <p:cNvSpPr/>
              <p:nvPr/>
            </p:nvSpPr>
            <p:spPr>
              <a:xfrm>
                <a:off x="4674965" y="1898294"/>
                <a:ext cx="74295" cy="68580"/>
              </a:xfrm>
              <a:custGeom>
                <a:avLst/>
                <a:gdLst>
                  <a:gd name="connsiteX0" fmla="*/ 67837 w 74295"/>
                  <a:gd name="connsiteY0" fmla="*/ 0 h 68580"/>
                  <a:gd name="connsiteX1" fmla="*/ 0 w 74295"/>
                  <a:gd name="connsiteY1" fmla="*/ 60636 h 68580"/>
                  <a:gd name="connsiteX2" fmla="*/ 10344 w 74295"/>
                  <a:gd name="connsiteY2" fmla="*/ 71723 h 68580"/>
                  <a:gd name="connsiteX3" fmla="*/ 77724 w 74295"/>
                  <a:gd name="connsiteY3" fmla="*/ 11487 h 68580"/>
                </a:gdLst>
                <a:ahLst/>
                <a:cxnLst>
                  <a:cxn ang="0">
                    <a:pos x="connsiteX0" y="connsiteY0"/>
                  </a:cxn>
                  <a:cxn ang="0">
                    <a:pos x="connsiteX1" y="connsiteY1"/>
                  </a:cxn>
                  <a:cxn ang="0">
                    <a:pos x="connsiteX2" y="connsiteY2"/>
                  </a:cxn>
                  <a:cxn ang="0">
                    <a:pos x="connsiteX3" y="connsiteY3"/>
                  </a:cxn>
                </a:cxnLst>
                <a:rect l="l" t="t" r="r" b="b"/>
                <a:pathLst>
                  <a:path w="74295" h="68580">
                    <a:moveTo>
                      <a:pt x="67837" y="0"/>
                    </a:moveTo>
                    <a:cubicBezTo>
                      <a:pt x="44977" y="19602"/>
                      <a:pt x="22117" y="40005"/>
                      <a:pt x="0" y="60636"/>
                    </a:cubicBezTo>
                    <a:lnTo>
                      <a:pt x="10344" y="71723"/>
                    </a:lnTo>
                    <a:cubicBezTo>
                      <a:pt x="32290" y="51206"/>
                      <a:pt x="54921" y="30975"/>
                      <a:pt x="77724" y="11487"/>
                    </a:cubicBezTo>
                    <a:close/>
                  </a:path>
                </a:pathLst>
              </a:custGeom>
              <a:solidFill>
                <a:srgbClr val="FFFFFF"/>
              </a:solidFill>
              <a:ln w="571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BC4D7C4-6010-466A-AAFF-8BC0FA4CDC15}"/>
                  </a:ext>
                </a:extLst>
              </p:cNvPr>
              <p:cNvSpPr/>
              <p:nvPr/>
            </p:nvSpPr>
            <p:spPr>
              <a:xfrm>
                <a:off x="4547807" y="2022538"/>
                <a:ext cx="68580" cy="74295"/>
              </a:xfrm>
              <a:custGeom>
                <a:avLst/>
                <a:gdLst>
                  <a:gd name="connsiteX0" fmla="*/ 62293 w 68580"/>
                  <a:gd name="connsiteY0" fmla="*/ 0 h 74295"/>
                  <a:gd name="connsiteX1" fmla="*/ 0 w 68580"/>
                  <a:gd name="connsiteY1" fmla="*/ 66465 h 74295"/>
                  <a:gd name="connsiteX2" fmla="*/ 11430 w 68580"/>
                  <a:gd name="connsiteY2" fmla="*/ 76581 h 74295"/>
                  <a:gd name="connsiteX3" fmla="*/ 73266 w 68580"/>
                  <a:gd name="connsiteY3" fmla="*/ 10630 h 74295"/>
                </a:gdLst>
                <a:ahLst/>
                <a:cxnLst>
                  <a:cxn ang="0">
                    <a:pos x="connsiteX0" y="connsiteY0"/>
                  </a:cxn>
                  <a:cxn ang="0">
                    <a:pos x="connsiteX1" y="connsiteY1"/>
                  </a:cxn>
                  <a:cxn ang="0">
                    <a:pos x="connsiteX2" y="connsiteY2"/>
                  </a:cxn>
                  <a:cxn ang="0">
                    <a:pos x="connsiteX3" y="connsiteY3"/>
                  </a:cxn>
                </a:cxnLst>
                <a:rect l="l" t="t" r="r" b="b"/>
                <a:pathLst>
                  <a:path w="68580" h="74295">
                    <a:moveTo>
                      <a:pt x="62293" y="0"/>
                    </a:moveTo>
                    <a:cubicBezTo>
                      <a:pt x="41148" y="21603"/>
                      <a:pt x="20174" y="43891"/>
                      <a:pt x="0" y="66465"/>
                    </a:cubicBezTo>
                    <a:lnTo>
                      <a:pt x="11430" y="76581"/>
                    </a:lnTo>
                    <a:cubicBezTo>
                      <a:pt x="31490" y="54235"/>
                      <a:pt x="52292" y="32004"/>
                      <a:pt x="73266" y="10630"/>
                    </a:cubicBezTo>
                    <a:close/>
                  </a:path>
                </a:pathLst>
              </a:custGeom>
              <a:solidFill>
                <a:srgbClr val="FFFFFF"/>
              </a:solidFill>
              <a:ln w="571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52C9CF3-FC44-4C0B-A4E9-D22357C6AFB0}"/>
                  </a:ext>
                </a:extLst>
              </p:cNvPr>
              <p:cNvSpPr/>
              <p:nvPr/>
            </p:nvSpPr>
            <p:spPr>
              <a:xfrm>
                <a:off x="4813268" y="1795710"/>
                <a:ext cx="57150" cy="51435"/>
              </a:xfrm>
              <a:custGeom>
                <a:avLst/>
                <a:gdLst>
                  <a:gd name="connsiteX0" fmla="*/ 60008 w 57150"/>
                  <a:gd name="connsiteY0" fmla="*/ 0 h 51435"/>
                  <a:gd name="connsiteX1" fmla="*/ 0 w 57150"/>
                  <a:gd name="connsiteY1" fmla="*/ 44977 h 51435"/>
                  <a:gd name="connsiteX2" fmla="*/ 9373 w 57150"/>
                  <a:gd name="connsiteY2" fmla="*/ 56922 h 51435"/>
                  <a:gd name="connsiteX3" fmla="*/ 62236 w 57150"/>
                  <a:gd name="connsiteY3" fmla="*/ 16917 h 51435"/>
                </a:gdLst>
                <a:ahLst/>
                <a:cxnLst>
                  <a:cxn ang="0">
                    <a:pos x="connsiteX0" y="connsiteY0"/>
                  </a:cxn>
                  <a:cxn ang="0">
                    <a:pos x="connsiteX1" y="connsiteY1"/>
                  </a:cxn>
                  <a:cxn ang="0">
                    <a:pos x="connsiteX2" y="connsiteY2"/>
                  </a:cxn>
                  <a:cxn ang="0">
                    <a:pos x="connsiteX3" y="connsiteY3"/>
                  </a:cxn>
                </a:cxnLst>
                <a:rect l="l" t="t" r="r" b="b"/>
                <a:pathLst>
                  <a:path w="57150" h="51435">
                    <a:moveTo>
                      <a:pt x="60008" y="0"/>
                    </a:moveTo>
                    <a:cubicBezTo>
                      <a:pt x="39777" y="14630"/>
                      <a:pt x="19603" y="29661"/>
                      <a:pt x="0" y="44977"/>
                    </a:cubicBezTo>
                    <a:lnTo>
                      <a:pt x="9373" y="56922"/>
                    </a:lnTo>
                    <a:cubicBezTo>
                      <a:pt x="26518" y="43377"/>
                      <a:pt x="44406" y="30118"/>
                      <a:pt x="62236" y="16917"/>
                    </a:cubicBezTo>
                    <a:close/>
                  </a:path>
                </a:pathLst>
              </a:custGeom>
              <a:solidFill>
                <a:srgbClr val="FFFFFF"/>
              </a:solidFill>
              <a:ln w="571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F95059A-1B83-4D1E-B456-FB2101629EA1}"/>
                  </a:ext>
                </a:extLst>
              </p:cNvPr>
              <p:cNvSpPr/>
              <p:nvPr/>
            </p:nvSpPr>
            <p:spPr>
              <a:xfrm>
                <a:off x="4329093" y="2303888"/>
                <a:ext cx="57150" cy="80010"/>
              </a:xfrm>
              <a:custGeom>
                <a:avLst/>
                <a:gdLst>
                  <a:gd name="connsiteX0" fmla="*/ 49778 w 57150"/>
                  <a:gd name="connsiteY0" fmla="*/ 0 h 80010"/>
                  <a:gd name="connsiteX1" fmla="*/ 0 w 57150"/>
                  <a:gd name="connsiteY1" fmla="*/ 76410 h 80010"/>
                  <a:gd name="connsiteX2" fmla="*/ 12859 w 57150"/>
                  <a:gd name="connsiteY2" fmla="*/ 84410 h 80010"/>
                  <a:gd name="connsiteX3" fmla="*/ 62294 w 57150"/>
                  <a:gd name="connsiteY3" fmla="*/ 8573 h 80010"/>
                </a:gdLst>
                <a:ahLst/>
                <a:cxnLst>
                  <a:cxn ang="0">
                    <a:pos x="connsiteX0" y="connsiteY0"/>
                  </a:cxn>
                  <a:cxn ang="0">
                    <a:pos x="connsiteX1" y="connsiteY1"/>
                  </a:cxn>
                  <a:cxn ang="0">
                    <a:pos x="connsiteX2" y="connsiteY2"/>
                  </a:cxn>
                  <a:cxn ang="0">
                    <a:pos x="connsiteX3" y="connsiteY3"/>
                  </a:cxn>
                </a:cxnLst>
                <a:rect l="l" t="t" r="r" b="b"/>
                <a:pathLst>
                  <a:path w="57150" h="80010">
                    <a:moveTo>
                      <a:pt x="49778" y="0"/>
                    </a:moveTo>
                    <a:cubicBezTo>
                      <a:pt x="32633" y="24975"/>
                      <a:pt x="15945" y="50692"/>
                      <a:pt x="0" y="76410"/>
                    </a:cubicBezTo>
                    <a:lnTo>
                      <a:pt x="12859" y="84410"/>
                    </a:lnTo>
                    <a:cubicBezTo>
                      <a:pt x="28689" y="58864"/>
                      <a:pt x="45320" y="33376"/>
                      <a:pt x="62294" y="8573"/>
                    </a:cubicBezTo>
                    <a:close/>
                  </a:path>
                </a:pathLst>
              </a:custGeom>
              <a:solidFill>
                <a:srgbClr val="FFFFFF"/>
              </a:solidFill>
              <a:ln w="571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37C90B0-7773-4B42-A024-19555C70B8F8}"/>
                  </a:ext>
                </a:extLst>
              </p:cNvPr>
              <p:cNvSpPr/>
              <p:nvPr/>
            </p:nvSpPr>
            <p:spPr>
              <a:xfrm>
                <a:off x="4239882" y="2458822"/>
                <a:ext cx="51435" cy="85725"/>
              </a:xfrm>
              <a:custGeom>
                <a:avLst/>
                <a:gdLst>
                  <a:gd name="connsiteX0" fmla="*/ 42863 w 51435"/>
                  <a:gd name="connsiteY0" fmla="*/ 0 h 85725"/>
                  <a:gd name="connsiteX1" fmla="*/ 0 w 51435"/>
                  <a:gd name="connsiteY1" fmla="*/ 80467 h 85725"/>
                  <a:gd name="connsiteX2" fmla="*/ 13545 w 51435"/>
                  <a:gd name="connsiteY2" fmla="*/ 87325 h 85725"/>
                  <a:gd name="connsiteX3" fmla="*/ 56064 w 51435"/>
                  <a:gd name="connsiteY3" fmla="*/ 7315 h 85725"/>
                </a:gdLst>
                <a:ahLst/>
                <a:cxnLst>
                  <a:cxn ang="0">
                    <a:pos x="connsiteX0" y="connsiteY0"/>
                  </a:cxn>
                  <a:cxn ang="0">
                    <a:pos x="connsiteX1" y="connsiteY1"/>
                  </a:cxn>
                  <a:cxn ang="0">
                    <a:pos x="connsiteX2" y="connsiteY2"/>
                  </a:cxn>
                  <a:cxn ang="0">
                    <a:pos x="connsiteX3" y="connsiteY3"/>
                  </a:cxn>
                </a:cxnLst>
                <a:rect l="l" t="t" r="r" b="b"/>
                <a:pathLst>
                  <a:path w="51435" h="85725">
                    <a:moveTo>
                      <a:pt x="42863" y="0"/>
                    </a:moveTo>
                    <a:cubicBezTo>
                      <a:pt x="28061" y="26346"/>
                      <a:pt x="13659" y="53435"/>
                      <a:pt x="0" y="80467"/>
                    </a:cubicBezTo>
                    <a:lnTo>
                      <a:pt x="13545" y="87325"/>
                    </a:lnTo>
                    <a:cubicBezTo>
                      <a:pt x="27089" y="60465"/>
                      <a:pt x="41377" y="33547"/>
                      <a:pt x="56064" y="7315"/>
                    </a:cubicBezTo>
                    <a:close/>
                  </a:path>
                </a:pathLst>
              </a:custGeom>
              <a:solidFill>
                <a:srgbClr val="FFFFFF"/>
              </a:solidFill>
              <a:ln w="5715" cap="flat">
                <a:noFill/>
                <a:prstDash val="solid"/>
                <a:miter/>
              </a:ln>
            </p:spPr>
            <p:txBody>
              <a:bodyPr rtlCol="0" anchor="ctr"/>
              <a:lstStyle/>
              <a:p>
                <a:endParaRPr lang="en-US"/>
              </a:p>
            </p:txBody>
          </p:sp>
        </p:grpSp>
        <p:sp>
          <p:nvSpPr>
            <p:cNvPr id="45" name="Freeform: Shape 44">
              <a:extLst>
                <a:ext uri="{FF2B5EF4-FFF2-40B4-BE49-F238E27FC236}">
                  <a16:creationId xmlns:a16="http://schemas.microsoft.com/office/drawing/2014/main" id="{6EC69B2E-6946-4124-9425-6BC5C5D969F3}"/>
                </a:ext>
              </a:extLst>
            </p:cNvPr>
            <p:cNvSpPr/>
            <p:nvPr/>
          </p:nvSpPr>
          <p:spPr>
            <a:xfrm>
              <a:off x="7911255" y="2547118"/>
              <a:ext cx="51435" cy="85725"/>
            </a:xfrm>
            <a:custGeom>
              <a:avLst/>
              <a:gdLst>
                <a:gd name="connsiteX0" fmla="*/ 38462 w 51435"/>
                <a:gd name="connsiteY0" fmla="*/ 88640 h 85725"/>
                <a:gd name="connsiteX1" fmla="*/ 52349 w 51435"/>
                <a:gd name="connsiteY1" fmla="*/ 82467 h 85725"/>
                <a:gd name="connsiteX2" fmla="*/ 13545 w 51435"/>
                <a:gd name="connsiteY2" fmla="*/ 0 h 85725"/>
                <a:gd name="connsiteX3" fmla="*/ 0 w 51435"/>
                <a:gd name="connsiteY3" fmla="*/ 6801 h 85725"/>
                <a:gd name="connsiteX4" fmla="*/ 38462 w 51435"/>
                <a:gd name="connsiteY4" fmla="*/ 8864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85725">
                  <a:moveTo>
                    <a:pt x="38462" y="88640"/>
                  </a:moveTo>
                  <a:lnTo>
                    <a:pt x="52349" y="82467"/>
                  </a:lnTo>
                  <a:cubicBezTo>
                    <a:pt x="40119" y="54864"/>
                    <a:pt x="27089" y="27146"/>
                    <a:pt x="13545" y="0"/>
                  </a:cubicBezTo>
                  <a:lnTo>
                    <a:pt x="0" y="6801"/>
                  </a:lnTo>
                  <a:cubicBezTo>
                    <a:pt x="13545" y="33661"/>
                    <a:pt x="26346" y="61208"/>
                    <a:pt x="38462" y="88640"/>
                  </a:cubicBezTo>
                  <a:close/>
                </a:path>
              </a:pathLst>
            </a:custGeom>
            <a:solidFill>
              <a:srgbClr val="FFFFFF"/>
            </a:solidFill>
            <a:ln w="571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5C4D417-B4BB-4AB8-948E-04F5F4A8493F}"/>
                </a:ext>
              </a:extLst>
            </p:cNvPr>
            <p:cNvSpPr/>
            <p:nvPr/>
          </p:nvSpPr>
          <p:spPr>
            <a:xfrm>
              <a:off x="7608246" y="2096319"/>
              <a:ext cx="68580" cy="74295"/>
            </a:xfrm>
            <a:custGeom>
              <a:avLst/>
              <a:gdLst>
                <a:gd name="connsiteX0" fmla="*/ 58693 w 68580"/>
                <a:gd name="connsiteY0" fmla="*/ 78867 h 74295"/>
                <a:gd name="connsiteX1" fmla="*/ 70466 w 68580"/>
                <a:gd name="connsiteY1" fmla="*/ 69266 h 74295"/>
                <a:gd name="connsiteX2" fmla="*/ 11430 w 68580"/>
                <a:gd name="connsiteY2" fmla="*/ 0 h 74295"/>
                <a:gd name="connsiteX3" fmla="*/ 0 w 68580"/>
                <a:gd name="connsiteY3" fmla="*/ 10115 h 74295"/>
                <a:gd name="connsiteX4" fmla="*/ 58693 w 68580"/>
                <a:gd name="connsiteY4" fmla="*/ 78867 h 74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74295">
                  <a:moveTo>
                    <a:pt x="58693" y="78867"/>
                  </a:moveTo>
                  <a:lnTo>
                    <a:pt x="70466" y="69266"/>
                  </a:lnTo>
                  <a:cubicBezTo>
                    <a:pt x="51378" y="45834"/>
                    <a:pt x="31490" y="22517"/>
                    <a:pt x="11430" y="0"/>
                  </a:cubicBezTo>
                  <a:lnTo>
                    <a:pt x="0" y="10115"/>
                  </a:lnTo>
                  <a:cubicBezTo>
                    <a:pt x="20060" y="32461"/>
                    <a:pt x="39777" y="55607"/>
                    <a:pt x="58693" y="78867"/>
                  </a:cubicBezTo>
                  <a:close/>
                </a:path>
              </a:pathLst>
            </a:custGeom>
            <a:solidFill>
              <a:srgbClr val="FFFFFF"/>
            </a:solidFill>
            <a:ln w="571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E46974D-939F-4C1A-A3BF-EE0242AE6BDD}"/>
                </a:ext>
              </a:extLst>
            </p:cNvPr>
            <p:cNvSpPr/>
            <p:nvPr/>
          </p:nvSpPr>
          <p:spPr>
            <a:xfrm>
              <a:off x="7722489" y="2237537"/>
              <a:ext cx="62865" cy="80010"/>
            </a:xfrm>
            <a:custGeom>
              <a:avLst/>
              <a:gdLst>
                <a:gd name="connsiteX0" fmla="*/ 52235 w 62865"/>
                <a:gd name="connsiteY0" fmla="*/ 82753 h 80010"/>
                <a:gd name="connsiteX1" fmla="*/ 64751 w 62865"/>
                <a:gd name="connsiteY1" fmla="*/ 74295 h 80010"/>
                <a:gd name="connsiteX2" fmla="*/ 12173 w 62865"/>
                <a:gd name="connsiteY2" fmla="*/ 0 h 80010"/>
                <a:gd name="connsiteX3" fmla="*/ 0 w 62865"/>
                <a:gd name="connsiteY3" fmla="*/ 9030 h 80010"/>
                <a:gd name="connsiteX4" fmla="*/ 52235 w 62865"/>
                <a:gd name="connsiteY4" fmla="*/ 82753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65" h="80010">
                  <a:moveTo>
                    <a:pt x="52235" y="82753"/>
                  </a:moveTo>
                  <a:lnTo>
                    <a:pt x="64751" y="74295"/>
                  </a:lnTo>
                  <a:cubicBezTo>
                    <a:pt x="47606" y="49263"/>
                    <a:pt x="30461" y="24346"/>
                    <a:pt x="12173" y="0"/>
                  </a:cubicBezTo>
                  <a:lnTo>
                    <a:pt x="0" y="9030"/>
                  </a:lnTo>
                  <a:cubicBezTo>
                    <a:pt x="17831" y="32976"/>
                    <a:pt x="35433" y="57722"/>
                    <a:pt x="52235" y="82753"/>
                  </a:cubicBezTo>
                  <a:close/>
                </a:path>
              </a:pathLst>
            </a:custGeom>
            <a:solidFill>
              <a:srgbClr val="FFFFFF"/>
            </a:solidFill>
            <a:ln w="5715" cap="flat">
              <a:noFill/>
              <a:prstDash val="solid"/>
              <a:miter/>
            </a:ln>
          </p:spPr>
          <p:txBody>
            <a:bodyPr rtlCol="0" anchor="ctr"/>
            <a:lstStyle/>
            <a:p>
              <a:endParaRPr lang="en-US"/>
            </a:p>
          </p:txBody>
        </p:sp>
        <p:grpSp>
          <p:nvGrpSpPr>
            <p:cNvPr id="186" name="Group 185">
              <a:extLst>
                <a:ext uri="{FF2B5EF4-FFF2-40B4-BE49-F238E27FC236}">
                  <a16:creationId xmlns:a16="http://schemas.microsoft.com/office/drawing/2014/main" id="{AA7F56BD-E575-454D-BE44-97B2DF8B585A}"/>
                </a:ext>
              </a:extLst>
            </p:cNvPr>
            <p:cNvGrpSpPr/>
            <p:nvPr/>
          </p:nvGrpSpPr>
          <p:grpSpPr>
            <a:xfrm>
              <a:off x="5638572" y="1405204"/>
              <a:ext cx="1156887" cy="139789"/>
              <a:chOff x="5638572" y="1405204"/>
              <a:chExt cx="1156887" cy="139789"/>
            </a:xfrm>
          </p:grpSpPr>
          <p:sp>
            <p:nvSpPr>
              <p:cNvPr id="37" name="Freeform: Shape 36">
                <a:extLst>
                  <a:ext uri="{FF2B5EF4-FFF2-40B4-BE49-F238E27FC236}">
                    <a16:creationId xmlns:a16="http://schemas.microsoft.com/office/drawing/2014/main" id="{F7CF784F-F000-42C7-A9AA-087C355E7BEA}"/>
                  </a:ext>
                </a:extLst>
              </p:cNvPr>
              <p:cNvSpPr/>
              <p:nvPr/>
            </p:nvSpPr>
            <p:spPr>
              <a:xfrm>
                <a:off x="5638572" y="1437265"/>
                <a:ext cx="80010" cy="28575"/>
              </a:xfrm>
              <a:custGeom>
                <a:avLst/>
                <a:gdLst>
                  <a:gd name="connsiteX0" fmla="*/ 83324 w 80010"/>
                  <a:gd name="connsiteY0" fmla="*/ 14916 h 28575"/>
                  <a:gd name="connsiteX1" fmla="*/ 80696 w 80010"/>
                  <a:gd name="connsiteY1" fmla="*/ 0 h 28575"/>
                  <a:gd name="connsiteX2" fmla="*/ 0 w 80010"/>
                  <a:gd name="connsiteY2" fmla="*/ 16002 h 28575"/>
                  <a:gd name="connsiteX3" fmla="*/ 2000 w 80010"/>
                  <a:gd name="connsiteY3" fmla="*/ 31090 h 28575"/>
                  <a:gd name="connsiteX4" fmla="*/ 83324 w 80010"/>
                  <a:gd name="connsiteY4" fmla="*/ 149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 h="28575">
                    <a:moveTo>
                      <a:pt x="83324" y="14916"/>
                    </a:moveTo>
                    <a:lnTo>
                      <a:pt x="80696" y="0"/>
                    </a:lnTo>
                    <a:cubicBezTo>
                      <a:pt x="53835" y="4743"/>
                      <a:pt x="26746" y="10173"/>
                      <a:pt x="0" y="16002"/>
                    </a:cubicBezTo>
                    <a:lnTo>
                      <a:pt x="2000" y="31090"/>
                    </a:lnTo>
                    <a:cubicBezTo>
                      <a:pt x="28803" y="25203"/>
                      <a:pt x="56235" y="19717"/>
                      <a:pt x="83324" y="14916"/>
                    </a:cubicBezTo>
                    <a:close/>
                  </a:path>
                </a:pathLst>
              </a:custGeom>
              <a:solidFill>
                <a:srgbClr val="FFFFFF"/>
              </a:solidFill>
              <a:ln w="571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CEC0EB4-87FB-452F-A7D4-59FE889D7A02}"/>
                  </a:ext>
                </a:extLst>
              </p:cNvPr>
              <p:cNvSpPr/>
              <p:nvPr/>
            </p:nvSpPr>
            <p:spPr>
              <a:xfrm>
                <a:off x="5995187" y="1405204"/>
                <a:ext cx="85725" cy="11430"/>
              </a:xfrm>
              <a:custGeom>
                <a:avLst/>
                <a:gdLst>
                  <a:gd name="connsiteX0" fmla="*/ 91097 w 85725"/>
                  <a:gd name="connsiteY0" fmla="*/ 15145 h 11430"/>
                  <a:gd name="connsiteX1" fmla="*/ 91097 w 85725"/>
                  <a:gd name="connsiteY1" fmla="*/ 0 h 11430"/>
                  <a:gd name="connsiteX2" fmla="*/ 0 w 85725"/>
                  <a:gd name="connsiteY2" fmla="*/ 1886 h 11430"/>
                  <a:gd name="connsiteX3" fmla="*/ 629 w 85725"/>
                  <a:gd name="connsiteY3" fmla="*/ 17031 h 11430"/>
                  <a:gd name="connsiteX4" fmla="*/ 91097 w 85725"/>
                  <a:gd name="connsiteY4" fmla="*/ 15145 h 1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11430">
                    <a:moveTo>
                      <a:pt x="91097" y="15145"/>
                    </a:moveTo>
                    <a:lnTo>
                      <a:pt x="91097" y="0"/>
                    </a:lnTo>
                    <a:cubicBezTo>
                      <a:pt x="60865" y="0"/>
                      <a:pt x="30233" y="571"/>
                      <a:pt x="0" y="1886"/>
                    </a:cubicBezTo>
                    <a:lnTo>
                      <a:pt x="629" y="17031"/>
                    </a:lnTo>
                    <a:cubicBezTo>
                      <a:pt x="30690" y="15716"/>
                      <a:pt x="61151" y="15088"/>
                      <a:pt x="91097" y="15145"/>
                    </a:cubicBezTo>
                    <a:close/>
                  </a:path>
                </a:pathLst>
              </a:custGeom>
              <a:solidFill>
                <a:srgbClr val="FFFFFF"/>
              </a:solidFill>
              <a:ln w="571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A55E147-5B4C-471B-AC2B-038610220B2C}"/>
                  </a:ext>
                </a:extLst>
              </p:cNvPr>
              <p:cNvSpPr/>
              <p:nvPr/>
            </p:nvSpPr>
            <p:spPr>
              <a:xfrm>
                <a:off x="5809336" y="1412919"/>
                <a:ext cx="91440" cy="22860"/>
              </a:xfrm>
              <a:custGeom>
                <a:avLst/>
                <a:gdLst>
                  <a:gd name="connsiteX0" fmla="*/ 1943 w 91440"/>
                  <a:gd name="connsiteY0" fmla="*/ 25432 h 22860"/>
                  <a:gd name="connsiteX1" fmla="*/ 6344 w 91440"/>
                  <a:gd name="connsiteY1" fmla="*/ 24860 h 22860"/>
                  <a:gd name="connsiteX2" fmla="*/ 96298 w 91440"/>
                  <a:gd name="connsiteY2" fmla="*/ 15088 h 22860"/>
                  <a:gd name="connsiteX3" fmla="*/ 94983 w 91440"/>
                  <a:gd name="connsiteY3" fmla="*/ 0 h 22860"/>
                  <a:gd name="connsiteX4" fmla="*/ 4343 w 91440"/>
                  <a:gd name="connsiteY4" fmla="*/ 9830 h 22860"/>
                  <a:gd name="connsiteX5" fmla="*/ 0 w 91440"/>
                  <a:gd name="connsiteY5" fmla="*/ 10401 h 2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 h="22860">
                    <a:moveTo>
                      <a:pt x="1943" y="25432"/>
                    </a:moveTo>
                    <a:lnTo>
                      <a:pt x="6344" y="24860"/>
                    </a:lnTo>
                    <a:cubicBezTo>
                      <a:pt x="36233" y="20974"/>
                      <a:pt x="66465" y="17659"/>
                      <a:pt x="96298" y="15088"/>
                    </a:cubicBezTo>
                    <a:lnTo>
                      <a:pt x="94983" y="0"/>
                    </a:lnTo>
                    <a:cubicBezTo>
                      <a:pt x="64922" y="2629"/>
                      <a:pt x="34461" y="5715"/>
                      <a:pt x="4343" y="9830"/>
                    </a:cubicBezTo>
                    <a:lnTo>
                      <a:pt x="0" y="10401"/>
                    </a:lnTo>
                    <a:close/>
                  </a:path>
                </a:pathLst>
              </a:custGeom>
              <a:solidFill>
                <a:srgbClr val="FFFFFF"/>
              </a:solidFill>
              <a:ln w="571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EB646BD-5840-4EE4-AD88-B75B01BA7410}"/>
                  </a:ext>
                </a:extLst>
              </p:cNvPr>
              <p:cNvSpPr/>
              <p:nvPr/>
            </p:nvSpPr>
            <p:spPr>
              <a:xfrm>
                <a:off x="6176753" y="1407490"/>
                <a:ext cx="91440" cy="17145"/>
              </a:xfrm>
              <a:custGeom>
                <a:avLst/>
                <a:gdLst>
                  <a:gd name="connsiteX0" fmla="*/ 90183 w 91440"/>
                  <a:gd name="connsiteY0" fmla="*/ 21260 h 17145"/>
                  <a:gd name="connsiteX1" fmla="*/ 91611 w 91440"/>
                  <a:gd name="connsiteY1" fmla="*/ 6172 h 17145"/>
                  <a:gd name="connsiteX2" fmla="*/ 686 w 91440"/>
                  <a:gd name="connsiteY2" fmla="*/ 0 h 17145"/>
                  <a:gd name="connsiteX3" fmla="*/ 0 w 91440"/>
                  <a:gd name="connsiteY3" fmla="*/ 15088 h 17145"/>
                  <a:gd name="connsiteX4" fmla="*/ 90183 w 91440"/>
                  <a:gd name="connsiteY4" fmla="*/ 2126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 h="17145">
                    <a:moveTo>
                      <a:pt x="90183" y="21260"/>
                    </a:moveTo>
                    <a:lnTo>
                      <a:pt x="91611" y="6172"/>
                    </a:lnTo>
                    <a:cubicBezTo>
                      <a:pt x="61436" y="3429"/>
                      <a:pt x="30861" y="1372"/>
                      <a:pt x="686" y="0"/>
                    </a:cubicBezTo>
                    <a:lnTo>
                      <a:pt x="0" y="15088"/>
                    </a:lnTo>
                    <a:cubicBezTo>
                      <a:pt x="30004" y="16402"/>
                      <a:pt x="60293" y="18517"/>
                      <a:pt x="90183" y="21260"/>
                    </a:cubicBezTo>
                    <a:close/>
                  </a:path>
                </a:pathLst>
              </a:custGeom>
              <a:solidFill>
                <a:srgbClr val="FFFFFF"/>
              </a:solidFill>
              <a:ln w="571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9E4247D-1235-4BC1-8E22-3D755B2F59A6}"/>
                  </a:ext>
                </a:extLst>
              </p:cNvPr>
              <p:cNvSpPr/>
              <p:nvPr/>
            </p:nvSpPr>
            <p:spPr>
              <a:xfrm>
                <a:off x="6709734" y="1504988"/>
                <a:ext cx="85725" cy="40005"/>
              </a:xfrm>
              <a:custGeom>
                <a:avLst/>
                <a:gdLst>
                  <a:gd name="connsiteX0" fmla="*/ 85553 w 85725"/>
                  <a:gd name="connsiteY0" fmla="*/ 44291 h 40005"/>
                  <a:gd name="connsiteX1" fmla="*/ 90868 w 85725"/>
                  <a:gd name="connsiteY1" fmla="*/ 30118 h 40005"/>
                  <a:gd name="connsiteX2" fmla="*/ 4686 w 85725"/>
                  <a:gd name="connsiteY2" fmla="*/ 0 h 40005"/>
                  <a:gd name="connsiteX3" fmla="*/ 0 w 85725"/>
                  <a:gd name="connsiteY3" fmla="*/ 14402 h 40005"/>
                  <a:gd name="connsiteX4" fmla="*/ 85553 w 85725"/>
                  <a:gd name="connsiteY4" fmla="*/ 44291 h 4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40005">
                    <a:moveTo>
                      <a:pt x="85553" y="44291"/>
                    </a:moveTo>
                    <a:lnTo>
                      <a:pt x="90868" y="30118"/>
                    </a:lnTo>
                    <a:cubicBezTo>
                      <a:pt x="62293" y="19431"/>
                      <a:pt x="33718" y="9315"/>
                      <a:pt x="4686" y="0"/>
                    </a:cubicBezTo>
                    <a:lnTo>
                      <a:pt x="0" y="14402"/>
                    </a:lnTo>
                    <a:cubicBezTo>
                      <a:pt x="28518" y="23660"/>
                      <a:pt x="57321" y="33718"/>
                      <a:pt x="85553" y="44291"/>
                    </a:cubicBezTo>
                    <a:close/>
                  </a:path>
                </a:pathLst>
              </a:custGeom>
              <a:solidFill>
                <a:srgbClr val="FFFFFF"/>
              </a:solidFill>
              <a:ln w="571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D8AB633-5DCC-48F4-877A-25F5C2B05FD2}"/>
                  </a:ext>
                </a:extLst>
              </p:cNvPr>
              <p:cNvSpPr/>
              <p:nvPr/>
            </p:nvSpPr>
            <p:spPr>
              <a:xfrm>
                <a:off x="6535026" y="1456468"/>
                <a:ext cx="91440" cy="34290"/>
              </a:xfrm>
              <a:custGeom>
                <a:avLst/>
                <a:gdLst>
                  <a:gd name="connsiteX0" fmla="*/ 87897 w 91440"/>
                  <a:gd name="connsiteY0" fmla="*/ 36919 h 34290"/>
                  <a:gd name="connsiteX1" fmla="*/ 91897 w 91440"/>
                  <a:gd name="connsiteY1" fmla="*/ 22288 h 34290"/>
                  <a:gd name="connsiteX2" fmla="*/ 3372 w 91440"/>
                  <a:gd name="connsiteY2" fmla="*/ 0 h 34290"/>
                  <a:gd name="connsiteX3" fmla="*/ 0 w 91440"/>
                  <a:gd name="connsiteY3" fmla="*/ 14802 h 34290"/>
                  <a:gd name="connsiteX4" fmla="*/ 87897 w 91440"/>
                  <a:gd name="connsiteY4" fmla="*/ 36919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 h="34290">
                    <a:moveTo>
                      <a:pt x="87897" y="36919"/>
                    </a:moveTo>
                    <a:lnTo>
                      <a:pt x="91897" y="22288"/>
                    </a:lnTo>
                    <a:cubicBezTo>
                      <a:pt x="62808" y="14288"/>
                      <a:pt x="32976" y="6744"/>
                      <a:pt x="3372" y="0"/>
                    </a:cubicBezTo>
                    <a:lnTo>
                      <a:pt x="0" y="14802"/>
                    </a:lnTo>
                    <a:cubicBezTo>
                      <a:pt x="29604" y="21488"/>
                      <a:pt x="58979" y="28918"/>
                      <a:pt x="87897" y="36919"/>
                    </a:cubicBezTo>
                    <a:close/>
                  </a:path>
                </a:pathLst>
              </a:custGeom>
              <a:solidFill>
                <a:srgbClr val="FFFFFF"/>
              </a:solidFill>
              <a:ln w="571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4D34EA8-CA8F-4EFB-8AD9-A34A340E8B86}"/>
                  </a:ext>
                </a:extLst>
              </p:cNvPr>
              <p:cNvSpPr/>
              <p:nvPr/>
            </p:nvSpPr>
            <p:spPr>
              <a:xfrm>
                <a:off x="6356833" y="1423892"/>
                <a:ext cx="91440" cy="28575"/>
              </a:xfrm>
              <a:custGeom>
                <a:avLst/>
                <a:gdLst>
                  <a:gd name="connsiteX0" fmla="*/ 89325 w 91440"/>
                  <a:gd name="connsiteY0" fmla="*/ 29147 h 28575"/>
                  <a:gd name="connsiteX1" fmla="*/ 92069 w 91440"/>
                  <a:gd name="connsiteY1" fmla="*/ 14288 h 28575"/>
                  <a:gd name="connsiteX2" fmla="*/ 2057 w 91440"/>
                  <a:gd name="connsiteY2" fmla="*/ 0 h 28575"/>
                  <a:gd name="connsiteX3" fmla="*/ 0 w 91440"/>
                  <a:gd name="connsiteY3" fmla="*/ 14973 h 28575"/>
                  <a:gd name="connsiteX4" fmla="*/ 89325 w 91440"/>
                  <a:gd name="connsiteY4" fmla="*/ 29147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 h="28575">
                    <a:moveTo>
                      <a:pt x="89325" y="29147"/>
                    </a:moveTo>
                    <a:lnTo>
                      <a:pt x="92069" y="14288"/>
                    </a:lnTo>
                    <a:cubicBezTo>
                      <a:pt x="62236" y="8573"/>
                      <a:pt x="31947" y="4001"/>
                      <a:pt x="2057" y="0"/>
                    </a:cubicBezTo>
                    <a:lnTo>
                      <a:pt x="0" y="14973"/>
                    </a:lnTo>
                    <a:cubicBezTo>
                      <a:pt x="29718" y="19031"/>
                      <a:pt x="59779" y="23774"/>
                      <a:pt x="89325" y="29147"/>
                    </a:cubicBezTo>
                    <a:close/>
                  </a:path>
                </a:pathLst>
              </a:custGeom>
              <a:solidFill>
                <a:srgbClr val="FFFFFF"/>
              </a:solidFill>
              <a:ln w="5715" cap="flat">
                <a:noFill/>
                <a:prstDash val="solid"/>
                <a:miter/>
              </a:ln>
            </p:spPr>
            <p:txBody>
              <a:bodyPr rtlCol="0" anchor="ctr"/>
              <a:lstStyle/>
              <a:p>
                <a:endParaRPr lang="en-US"/>
              </a:p>
            </p:txBody>
          </p:sp>
        </p:grpSp>
        <p:sp>
          <p:nvSpPr>
            <p:cNvPr id="55" name="Freeform: Shape 54">
              <a:extLst>
                <a:ext uri="{FF2B5EF4-FFF2-40B4-BE49-F238E27FC236}">
                  <a16:creationId xmlns:a16="http://schemas.microsoft.com/office/drawing/2014/main" id="{E6A50E8C-2553-415F-9669-286AB93D6611}"/>
                </a:ext>
              </a:extLst>
            </p:cNvPr>
            <p:cNvSpPr/>
            <p:nvPr/>
          </p:nvSpPr>
          <p:spPr>
            <a:xfrm>
              <a:off x="7823702" y="2387956"/>
              <a:ext cx="57150" cy="85725"/>
            </a:xfrm>
            <a:custGeom>
              <a:avLst/>
              <a:gdLst>
                <a:gd name="connsiteX0" fmla="*/ 45492 w 57150"/>
                <a:gd name="connsiteY0" fmla="*/ 85896 h 85725"/>
                <a:gd name="connsiteX1" fmla="*/ 58693 w 57150"/>
                <a:gd name="connsiteY1" fmla="*/ 78524 h 85725"/>
                <a:gd name="connsiteX2" fmla="*/ 12973 w 57150"/>
                <a:gd name="connsiteY2" fmla="*/ 0 h 85725"/>
                <a:gd name="connsiteX3" fmla="*/ 0 w 57150"/>
                <a:gd name="connsiteY3" fmla="*/ 7944 h 85725"/>
                <a:gd name="connsiteX4" fmla="*/ 45492 w 57150"/>
                <a:gd name="connsiteY4" fmla="*/ 85896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85725">
                  <a:moveTo>
                    <a:pt x="45492" y="85896"/>
                  </a:moveTo>
                  <a:lnTo>
                    <a:pt x="58693" y="78524"/>
                  </a:lnTo>
                  <a:cubicBezTo>
                    <a:pt x="44063" y="52121"/>
                    <a:pt x="28632" y="25718"/>
                    <a:pt x="12973" y="0"/>
                  </a:cubicBezTo>
                  <a:lnTo>
                    <a:pt x="0" y="7944"/>
                  </a:lnTo>
                  <a:cubicBezTo>
                    <a:pt x="15373" y="33433"/>
                    <a:pt x="30918" y="59665"/>
                    <a:pt x="45492" y="85896"/>
                  </a:cubicBezTo>
                  <a:close/>
                </a:path>
              </a:pathLst>
            </a:custGeom>
            <a:solidFill>
              <a:srgbClr val="FFFFFF"/>
            </a:solidFill>
            <a:ln w="571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0002418-AE2F-4A0B-8AC6-5395DC725853}"/>
                </a:ext>
              </a:extLst>
            </p:cNvPr>
            <p:cNvSpPr/>
            <p:nvPr/>
          </p:nvSpPr>
          <p:spPr>
            <a:xfrm>
              <a:off x="3603613" y="967313"/>
              <a:ext cx="4989195" cy="4989195"/>
            </a:xfrm>
            <a:custGeom>
              <a:avLst/>
              <a:gdLst>
                <a:gd name="connsiteX0" fmla="*/ 3745630 w 4989195"/>
                <a:gd name="connsiteY0" fmla="*/ 1248543 h 4989195"/>
                <a:gd name="connsiteX1" fmla="*/ 3745630 w 4989195"/>
                <a:gd name="connsiteY1" fmla="*/ 3745630 h 4989195"/>
                <a:gd name="connsiteX2" fmla="*/ 1248544 w 4989195"/>
                <a:gd name="connsiteY2" fmla="*/ 3745630 h 4989195"/>
                <a:gd name="connsiteX3" fmla="*/ 1248544 w 4989195"/>
                <a:gd name="connsiteY3" fmla="*/ 1248543 h 4989195"/>
                <a:gd name="connsiteX4" fmla="*/ 3745630 w 4989195"/>
                <a:gd name="connsiteY4" fmla="*/ 1248543 h 4989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195" h="4989195">
                  <a:moveTo>
                    <a:pt x="3745630" y="1248543"/>
                  </a:moveTo>
                  <a:cubicBezTo>
                    <a:pt x="4435182" y="1938095"/>
                    <a:pt x="4435182" y="3056079"/>
                    <a:pt x="3745630" y="3745630"/>
                  </a:cubicBezTo>
                  <a:cubicBezTo>
                    <a:pt x="3056079" y="4435182"/>
                    <a:pt x="1938095" y="4435182"/>
                    <a:pt x="1248544" y="3745630"/>
                  </a:cubicBezTo>
                  <a:cubicBezTo>
                    <a:pt x="558992" y="3056079"/>
                    <a:pt x="558992" y="1938095"/>
                    <a:pt x="1248544" y="1248543"/>
                  </a:cubicBezTo>
                  <a:cubicBezTo>
                    <a:pt x="1938095" y="558992"/>
                    <a:pt x="3056079" y="558992"/>
                    <a:pt x="3745630" y="1248543"/>
                  </a:cubicBezTo>
                  <a:close/>
                </a:path>
              </a:pathLst>
            </a:custGeom>
            <a:solidFill>
              <a:srgbClr val="FFFFFF"/>
            </a:solidFill>
            <a:ln w="5715" cap="flat">
              <a:noFill/>
              <a:prstDash val="solid"/>
              <a:miter/>
            </a:ln>
          </p:spPr>
          <p:txBody>
            <a:bodyPr rtlCol="0" anchor="ctr"/>
            <a:lstStyle/>
            <a:p>
              <a:endParaRPr lang="en-US"/>
            </a:p>
          </p:txBody>
        </p:sp>
        <p:grpSp>
          <p:nvGrpSpPr>
            <p:cNvPr id="194" name="Group 193">
              <a:extLst>
                <a:ext uri="{FF2B5EF4-FFF2-40B4-BE49-F238E27FC236}">
                  <a16:creationId xmlns:a16="http://schemas.microsoft.com/office/drawing/2014/main" id="{FD26A102-BA90-4930-A18B-8A2B1C5E854A}"/>
                </a:ext>
              </a:extLst>
            </p:cNvPr>
            <p:cNvGrpSpPr/>
            <p:nvPr/>
          </p:nvGrpSpPr>
          <p:grpSpPr>
            <a:xfrm>
              <a:off x="4859960" y="1879949"/>
              <a:ext cx="2480310" cy="2036369"/>
              <a:chOff x="4859960" y="1879949"/>
              <a:chExt cx="2480310" cy="2036369"/>
            </a:xfrm>
          </p:grpSpPr>
          <p:sp>
            <p:nvSpPr>
              <p:cNvPr id="73" name="Freeform: Shape 72">
                <a:extLst>
                  <a:ext uri="{FF2B5EF4-FFF2-40B4-BE49-F238E27FC236}">
                    <a16:creationId xmlns:a16="http://schemas.microsoft.com/office/drawing/2014/main" id="{52DB43AE-CA8B-48AC-AAA4-55BA1F2FD27B}"/>
                  </a:ext>
                </a:extLst>
              </p:cNvPr>
              <p:cNvSpPr/>
              <p:nvPr/>
            </p:nvSpPr>
            <p:spPr>
              <a:xfrm>
                <a:off x="5263610" y="2666848"/>
                <a:ext cx="291465" cy="942975"/>
              </a:xfrm>
              <a:custGeom>
                <a:avLst/>
                <a:gdLst>
                  <a:gd name="connsiteX0" fmla="*/ 0 w 291465"/>
                  <a:gd name="connsiteY0" fmla="*/ 0 h 942975"/>
                  <a:gd name="connsiteX1" fmla="*/ 294665 w 291465"/>
                  <a:gd name="connsiteY1" fmla="*/ 0 h 942975"/>
                  <a:gd name="connsiteX2" fmla="*/ 294665 w 291465"/>
                  <a:gd name="connsiteY2" fmla="*/ 946347 h 942975"/>
                  <a:gd name="connsiteX3" fmla="*/ 0 w 291465"/>
                  <a:gd name="connsiteY3" fmla="*/ 946347 h 942975"/>
                </a:gdLst>
                <a:ahLst/>
                <a:cxnLst>
                  <a:cxn ang="0">
                    <a:pos x="connsiteX0" y="connsiteY0"/>
                  </a:cxn>
                  <a:cxn ang="0">
                    <a:pos x="connsiteX1" y="connsiteY1"/>
                  </a:cxn>
                  <a:cxn ang="0">
                    <a:pos x="connsiteX2" y="connsiteY2"/>
                  </a:cxn>
                  <a:cxn ang="0">
                    <a:pos x="connsiteX3" y="connsiteY3"/>
                  </a:cxn>
                </a:cxnLst>
                <a:rect l="l" t="t" r="r" b="b"/>
                <a:pathLst>
                  <a:path w="291465" h="942975">
                    <a:moveTo>
                      <a:pt x="0" y="0"/>
                    </a:moveTo>
                    <a:lnTo>
                      <a:pt x="294665" y="0"/>
                    </a:lnTo>
                    <a:lnTo>
                      <a:pt x="294665" y="946347"/>
                    </a:lnTo>
                    <a:lnTo>
                      <a:pt x="0" y="946347"/>
                    </a:lnTo>
                    <a:close/>
                  </a:path>
                </a:pathLst>
              </a:custGeom>
              <a:solidFill>
                <a:schemeClr val="accent1"/>
              </a:solidFill>
              <a:ln w="571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18B3D52-EAB0-4277-AF82-8EDB908D4D10}"/>
                  </a:ext>
                </a:extLst>
              </p:cNvPr>
              <p:cNvSpPr/>
              <p:nvPr/>
            </p:nvSpPr>
            <p:spPr>
              <a:xfrm>
                <a:off x="5955754" y="2666848"/>
                <a:ext cx="291465" cy="942975"/>
              </a:xfrm>
              <a:custGeom>
                <a:avLst/>
                <a:gdLst>
                  <a:gd name="connsiteX0" fmla="*/ 0 w 291465"/>
                  <a:gd name="connsiteY0" fmla="*/ 0 h 942975"/>
                  <a:gd name="connsiteX1" fmla="*/ 294608 w 291465"/>
                  <a:gd name="connsiteY1" fmla="*/ 0 h 942975"/>
                  <a:gd name="connsiteX2" fmla="*/ 294608 w 291465"/>
                  <a:gd name="connsiteY2" fmla="*/ 946347 h 942975"/>
                  <a:gd name="connsiteX3" fmla="*/ 0 w 291465"/>
                  <a:gd name="connsiteY3" fmla="*/ 946347 h 942975"/>
                </a:gdLst>
                <a:ahLst/>
                <a:cxnLst>
                  <a:cxn ang="0">
                    <a:pos x="connsiteX0" y="connsiteY0"/>
                  </a:cxn>
                  <a:cxn ang="0">
                    <a:pos x="connsiteX1" y="connsiteY1"/>
                  </a:cxn>
                  <a:cxn ang="0">
                    <a:pos x="connsiteX2" y="connsiteY2"/>
                  </a:cxn>
                  <a:cxn ang="0">
                    <a:pos x="connsiteX3" y="connsiteY3"/>
                  </a:cxn>
                </a:cxnLst>
                <a:rect l="l" t="t" r="r" b="b"/>
                <a:pathLst>
                  <a:path w="291465" h="942975">
                    <a:moveTo>
                      <a:pt x="0" y="0"/>
                    </a:moveTo>
                    <a:lnTo>
                      <a:pt x="294608" y="0"/>
                    </a:lnTo>
                    <a:lnTo>
                      <a:pt x="294608" y="946347"/>
                    </a:lnTo>
                    <a:lnTo>
                      <a:pt x="0" y="946347"/>
                    </a:lnTo>
                    <a:close/>
                  </a:path>
                </a:pathLst>
              </a:custGeom>
              <a:solidFill>
                <a:schemeClr val="accent1"/>
              </a:solidFill>
              <a:ln w="571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2A85F4F-5205-4D0A-B34D-CEA91E643406}"/>
                  </a:ext>
                </a:extLst>
              </p:cNvPr>
              <p:cNvSpPr/>
              <p:nvPr/>
            </p:nvSpPr>
            <p:spPr>
              <a:xfrm>
                <a:off x="6649498" y="2666848"/>
                <a:ext cx="291465" cy="942975"/>
              </a:xfrm>
              <a:custGeom>
                <a:avLst/>
                <a:gdLst>
                  <a:gd name="connsiteX0" fmla="*/ 0 w 291465"/>
                  <a:gd name="connsiteY0" fmla="*/ 0 h 942975"/>
                  <a:gd name="connsiteX1" fmla="*/ 294722 w 291465"/>
                  <a:gd name="connsiteY1" fmla="*/ 0 h 942975"/>
                  <a:gd name="connsiteX2" fmla="*/ 294722 w 291465"/>
                  <a:gd name="connsiteY2" fmla="*/ 946347 h 942975"/>
                  <a:gd name="connsiteX3" fmla="*/ 0 w 291465"/>
                  <a:gd name="connsiteY3" fmla="*/ 946347 h 942975"/>
                </a:gdLst>
                <a:ahLst/>
                <a:cxnLst>
                  <a:cxn ang="0">
                    <a:pos x="connsiteX0" y="connsiteY0"/>
                  </a:cxn>
                  <a:cxn ang="0">
                    <a:pos x="connsiteX1" y="connsiteY1"/>
                  </a:cxn>
                  <a:cxn ang="0">
                    <a:pos x="connsiteX2" y="connsiteY2"/>
                  </a:cxn>
                  <a:cxn ang="0">
                    <a:pos x="connsiteX3" y="connsiteY3"/>
                  </a:cxn>
                </a:cxnLst>
                <a:rect l="l" t="t" r="r" b="b"/>
                <a:pathLst>
                  <a:path w="291465" h="942975">
                    <a:moveTo>
                      <a:pt x="0" y="0"/>
                    </a:moveTo>
                    <a:lnTo>
                      <a:pt x="294722" y="0"/>
                    </a:lnTo>
                    <a:lnTo>
                      <a:pt x="294722" y="946347"/>
                    </a:lnTo>
                    <a:lnTo>
                      <a:pt x="0" y="946347"/>
                    </a:lnTo>
                    <a:close/>
                  </a:path>
                </a:pathLst>
              </a:custGeom>
              <a:solidFill>
                <a:schemeClr val="accent1"/>
              </a:solidFill>
              <a:ln w="571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F475565-6ACE-440F-B4B9-A366E434C3D7}"/>
                  </a:ext>
                </a:extLst>
              </p:cNvPr>
              <p:cNvSpPr/>
              <p:nvPr/>
            </p:nvSpPr>
            <p:spPr>
              <a:xfrm>
                <a:off x="5184515" y="2627357"/>
                <a:ext cx="445770" cy="148590"/>
              </a:xfrm>
              <a:custGeom>
                <a:avLst/>
                <a:gdLst>
                  <a:gd name="connsiteX0" fmla="*/ 0 w 445770"/>
                  <a:gd name="connsiteY0" fmla="*/ 0 h 148590"/>
                  <a:gd name="connsiteX1" fmla="*/ 0 w 445770"/>
                  <a:gd name="connsiteY1" fmla="*/ 67323 h 148590"/>
                  <a:gd name="connsiteX2" fmla="*/ 82467 w 445770"/>
                  <a:gd name="connsiteY2" fmla="*/ 150133 h 148590"/>
                  <a:gd name="connsiteX3" fmla="*/ 368560 w 445770"/>
                  <a:gd name="connsiteY3" fmla="*/ 150133 h 148590"/>
                  <a:gd name="connsiteX4" fmla="*/ 451085 w 445770"/>
                  <a:gd name="connsiteY4" fmla="*/ 67551 h 148590"/>
                  <a:gd name="connsiteX5" fmla="*/ 451085 w 445770"/>
                  <a:gd name="connsiteY5" fmla="*/ 0 h 1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770" h="148590">
                    <a:moveTo>
                      <a:pt x="0" y="0"/>
                    </a:moveTo>
                    <a:lnTo>
                      <a:pt x="0" y="67323"/>
                    </a:lnTo>
                    <a:cubicBezTo>
                      <a:pt x="-63" y="112951"/>
                      <a:pt x="36839" y="150007"/>
                      <a:pt x="82467" y="150133"/>
                    </a:cubicBezTo>
                    <a:lnTo>
                      <a:pt x="368560" y="150133"/>
                    </a:lnTo>
                    <a:cubicBezTo>
                      <a:pt x="414120" y="150036"/>
                      <a:pt x="451022" y="113111"/>
                      <a:pt x="451085" y="67551"/>
                    </a:cubicBezTo>
                    <a:lnTo>
                      <a:pt x="451085" y="0"/>
                    </a:lnTo>
                    <a:close/>
                  </a:path>
                </a:pathLst>
              </a:custGeom>
              <a:solidFill>
                <a:srgbClr val="BDBDBE"/>
              </a:solidFill>
              <a:ln w="571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E065D4B-BC0D-448A-B21D-E66755669BA2}"/>
                  </a:ext>
                </a:extLst>
              </p:cNvPr>
              <p:cNvSpPr/>
              <p:nvPr/>
            </p:nvSpPr>
            <p:spPr>
              <a:xfrm>
                <a:off x="5878315" y="2627357"/>
                <a:ext cx="451485" cy="148590"/>
              </a:xfrm>
              <a:custGeom>
                <a:avLst/>
                <a:gdLst>
                  <a:gd name="connsiteX0" fmla="*/ 0 w 451485"/>
                  <a:gd name="connsiteY0" fmla="*/ 0 h 148590"/>
                  <a:gd name="connsiteX1" fmla="*/ 0 w 451485"/>
                  <a:gd name="connsiteY1" fmla="*/ 67323 h 148590"/>
                  <a:gd name="connsiteX2" fmla="*/ 82468 w 451485"/>
                  <a:gd name="connsiteY2" fmla="*/ 150133 h 148590"/>
                  <a:gd name="connsiteX3" fmla="*/ 370446 w 451485"/>
                  <a:gd name="connsiteY3" fmla="*/ 150133 h 148590"/>
                  <a:gd name="connsiteX4" fmla="*/ 452914 w 451485"/>
                  <a:gd name="connsiteY4" fmla="*/ 67551 h 148590"/>
                  <a:gd name="connsiteX5" fmla="*/ 452914 w 451485"/>
                  <a:gd name="connsiteY5" fmla="*/ 0 h 1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485" h="148590">
                    <a:moveTo>
                      <a:pt x="0" y="0"/>
                    </a:moveTo>
                    <a:lnTo>
                      <a:pt x="0" y="67323"/>
                    </a:lnTo>
                    <a:cubicBezTo>
                      <a:pt x="-63" y="112951"/>
                      <a:pt x="36839" y="150007"/>
                      <a:pt x="82468" y="150133"/>
                    </a:cubicBezTo>
                    <a:lnTo>
                      <a:pt x="370446" y="150133"/>
                    </a:lnTo>
                    <a:cubicBezTo>
                      <a:pt x="415984" y="150007"/>
                      <a:pt x="452851" y="113088"/>
                      <a:pt x="452914" y="67551"/>
                    </a:cubicBezTo>
                    <a:lnTo>
                      <a:pt x="452914" y="0"/>
                    </a:lnTo>
                    <a:close/>
                  </a:path>
                </a:pathLst>
              </a:custGeom>
              <a:solidFill>
                <a:srgbClr val="BDBDBE"/>
              </a:solidFill>
              <a:ln w="571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4DF3F16-50AF-4803-8FA8-457F0F58E0A8}"/>
                  </a:ext>
                </a:extLst>
              </p:cNvPr>
              <p:cNvSpPr/>
              <p:nvPr/>
            </p:nvSpPr>
            <p:spPr>
              <a:xfrm>
                <a:off x="6570345" y="2627357"/>
                <a:ext cx="451485" cy="148590"/>
              </a:xfrm>
              <a:custGeom>
                <a:avLst/>
                <a:gdLst>
                  <a:gd name="connsiteX0" fmla="*/ 0 w 451485"/>
                  <a:gd name="connsiteY0" fmla="*/ 0 h 148590"/>
                  <a:gd name="connsiteX1" fmla="*/ 0 w 451485"/>
                  <a:gd name="connsiteY1" fmla="*/ 67323 h 148590"/>
                  <a:gd name="connsiteX2" fmla="*/ 82525 w 451485"/>
                  <a:gd name="connsiteY2" fmla="*/ 150133 h 148590"/>
                  <a:gd name="connsiteX3" fmla="*/ 370504 w 451485"/>
                  <a:gd name="connsiteY3" fmla="*/ 150133 h 148590"/>
                  <a:gd name="connsiteX4" fmla="*/ 452971 w 451485"/>
                  <a:gd name="connsiteY4" fmla="*/ 67551 h 148590"/>
                  <a:gd name="connsiteX5" fmla="*/ 452971 w 451485"/>
                  <a:gd name="connsiteY5" fmla="*/ 0 h 1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485" h="148590">
                    <a:moveTo>
                      <a:pt x="0" y="0"/>
                    </a:moveTo>
                    <a:lnTo>
                      <a:pt x="0" y="67323"/>
                    </a:lnTo>
                    <a:cubicBezTo>
                      <a:pt x="-63" y="112974"/>
                      <a:pt x="36873" y="150036"/>
                      <a:pt x="82525" y="150133"/>
                    </a:cubicBezTo>
                    <a:lnTo>
                      <a:pt x="370504" y="150133"/>
                    </a:lnTo>
                    <a:cubicBezTo>
                      <a:pt x="416041" y="150007"/>
                      <a:pt x="452908" y="113088"/>
                      <a:pt x="452971" y="67551"/>
                    </a:cubicBezTo>
                    <a:lnTo>
                      <a:pt x="452971" y="0"/>
                    </a:lnTo>
                    <a:close/>
                  </a:path>
                </a:pathLst>
              </a:custGeom>
              <a:solidFill>
                <a:srgbClr val="BDBDBE"/>
              </a:solidFill>
              <a:ln w="571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200593C-E824-4ECB-B198-E8724CA59B08}"/>
                  </a:ext>
                </a:extLst>
              </p:cNvPr>
              <p:cNvSpPr/>
              <p:nvPr/>
            </p:nvSpPr>
            <p:spPr>
              <a:xfrm>
                <a:off x="4859960" y="1879949"/>
                <a:ext cx="2480310" cy="760095"/>
              </a:xfrm>
              <a:custGeom>
                <a:avLst/>
                <a:gdLst>
                  <a:gd name="connsiteX0" fmla="*/ 2477681 w 2480310"/>
                  <a:gd name="connsiteY0" fmla="*/ 636251 h 760095"/>
                  <a:gd name="connsiteX1" fmla="*/ 1240612 w 2480310"/>
                  <a:gd name="connsiteY1" fmla="*/ 0 h 760095"/>
                  <a:gd name="connsiteX2" fmla="*/ 3486 w 2480310"/>
                  <a:gd name="connsiteY2" fmla="*/ 636251 h 760095"/>
                  <a:gd name="connsiteX3" fmla="*/ 400 w 2480310"/>
                  <a:gd name="connsiteY3" fmla="*/ 636251 h 760095"/>
                  <a:gd name="connsiteX4" fmla="*/ 400 w 2480310"/>
                  <a:gd name="connsiteY4" fmla="*/ 637851 h 760095"/>
                  <a:gd name="connsiteX5" fmla="*/ 0 w 2480310"/>
                  <a:gd name="connsiteY5" fmla="*/ 638023 h 760095"/>
                  <a:gd name="connsiteX6" fmla="*/ 400 w 2480310"/>
                  <a:gd name="connsiteY6" fmla="*/ 638023 h 760095"/>
                  <a:gd name="connsiteX7" fmla="*/ 400 w 2480310"/>
                  <a:gd name="connsiteY7" fmla="*/ 762210 h 760095"/>
                  <a:gd name="connsiteX8" fmla="*/ 2481396 w 2480310"/>
                  <a:gd name="connsiteY8" fmla="*/ 762210 h 760095"/>
                  <a:gd name="connsiteX9" fmla="*/ 2481396 w 2480310"/>
                  <a:gd name="connsiteY9" fmla="*/ 636251 h 760095"/>
                  <a:gd name="connsiteX10" fmla="*/ 2477681 w 2480310"/>
                  <a:gd name="connsiteY10" fmla="*/ 636251 h 76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80310" h="760095">
                    <a:moveTo>
                      <a:pt x="2477681" y="636251"/>
                    </a:moveTo>
                    <a:lnTo>
                      <a:pt x="1240612" y="0"/>
                    </a:lnTo>
                    <a:lnTo>
                      <a:pt x="3486" y="636251"/>
                    </a:lnTo>
                    <a:lnTo>
                      <a:pt x="400" y="636251"/>
                    </a:lnTo>
                    <a:lnTo>
                      <a:pt x="400" y="637851"/>
                    </a:lnTo>
                    <a:lnTo>
                      <a:pt x="0" y="638023"/>
                    </a:lnTo>
                    <a:lnTo>
                      <a:pt x="400" y="638023"/>
                    </a:lnTo>
                    <a:lnTo>
                      <a:pt x="400" y="762210"/>
                    </a:lnTo>
                    <a:lnTo>
                      <a:pt x="2481396" y="762210"/>
                    </a:lnTo>
                    <a:lnTo>
                      <a:pt x="2481396" y="636251"/>
                    </a:lnTo>
                    <a:lnTo>
                      <a:pt x="2477681" y="636251"/>
                    </a:lnTo>
                    <a:close/>
                  </a:path>
                </a:pathLst>
              </a:custGeom>
              <a:solidFill>
                <a:schemeClr val="accent1"/>
              </a:solidFill>
              <a:ln w="571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32875AB-9E77-4690-92A6-9DF1F4F0D2D5}"/>
                  </a:ext>
                </a:extLst>
              </p:cNvPr>
              <p:cNvSpPr/>
              <p:nvPr/>
            </p:nvSpPr>
            <p:spPr>
              <a:xfrm>
                <a:off x="5315731" y="2078488"/>
                <a:ext cx="1565910" cy="400050"/>
              </a:xfrm>
              <a:custGeom>
                <a:avLst/>
                <a:gdLst>
                  <a:gd name="connsiteX0" fmla="*/ 0 w 1565910"/>
                  <a:gd name="connsiteY0" fmla="*/ 402793 h 400050"/>
                  <a:gd name="connsiteX1" fmla="*/ 784841 w 1565910"/>
                  <a:gd name="connsiteY1" fmla="*/ 0 h 400050"/>
                  <a:gd name="connsiteX2" fmla="*/ 1569625 w 1565910"/>
                  <a:gd name="connsiteY2" fmla="*/ 402793 h 400050"/>
                </a:gdLst>
                <a:ahLst/>
                <a:cxnLst>
                  <a:cxn ang="0">
                    <a:pos x="connsiteX0" y="connsiteY0"/>
                  </a:cxn>
                  <a:cxn ang="0">
                    <a:pos x="connsiteX1" y="connsiteY1"/>
                  </a:cxn>
                  <a:cxn ang="0">
                    <a:pos x="connsiteX2" y="connsiteY2"/>
                  </a:cxn>
                </a:cxnLst>
                <a:rect l="l" t="t" r="r" b="b"/>
                <a:pathLst>
                  <a:path w="1565910" h="400050">
                    <a:moveTo>
                      <a:pt x="0" y="402793"/>
                    </a:moveTo>
                    <a:lnTo>
                      <a:pt x="784841" y="0"/>
                    </a:lnTo>
                    <a:lnTo>
                      <a:pt x="1569625" y="402793"/>
                    </a:lnTo>
                    <a:close/>
                  </a:path>
                </a:pathLst>
              </a:custGeom>
              <a:solidFill>
                <a:srgbClr val="FCFCFD"/>
              </a:solidFill>
              <a:ln w="571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FB3FD56F-48C2-460E-BBED-6B3C4509F6FD}"/>
                  </a:ext>
                </a:extLst>
              </p:cNvPr>
              <p:cNvSpPr/>
              <p:nvPr/>
            </p:nvSpPr>
            <p:spPr>
              <a:xfrm>
                <a:off x="5021409" y="3670287"/>
                <a:ext cx="2154555" cy="125730"/>
              </a:xfrm>
              <a:custGeom>
                <a:avLst/>
                <a:gdLst>
                  <a:gd name="connsiteX0" fmla="*/ 0 w 2154555"/>
                  <a:gd name="connsiteY0" fmla="*/ 0 h 125730"/>
                  <a:gd name="connsiteX1" fmla="*/ 2158270 w 2154555"/>
                  <a:gd name="connsiteY1" fmla="*/ 0 h 125730"/>
                  <a:gd name="connsiteX2" fmla="*/ 2158270 w 2154555"/>
                  <a:gd name="connsiteY2" fmla="*/ 125958 h 125730"/>
                  <a:gd name="connsiteX3" fmla="*/ 0 w 2154555"/>
                  <a:gd name="connsiteY3" fmla="*/ 125958 h 125730"/>
                </a:gdLst>
                <a:ahLst/>
                <a:cxnLst>
                  <a:cxn ang="0">
                    <a:pos x="connsiteX0" y="connsiteY0"/>
                  </a:cxn>
                  <a:cxn ang="0">
                    <a:pos x="connsiteX1" y="connsiteY1"/>
                  </a:cxn>
                  <a:cxn ang="0">
                    <a:pos x="connsiteX2" y="connsiteY2"/>
                  </a:cxn>
                  <a:cxn ang="0">
                    <a:pos x="connsiteX3" y="connsiteY3"/>
                  </a:cxn>
                </a:cxnLst>
                <a:rect l="l" t="t" r="r" b="b"/>
                <a:pathLst>
                  <a:path w="2154555" h="125730">
                    <a:moveTo>
                      <a:pt x="0" y="0"/>
                    </a:moveTo>
                    <a:lnTo>
                      <a:pt x="2158270" y="0"/>
                    </a:lnTo>
                    <a:lnTo>
                      <a:pt x="2158270" y="125958"/>
                    </a:lnTo>
                    <a:lnTo>
                      <a:pt x="0" y="125958"/>
                    </a:lnTo>
                    <a:close/>
                  </a:path>
                </a:pathLst>
              </a:custGeom>
              <a:solidFill>
                <a:srgbClr val="DEDEDF"/>
              </a:solidFill>
              <a:ln w="571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1B1950D-693F-4B5E-9C8B-834D3ED64417}"/>
                  </a:ext>
                </a:extLst>
              </p:cNvPr>
              <p:cNvSpPr/>
              <p:nvPr/>
            </p:nvSpPr>
            <p:spPr>
              <a:xfrm>
                <a:off x="4910480" y="3790588"/>
                <a:ext cx="2377440" cy="125730"/>
              </a:xfrm>
              <a:custGeom>
                <a:avLst/>
                <a:gdLst>
                  <a:gd name="connsiteX0" fmla="*/ 0 w 2377440"/>
                  <a:gd name="connsiteY0" fmla="*/ 0 h 125730"/>
                  <a:gd name="connsiteX1" fmla="*/ 2380126 w 2377440"/>
                  <a:gd name="connsiteY1" fmla="*/ 0 h 125730"/>
                  <a:gd name="connsiteX2" fmla="*/ 2380126 w 2377440"/>
                  <a:gd name="connsiteY2" fmla="*/ 125959 h 125730"/>
                  <a:gd name="connsiteX3" fmla="*/ 0 w 2377440"/>
                  <a:gd name="connsiteY3" fmla="*/ 125959 h 125730"/>
                </a:gdLst>
                <a:ahLst/>
                <a:cxnLst>
                  <a:cxn ang="0">
                    <a:pos x="connsiteX0" y="connsiteY0"/>
                  </a:cxn>
                  <a:cxn ang="0">
                    <a:pos x="connsiteX1" y="connsiteY1"/>
                  </a:cxn>
                  <a:cxn ang="0">
                    <a:pos x="connsiteX2" y="connsiteY2"/>
                  </a:cxn>
                  <a:cxn ang="0">
                    <a:pos x="connsiteX3" y="connsiteY3"/>
                  </a:cxn>
                </a:cxnLst>
                <a:rect l="l" t="t" r="r" b="b"/>
                <a:pathLst>
                  <a:path w="2377440" h="125730">
                    <a:moveTo>
                      <a:pt x="0" y="0"/>
                    </a:moveTo>
                    <a:lnTo>
                      <a:pt x="2380126" y="0"/>
                    </a:lnTo>
                    <a:lnTo>
                      <a:pt x="2380126" y="125959"/>
                    </a:lnTo>
                    <a:lnTo>
                      <a:pt x="0" y="125959"/>
                    </a:lnTo>
                    <a:close/>
                  </a:path>
                </a:pathLst>
              </a:custGeom>
              <a:solidFill>
                <a:schemeClr val="accent1"/>
              </a:solidFill>
              <a:ln w="571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650A71E-A761-44CD-B7AE-673351B30729}"/>
                  </a:ext>
                </a:extLst>
              </p:cNvPr>
              <p:cNvSpPr/>
              <p:nvPr/>
            </p:nvSpPr>
            <p:spPr>
              <a:xfrm>
                <a:off x="5184515" y="3607079"/>
                <a:ext cx="445770" cy="62865"/>
              </a:xfrm>
              <a:custGeom>
                <a:avLst/>
                <a:gdLst>
                  <a:gd name="connsiteX0" fmla="*/ 0 w 445770"/>
                  <a:gd name="connsiteY0" fmla="*/ 0 h 62865"/>
                  <a:gd name="connsiteX1" fmla="*/ 451257 w 445770"/>
                  <a:gd name="connsiteY1" fmla="*/ 0 h 62865"/>
                  <a:gd name="connsiteX2" fmla="*/ 451257 w 445770"/>
                  <a:gd name="connsiteY2" fmla="*/ 65265 h 62865"/>
                  <a:gd name="connsiteX3" fmla="*/ 0 w 445770"/>
                  <a:gd name="connsiteY3" fmla="*/ 65265 h 62865"/>
                </a:gdLst>
                <a:ahLst/>
                <a:cxnLst>
                  <a:cxn ang="0">
                    <a:pos x="connsiteX0" y="connsiteY0"/>
                  </a:cxn>
                  <a:cxn ang="0">
                    <a:pos x="connsiteX1" y="connsiteY1"/>
                  </a:cxn>
                  <a:cxn ang="0">
                    <a:pos x="connsiteX2" y="connsiteY2"/>
                  </a:cxn>
                  <a:cxn ang="0">
                    <a:pos x="connsiteX3" y="connsiteY3"/>
                  </a:cxn>
                </a:cxnLst>
                <a:rect l="l" t="t" r="r" b="b"/>
                <a:pathLst>
                  <a:path w="445770" h="62865">
                    <a:moveTo>
                      <a:pt x="0" y="0"/>
                    </a:moveTo>
                    <a:lnTo>
                      <a:pt x="451257" y="0"/>
                    </a:lnTo>
                    <a:lnTo>
                      <a:pt x="451257" y="65265"/>
                    </a:lnTo>
                    <a:lnTo>
                      <a:pt x="0" y="65265"/>
                    </a:lnTo>
                    <a:close/>
                  </a:path>
                </a:pathLst>
              </a:custGeom>
              <a:solidFill>
                <a:srgbClr val="BDBDBE"/>
              </a:solidFill>
              <a:ln w="571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8720F33-FCD5-4DD7-A41A-6ABED4B17A59}"/>
                  </a:ext>
                </a:extLst>
              </p:cNvPr>
              <p:cNvSpPr/>
              <p:nvPr/>
            </p:nvSpPr>
            <p:spPr>
              <a:xfrm>
                <a:off x="6570345" y="3607079"/>
                <a:ext cx="445770" cy="62865"/>
              </a:xfrm>
              <a:custGeom>
                <a:avLst/>
                <a:gdLst>
                  <a:gd name="connsiteX0" fmla="*/ 0 w 445770"/>
                  <a:gd name="connsiteY0" fmla="*/ 0 h 62865"/>
                  <a:gd name="connsiteX1" fmla="*/ 451257 w 445770"/>
                  <a:gd name="connsiteY1" fmla="*/ 0 h 62865"/>
                  <a:gd name="connsiteX2" fmla="*/ 451257 w 445770"/>
                  <a:gd name="connsiteY2" fmla="*/ 65265 h 62865"/>
                  <a:gd name="connsiteX3" fmla="*/ 0 w 445770"/>
                  <a:gd name="connsiteY3" fmla="*/ 65265 h 62865"/>
                </a:gdLst>
                <a:ahLst/>
                <a:cxnLst>
                  <a:cxn ang="0">
                    <a:pos x="connsiteX0" y="connsiteY0"/>
                  </a:cxn>
                  <a:cxn ang="0">
                    <a:pos x="connsiteX1" y="connsiteY1"/>
                  </a:cxn>
                  <a:cxn ang="0">
                    <a:pos x="connsiteX2" y="connsiteY2"/>
                  </a:cxn>
                  <a:cxn ang="0">
                    <a:pos x="connsiteX3" y="connsiteY3"/>
                  </a:cxn>
                </a:cxnLst>
                <a:rect l="l" t="t" r="r" b="b"/>
                <a:pathLst>
                  <a:path w="445770" h="62865">
                    <a:moveTo>
                      <a:pt x="0" y="0"/>
                    </a:moveTo>
                    <a:lnTo>
                      <a:pt x="451257" y="0"/>
                    </a:lnTo>
                    <a:lnTo>
                      <a:pt x="451257" y="65265"/>
                    </a:lnTo>
                    <a:lnTo>
                      <a:pt x="0" y="65265"/>
                    </a:lnTo>
                    <a:close/>
                  </a:path>
                </a:pathLst>
              </a:custGeom>
              <a:solidFill>
                <a:srgbClr val="BDBDBE"/>
              </a:solidFill>
              <a:ln w="571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F054AC2-5BFC-48EA-B5D6-A2537CD6E38C}"/>
                  </a:ext>
                </a:extLst>
              </p:cNvPr>
              <p:cNvSpPr/>
              <p:nvPr/>
            </p:nvSpPr>
            <p:spPr>
              <a:xfrm>
                <a:off x="5984386" y="2186159"/>
                <a:ext cx="228600" cy="228600"/>
              </a:xfrm>
              <a:custGeom>
                <a:avLst/>
                <a:gdLst>
                  <a:gd name="connsiteX0" fmla="*/ 232487 w 228600"/>
                  <a:gd name="connsiteY0" fmla="*/ 116243 h 228600"/>
                  <a:gd name="connsiteX1" fmla="*/ 116243 w 228600"/>
                  <a:gd name="connsiteY1" fmla="*/ 232486 h 228600"/>
                  <a:gd name="connsiteX2" fmla="*/ 0 w 228600"/>
                  <a:gd name="connsiteY2" fmla="*/ 116243 h 228600"/>
                  <a:gd name="connsiteX3" fmla="*/ 116243 w 228600"/>
                  <a:gd name="connsiteY3" fmla="*/ 0 h 228600"/>
                  <a:gd name="connsiteX4" fmla="*/ 232487 w 228600"/>
                  <a:gd name="connsiteY4" fmla="*/ 116243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32487" y="116243"/>
                    </a:moveTo>
                    <a:cubicBezTo>
                      <a:pt x="232487" y="180440"/>
                      <a:pt x="180446" y="232486"/>
                      <a:pt x="116243" y="232486"/>
                    </a:cubicBezTo>
                    <a:cubicBezTo>
                      <a:pt x="52047" y="232486"/>
                      <a:pt x="0" y="180440"/>
                      <a:pt x="0" y="116243"/>
                    </a:cubicBezTo>
                    <a:cubicBezTo>
                      <a:pt x="0" y="52046"/>
                      <a:pt x="52041" y="0"/>
                      <a:pt x="116243" y="0"/>
                    </a:cubicBezTo>
                    <a:cubicBezTo>
                      <a:pt x="180440" y="0"/>
                      <a:pt x="232487" y="52046"/>
                      <a:pt x="232487" y="116243"/>
                    </a:cubicBezTo>
                    <a:close/>
                  </a:path>
                </a:pathLst>
              </a:custGeom>
              <a:solidFill>
                <a:srgbClr val="DEDEDF"/>
              </a:solidFill>
              <a:ln w="5715" cap="flat">
                <a:noFill/>
                <a:prstDash val="solid"/>
                <a:miter/>
              </a:ln>
            </p:spPr>
            <p:txBody>
              <a:bodyPr rtlCol="0" anchor="ctr"/>
              <a:lstStyle/>
              <a:p>
                <a:endParaRPr lang="en-US"/>
              </a:p>
            </p:txBody>
          </p:sp>
        </p:grpSp>
        <p:grpSp>
          <p:nvGrpSpPr>
            <p:cNvPr id="191" name="Group 190">
              <a:extLst>
                <a:ext uri="{FF2B5EF4-FFF2-40B4-BE49-F238E27FC236}">
                  <a16:creationId xmlns:a16="http://schemas.microsoft.com/office/drawing/2014/main" id="{E83BCFB7-28B9-4CFC-AEF6-24AC0904EFF3}"/>
                </a:ext>
              </a:extLst>
            </p:cNvPr>
            <p:cNvGrpSpPr/>
            <p:nvPr/>
          </p:nvGrpSpPr>
          <p:grpSpPr>
            <a:xfrm>
              <a:off x="3515467" y="2616287"/>
              <a:ext cx="1428750" cy="1720444"/>
              <a:chOff x="3731419" y="2616441"/>
              <a:chExt cx="1428750" cy="1720444"/>
            </a:xfrm>
          </p:grpSpPr>
          <p:sp>
            <p:nvSpPr>
              <p:cNvPr id="21" name="Freeform: Shape 20">
                <a:extLst>
                  <a:ext uri="{FF2B5EF4-FFF2-40B4-BE49-F238E27FC236}">
                    <a16:creationId xmlns:a16="http://schemas.microsoft.com/office/drawing/2014/main" id="{DF6A9904-79A8-47FF-BEB1-91858C6286CE}"/>
                  </a:ext>
                </a:extLst>
              </p:cNvPr>
              <p:cNvSpPr/>
              <p:nvPr/>
            </p:nvSpPr>
            <p:spPr>
              <a:xfrm>
                <a:off x="4103637" y="4042677"/>
                <a:ext cx="40005" cy="85725"/>
              </a:xfrm>
              <a:custGeom>
                <a:avLst/>
                <a:gdLst>
                  <a:gd name="connsiteX0" fmla="*/ 14516 w 40005"/>
                  <a:gd name="connsiteY0" fmla="*/ 0 h 85725"/>
                  <a:gd name="connsiteX1" fmla="*/ 0 w 40005"/>
                  <a:gd name="connsiteY1" fmla="*/ 4229 h 85725"/>
                  <a:gd name="connsiteX2" fmla="*/ 27546 w 40005"/>
                  <a:gd name="connsiteY2" fmla="*/ 91097 h 85725"/>
                  <a:gd name="connsiteX3" fmla="*/ 41834 w 40005"/>
                  <a:gd name="connsiteY3" fmla="*/ 86239 h 85725"/>
                  <a:gd name="connsiteX4" fmla="*/ 14516 w 40005"/>
                  <a:gd name="connsiteY4" fmla="*/ 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 h="85725">
                    <a:moveTo>
                      <a:pt x="14516" y="0"/>
                    </a:moveTo>
                    <a:lnTo>
                      <a:pt x="0" y="4229"/>
                    </a:lnTo>
                    <a:cubicBezTo>
                      <a:pt x="8515" y="33319"/>
                      <a:pt x="17774" y="62579"/>
                      <a:pt x="27546" y="91097"/>
                    </a:cubicBezTo>
                    <a:lnTo>
                      <a:pt x="41834" y="86239"/>
                    </a:lnTo>
                    <a:cubicBezTo>
                      <a:pt x="32118" y="57836"/>
                      <a:pt x="22974" y="28803"/>
                      <a:pt x="14516" y="0"/>
                    </a:cubicBezTo>
                    <a:close/>
                  </a:path>
                </a:pathLst>
              </a:custGeom>
              <a:solidFill>
                <a:srgbClr val="FFFFFF"/>
              </a:solidFill>
              <a:ln w="571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92126E5-F334-46E9-8D4C-DF4014C0E005}"/>
                  </a:ext>
                </a:extLst>
              </p:cNvPr>
              <p:cNvSpPr/>
              <p:nvPr/>
            </p:nvSpPr>
            <p:spPr>
              <a:xfrm>
                <a:off x="4162558" y="4213784"/>
                <a:ext cx="45720" cy="85725"/>
              </a:xfrm>
              <a:custGeom>
                <a:avLst/>
                <a:gdLst>
                  <a:gd name="connsiteX0" fmla="*/ 14116 w 45720"/>
                  <a:gd name="connsiteY0" fmla="*/ 0 h 85725"/>
                  <a:gd name="connsiteX1" fmla="*/ 0 w 45720"/>
                  <a:gd name="connsiteY1" fmla="*/ 5715 h 85725"/>
                  <a:gd name="connsiteX2" fmla="*/ 35147 w 45720"/>
                  <a:gd name="connsiteY2" fmla="*/ 89726 h 85725"/>
                  <a:gd name="connsiteX3" fmla="*/ 48978 w 45720"/>
                  <a:gd name="connsiteY3" fmla="*/ 83610 h 85725"/>
                  <a:gd name="connsiteX4" fmla="*/ 14116 w 45720"/>
                  <a:gd name="connsiteY4" fmla="*/ 0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85725">
                    <a:moveTo>
                      <a:pt x="14116" y="0"/>
                    </a:moveTo>
                    <a:lnTo>
                      <a:pt x="0" y="5715"/>
                    </a:lnTo>
                    <a:cubicBezTo>
                      <a:pt x="11030" y="33890"/>
                      <a:pt x="22860" y="62122"/>
                      <a:pt x="35147" y="89726"/>
                    </a:cubicBezTo>
                    <a:lnTo>
                      <a:pt x="48978" y="83610"/>
                    </a:lnTo>
                    <a:cubicBezTo>
                      <a:pt x="36805" y="56064"/>
                      <a:pt x="25089" y="28003"/>
                      <a:pt x="14116" y="0"/>
                    </a:cubicBezTo>
                    <a:close/>
                  </a:path>
                </a:pathLst>
              </a:custGeom>
              <a:solidFill>
                <a:srgbClr val="FFFFFF"/>
              </a:solidFill>
              <a:ln w="571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DC00CCA-066D-4E6E-9BCA-7D9BCFD470F9}"/>
                  </a:ext>
                </a:extLst>
              </p:cNvPr>
              <p:cNvSpPr/>
              <p:nvPr/>
            </p:nvSpPr>
            <p:spPr>
              <a:xfrm>
                <a:off x="4060831" y="2966085"/>
                <a:ext cx="34290" cy="91440"/>
              </a:xfrm>
              <a:custGeom>
                <a:avLst/>
                <a:gdLst>
                  <a:gd name="connsiteX0" fmla="*/ 20231 w 34290"/>
                  <a:gd name="connsiteY0" fmla="*/ 0 h 91440"/>
                  <a:gd name="connsiteX1" fmla="*/ 0 w 34290"/>
                  <a:gd name="connsiteY1" fmla="*/ 89097 h 91440"/>
                  <a:gd name="connsiteX2" fmla="*/ 14859 w 34290"/>
                  <a:gd name="connsiteY2" fmla="*/ 92126 h 91440"/>
                  <a:gd name="connsiteX3" fmla="*/ 34919 w 34290"/>
                  <a:gd name="connsiteY3" fmla="*/ 3658 h 91440"/>
                </a:gdLst>
                <a:ahLst/>
                <a:cxnLst>
                  <a:cxn ang="0">
                    <a:pos x="connsiteX0" y="connsiteY0"/>
                  </a:cxn>
                  <a:cxn ang="0">
                    <a:pos x="connsiteX1" y="connsiteY1"/>
                  </a:cxn>
                  <a:cxn ang="0">
                    <a:pos x="connsiteX2" y="connsiteY2"/>
                  </a:cxn>
                  <a:cxn ang="0">
                    <a:pos x="connsiteX3" y="connsiteY3"/>
                  </a:cxn>
                </a:cxnLst>
                <a:rect l="l" t="t" r="r" b="b"/>
                <a:pathLst>
                  <a:path w="34290" h="91440">
                    <a:moveTo>
                      <a:pt x="20231" y="0"/>
                    </a:moveTo>
                    <a:cubicBezTo>
                      <a:pt x="12859" y="29375"/>
                      <a:pt x="6058" y="59379"/>
                      <a:pt x="0" y="89097"/>
                    </a:cubicBezTo>
                    <a:lnTo>
                      <a:pt x="14859" y="92126"/>
                    </a:lnTo>
                    <a:cubicBezTo>
                      <a:pt x="20574" y="62579"/>
                      <a:pt x="27603" y="32861"/>
                      <a:pt x="34919" y="3658"/>
                    </a:cubicBezTo>
                    <a:close/>
                  </a:path>
                </a:pathLst>
              </a:custGeom>
              <a:solidFill>
                <a:srgbClr val="FFFFFF"/>
              </a:solidFill>
              <a:ln w="571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1285A7F-D396-4EF8-8C3A-C508836D0F14}"/>
                  </a:ext>
                </a:extLst>
              </p:cNvPr>
              <p:cNvSpPr/>
              <p:nvPr/>
            </p:nvSpPr>
            <p:spPr>
              <a:xfrm>
                <a:off x="4105180" y="2791206"/>
                <a:ext cx="40005" cy="85725"/>
              </a:xfrm>
              <a:custGeom>
                <a:avLst/>
                <a:gdLst>
                  <a:gd name="connsiteX0" fmla="*/ 28003 w 40005"/>
                  <a:gd name="connsiteY0" fmla="*/ 0 h 85725"/>
                  <a:gd name="connsiteX1" fmla="*/ 0 w 40005"/>
                  <a:gd name="connsiteY1" fmla="*/ 86868 h 85725"/>
                  <a:gd name="connsiteX2" fmla="*/ 14516 w 40005"/>
                  <a:gd name="connsiteY2" fmla="*/ 91154 h 85725"/>
                  <a:gd name="connsiteX3" fmla="*/ 42291 w 40005"/>
                  <a:gd name="connsiteY3" fmla="*/ 4915 h 85725"/>
                </a:gdLst>
                <a:ahLst/>
                <a:cxnLst>
                  <a:cxn ang="0">
                    <a:pos x="connsiteX0" y="connsiteY0"/>
                  </a:cxn>
                  <a:cxn ang="0">
                    <a:pos x="connsiteX1" y="connsiteY1"/>
                  </a:cxn>
                  <a:cxn ang="0">
                    <a:pos x="connsiteX2" y="connsiteY2"/>
                  </a:cxn>
                  <a:cxn ang="0">
                    <a:pos x="connsiteX3" y="connsiteY3"/>
                  </a:cxn>
                </a:cxnLst>
                <a:rect l="l" t="t" r="r" b="b"/>
                <a:pathLst>
                  <a:path w="40005" h="85725">
                    <a:moveTo>
                      <a:pt x="28003" y="0"/>
                    </a:moveTo>
                    <a:cubicBezTo>
                      <a:pt x="18059" y="28575"/>
                      <a:pt x="8630" y="57836"/>
                      <a:pt x="0" y="86868"/>
                    </a:cubicBezTo>
                    <a:lnTo>
                      <a:pt x="14516" y="91154"/>
                    </a:lnTo>
                    <a:cubicBezTo>
                      <a:pt x="23089" y="62579"/>
                      <a:pt x="32461" y="33319"/>
                      <a:pt x="42291" y="4915"/>
                    </a:cubicBezTo>
                    <a:close/>
                  </a:path>
                </a:pathLst>
              </a:custGeom>
              <a:solidFill>
                <a:srgbClr val="FFFFFF"/>
              </a:solidFill>
              <a:ln w="571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5D94CC7-BFDE-4A2B-898E-EC1E8ADC8BEA}"/>
                  </a:ext>
                </a:extLst>
              </p:cNvPr>
              <p:cNvSpPr/>
              <p:nvPr/>
            </p:nvSpPr>
            <p:spPr>
              <a:xfrm>
                <a:off x="3962762" y="2800350"/>
                <a:ext cx="268605" cy="268605"/>
              </a:xfrm>
              <a:custGeom>
                <a:avLst/>
                <a:gdLst>
                  <a:gd name="connsiteX0" fmla="*/ 0 w 268605"/>
                  <a:gd name="connsiteY0" fmla="*/ 134245 h 268605"/>
                  <a:gd name="connsiteX1" fmla="*/ 134246 w 268605"/>
                  <a:gd name="connsiteY1" fmla="*/ 269062 h 268605"/>
                  <a:gd name="connsiteX2" fmla="*/ 269063 w 268605"/>
                  <a:gd name="connsiteY2" fmla="*/ 134817 h 268605"/>
                  <a:gd name="connsiteX3" fmla="*/ 134817 w 268605"/>
                  <a:gd name="connsiteY3" fmla="*/ 0 h 268605"/>
                  <a:gd name="connsiteX4" fmla="*/ 134531 w 268605"/>
                  <a:gd name="connsiteY4" fmla="*/ 0 h 268605"/>
                  <a:gd name="connsiteX5" fmla="*/ 0 w 268605"/>
                  <a:gd name="connsiteY5" fmla="*/ 134245 h 26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605" h="268605">
                    <a:moveTo>
                      <a:pt x="0" y="134245"/>
                    </a:moveTo>
                    <a:cubicBezTo>
                      <a:pt x="-160" y="208546"/>
                      <a:pt x="59945" y="268902"/>
                      <a:pt x="134246" y="269062"/>
                    </a:cubicBezTo>
                    <a:cubicBezTo>
                      <a:pt x="208546" y="269222"/>
                      <a:pt x="268903" y="209118"/>
                      <a:pt x="269063" y="134817"/>
                    </a:cubicBezTo>
                    <a:cubicBezTo>
                      <a:pt x="269217" y="60516"/>
                      <a:pt x="209118" y="160"/>
                      <a:pt x="134817" y="0"/>
                    </a:cubicBezTo>
                    <a:cubicBezTo>
                      <a:pt x="134720" y="0"/>
                      <a:pt x="134629" y="0"/>
                      <a:pt x="134531" y="0"/>
                    </a:cubicBezTo>
                    <a:cubicBezTo>
                      <a:pt x="60385" y="91"/>
                      <a:pt x="252" y="60099"/>
                      <a:pt x="0" y="134245"/>
                    </a:cubicBezTo>
                    <a:close/>
                  </a:path>
                </a:pathLst>
              </a:custGeom>
              <a:solidFill>
                <a:srgbClr val="FFFFFF"/>
              </a:solidFill>
              <a:ln w="571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030B4C3-01BC-4361-8428-6CDF3336F6BB}"/>
                  </a:ext>
                </a:extLst>
              </p:cNvPr>
              <p:cNvSpPr/>
              <p:nvPr/>
            </p:nvSpPr>
            <p:spPr>
              <a:xfrm>
                <a:off x="3950246" y="2787548"/>
                <a:ext cx="291465" cy="291465"/>
              </a:xfrm>
              <a:custGeom>
                <a:avLst/>
                <a:gdLst>
                  <a:gd name="connsiteX0" fmla="*/ 147047 w 291465"/>
                  <a:gd name="connsiteY0" fmla="*/ 294094 h 291465"/>
                  <a:gd name="connsiteX1" fmla="*/ 0 w 291465"/>
                  <a:gd name="connsiteY1" fmla="*/ 147047 h 291465"/>
                  <a:gd name="connsiteX2" fmla="*/ 147047 w 291465"/>
                  <a:gd name="connsiteY2" fmla="*/ 0 h 291465"/>
                  <a:gd name="connsiteX3" fmla="*/ 294094 w 291465"/>
                  <a:gd name="connsiteY3" fmla="*/ 147047 h 291465"/>
                  <a:gd name="connsiteX4" fmla="*/ 147047 w 291465"/>
                  <a:gd name="connsiteY4" fmla="*/ 294094 h 291465"/>
                  <a:gd name="connsiteX5" fmla="*/ 147047 w 291465"/>
                  <a:gd name="connsiteY5" fmla="*/ 16116 h 291465"/>
                  <a:gd name="connsiteX6" fmla="*/ 16116 w 291465"/>
                  <a:gd name="connsiteY6" fmla="*/ 147047 h 291465"/>
                  <a:gd name="connsiteX7" fmla="*/ 147047 w 291465"/>
                  <a:gd name="connsiteY7" fmla="*/ 277978 h 291465"/>
                  <a:gd name="connsiteX8" fmla="*/ 277978 w 291465"/>
                  <a:gd name="connsiteY8" fmla="*/ 147047 h 291465"/>
                  <a:gd name="connsiteX9" fmla="*/ 147047 w 291465"/>
                  <a:gd name="connsiteY9" fmla="*/ 1611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5" h="291465">
                    <a:moveTo>
                      <a:pt x="147047" y="294094"/>
                    </a:moveTo>
                    <a:cubicBezTo>
                      <a:pt x="65837" y="294094"/>
                      <a:pt x="0" y="228257"/>
                      <a:pt x="0" y="147047"/>
                    </a:cubicBezTo>
                    <a:cubicBezTo>
                      <a:pt x="0" y="65837"/>
                      <a:pt x="65837" y="0"/>
                      <a:pt x="147047" y="0"/>
                    </a:cubicBezTo>
                    <a:cubicBezTo>
                      <a:pt x="228257" y="0"/>
                      <a:pt x="294094" y="65837"/>
                      <a:pt x="294094" y="147047"/>
                    </a:cubicBezTo>
                    <a:cubicBezTo>
                      <a:pt x="293997" y="228217"/>
                      <a:pt x="228217" y="293997"/>
                      <a:pt x="147047" y="294094"/>
                    </a:cubicBezTo>
                    <a:close/>
                    <a:moveTo>
                      <a:pt x="147047" y="16116"/>
                    </a:moveTo>
                    <a:cubicBezTo>
                      <a:pt x="74735" y="16116"/>
                      <a:pt x="16116" y="74735"/>
                      <a:pt x="16116" y="147047"/>
                    </a:cubicBezTo>
                    <a:cubicBezTo>
                      <a:pt x="16116" y="219359"/>
                      <a:pt x="74735" y="277978"/>
                      <a:pt x="147047" y="277978"/>
                    </a:cubicBezTo>
                    <a:cubicBezTo>
                      <a:pt x="219359" y="277978"/>
                      <a:pt x="277978" y="219359"/>
                      <a:pt x="277978" y="147047"/>
                    </a:cubicBezTo>
                    <a:cubicBezTo>
                      <a:pt x="277915" y="74764"/>
                      <a:pt x="219330" y="16179"/>
                      <a:pt x="147047" y="16116"/>
                    </a:cubicBezTo>
                    <a:close/>
                  </a:path>
                </a:pathLst>
              </a:custGeom>
              <a:solidFill>
                <a:srgbClr val="FFC000"/>
              </a:solidFill>
              <a:ln w="571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FE7BA3C-0312-497F-BFD2-D4BCB28D9359}"/>
                  </a:ext>
                </a:extLst>
              </p:cNvPr>
              <p:cNvSpPr/>
              <p:nvPr/>
            </p:nvSpPr>
            <p:spPr>
              <a:xfrm>
                <a:off x="4001052" y="2836240"/>
                <a:ext cx="194310" cy="194310"/>
              </a:xfrm>
              <a:custGeom>
                <a:avLst/>
                <a:gdLst>
                  <a:gd name="connsiteX0" fmla="*/ 194310 w 194310"/>
                  <a:gd name="connsiteY0" fmla="*/ 97155 h 194310"/>
                  <a:gd name="connsiteX1" fmla="*/ 97155 w 194310"/>
                  <a:gd name="connsiteY1" fmla="*/ 194310 h 194310"/>
                  <a:gd name="connsiteX2" fmla="*/ 0 w 194310"/>
                  <a:gd name="connsiteY2" fmla="*/ 97155 h 194310"/>
                  <a:gd name="connsiteX3" fmla="*/ 97155 w 194310"/>
                  <a:gd name="connsiteY3" fmla="*/ 0 h 194310"/>
                  <a:gd name="connsiteX4" fmla="*/ 194310 w 194310"/>
                  <a:gd name="connsiteY4" fmla="*/ 97155 h 19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0" h="194310">
                    <a:moveTo>
                      <a:pt x="194310" y="97155"/>
                    </a:moveTo>
                    <a:cubicBezTo>
                      <a:pt x="194310" y="150813"/>
                      <a:pt x="150813" y="194310"/>
                      <a:pt x="97155" y="194310"/>
                    </a:cubicBezTo>
                    <a:cubicBezTo>
                      <a:pt x="43497" y="194310"/>
                      <a:pt x="0" y="150813"/>
                      <a:pt x="0" y="97155"/>
                    </a:cubicBezTo>
                    <a:cubicBezTo>
                      <a:pt x="0" y="43497"/>
                      <a:pt x="43497" y="0"/>
                      <a:pt x="97155" y="0"/>
                    </a:cubicBezTo>
                    <a:cubicBezTo>
                      <a:pt x="150813" y="0"/>
                      <a:pt x="194310" y="43497"/>
                      <a:pt x="194310" y="97155"/>
                    </a:cubicBezTo>
                    <a:close/>
                  </a:path>
                </a:pathLst>
              </a:custGeom>
              <a:solidFill>
                <a:schemeClr val="accent5"/>
              </a:solidFill>
              <a:ln w="571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5AE12-BB0A-4F92-AFFE-857BCDCA3CC3}"/>
                  </a:ext>
                </a:extLst>
              </p:cNvPr>
              <p:cNvSpPr/>
              <p:nvPr/>
            </p:nvSpPr>
            <p:spPr>
              <a:xfrm>
                <a:off x="4055283" y="2867558"/>
                <a:ext cx="80010" cy="131445"/>
              </a:xfrm>
              <a:custGeom>
                <a:avLst/>
                <a:gdLst>
                  <a:gd name="connsiteX0" fmla="*/ 83958 w 80010"/>
                  <a:gd name="connsiteY0" fmla="*/ 36690 h 131445"/>
                  <a:gd name="connsiteX1" fmla="*/ 83958 w 80010"/>
                  <a:gd name="connsiteY1" fmla="*/ 32747 h 131445"/>
                  <a:gd name="connsiteX2" fmla="*/ 79901 w 80010"/>
                  <a:gd name="connsiteY2" fmla="*/ 20974 h 131445"/>
                  <a:gd name="connsiteX3" fmla="*/ 69842 w 80010"/>
                  <a:gd name="connsiteY3" fmla="*/ 15888 h 131445"/>
                  <a:gd name="connsiteX4" fmla="*/ 46982 w 80010"/>
                  <a:gd name="connsiteY4" fmla="*/ 15888 h 131445"/>
                  <a:gd name="connsiteX5" fmla="*/ 46982 w 80010"/>
                  <a:gd name="connsiteY5" fmla="*/ 0 h 131445"/>
                  <a:gd name="connsiteX6" fmla="*/ 37038 w 80010"/>
                  <a:gd name="connsiteY6" fmla="*/ 0 h 131445"/>
                  <a:gd name="connsiteX7" fmla="*/ 37038 w 80010"/>
                  <a:gd name="connsiteY7" fmla="*/ 15888 h 131445"/>
                  <a:gd name="connsiteX8" fmla="*/ 14178 w 80010"/>
                  <a:gd name="connsiteY8" fmla="*/ 15888 h 131445"/>
                  <a:gd name="connsiteX9" fmla="*/ 4120 w 80010"/>
                  <a:gd name="connsiteY9" fmla="*/ 20917 h 131445"/>
                  <a:gd name="connsiteX10" fmla="*/ 5 w 80010"/>
                  <a:gd name="connsiteY10" fmla="*/ 32747 h 131445"/>
                  <a:gd name="connsiteX11" fmla="*/ 5 w 80010"/>
                  <a:gd name="connsiteY11" fmla="*/ 55607 h 131445"/>
                  <a:gd name="connsiteX12" fmla="*/ 4120 w 80010"/>
                  <a:gd name="connsiteY12" fmla="*/ 67380 h 131445"/>
                  <a:gd name="connsiteX13" fmla="*/ 14178 w 80010"/>
                  <a:gd name="connsiteY13" fmla="*/ 72466 h 131445"/>
                  <a:gd name="connsiteX14" fmla="*/ 69842 w 80010"/>
                  <a:gd name="connsiteY14" fmla="*/ 72466 h 131445"/>
                  <a:gd name="connsiteX15" fmla="*/ 74072 w 80010"/>
                  <a:gd name="connsiteY15" fmla="*/ 78181 h 131445"/>
                  <a:gd name="connsiteX16" fmla="*/ 74072 w 80010"/>
                  <a:gd name="connsiteY16" fmla="*/ 101327 h 131445"/>
                  <a:gd name="connsiteX17" fmla="*/ 69842 w 80010"/>
                  <a:gd name="connsiteY17" fmla="*/ 107042 h 131445"/>
                  <a:gd name="connsiteX18" fmla="*/ 14178 w 80010"/>
                  <a:gd name="connsiteY18" fmla="*/ 107042 h 131445"/>
                  <a:gd name="connsiteX19" fmla="*/ 9892 w 80010"/>
                  <a:gd name="connsiteY19" fmla="*/ 101327 h 131445"/>
                  <a:gd name="connsiteX20" fmla="*/ 9892 w 80010"/>
                  <a:gd name="connsiteY20" fmla="*/ 97441 h 131445"/>
                  <a:gd name="connsiteX21" fmla="*/ 5 w 80010"/>
                  <a:gd name="connsiteY21" fmla="*/ 97441 h 131445"/>
                  <a:gd name="connsiteX22" fmla="*/ 5 w 80010"/>
                  <a:gd name="connsiteY22" fmla="*/ 101327 h 131445"/>
                  <a:gd name="connsiteX23" fmla="*/ 4120 w 80010"/>
                  <a:gd name="connsiteY23" fmla="*/ 113157 h 131445"/>
                  <a:gd name="connsiteX24" fmla="*/ 14178 w 80010"/>
                  <a:gd name="connsiteY24" fmla="*/ 118243 h 131445"/>
                  <a:gd name="connsiteX25" fmla="*/ 37038 w 80010"/>
                  <a:gd name="connsiteY25" fmla="*/ 118243 h 131445"/>
                  <a:gd name="connsiteX26" fmla="*/ 37038 w 80010"/>
                  <a:gd name="connsiteY26" fmla="*/ 134131 h 131445"/>
                  <a:gd name="connsiteX27" fmla="*/ 46925 w 80010"/>
                  <a:gd name="connsiteY27" fmla="*/ 134131 h 131445"/>
                  <a:gd name="connsiteX28" fmla="*/ 46925 w 80010"/>
                  <a:gd name="connsiteY28" fmla="*/ 118243 h 131445"/>
                  <a:gd name="connsiteX29" fmla="*/ 69785 w 80010"/>
                  <a:gd name="connsiteY29" fmla="*/ 118243 h 131445"/>
                  <a:gd name="connsiteX30" fmla="*/ 79844 w 80010"/>
                  <a:gd name="connsiteY30" fmla="*/ 113157 h 131445"/>
                  <a:gd name="connsiteX31" fmla="*/ 83901 w 80010"/>
                  <a:gd name="connsiteY31" fmla="*/ 101327 h 131445"/>
                  <a:gd name="connsiteX32" fmla="*/ 83901 w 80010"/>
                  <a:gd name="connsiteY32" fmla="*/ 78181 h 131445"/>
                  <a:gd name="connsiteX33" fmla="*/ 79844 w 80010"/>
                  <a:gd name="connsiteY33" fmla="*/ 66351 h 131445"/>
                  <a:gd name="connsiteX34" fmla="*/ 69785 w 80010"/>
                  <a:gd name="connsiteY34" fmla="*/ 61322 h 131445"/>
                  <a:gd name="connsiteX35" fmla="*/ 14178 w 80010"/>
                  <a:gd name="connsiteY35" fmla="*/ 61322 h 131445"/>
                  <a:gd name="connsiteX36" fmla="*/ 9892 w 80010"/>
                  <a:gd name="connsiteY36" fmla="*/ 55607 h 131445"/>
                  <a:gd name="connsiteX37" fmla="*/ 9892 w 80010"/>
                  <a:gd name="connsiteY37" fmla="*/ 32747 h 131445"/>
                  <a:gd name="connsiteX38" fmla="*/ 14178 w 80010"/>
                  <a:gd name="connsiteY38" fmla="*/ 27032 h 131445"/>
                  <a:gd name="connsiteX39" fmla="*/ 69842 w 80010"/>
                  <a:gd name="connsiteY39" fmla="*/ 27032 h 131445"/>
                  <a:gd name="connsiteX40" fmla="*/ 74072 w 80010"/>
                  <a:gd name="connsiteY40" fmla="*/ 32747 h 131445"/>
                  <a:gd name="connsiteX41" fmla="*/ 74072 w 80010"/>
                  <a:gd name="connsiteY41" fmla="*/ 36690 h 13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010" h="131445">
                    <a:moveTo>
                      <a:pt x="83958" y="36690"/>
                    </a:moveTo>
                    <a:lnTo>
                      <a:pt x="83958" y="32747"/>
                    </a:lnTo>
                    <a:cubicBezTo>
                      <a:pt x="84090" y="28461"/>
                      <a:pt x="82650" y="24271"/>
                      <a:pt x="79901" y="20974"/>
                    </a:cubicBezTo>
                    <a:cubicBezTo>
                      <a:pt x="77546" y="17779"/>
                      <a:pt x="73814" y="15893"/>
                      <a:pt x="69842" y="15888"/>
                    </a:cubicBezTo>
                    <a:lnTo>
                      <a:pt x="46982" y="15888"/>
                    </a:lnTo>
                    <a:lnTo>
                      <a:pt x="46982" y="0"/>
                    </a:lnTo>
                    <a:lnTo>
                      <a:pt x="37038" y="0"/>
                    </a:lnTo>
                    <a:lnTo>
                      <a:pt x="37038" y="15888"/>
                    </a:lnTo>
                    <a:lnTo>
                      <a:pt x="14178" y="15888"/>
                    </a:lnTo>
                    <a:cubicBezTo>
                      <a:pt x="10218" y="15876"/>
                      <a:pt x="6486" y="17745"/>
                      <a:pt x="4120" y="20917"/>
                    </a:cubicBezTo>
                    <a:cubicBezTo>
                      <a:pt x="1365" y="24237"/>
                      <a:pt x="-92" y="28438"/>
                      <a:pt x="5" y="32747"/>
                    </a:cubicBezTo>
                    <a:lnTo>
                      <a:pt x="5" y="55607"/>
                    </a:lnTo>
                    <a:cubicBezTo>
                      <a:pt x="-98" y="59899"/>
                      <a:pt x="1365" y="64082"/>
                      <a:pt x="4120" y="67380"/>
                    </a:cubicBezTo>
                    <a:cubicBezTo>
                      <a:pt x="6463" y="70592"/>
                      <a:pt x="10206" y="72478"/>
                      <a:pt x="14178" y="72466"/>
                    </a:cubicBezTo>
                    <a:lnTo>
                      <a:pt x="69842" y="72466"/>
                    </a:lnTo>
                    <a:cubicBezTo>
                      <a:pt x="72243" y="72466"/>
                      <a:pt x="74072" y="74809"/>
                      <a:pt x="74072" y="78181"/>
                    </a:cubicBezTo>
                    <a:lnTo>
                      <a:pt x="74072" y="101327"/>
                    </a:lnTo>
                    <a:cubicBezTo>
                      <a:pt x="74072" y="104470"/>
                      <a:pt x="72243" y="107042"/>
                      <a:pt x="69842" y="107042"/>
                    </a:cubicBezTo>
                    <a:lnTo>
                      <a:pt x="14178" y="107042"/>
                    </a:lnTo>
                    <a:cubicBezTo>
                      <a:pt x="11778" y="107042"/>
                      <a:pt x="9892" y="104642"/>
                      <a:pt x="9892" y="101327"/>
                    </a:cubicBezTo>
                    <a:lnTo>
                      <a:pt x="9892" y="97441"/>
                    </a:lnTo>
                    <a:lnTo>
                      <a:pt x="5" y="97441"/>
                    </a:lnTo>
                    <a:lnTo>
                      <a:pt x="5" y="101327"/>
                    </a:lnTo>
                    <a:cubicBezTo>
                      <a:pt x="-92" y="105636"/>
                      <a:pt x="1365" y="109837"/>
                      <a:pt x="4120" y="113157"/>
                    </a:cubicBezTo>
                    <a:cubicBezTo>
                      <a:pt x="6463" y="116369"/>
                      <a:pt x="10206" y="118255"/>
                      <a:pt x="14178" y="118243"/>
                    </a:cubicBezTo>
                    <a:lnTo>
                      <a:pt x="37038" y="118243"/>
                    </a:lnTo>
                    <a:lnTo>
                      <a:pt x="37038" y="134131"/>
                    </a:lnTo>
                    <a:lnTo>
                      <a:pt x="46925" y="134131"/>
                    </a:lnTo>
                    <a:lnTo>
                      <a:pt x="46925" y="118243"/>
                    </a:lnTo>
                    <a:lnTo>
                      <a:pt x="69785" y="118243"/>
                    </a:lnTo>
                    <a:cubicBezTo>
                      <a:pt x="73757" y="118237"/>
                      <a:pt x="77489" y="116352"/>
                      <a:pt x="79844" y="113157"/>
                    </a:cubicBezTo>
                    <a:cubicBezTo>
                      <a:pt x="82581" y="109831"/>
                      <a:pt x="84021" y="105630"/>
                      <a:pt x="83901" y="101327"/>
                    </a:cubicBezTo>
                    <a:lnTo>
                      <a:pt x="83901" y="78181"/>
                    </a:lnTo>
                    <a:cubicBezTo>
                      <a:pt x="84010" y="73878"/>
                      <a:pt x="82570" y="69683"/>
                      <a:pt x="79844" y="66351"/>
                    </a:cubicBezTo>
                    <a:cubicBezTo>
                      <a:pt x="77466" y="63191"/>
                      <a:pt x="73740" y="61333"/>
                      <a:pt x="69785" y="61322"/>
                    </a:cubicBezTo>
                    <a:lnTo>
                      <a:pt x="14178" y="61322"/>
                    </a:lnTo>
                    <a:cubicBezTo>
                      <a:pt x="11778" y="61322"/>
                      <a:pt x="9892" y="58979"/>
                      <a:pt x="9892" y="55607"/>
                    </a:cubicBezTo>
                    <a:lnTo>
                      <a:pt x="9892" y="32747"/>
                    </a:lnTo>
                    <a:cubicBezTo>
                      <a:pt x="9892" y="29604"/>
                      <a:pt x="11778" y="27032"/>
                      <a:pt x="14178" y="27032"/>
                    </a:cubicBezTo>
                    <a:lnTo>
                      <a:pt x="69842" y="27032"/>
                    </a:lnTo>
                    <a:cubicBezTo>
                      <a:pt x="72243" y="27032"/>
                      <a:pt x="74072" y="29375"/>
                      <a:pt x="74072" y="32747"/>
                    </a:cubicBezTo>
                    <a:lnTo>
                      <a:pt x="74072" y="36690"/>
                    </a:lnTo>
                    <a:close/>
                  </a:path>
                </a:pathLst>
              </a:custGeom>
              <a:solidFill>
                <a:srgbClr val="FFFFFF"/>
              </a:solidFill>
              <a:ln w="571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0198B5E-1DE0-4811-A090-31B284587F74}"/>
                  </a:ext>
                </a:extLst>
              </p:cNvPr>
              <p:cNvSpPr/>
              <p:nvPr/>
            </p:nvSpPr>
            <p:spPr>
              <a:xfrm>
                <a:off x="4251484" y="2628900"/>
                <a:ext cx="268605" cy="268605"/>
              </a:xfrm>
              <a:custGeom>
                <a:avLst/>
                <a:gdLst>
                  <a:gd name="connsiteX0" fmla="*/ 0 w 268605"/>
                  <a:gd name="connsiteY0" fmla="*/ 134588 h 268605"/>
                  <a:gd name="connsiteX1" fmla="*/ 134588 w 268605"/>
                  <a:gd name="connsiteY1" fmla="*/ 269062 h 268605"/>
                  <a:gd name="connsiteX2" fmla="*/ 269062 w 268605"/>
                  <a:gd name="connsiteY2" fmla="*/ 134474 h 268605"/>
                  <a:gd name="connsiteX3" fmla="*/ 134531 w 268605"/>
                  <a:gd name="connsiteY3" fmla="*/ 0 h 268605"/>
                  <a:gd name="connsiteX4" fmla="*/ 0 w 268605"/>
                  <a:gd name="connsiteY4" fmla="*/ 134588 h 268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05" h="268605">
                    <a:moveTo>
                      <a:pt x="0" y="134588"/>
                    </a:moveTo>
                    <a:cubicBezTo>
                      <a:pt x="34" y="208889"/>
                      <a:pt x="60288" y="269096"/>
                      <a:pt x="134588" y="269062"/>
                    </a:cubicBezTo>
                    <a:cubicBezTo>
                      <a:pt x="208889" y="269028"/>
                      <a:pt x="269096" y="208775"/>
                      <a:pt x="269062" y="134474"/>
                    </a:cubicBezTo>
                    <a:cubicBezTo>
                      <a:pt x="269028" y="60196"/>
                      <a:pt x="208809" y="0"/>
                      <a:pt x="134531" y="0"/>
                    </a:cubicBezTo>
                    <a:cubicBezTo>
                      <a:pt x="60247" y="97"/>
                      <a:pt x="63" y="60305"/>
                      <a:pt x="0" y="134588"/>
                    </a:cubicBezTo>
                    <a:close/>
                  </a:path>
                </a:pathLst>
              </a:custGeom>
              <a:solidFill>
                <a:srgbClr val="FFFFFF"/>
              </a:solidFill>
              <a:ln w="571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CB5053E-8C06-4E07-BA33-4964BCE78A5F}"/>
                  </a:ext>
                </a:extLst>
              </p:cNvPr>
              <p:cNvSpPr/>
              <p:nvPr/>
            </p:nvSpPr>
            <p:spPr>
              <a:xfrm>
                <a:off x="4238968" y="2616441"/>
                <a:ext cx="291465" cy="291465"/>
              </a:xfrm>
              <a:custGeom>
                <a:avLst/>
                <a:gdLst>
                  <a:gd name="connsiteX0" fmla="*/ 147047 w 291465"/>
                  <a:gd name="connsiteY0" fmla="*/ 294094 h 291465"/>
                  <a:gd name="connsiteX1" fmla="*/ 0 w 291465"/>
                  <a:gd name="connsiteY1" fmla="*/ 147047 h 291465"/>
                  <a:gd name="connsiteX2" fmla="*/ 147047 w 291465"/>
                  <a:gd name="connsiteY2" fmla="*/ 0 h 291465"/>
                  <a:gd name="connsiteX3" fmla="*/ 294094 w 291465"/>
                  <a:gd name="connsiteY3" fmla="*/ 147047 h 291465"/>
                  <a:gd name="connsiteX4" fmla="*/ 147047 w 291465"/>
                  <a:gd name="connsiteY4" fmla="*/ 294094 h 291465"/>
                  <a:gd name="connsiteX5" fmla="*/ 147047 w 291465"/>
                  <a:gd name="connsiteY5" fmla="*/ 16116 h 291465"/>
                  <a:gd name="connsiteX6" fmla="*/ 16116 w 291465"/>
                  <a:gd name="connsiteY6" fmla="*/ 147047 h 291465"/>
                  <a:gd name="connsiteX7" fmla="*/ 147047 w 291465"/>
                  <a:gd name="connsiteY7" fmla="*/ 277978 h 291465"/>
                  <a:gd name="connsiteX8" fmla="*/ 277978 w 291465"/>
                  <a:gd name="connsiteY8" fmla="*/ 147047 h 291465"/>
                  <a:gd name="connsiteX9" fmla="*/ 147047 w 291465"/>
                  <a:gd name="connsiteY9" fmla="*/ 1611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5" h="291465">
                    <a:moveTo>
                      <a:pt x="147047" y="294094"/>
                    </a:moveTo>
                    <a:cubicBezTo>
                      <a:pt x="65837" y="294094"/>
                      <a:pt x="0" y="228257"/>
                      <a:pt x="0" y="147047"/>
                    </a:cubicBezTo>
                    <a:cubicBezTo>
                      <a:pt x="0" y="65837"/>
                      <a:pt x="65837" y="0"/>
                      <a:pt x="147047" y="0"/>
                    </a:cubicBezTo>
                    <a:cubicBezTo>
                      <a:pt x="228257" y="0"/>
                      <a:pt x="294094" y="65837"/>
                      <a:pt x="294094" y="147047"/>
                    </a:cubicBezTo>
                    <a:cubicBezTo>
                      <a:pt x="293997" y="228217"/>
                      <a:pt x="228217" y="293997"/>
                      <a:pt x="147047" y="294094"/>
                    </a:cubicBezTo>
                    <a:close/>
                    <a:moveTo>
                      <a:pt x="147047" y="16116"/>
                    </a:moveTo>
                    <a:cubicBezTo>
                      <a:pt x="74735" y="16116"/>
                      <a:pt x="16116" y="74735"/>
                      <a:pt x="16116" y="147047"/>
                    </a:cubicBezTo>
                    <a:cubicBezTo>
                      <a:pt x="16116" y="219359"/>
                      <a:pt x="74735" y="277978"/>
                      <a:pt x="147047" y="277978"/>
                    </a:cubicBezTo>
                    <a:cubicBezTo>
                      <a:pt x="219359" y="277978"/>
                      <a:pt x="277978" y="219359"/>
                      <a:pt x="277978" y="147047"/>
                    </a:cubicBezTo>
                    <a:cubicBezTo>
                      <a:pt x="277881" y="74775"/>
                      <a:pt x="219319" y="16213"/>
                      <a:pt x="147047" y="16116"/>
                    </a:cubicBezTo>
                    <a:close/>
                  </a:path>
                </a:pathLst>
              </a:custGeom>
              <a:solidFill>
                <a:srgbClr val="FFC000"/>
              </a:solidFill>
              <a:ln w="571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B99E8A1-8912-4F0F-B405-D5A90C9D0DBE}"/>
                  </a:ext>
                </a:extLst>
              </p:cNvPr>
              <p:cNvSpPr/>
              <p:nvPr/>
            </p:nvSpPr>
            <p:spPr>
              <a:xfrm>
                <a:off x="4290060" y="2665133"/>
                <a:ext cx="194310" cy="194310"/>
              </a:xfrm>
              <a:custGeom>
                <a:avLst/>
                <a:gdLst>
                  <a:gd name="connsiteX0" fmla="*/ 194310 w 194310"/>
                  <a:gd name="connsiteY0" fmla="*/ 97155 h 194310"/>
                  <a:gd name="connsiteX1" fmla="*/ 97155 w 194310"/>
                  <a:gd name="connsiteY1" fmla="*/ 194310 h 194310"/>
                  <a:gd name="connsiteX2" fmla="*/ 0 w 194310"/>
                  <a:gd name="connsiteY2" fmla="*/ 97155 h 194310"/>
                  <a:gd name="connsiteX3" fmla="*/ 97155 w 194310"/>
                  <a:gd name="connsiteY3" fmla="*/ 0 h 194310"/>
                  <a:gd name="connsiteX4" fmla="*/ 194310 w 194310"/>
                  <a:gd name="connsiteY4" fmla="*/ 97155 h 19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0" h="194310">
                    <a:moveTo>
                      <a:pt x="194310" y="97155"/>
                    </a:moveTo>
                    <a:cubicBezTo>
                      <a:pt x="194310" y="150813"/>
                      <a:pt x="150813" y="194310"/>
                      <a:pt x="97155" y="194310"/>
                    </a:cubicBezTo>
                    <a:cubicBezTo>
                      <a:pt x="43497" y="194310"/>
                      <a:pt x="0" y="150813"/>
                      <a:pt x="0" y="97155"/>
                    </a:cubicBezTo>
                    <a:cubicBezTo>
                      <a:pt x="0" y="43497"/>
                      <a:pt x="43497" y="0"/>
                      <a:pt x="97155" y="0"/>
                    </a:cubicBezTo>
                    <a:cubicBezTo>
                      <a:pt x="150813" y="0"/>
                      <a:pt x="194310" y="43497"/>
                      <a:pt x="194310" y="97155"/>
                    </a:cubicBezTo>
                    <a:close/>
                  </a:path>
                </a:pathLst>
              </a:custGeom>
              <a:solidFill>
                <a:schemeClr val="accent5"/>
              </a:solidFill>
              <a:ln w="571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3B3ED36-518B-4B61-94AB-5E8A71EF8D85}"/>
                  </a:ext>
                </a:extLst>
              </p:cNvPr>
              <p:cNvSpPr/>
              <p:nvPr/>
            </p:nvSpPr>
            <p:spPr>
              <a:xfrm>
                <a:off x="4344059" y="2696451"/>
                <a:ext cx="80010" cy="131445"/>
              </a:xfrm>
              <a:custGeom>
                <a:avLst/>
                <a:gdLst>
                  <a:gd name="connsiteX0" fmla="*/ 83962 w 80010"/>
                  <a:gd name="connsiteY0" fmla="*/ 36690 h 131445"/>
                  <a:gd name="connsiteX1" fmla="*/ 83962 w 80010"/>
                  <a:gd name="connsiteY1" fmla="*/ 32747 h 131445"/>
                  <a:gd name="connsiteX2" fmla="*/ 79904 w 80010"/>
                  <a:gd name="connsiteY2" fmla="*/ 20917 h 131445"/>
                  <a:gd name="connsiteX3" fmla="*/ 69788 w 80010"/>
                  <a:gd name="connsiteY3" fmla="*/ 15888 h 131445"/>
                  <a:gd name="connsiteX4" fmla="*/ 46928 w 80010"/>
                  <a:gd name="connsiteY4" fmla="*/ 15888 h 131445"/>
                  <a:gd name="connsiteX5" fmla="*/ 46928 w 80010"/>
                  <a:gd name="connsiteY5" fmla="*/ 0 h 131445"/>
                  <a:gd name="connsiteX6" fmla="*/ 37041 w 80010"/>
                  <a:gd name="connsiteY6" fmla="*/ 0 h 131445"/>
                  <a:gd name="connsiteX7" fmla="*/ 37041 w 80010"/>
                  <a:gd name="connsiteY7" fmla="*/ 15888 h 131445"/>
                  <a:gd name="connsiteX8" fmla="*/ 14181 w 80010"/>
                  <a:gd name="connsiteY8" fmla="*/ 15888 h 131445"/>
                  <a:gd name="connsiteX9" fmla="*/ 4066 w 80010"/>
                  <a:gd name="connsiteY9" fmla="*/ 20917 h 131445"/>
                  <a:gd name="connsiteX10" fmla="*/ 8 w 80010"/>
                  <a:gd name="connsiteY10" fmla="*/ 32747 h 131445"/>
                  <a:gd name="connsiteX11" fmla="*/ 8 w 80010"/>
                  <a:gd name="connsiteY11" fmla="*/ 55607 h 131445"/>
                  <a:gd name="connsiteX12" fmla="*/ 4066 w 80010"/>
                  <a:gd name="connsiteY12" fmla="*/ 67380 h 131445"/>
                  <a:gd name="connsiteX13" fmla="*/ 14181 w 80010"/>
                  <a:gd name="connsiteY13" fmla="*/ 72466 h 131445"/>
                  <a:gd name="connsiteX14" fmla="*/ 69788 w 80010"/>
                  <a:gd name="connsiteY14" fmla="*/ 72466 h 131445"/>
                  <a:gd name="connsiteX15" fmla="*/ 74075 w 80010"/>
                  <a:gd name="connsiteY15" fmla="*/ 78181 h 131445"/>
                  <a:gd name="connsiteX16" fmla="*/ 74075 w 80010"/>
                  <a:gd name="connsiteY16" fmla="*/ 101327 h 131445"/>
                  <a:gd name="connsiteX17" fmla="*/ 69788 w 80010"/>
                  <a:gd name="connsiteY17" fmla="*/ 107042 h 131445"/>
                  <a:gd name="connsiteX18" fmla="*/ 14181 w 80010"/>
                  <a:gd name="connsiteY18" fmla="*/ 107042 h 131445"/>
                  <a:gd name="connsiteX19" fmla="*/ 9895 w 80010"/>
                  <a:gd name="connsiteY19" fmla="*/ 101327 h 131445"/>
                  <a:gd name="connsiteX20" fmla="*/ 9895 w 80010"/>
                  <a:gd name="connsiteY20" fmla="*/ 97441 h 131445"/>
                  <a:gd name="connsiteX21" fmla="*/ 8 w 80010"/>
                  <a:gd name="connsiteY21" fmla="*/ 97441 h 131445"/>
                  <a:gd name="connsiteX22" fmla="*/ 8 w 80010"/>
                  <a:gd name="connsiteY22" fmla="*/ 101327 h 131445"/>
                  <a:gd name="connsiteX23" fmla="*/ 4066 w 80010"/>
                  <a:gd name="connsiteY23" fmla="*/ 113157 h 131445"/>
                  <a:gd name="connsiteX24" fmla="*/ 14181 w 80010"/>
                  <a:gd name="connsiteY24" fmla="*/ 118186 h 131445"/>
                  <a:gd name="connsiteX25" fmla="*/ 37041 w 80010"/>
                  <a:gd name="connsiteY25" fmla="*/ 118186 h 131445"/>
                  <a:gd name="connsiteX26" fmla="*/ 37041 w 80010"/>
                  <a:gd name="connsiteY26" fmla="*/ 134131 h 131445"/>
                  <a:gd name="connsiteX27" fmla="*/ 46928 w 80010"/>
                  <a:gd name="connsiteY27" fmla="*/ 134131 h 131445"/>
                  <a:gd name="connsiteX28" fmla="*/ 46928 w 80010"/>
                  <a:gd name="connsiteY28" fmla="*/ 118186 h 131445"/>
                  <a:gd name="connsiteX29" fmla="*/ 69788 w 80010"/>
                  <a:gd name="connsiteY29" fmla="*/ 118186 h 131445"/>
                  <a:gd name="connsiteX30" fmla="*/ 79904 w 80010"/>
                  <a:gd name="connsiteY30" fmla="*/ 113157 h 131445"/>
                  <a:gd name="connsiteX31" fmla="*/ 83962 w 80010"/>
                  <a:gd name="connsiteY31" fmla="*/ 101327 h 131445"/>
                  <a:gd name="connsiteX32" fmla="*/ 83962 w 80010"/>
                  <a:gd name="connsiteY32" fmla="*/ 78181 h 131445"/>
                  <a:gd name="connsiteX33" fmla="*/ 79904 w 80010"/>
                  <a:gd name="connsiteY33" fmla="*/ 66408 h 131445"/>
                  <a:gd name="connsiteX34" fmla="*/ 69788 w 80010"/>
                  <a:gd name="connsiteY34" fmla="*/ 61322 h 131445"/>
                  <a:gd name="connsiteX35" fmla="*/ 14181 w 80010"/>
                  <a:gd name="connsiteY35" fmla="*/ 61322 h 131445"/>
                  <a:gd name="connsiteX36" fmla="*/ 9895 w 80010"/>
                  <a:gd name="connsiteY36" fmla="*/ 55607 h 131445"/>
                  <a:gd name="connsiteX37" fmla="*/ 9895 w 80010"/>
                  <a:gd name="connsiteY37" fmla="*/ 32747 h 131445"/>
                  <a:gd name="connsiteX38" fmla="*/ 14181 w 80010"/>
                  <a:gd name="connsiteY38" fmla="*/ 27032 h 131445"/>
                  <a:gd name="connsiteX39" fmla="*/ 69788 w 80010"/>
                  <a:gd name="connsiteY39" fmla="*/ 27032 h 131445"/>
                  <a:gd name="connsiteX40" fmla="*/ 74075 w 80010"/>
                  <a:gd name="connsiteY40" fmla="*/ 32747 h 131445"/>
                  <a:gd name="connsiteX41" fmla="*/ 74075 w 80010"/>
                  <a:gd name="connsiteY41" fmla="*/ 36690 h 13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010" h="131445">
                    <a:moveTo>
                      <a:pt x="83962" y="36690"/>
                    </a:moveTo>
                    <a:lnTo>
                      <a:pt x="83962" y="32747"/>
                    </a:lnTo>
                    <a:cubicBezTo>
                      <a:pt x="84082" y="28443"/>
                      <a:pt x="82641" y="24243"/>
                      <a:pt x="79904" y="20917"/>
                    </a:cubicBezTo>
                    <a:cubicBezTo>
                      <a:pt x="77504" y="17751"/>
                      <a:pt x="73760" y="15888"/>
                      <a:pt x="69788" y="15888"/>
                    </a:cubicBezTo>
                    <a:lnTo>
                      <a:pt x="46928" y="15888"/>
                    </a:lnTo>
                    <a:lnTo>
                      <a:pt x="46928" y="0"/>
                    </a:lnTo>
                    <a:lnTo>
                      <a:pt x="37041" y="0"/>
                    </a:lnTo>
                    <a:lnTo>
                      <a:pt x="37041" y="15888"/>
                    </a:lnTo>
                    <a:lnTo>
                      <a:pt x="14181" y="15888"/>
                    </a:lnTo>
                    <a:cubicBezTo>
                      <a:pt x="10204" y="15876"/>
                      <a:pt x="6460" y="17739"/>
                      <a:pt x="4066" y="20917"/>
                    </a:cubicBezTo>
                    <a:cubicBezTo>
                      <a:pt x="1328" y="24243"/>
                      <a:pt x="-112" y="28443"/>
                      <a:pt x="8" y="32747"/>
                    </a:cubicBezTo>
                    <a:lnTo>
                      <a:pt x="8" y="55607"/>
                    </a:lnTo>
                    <a:cubicBezTo>
                      <a:pt x="-112" y="59893"/>
                      <a:pt x="1328" y="64077"/>
                      <a:pt x="4066" y="67380"/>
                    </a:cubicBezTo>
                    <a:cubicBezTo>
                      <a:pt x="6432" y="70592"/>
                      <a:pt x="10192" y="72478"/>
                      <a:pt x="14181" y="72466"/>
                    </a:cubicBezTo>
                    <a:lnTo>
                      <a:pt x="69788" y="72466"/>
                    </a:lnTo>
                    <a:cubicBezTo>
                      <a:pt x="72246" y="72466"/>
                      <a:pt x="74075" y="74809"/>
                      <a:pt x="74075" y="78181"/>
                    </a:cubicBezTo>
                    <a:lnTo>
                      <a:pt x="74075" y="101327"/>
                    </a:lnTo>
                    <a:cubicBezTo>
                      <a:pt x="74075" y="104470"/>
                      <a:pt x="72246" y="107042"/>
                      <a:pt x="69788" y="107042"/>
                    </a:cubicBezTo>
                    <a:lnTo>
                      <a:pt x="14181" y="107042"/>
                    </a:lnTo>
                    <a:cubicBezTo>
                      <a:pt x="11724" y="107042"/>
                      <a:pt x="9895" y="104642"/>
                      <a:pt x="9895" y="101327"/>
                    </a:cubicBezTo>
                    <a:lnTo>
                      <a:pt x="9895" y="97441"/>
                    </a:lnTo>
                    <a:lnTo>
                      <a:pt x="8" y="97441"/>
                    </a:lnTo>
                    <a:lnTo>
                      <a:pt x="8" y="101327"/>
                    </a:lnTo>
                    <a:cubicBezTo>
                      <a:pt x="-123" y="105630"/>
                      <a:pt x="1323" y="109837"/>
                      <a:pt x="4066" y="113157"/>
                    </a:cubicBezTo>
                    <a:cubicBezTo>
                      <a:pt x="6438" y="116352"/>
                      <a:pt x="10198" y="118221"/>
                      <a:pt x="14181" y="118186"/>
                    </a:cubicBezTo>
                    <a:lnTo>
                      <a:pt x="37041" y="118186"/>
                    </a:lnTo>
                    <a:lnTo>
                      <a:pt x="37041" y="134131"/>
                    </a:lnTo>
                    <a:lnTo>
                      <a:pt x="46928" y="134131"/>
                    </a:lnTo>
                    <a:lnTo>
                      <a:pt x="46928" y="118186"/>
                    </a:lnTo>
                    <a:lnTo>
                      <a:pt x="69788" y="118186"/>
                    </a:lnTo>
                    <a:cubicBezTo>
                      <a:pt x="73766" y="118215"/>
                      <a:pt x="77521" y="116346"/>
                      <a:pt x="79904" y="113157"/>
                    </a:cubicBezTo>
                    <a:cubicBezTo>
                      <a:pt x="82647" y="109837"/>
                      <a:pt x="84093" y="105630"/>
                      <a:pt x="83962" y="101327"/>
                    </a:cubicBezTo>
                    <a:lnTo>
                      <a:pt x="83962" y="78181"/>
                    </a:lnTo>
                    <a:cubicBezTo>
                      <a:pt x="84093" y="73895"/>
                      <a:pt x="82653" y="69706"/>
                      <a:pt x="79904" y="66408"/>
                    </a:cubicBezTo>
                    <a:cubicBezTo>
                      <a:pt x="77521" y="63214"/>
                      <a:pt x="73772" y="61328"/>
                      <a:pt x="69788" y="61322"/>
                    </a:cubicBezTo>
                    <a:lnTo>
                      <a:pt x="14181" y="61322"/>
                    </a:lnTo>
                    <a:cubicBezTo>
                      <a:pt x="11724" y="61322"/>
                      <a:pt x="9895" y="58979"/>
                      <a:pt x="9895" y="55607"/>
                    </a:cubicBezTo>
                    <a:lnTo>
                      <a:pt x="9895" y="32747"/>
                    </a:lnTo>
                    <a:cubicBezTo>
                      <a:pt x="9895" y="29604"/>
                      <a:pt x="11724" y="27032"/>
                      <a:pt x="14181" y="27032"/>
                    </a:cubicBezTo>
                    <a:lnTo>
                      <a:pt x="69788" y="27032"/>
                    </a:lnTo>
                    <a:cubicBezTo>
                      <a:pt x="72246" y="27032"/>
                      <a:pt x="74075" y="29375"/>
                      <a:pt x="74075" y="32747"/>
                    </a:cubicBezTo>
                    <a:lnTo>
                      <a:pt x="74075" y="36690"/>
                    </a:lnTo>
                    <a:close/>
                  </a:path>
                </a:pathLst>
              </a:custGeom>
              <a:solidFill>
                <a:srgbClr val="FFFFFF"/>
              </a:solidFill>
              <a:ln w="571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ADE2B4C-0F75-4137-A0EA-24F04EBBF9CA}"/>
                  </a:ext>
                </a:extLst>
              </p:cNvPr>
              <p:cNvSpPr/>
              <p:nvPr/>
            </p:nvSpPr>
            <p:spPr>
              <a:xfrm>
                <a:off x="4663249" y="2748915"/>
                <a:ext cx="268605" cy="268605"/>
              </a:xfrm>
              <a:custGeom>
                <a:avLst/>
                <a:gdLst>
                  <a:gd name="connsiteX0" fmla="*/ 0 w 268605"/>
                  <a:gd name="connsiteY0" fmla="*/ 134703 h 268605"/>
                  <a:gd name="connsiteX1" fmla="*/ 134703 w 268605"/>
                  <a:gd name="connsiteY1" fmla="*/ 269062 h 268605"/>
                  <a:gd name="connsiteX2" fmla="*/ 269062 w 268605"/>
                  <a:gd name="connsiteY2" fmla="*/ 134360 h 268605"/>
                  <a:gd name="connsiteX3" fmla="*/ 134474 w 268605"/>
                  <a:gd name="connsiteY3" fmla="*/ 0 h 268605"/>
                  <a:gd name="connsiteX4" fmla="*/ 0 w 268605"/>
                  <a:gd name="connsiteY4" fmla="*/ 134703 h 268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05" h="268605">
                    <a:moveTo>
                      <a:pt x="0" y="134703"/>
                    </a:moveTo>
                    <a:cubicBezTo>
                      <a:pt x="97" y="209003"/>
                      <a:pt x="60402" y="269159"/>
                      <a:pt x="134703" y="269062"/>
                    </a:cubicBezTo>
                    <a:cubicBezTo>
                      <a:pt x="209003" y="268965"/>
                      <a:pt x="269159" y="208660"/>
                      <a:pt x="269062" y="134360"/>
                    </a:cubicBezTo>
                    <a:cubicBezTo>
                      <a:pt x="268965" y="60105"/>
                      <a:pt x="208729" y="-34"/>
                      <a:pt x="134474" y="0"/>
                    </a:cubicBezTo>
                    <a:cubicBezTo>
                      <a:pt x="60156" y="97"/>
                      <a:pt x="-34" y="60385"/>
                      <a:pt x="0" y="134703"/>
                    </a:cubicBezTo>
                    <a:close/>
                  </a:path>
                </a:pathLst>
              </a:custGeom>
              <a:solidFill>
                <a:srgbClr val="FFFFFF"/>
              </a:solidFill>
              <a:ln w="571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E42ED4-09AE-4A99-8ECA-D03C83232B67}"/>
                  </a:ext>
                </a:extLst>
              </p:cNvPr>
              <p:cNvSpPr/>
              <p:nvPr/>
            </p:nvSpPr>
            <p:spPr>
              <a:xfrm>
                <a:off x="4650677" y="2736571"/>
                <a:ext cx="291465" cy="291465"/>
              </a:xfrm>
              <a:custGeom>
                <a:avLst/>
                <a:gdLst>
                  <a:gd name="connsiteX0" fmla="*/ 147047 w 291465"/>
                  <a:gd name="connsiteY0" fmla="*/ 294094 h 291465"/>
                  <a:gd name="connsiteX1" fmla="*/ 0 w 291465"/>
                  <a:gd name="connsiteY1" fmla="*/ 147047 h 291465"/>
                  <a:gd name="connsiteX2" fmla="*/ 147047 w 291465"/>
                  <a:gd name="connsiteY2" fmla="*/ 0 h 291465"/>
                  <a:gd name="connsiteX3" fmla="*/ 294094 w 291465"/>
                  <a:gd name="connsiteY3" fmla="*/ 147047 h 291465"/>
                  <a:gd name="connsiteX4" fmla="*/ 147047 w 291465"/>
                  <a:gd name="connsiteY4" fmla="*/ 294094 h 291465"/>
                  <a:gd name="connsiteX5" fmla="*/ 147047 w 291465"/>
                  <a:gd name="connsiteY5" fmla="*/ 16116 h 291465"/>
                  <a:gd name="connsiteX6" fmla="*/ 16116 w 291465"/>
                  <a:gd name="connsiteY6" fmla="*/ 147047 h 291465"/>
                  <a:gd name="connsiteX7" fmla="*/ 147047 w 291465"/>
                  <a:gd name="connsiteY7" fmla="*/ 277978 h 291465"/>
                  <a:gd name="connsiteX8" fmla="*/ 277978 w 291465"/>
                  <a:gd name="connsiteY8" fmla="*/ 147047 h 291465"/>
                  <a:gd name="connsiteX9" fmla="*/ 147047 w 291465"/>
                  <a:gd name="connsiteY9" fmla="*/ 1611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5" h="291465">
                    <a:moveTo>
                      <a:pt x="147047" y="294094"/>
                    </a:moveTo>
                    <a:cubicBezTo>
                      <a:pt x="65837" y="294094"/>
                      <a:pt x="0" y="228257"/>
                      <a:pt x="0" y="147047"/>
                    </a:cubicBezTo>
                    <a:cubicBezTo>
                      <a:pt x="0" y="65837"/>
                      <a:pt x="65837" y="0"/>
                      <a:pt x="147047" y="0"/>
                    </a:cubicBezTo>
                    <a:cubicBezTo>
                      <a:pt x="228257" y="0"/>
                      <a:pt x="294094" y="65837"/>
                      <a:pt x="294094" y="147047"/>
                    </a:cubicBezTo>
                    <a:cubicBezTo>
                      <a:pt x="293997" y="228217"/>
                      <a:pt x="228217" y="293997"/>
                      <a:pt x="147047" y="294094"/>
                    </a:cubicBezTo>
                    <a:close/>
                    <a:moveTo>
                      <a:pt x="147047" y="16116"/>
                    </a:moveTo>
                    <a:cubicBezTo>
                      <a:pt x="74735" y="16116"/>
                      <a:pt x="16116" y="74735"/>
                      <a:pt x="16116" y="147047"/>
                    </a:cubicBezTo>
                    <a:cubicBezTo>
                      <a:pt x="16116" y="219359"/>
                      <a:pt x="74735" y="277978"/>
                      <a:pt x="147047" y="277978"/>
                    </a:cubicBezTo>
                    <a:cubicBezTo>
                      <a:pt x="219359" y="277978"/>
                      <a:pt x="277978" y="219359"/>
                      <a:pt x="277978" y="147047"/>
                    </a:cubicBezTo>
                    <a:cubicBezTo>
                      <a:pt x="277915" y="74764"/>
                      <a:pt x="219330" y="16179"/>
                      <a:pt x="147047" y="16116"/>
                    </a:cubicBezTo>
                    <a:close/>
                  </a:path>
                </a:pathLst>
              </a:custGeom>
              <a:solidFill>
                <a:srgbClr val="FFC000"/>
              </a:solidFill>
              <a:ln w="571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0E15EEB-7442-44DC-B0D5-C755CB7AD062}"/>
                  </a:ext>
                </a:extLst>
              </p:cNvPr>
              <p:cNvSpPr/>
              <p:nvPr/>
            </p:nvSpPr>
            <p:spPr>
              <a:xfrm>
                <a:off x="4701540" y="2785262"/>
                <a:ext cx="194310" cy="194310"/>
              </a:xfrm>
              <a:custGeom>
                <a:avLst/>
                <a:gdLst>
                  <a:gd name="connsiteX0" fmla="*/ 194310 w 194310"/>
                  <a:gd name="connsiteY0" fmla="*/ 97155 h 194310"/>
                  <a:gd name="connsiteX1" fmla="*/ 97155 w 194310"/>
                  <a:gd name="connsiteY1" fmla="*/ 194310 h 194310"/>
                  <a:gd name="connsiteX2" fmla="*/ 0 w 194310"/>
                  <a:gd name="connsiteY2" fmla="*/ 97155 h 194310"/>
                  <a:gd name="connsiteX3" fmla="*/ 97155 w 194310"/>
                  <a:gd name="connsiteY3" fmla="*/ 0 h 194310"/>
                  <a:gd name="connsiteX4" fmla="*/ 194310 w 194310"/>
                  <a:gd name="connsiteY4" fmla="*/ 97155 h 19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0" h="194310">
                    <a:moveTo>
                      <a:pt x="194310" y="97155"/>
                    </a:moveTo>
                    <a:cubicBezTo>
                      <a:pt x="194310" y="150813"/>
                      <a:pt x="150813" y="194310"/>
                      <a:pt x="97155" y="194310"/>
                    </a:cubicBezTo>
                    <a:cubicBezTo>
                      <a:pt x="43497" y="194310"/>
                      <a:pt x="0" y="150813"/>
                      <a:pt x="0" y="97155"/>
                    </a:cubicBezTo>
                    <a:cubicBezTo>
                      <a:pt x="0" y="43497"/>
                      <a:pt x="43497" y="0"/>
                      <a:pt x="97155" y="0"/>
                    </a:cubicBezTo>
                    <a:cubicBezTo>
                      <a:pt x="150813" y="0"/>
                      <a:pt x="194310" y="43497"/>
                      <a:pt x="194310" y="97155"/>
                    </a:cubicBezTo>
                    <a:close/>
                  </a:path>
                </a:pathLst>
              </a:custGeom>
              <a:solidFill>
                <a:schemeClr val="accent5"/>
              </a:solidFill>
              <a:ln w="571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C9767DB-2A33-4107-91C6-6F5C30A60125}"/>
                  </a:ext>
                </a:extLst>
              </p:cNvPr>
              <p:cNvSpPr/>
              <p:nvPr/>
            </p:nvSpPr>
            <p:spPr>
              <a:xfrm>
                <a:off x="4755940" y="2816581"/>
                <a:ext cx="80010" cy="131445"/>
              </a:xfrm>
              <a:custGeom>
                <a:avLst/>
                <a:gdLst>
                  <a:gd name="connsiteX0" fmla="*/ 83789 w 80010"/>
                  <a:gd name="connsiteY0" fmla="*/ 36690 h 131445"/>
                  <a:gd name="connsiteX1" fmla="*/ 83789 w 80010"/>
                  <a:gd name="connsiteY1" fmla="*/ 32747 h 131445"/>
                  <a:gd name="connsiteX2" fmla="*/ 79731 w 80010"/>
                  <a:gd name="connsiteY2" fmla="*/ 20974 h 131445"/>
                  <a:gd name="connsiteX3" fmla="*/ 69616 w 80010"/>
                  <a:gd name="connsiteY3" fmla="*/ 15888 h 131445"/>
                  <a:gd name="connsiteX4" fmla="*/ 46756 w 80010"/>
                  <a:gd name="connsiteY4" fmla="*/ 15888 h 131445"/>
                  <a:gd name="connsiteX5" fmla="*/ 46756 w 80010"/>
                  <a:gd name="connsiteY5" fmla="*/ 0 h 131445"/>
                  <a:gd name="connsiteX6" fmla="*/ 37040 w 80010"/>
                  <a:gd name="connsiteY6" fmla="*/ 0 h 131445"/>
                  <a:gd name="connsiteX7" fmla="*/ 37040 w 80010"/>
                  <a:gd name="connsiteY7" fmla="*/ 15888 h 131445"/>
                  <a:gd name="connsiteX8" fmla="*/ 14180 w 80010"/>
                  <a:gd name="connsiteY8" fmla="*/ 15888 h 131445"/>
                  <a:gd name="connsiteX9" fmla="*/ 4065 w 80010"/>
                  <a:gd name="connsiteY9" fmla="*/ 20974 h 131445"/>
                  <a:gd name="connsiteX10" fmla="*/ 7 w 80010"/>
                  <a:gd name="connsiteY10" fmla="*/ 32747 h 131445"/>
                  <a:gd name="connsiteX11" fmla="*/ 7 w 80010"/>
                  <a:gd name="connsiteY11" fmla="*/ 55607 h 131445"/>
                  <a:gd name="connsiteX12" fmla="*/ 4065 w 80010"/>
                  <a:gd name="connsiteY12" fmla="*/ 67437 h 131445"/>
                  <a:gd name="connsiteX13" fmla="*/ 14180 w 80010"/>
                  <a:gd name="connsiteY13" fmla="*/ 72466 h 131445"/>
                  <a:gd name="connsiteX14" fmla="*/ 69787 w 80010"/>
                  <a:gd name="connsiteY14" fmla="*/ 72466 h 131445"/>
                  <a:gd name="connsiteX15" fmla="*/ 74073 w 80010"/>
                  <a:gd name="connsiteY15" fmla="*/ 78181 h 131445"/>
                  <a:gd name="connsiteX16" fmla="*/ 74073 w 80010"/>
                  <a:gd name="connsiteY16" fmla="*/ 101384 h 131445"/>
                  <a:gd name="connsiteX17" fmla="*/ 69787 w 80010"/>
                  <a:gd name="connsiteY17" fmla="*/ 107099 h 131445"/>
                  <a:gd name="connsiteX18" fmla="*/ 14180 w 80010"/>
                  <a:gd name="connsiteY18" fmla="*/ 107099 h 131445"/>
                  <a:gd name="connsiteX19" fmla="*/ 9894 w 80010"/>
                  <a:gd name="connsiteY19" fmla="*/ 101384 h 131445"/>
                  <a:gd name="connsiteX20" fmla="*/ 9894 w 80010"/>
                  <a:gd name="connsiteY20" fmla="*/ 97441 h 131445"/>
                  <a:gd name="connsiteX21" fmla="*/ 7 w 80010"/>
                  <a:gd name="connsiteY21" fmla="*/ 97441 h 131445"/>
                  <a:gd name="connsiteX22" fmla="*/ 7 w 80010"/>
                  <a:gd name="connsiteY22" fmla="*/ 101384 h 131445"/>
                  <a:gd name="connsiteX23" fmla="*/ 4065 w 80010"/>
                  <a:gd name="connsiteY23" fmla="*/ 113157 h 131445"/>
                  <a:gd name="connsiteX24" fmla="*/ 14180 w 80010"/>
                  <a:gd name="connsiteY24" fmla="*/ 118244 h 131445"/>
                  <a:gd name="connsiteX25" fmla="*/ 37040 w 80010"/>
                  <a:gd name="connsiteY25" fmla="*/ 118244 h 131445"/>
                  <a:gd name="connsiteX26" fmla="*/ 37040 w 80010"/>
                  <a:gd name="connsiteY26" fmla="*/ 134131 h 131445"/>
                  <a:gd name="connsiteX27" fmla="*/ 46927 w 80010"/>
                  <a:gd name="connsiteY27" fmla="*/ 134131 h 131445"/>
                  <a:gd name="connsiteX28" fmla="*/ 46927 w 80010"/>
                  <a:gd name="connsiteY28" fmla="*/ 118244 h 131445"/>
                  <a:gd name="connsiteX29" fmla="*/ 69787 w 80010"/>
                  <a:gd name="connsiteY29" fmla="*/ 118244 h 131445"/>
                  <a:gd name="connsiteX30" fmla="*/ 79903 w 80010"/>
                  <a:gd name="connsiteY30" fmla="*/ 113157 h 131445"/>
                  <a:gd name="connsiteX31" fmla="*/ 83960 w 80010"/>
                  <a:gd name="connsiteY31" fmla="*/ 101384 h 131445"/>
                  <a:gd name="connsiteX32" fmla="*/ 83960 w 80010"/>
                  <a:gd name="connsiteY32" fmla="*/ 78181 h 131445"/>
                  <a:gd name="connsiteX33" fmla="*/ 79903 w 80010"/>
                  <a:gd name="connsiteY33" fmla="*/ 66408 h 131445"/>
                  <a:gd name="connsiteX34" fmla="*/ 69787 w 80010"/>
                  <a:gd name="connsiteY34" fmla="*/ 61322 h 131445"/>
                  <a:gd name="connsiteX35" fmla="*/ 14180 w 80010"/>
                  <a:gd name="connsiteY35" fmla="*/ 61322 h 131445"/>
                  <a:gd name="connsiteX36" fmla="*/ 9894 w 80010"/>
                  <a:gd name="connsiteY36" fmla="*/ 55607 h 131445"/>
                  <a:gd name="connsiteX37" fmla="*/ 9894 w 80010"/>
                  <a:gd name="connsiteY37" fmla="*/ 32747 h 131445"/>
                  <a:gd name="connsiteX38" fmla="*/ 14180 w 80010"/>
                  <a:gd name="connsiteY38" fmla="*/ 27032 h 131445"/>
                  <a:gd name="connsiteX39" fmla="*/ 69787 w 80010"/>
                  <a:gd name="connsiteY39" fmla="*/ 27032 h 131445"/>
                  <a:gd name="connsiteX40" fmla="*/ 74073 w 80010"/>
                  <a:gd name="connsiteY40" fmla="*/ 32747 h 131445"/>
                  <a:gd name="connsiteX41" fmla="*/ 74073 w 80010"/>
                  <a:gd name="connsiteY41" fmla="*/ 36690 h 13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010" h="131445">
                    <a:moveTo>
                      <a:pt x="83789" y="36690"/>
                    </a:moveTo>
                    <a:lnTo>
                      <a:pt x="83789" y="32747"/>
                    </a:lnTo>
                    <a:cubicBezTo>
                      <a:pt x="83909" y="28461"/>
                      <a:pt x="82469" y="24277"/>
                      <a:pt x="79731" y="20974"/>
                    </a:cubicBezTo>
                    <a:cubicBezTo>
                      <a:pt x="77365" y="17762"/>
                      <a:pt x="73605" y="15876"/>
                      <a:pt x="69616" y="15888"/>
                    </a:cubicBezTo>
                    <a:lnTo>
                      <a:pt x="46756" y="15888"/>
                    </a:lnTo>
                    <a:lnTo>
                      <a:pt x="46756" y="0"/>
                    </a:lnTo>
                    <a:lnTo>
                      <a:pt x="37040" y="0"/>
                    </a:lnTo>
                    <a:lnTo>
                      <a:pt x="37040" y="15888"/>
                    </a:lnTo>
                    <a:lnTo>
                      <a:pt x="14180" y="15888"/>
                    </a:lnTo>
                    <a:cubicBezTo>
                      <a:pt x="10191" y="15876"/>
                      <a:pt x="6431" y="17762"/>
                      <a:pt x="4065" y="20974"/>
                    </a:cubicBezTo>
                    <a:cubicBezTo>
                      <a:pt x="1327" y="24277"/>
                      <a:pt x="-113" y="28461"/>
                      <a:pt x="7" y="32747"/>
                    </a:cubicBezTo>
                    <a:lnTo>
                      <a:pt x="7" y="55607"/>
                    </a:lnTo>
                    <a:cubicBezTo>
                      <a:pt x="-113" y="59910"/>
                      <a:pt x="1327" y="64111"/>
                      <a:pt x="4065" y="67437"/>
                    </a:cubicBezTo>
                    <a:cubicBezTo>
                      <a:pt x="6459" y="70615"/>
                      <a:pt x="10202" y="72478"/>
                      <a:pt x="14180" y="72466"/>
                    </a:cubicBezTo>
                    <a:lnTo>
                      <a:pt x="69787" y="72466"/>
                    </a:lnTo>
                    <a:cubicBezTo>
                      <a:pt x="72245" y="72466"/>
                      <a:pt x="74073" y="74867"/>
                      <a:pt x="74073" y="78181"/>
                    </a:cubicBezTo>
                    <a:lnTo>
                      <a:pt x="74073" y="101384"/>
                    </a:lnTo>
                    <a:cubicBezTo>
                      <a:pt x="74073" y="104527"/>
                      <a:pt x="72245" y="107099"/>
                      <a:pt x="69787" y="107099"/>
                    </a:cubicBezTo>
                    <a:lnTo>
                      <a:pt x="14180" y="107099"/>
                    </a:lnTo>
                    <a:cubicBezTo>
                      <a:pt x="11723" y="107099"/>
                      <a:pt x="9894" y="104756"/>
                      <a:pt x="9894" y="101384"/>
                    </a:cubicBezTo>
                    <a:lnTo>
                      <a:pt x="9894" y="97441"/>
                    </a:lnTo>
                    <a:lnTo>
                      <a:pt x="7" y="97441"/>
                    </a:lnTo>
                    <a:lnTo>
                      <a:pt x="7" y="101384"/>
                    </a:lnTo>
                    <a:cubicBezTo>
                      <a:pt x="-113" y="105670"/>
                      <a:pt x="1327" y="109854"/>
                      <a:pt x="4065" y="113157"/>
                    </a:cubicBezTo>
                    <a:cubicBezTo>
                      <a:pt x="6431" y="116369"/>
                      <a:pt x="10191" y="118255"/>
                      <a:pt x="14180" y="118244"/>
                    </a:cubicBezTo>
                    <a:lnTo>
                      <a:pt x="37040" y="118244"/>
                    </a:lnTo>
                    <a:lnTo>
                      <a:pt x="37040" y="134131"/>
                    </a:lnTo>
                    <a:lnTo>
                      <a:pt x="46927" y="134131"/>
                    </a:lnTo>
                    <a:lnTo>
                      <a:pt x="46927" y="118244"/>
                    </a:lnTo>
                    <a:lnTo>
                      <a:pt x="69787" y="118244"/>
                    </a:lnTo>
                    <a:cubicBezTo>
                      <a:pt x="73776" y="118255"/>
                      <a:pt x="77537" y="116369"/>
                      <a:pt x="79903" y="113157"/>
                    </a:cubicBezTo>
                    <a:cubicBezTo>
                      <a:pt x="82640" y="109854"/>
                      <a:pt x="84080" y="105670"/>
                      <a:pt x="83960" y="101384"/>
                    </a:cubicBezTo>
                    <a:lnTo>
                      <a:pt x="83960" y="78181"/>
                    </a:lnTo>
                    <a:cubicBezTo>
                      <a:pt x="84080" y="73895"/>
                      <a:pt x="82640" y="69712"/>
                      <a:pt x="79903" y="66408"/>
                    </a:cubicBezTo>
                    <a:cubicBezTo>
                      <a:pt x="77537" y="63197"/>
                      <a:pt x="73776" y="61311"/>
                      <a:pt x="69787" y="61322"/>
                    </a:cubicBezTo>
                    <a:lnTo>
                      <a:pt x="14180" y="61322"/>
                    </a:lnTo>
                    <a:cubicBezTo>
                      <a:pt x="11723" y="61322"/>
                      <a:pt x="9894" y="58979"/>
                      <a:pt x="9894" y="55607"/>
                    </a:cubicBezTo>
                    <a:lnTo>
                      <a:pt x="9894" y="32747"/>
                    </a:lnTo>
                    <a:cubicBezTo>
                      <a:pt x="9894" y="29661"/>
                      <a:pt x="11723" y="27032"/>
                      <a:pt x="14180" y="27032"/>
                    </a:cubicBezTo>
                    <a:lnTo>
                      <a:pt x="69787" y="27032"/>
                    </a:lnTo>
                    <a:cubicBezTo>
                      <a:pt x="72245" y="27032"/>
                      <a:pt x="74073" y="29432"/>
                      <a:pt x="74073" y="32747"/>
                    </a:cubicBezTo>
                    <a:lnTo>
                      <a:pt x="74073" y="36690"/>
                    </a:lnTo>
                    <a:close/>
                  </a:path>
                </a:pathLst>
              </a:custGeom>
              <a:solidFill>
                <a:srgbClr val="FFFFFF"/>
              </a:solidFill>
              <a:ln w="571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53E2993-B95D-42FA-8CA1-D19A894BD3BB}"/>
                  </a:ext>
                </a:extLst>
              </p:cNvPr>
              <p:cNvSpPr/>
              <p:nvPr/>
            </p:nvSpPr>
            <p:spPr>
              <a:xfrm>
                <a:off x="4232453" y="3201543"/>
                <a:ext cx="28575" cy="85725"/>
              </a:xfrm>
              <a:custGeom>
                <a:avLst/>
                <a:gdLst>
                  <a:gd name="connsiteX0" fmla="*/ 0 w 28575"/>
                  <a:gd name="connsiteY0" fmla="*/ 0 h 85725"/>
                  <a:gd name="connsiteX1" fmla="*/ 32290 w 28575"/>
                  <a:gd name="connsiteY1" fmla="*/ 0 h 85725"/>
                  <a:gd name="connsiteX2" fmla="*/ 32290 w 28575"/>
                  <a:gd name="connsiteY2" fmla="*/ 87897 h 85725"/>
                  <a:gd name="connsiteX3" fmla="*/ 0 w 28575"/>
                  <a:gd name="connsiteY3" fmla="*/ 87897 h 85725"/>
                </a:gdLst>
                <a:ahLst/>
                <a:cxnLst>
                  <a:cxn ang="0">
                    <a:pos x="connsiteX0" y="connsiteY0"/>
                  </a:cxn>
                  <a:cxn ang="0">
                    <a:pos x="connsiteX1" y="connsiteY1"/>
                  </a:cxn>
                  <a:cxn ang="0">
                    <a:pos x="connsiteX2" y="connsiteY2"/>
                  </a:cxn>
                  <a:cxn ang="0">
                    <a:pos x="connsiteX3" y="connsiteY3"/>
                  </a:cxn>
                </a:cxnLst>
                <a:rect l="l" t="t" r="r" b="b"/>
                <a:pathLst>
                  <a:path w="28575" h="85725">
                    <a:moveTo>
                      <a:pt x="0" y="0"/>
                    </a:moveTo>
                    <a:lnTo>
                      <a:pt x="32290" y="0"/>
                    </a:lnTo>
                    <a:lnTo>
                      <a:pt x="32290" y="87897"/>
                    </a:lnTo>
                    <a:lnTo>
                      <a:pt x="0" y="87897"/>
                    </a:lnTo>
                    <a:close/>
                  </a:path>
                </a:pathLst>
              </a:custGeom>
              <a:solidFill>
                <a:srgbClr val="FFFFFF"/>
              </a:solidFill>
              <a:ln w="571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57D48D5-CCAD-48F4-BCFF-A8D213C6B596}"/>
                  </a:ext>
                </a:extLst>
              </p:cNvPr>
              <p:cNvSpPr/>
              <p:nvPr/>
            </p:nvSpPr>
            <p:spPr>
              <a:xfrm>
                <a:off x="4632046" y="3201543"/>
                <a:ext cx="28575" cy="85725"/>
              </a:xfrm>
              <a:custGeom>
                <a:avLst/>
                <a:gdLst>
                  <a:gd name="connsiteX0" fmla="*/ 0 w 28575"/>
                  <a:gd name="connsiteY0" fmla="*/ 0 h 85725"/>
                  <a:gd name="connsiteX1" fmla="*/ 32290 w 28575"/>
                  <a:gd name="connsiteY1" fmla="*/ 0 h 85725"/>
                  <a:gd name="connsiteX2" fmla="*/ 32290 w 28575"/>
                  <a:gd name="connsiteY2" fmla="*/ 87897 h 85725"/>
                  <a:gd name="connsiteX3" fmla="*/ 0 w 28575"/>
                  <a:gd name="connsiteY3" fmla="*/ 87897 h 85725"/>
                </a:gdLst>
                <a:ahLst/>
                <a:cxnLst>
                  <a:cxn ang="0">
                    <a:pos x="connsiteX0" y="connsiteY0"/>
                  </a:cxn>
                  <a:cxn ang="0">
                    <a:pos x="connsiteX1" y="connsiteY1"/>
                  </a:cxn>
                  <a:cxn ang="0">
                    <a:pos x="connsiteX2" y="connsiteY2"/>
                  </a:cxn>
                  <a:cxn ang="0">
                    <a:pos x="connsiteX3" y="connsiteY3"/>
                  </a:cxn>
                </a:cxnLst>
                <a:rect l="l" t="t" r="r" b="b"/>
                <a:pathLst>
                  <a:path w="28575" h="85725">
                    <a:moveTo>
                      <a:pt x="0" y="0"/>
                    </a:moveTo>
                    <a:lnTo>
                      <a:pt x="32290" y="0"/>
                    </a:lnTo>
                    <a:lnTo>
                      <a:pt x="32290" y="87897"/>
                    </a:lnTo>
                    <a:lnTo>
                      <a:pt x="0" y="87897"/>
                    </a:lnTo>
                    <a:close/>
                  </a:path>
                </a:pathLst>
              </a:custGeom>
              <a:solidFill>
                <a:srgbClr val="FFFFFF"/>
              </a:solidFill>
              <a:ln w="571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1C36DAB9-7187-4096-AF6D-4C6F4A3D1C7B}"/>
                  </a:ext>
                </a:extLst>
              </p:cNvPr>
              <p:cNvSpPr/>
              <p:nvPr/>
            </p:nvSpPr>
            <p:spPr>
              <a:xfrm>
                <a:off x="3735705" y="3262465"/>
                <a:ext cx="1417320" cy="1074420"/>
              </a:xfrm>
              <a:custGeom>
                <a:avLst/>
                <a:gdLst>
                  <a:gd name="connsiteX0" fmla="*/ 71152 w 1417320"/>
                  <a:gd name="connsiteY0" fmla="*/ 0 h 1074420"/>
                  <a:gd name="connsiteX1" fmla="*/ 1351312 w 1417320"/>
                  <a:gd name="connsiteY1" fmla="*/ 0 h 1074420"/>
                  <a:gd name="connsiteX2" fmla="*/ 1422464 w 1417320"/>
                  <a:gd name="connsiteY2" fmla="*/ 71152 h 1074420"/>
                  <a:gd name="connsiteX3" fmla="*/ 1422464 w 1417320"/>
                  <a:gd name="connsiteY3" fmla="*/ 1004526 h 1074420"/>
                  <a:gd name="connsiteX4" fmla="*/ 1351312 w 1417320"/>
                  <a:gd name="connsiteY4" fmla="*/ 1075678 h 1074420"/>
                  <a:gd name="connsiteX5" fmla="*/ 71152 w 1417320"/>
                  <a:gd name="connsiteY5" fmla="*/ 1075678 h 1074420"/>
                  <a:gd name="connsiteX6" fmla="*/ 0 w 1417320"/>
                  <a:gd name="connsiteY6" fmla="*/ 1004640 h 1074420"/>
                  <a:gd name="connsiteX7" fmla="*/ 0 w 1417320"/>
                  <a:gd name="connsiteY7" fmla="*/ 1004583 h 1074420"/>
                  <a:gd name="connsiteX8" fmla="*/ 0 w 1417320"/>
                  <a:gd name="connsiteY8" fmla="*/ 71152 h 1074420"/>
                  <a:gd name="connsiteX9" fmla="*/ 71152 w 1417320"/>
                  <a:gd name="connsiteY9" fmla="*/ 0 h 107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7320" h="1074420">
                    <a:moveTo>
                      <a:pt x="71152" y="0"/>
                    </a:moveTo>
                    <a:lnTo>
                      <a:pt x="1351312" y="0"/>
                    </a:lnTo>
                    <a:cubicBezTo>
                      <a:pt x="1390608" y="0"/>
                      <a:pt x="1422464" y="31856"/>
                      <a:pt x="1422464" y="71152"/>
                    </a:cubicBezTo>
                    <a:lnTo>
                      <a:pt x="1422464" y="1004526"/>
                    </a:lnTo>
                    <a:cubicBezTo>
                      <a:pt x="1422464" y="1043822"/>
                      <a:pt x="1390608" y="1075678"/>
                      <a:pt x="1351312" y="1075678"/>
                    </a:cubicBezTo>
                    <a:lnTo>
                      <a:pt x="71152" y="1075678"/>
                    </a:lnTo>
                    <a:cubicBezTo>
                      <a:pt x="31890" y="1075712"/>
                      <a:pt x="34" y="1043902"/>
                      <a:pt x="0" y="1004640"/>
                    </a:cubicBezTo>
                    <a:cubicBezTo>
                      <a:pt x="0" y="1004623"/>
                      <a:pt x="0" y="1004600"/>
                      <a:pt x="0" y="1004583"/>
                    </a:cubicBezTo>
                    <a:lnTo>
                      <a:pt x="0" y="71152"/>
                    </a:lnTo>
                    <a:cubicBezTo>
                      <a:pt x="0" y="31856"/>
                      <a:pt x="31855" y="0"/>
                      <a:pt x="71152" y="0"/>
                    </a:cubicBezTo>
                    <a:close/>
                  </a:path>
                </a:pathLst>
              </a:custGeom>
              <a:solidFill>
                <a:srgbClr val="1B384C"/>
              </a:solidFill>
              <a:ln w="571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21D7B840-671A-4308-B107-0C00A3449F3E}"/>
                  </a:ext>
                </a:extLst>
              </p:cNvPr>
              <p:cNvSpPr/>
              <p:nvPr/>
            </p:nvSpPr>
            <p:spPr>
              <a:xfrm>
                <a:off x="3804914" y="3348402"/>
                <a:ext cx="1280160" cy="937260"/>
              </a:xfrm>
              <a:custGeom>
                <a:avLst/>
                <a:gdLst>
                  <a:gd name="connsiteX0" fmla="*/ 1284046 w 1280160"/>
                  <a:gd name="connsiteY0" fmla="*/ 877212 h 937260"/>
                  <a:gd name="connsiteX1" fmla="*/ 1219884 w 1280160"/>
                  <a:gd name="connsiteY1" fmla="*/ 939334 h 937260"/>
                  <a:gd name="connsiteX2" fmla="*/ 1219810 w 1280160"/>
                  <a:gd name="connsiteY2" fmla="*/ 939334 h 937260"/>
                  <a:gd name="connsiteX3" fmla="*/ 64179 w 1280160"/>
                  <a:gd name="connsiteY3" fmla="*/ 939334 h 937260"/>
                  <a:gd name="connsiteX4" fmla="*/ 0 w 1280160"/>
                  <a:gd name="connsiteY4" fmla="*/ 877229 h 937260"/>
                  <a:gd name="connsiteX5" fmla="*/ 0 w 1280160"/>
                  <a:gd name="connsiteY5" fmla="*/ 877212 h 937260"/>
                  <a:gd name="connsiteX6" fmla="*/ 0 w 1280160"/>
                  <a:gd name="connsiteY6" fmla="*/ 62081 h 937260"/>
                  <a:gd name="connsiteX7" fmla="*/ 63648 w 1280160"/>
                  <a:gd name="connsiteY7" fmla="*/ 5 h 937260"/>
                  <a:gd name="connsiteX8" fmla="*/ 64179 w 1280160"/>
                  <a:gd name="connsiteY8" fmla="*/ 17 h 937260"/>
                  <a:gd name="connsiteX9" fmla="*/ 1219810 w 1280160"/>
                  <a:gd name="connsiteY9" fmla="*/ 17 h 937260"/>
                  <a:gd name="connsiteX10" fmla="*/ 1284046 w 1280160"/>
                  <a:gd name="connsiteY10" fmla="*/ 62064 h 937260"/>
                  <a:gd name="connsiteX11" fmla="*/ 1284046 w 1280160"/>
                  <a:gd name="connsiteY11" fmla="*/ 62081 h 93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0160" h="937260">
                    <a:moveTo>
                      <a:pt x="1284046" y="877212"/>
                    </a:moveTo>
                    <a:cubicBezTo>
                      <a:pt x="1283486" y="912085"/>
                      <a:pt x="1254757" y="939900"/>
                      <a:pt x="1219884" y="939334"/>
                    </a:cubicBezTo>
                    <a:cubicBezTo>
                      <a:pt x="1219861" y="939334"/>
                      <a:pt x="1219832" y="939334"/>
                      <a:pt x="1219810" y="939334"/>
                    </a:cubicBezTo>
                    <a:lnTo>
                      <a:pt x="64179" y="939334"/>
                    </a:lnTo>
                    <a:cubicBezTo>
                      <a:pt x="29307" y="939905"/>
                      <a:pt x="572" y="912102"/>
                      <a:pt x="0" y="877229"/>
                    </a:cubicBezTo>
                    <a:cubicBezTo>
                      <a:pt x="0" y="877223"/>
                      <a:pt x="0" y="877217"/>
                      <a:pt x="0" y="877212"/>
                    </a:cubicBezTo>
                    <a:lnTo>
                      <a:pt x="0" y="62081"/>
                    </a:lnTo>
                    <a:cubicBezTo>
                      <a:pt x="434" y="27363"/>
                      <a:pt x="28929" y="-429"/>
                      <a:pt x="63648" y="5"/>
                    </a:cubicBezTo>
                    <a:cubicBezTo>
                      <a:pt x="63825" y="11"/>
                      <a:pt x="64002" y="11"/>
                      <a:pt x="64179" y="17"/>
                    </a:cubicBezTo>
                    <a:lnTo>
                      <a:pt x="1219810" y="17"/>
                    </a:lnTo>
                    <a:cubicBezTo>
                      <a:pt x="1254683" y="-589"/>
                      <a:pt x="1283440" y="27191"/>
                      <a:pt x="1284046" y="62064"/>
                    </a:cubicBezTo>
                    <a:cubicBezTo>
                      <a:pt x="1284046" y="62070"/>
                      <a:pt x="1284046" y="62075"/>
                      <a:pt x="1284046" y="62081"/>
                    </a:cubicBezTo>
                    <a:close/>
                  </a:path>
                </a:pathLst>
              </a:custGeom>
              <a:solidFill>
                <a:schemeClr val="accent3">
                  <a:lumMod val="75000"/>
                </a:schemeClr>
              </a:solidFill>
              <a:ln w="571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5724C1D-8CC0-4BFD-A33D-D81900167032}"/>
                  </a:ext>
                </a:extLst>
              </p:cNvPr>
              <p:cNvSpPr/>
              <p:nvPr/>
            </p:nvSpPr>
            <p:spPr>
              <a:xfrm>
                <a:off x="3735705" y="3262465"/>
                <a:ext cx="1417320" cy="565785"/>
              </a:xfrm>
              <a:custGeom>
                <a:avLst/>
                <a:gdLst>
                  <a:gd name="connsiteX0" fmla="*/ 1422406 w 1417320"/>
                  <a:gd name="connsiteY0" fmla="*/ 528523 h 565785"/>
                  <a:gd name="connsiteX1" fmla="*/ 1351312 w 1417320"/>
                  <a:gd name="connsiteY1" fmla="*/ 566014 h 565785"/>
                  <a:gd name="connsiteX2" fmla="*/ 71152 w 1417320"/>
                  <a:gd name="connsiteY2" fmla="*/ 566014 h 565785"/>
                  <a:gd name="connsiteX3" fmla="*/ 0 w 1417320"/>
                  <a:gd name="connsiteY3" fmla="*/ 528523 h 565785"/>
                  <a:gd name="connsiteX4" fmla="*/ 0 w 1417320"/>
                  <a:gd name="connsiteY4" fmla="*/ 37433 h 565785"/>
                  <a:gd name="connsiteX5" fmla="*/ 71152 w 1417320"/>
                  <a:gd name="connsiteY5" fmla="*/ 0 h 565785"/>
                  <a:gd name="connsiteX6" fmla="*/ 1351312 w 1417320"/>
                  <a:gd name="connsiteY6" fmla="*/ 0 h 565785"/>
                  <a:gd name="connsiteX7" fmla="*/ 1422406 w 1417320"/>
                  <a:gd name="connsiteY7" fmla="*/ 37433 h 56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7320" h="565785">
                    <a:moveTo>
                      <a:pt x="1422406" y="528523"/>
                    </a:moveTo>
                    <a:cubicBezTo>
                      <a:pt x="1422406" y="549212"/>
                      <a:pt x="1390574" y="566014"/>
                      <a:pt x="1351312" y="566014"/>
                    </a:cubicBezTo>
                    <a:lnTo>
                      <a:pt x="71152" y="566014"/>
                    </a:lnTo>
                    <a:cubicBezTo>
                      <a:pt x="31890" y="566014"/>
                      <a:pt x="0" y="549212"/>
                      <a:pt x="0" y="528523"/>
                    </a:cubicBezTo>
                    <a:lnTo>
                      <a:pt x="0" y="37433"/>
                    </a:lnTo>
                    <a:cubicBezTo>
                      <a:pt x="0" y="16745"/>
                      <a:pt x="31890" y="0"/>
                      <a:pt x="71152" y="0"/>
                    </a:cubicBezTo>
                    <a:lnTo>
                      <a:pt x="1351312" y="0"/>
                    </a:lnTo>
                    <a:cubicBezTo>
                      <a:pt x="1390574" y="0"/>
                      <a:pt x="1422406" y="16745"/>
                      <a:pt x="1422406" y="37433"/>
                    </a:cubicBezTo>
                    <a:close/>
                  </a:path>
                </a:pathLst>
              </a:custGeom>
              <a:solidFill>
                <a:srgbClr val="152B38"/>
              </a:solidFill>
              <a:ln w="571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60A5965-05EE-4564-A24E-3228FB00BDAE}"/>
                  </a:ext>
                </a:extLst>
              </p:cNvPr>
              <p:cNvSpPr/>
              <p:nvPr/>
            </p:nvSpPr>
            <p:spPr>
              <a:xfrm>
                <a:off x="3731419" y="3258179"/>
                <a:ext cx="1428750" cy="571500"/>
              </a:xfrm>
              <a:custGeom>
                <a:avLst/>
                <a:gdLst>
                  <a:gd name="connsiteX0" fmla="*/ 1355598 w 1428750"/>
                  <a:gd name="connsiteY0" fmla="*/ 574529 h 571500"/>
                  <a:gd name="connsiteX1" fmla="*/ 75438 w 1428750"/>
                  <a:gd name="connsiteY1" fmla="*/ 574529 h 571500"/>
                  <a:gd name="connsiteX2" fmla="*/ 0 w 1428750"/>
                  <a:gd name="connsiteY2" fmla="*/ 532810 h 571500"/>
                  <a:gd name="connsiteX3" fmla="*/ 0 w 1428750"/>
                  <a:gd name="connsiteY3" fmla="*/ 41719 h 571500"/>
                  <a:gd name="connsiteX4" fmla="*/ 75438 w 1428750"/>
                  <a:gd name="connsiteY4" fmla="*/ 0 h 571500"/>
                  <a:gd name="connsiteX5" fmla="*/ 1355598 w 1428750"/>
                  <a:gd name="connsiteY5" fmla="*/ 0 h 571500"/>
                  <a:gd name="connsiteX6" fmla="*/ 1430979 w 1428750"/>
                  <a:gd name="connsiteY6" fmla="*/ 41719 h 571500"/>
                  <a:gd name="connsiteX7" fmla="*/ 1430979 w 1428750"/>
                  <a:gd name="connsiteY7" fmla="*/ 532810 h 571500"/>
                  <a:gd name="connsiteX8" fmla="*/ 1355598 w 1428750"/>
                  <a:gd name="connsiteY8" fmla="*/ 574529 h 571500"/>
                  <a:gd name="connsiteX9" fmla="*/ 75438 w 1428750"/>
                  <a:gd name="connsiteY9" fmla="*/ 8744 h 571500"/>
                  <a:gd name="connsiteX10" fmla="*/ 8573 w 1428750"/>
                  <a:gd name="connsiteY10" fmla="*/ 41891 h 571500"/>
                  <a:gd name="connsiteX11" fmla="*/ 8573 w 1428750"/>
                  <a:gd name="connsiteY11" fmla="*/ 532981 h 571500"/>
                  <a:gd name="connsiteX12" fmla="*/ 75438 w 1428750"/>
                  <a:gd name="connsiteY12" fmla="*/ 566128 h 571500"/>
                  <a:gd name="connsiteX13" fmla="*/ 1355598 w 1428750"/>
                  <a:gd name="connsiteY13" fmla="*/ 566128 h 571500"/>
                  <a:gd name="connsiteX14" fmla="*/ 1422406 w 1428750"/>
                  <a:gd name="connsiteY14" fmla="*/ 532981 h 571500"/>
                  <a:gd name="connsiteX15" fmla="*/ 1422406 w 1428750"/>
                  <a:gd name="connsiteY15" fmla="*/ 41719 h 571500"/>
                  <a:gd name="connsiteX16" fmla="*/ 1355598 w 1428750"/>
                  <a:gd name="connsiteY16" fmla="*/ 8573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28750" h="571500">
                    <a:moveTo>
                      <a:pt x="1355598" y="574529"/>
                    </a:moveTo>
                    <a:lnTo>
                      <a:pt x="75438" y="574529"/>
                    </a:lnTo>
                    <a:cubicBezTo>
                      <a:pt x="33147" y="574529"/>
                      <a:pt x="0" y="556184"/>
                      <a:pt x="0" y="532810"/>
                    </a:cubicBezTo>
                    <a:lnTo>
                      <a:pt x="0" y="41719"/>
                    </a:lnTo>
                    <a:cubicBezTo>
                      <a:pt x="0" y="18288"/>
                      <a:pt x="33147" y="0"/>
                      <a:pt x="75438" y="0"/>
                    </a:cubicBezTo>
                    <a:lnTo>
                      <a:pt x="1355598" y="0"/>
                    </a:lnTo>
                    <a:cubicBezTo>
                      <a:pt x="1397889" y="0"/>
                      <a:pt x="1430979" y="18288"/>
                      <a:pt x="1430979" y="41719"/>
                    </a:cubicBezTo>
                    <a:lnTo>
                      <a:pt x="1430979" y="532810"/>
                    </a:lnTo>
                    <a:cubicBezTo>
                      <a:pt x="1430979" y="556184"/>
                      <a:pt x="1397889" y="574529"/>
                      <a:pt x="1355598" y="574529"/>
                    </a:cubicBezTo>
                    <a:close/>
                    <a:moveTo>
                      <a:pt x="75438" y="8744"/>
                    </a:moveTo>
                    <a:cubicBezTo>
                      <a:pt x="39205" y="8744"/>
                      <a:pt x="8573" y="23889"/>
                      <a:pt x="8573" y="41891"/>
                    </a:cubicBezTo>
                    <a:lnTo>
                      <a:pt x="8573" y="532981"/>
                    </a:lnTo>
                    <a:cubicBezTo>
                      <a:pt x="8573" y="550983"/>
                      <a:pt x="39205" y="566128"/>
                      <a:pt x="75438" y="566128"/>
                    </a:cubicBezTo>
                    <a:lnTo>
                      <a:pt x="1355598" y="566128"/>
                    </a:lnTo>
                    <a:cubicBezTo>
                      <a:pt x="1391831" y="566128"/>
                      <a:pt x="1422406" y="550983"/>
                      <a:pt x="1422406" y="532981"/>
                    </a:cubicBezTo>
                    <a:lnTo>
                      <a:pt x="1422406" y="41719"/>
                    </a:lnTo>
                    <a:cubicBezTo>
                      <a:pt x="1422406" y="23717"/>
                      <a:pt x="1391831" y="8573"/>
                      <a:pt x="1355598" y="8573"/>
                    </a:cubicBezTo>
                    <a:close/>
                  </a:path>
                </a:pathLst>
              </a:custGeom>
              <a:solidFill>
                <a:srgbClr val="1B384C"/>
              </a:solidFill>
              <a:ln w="571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8C5BD7BB-EF04-4A49-8508-FC96B82C6CB9}"/>
                  </a:ext>
                </a:extLst>
              </p:cNvPr>
              <p:cNvSpPr/>
              <p:nvPr/>
            </p:nvSpPr>
            <p:spPr>
              <a:xfrm>
                <a:off x="3788397" y="3260465"/>
                <a:ext cx="1314450" cy="508635"/>
              </a:xfrm>
              <a:custGeom>
                <a:avLst/>
                <a:gdLst>
                  <a:gd name="connsiteX0" fmla="*/ 4458 w 1314450"/>
                  <a:gd name="connsiteY0" fmla="*/ 0 h 508635"/>
                  <a:gd name="connsiteX1" fmla="*/ 0 w 1314450"/>
                  <a:gd name="connsiteY1" fmla="*/ 12744 h 508635"/>
                  <a:gd name="connsiteX2" fmla="*/ 0 w 1314450"/>
                  <a:gd name="connsiteY2" fmla="*/ 478174 h 508635"/>
                  <a:gd name="connsiteX3" fmla="*/ 65894 w 1314450"/>
                  <a:gd name="connsiteY3" fmla="*/ 513664 h 508635"/>
                  <a:gd name="connsiteX4" fmla="*/ 1251356 w 1314450"/>
                  <a:gd name="connsiteY4" fmla="*/ 513664 h 508635"/>
                  <a:gd name="connsiteX5" fmla="*/ 1317193 w 1314450"/>
                  <a:gd name="connsiteY5" fmla="*/ 478174 h 508635"/>
                  <a:gd name="connsiteX6" fmla="*/ 1317193 w 1314450"/>
                  <a:gd name="connsiteY6" fmla="*/ 12744 h 508635"/>
                  <a:gd name="connsiteX7" fmla="*/ 1312736 w 1314450"/>
                  <a:gd name="connsiteY7" fmla="*/ 0 h 50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4450" h="508635">
                    <a:moveTo>
                      <a:pt x="4458" y="0"/>
                    </a:moveTo>
                    <a:cubicBezTo>
                      <a:pt x="1686" y="3680"/>
                      <a:pt x="131" y="8138"/>
                      <a:pt x="0" y="12744"/>
                    </a:cubicBezTo>
                    <a:lnTo>
                      <a:pt x="0" y="478174"/>
                    </a:lnTo>
                    <a:cubicBezTo>
                      <a:pt x="0" y="497776"/>
                      <a:pt x="29489" y="513664"/>
                      <a:pt x="65894" y="513664"/>
                    </a:cubicBezTo>
                    <a:lnTo>
                      <a:pt x="1251356" y="513664"/>
                    </a:lnTo>
                    <a:cubicBezTo>
                      <a:pt x="1287704" y="513664"/>
                      <a:pt x="1317193" y="497776"/>
                      <a:pt x="1317193" y="478174"/>
                    </a:cubicBezTo>
                    <a:lnTo>
                      <a:pt x="1317193" y="12744"/>
                    </a:lnTo>
                    <a:cubicBezTo>
                      <a:pt x="1317090" y="8132"/>
                      <a:pt x="1315530" y="3669"/>
                      <a:pt x="1312736" y="0"/>
                    </a:cubicBezTo>
                    <a:close/>
                  </a:path>
                </a:pathLst>
              </a:custGeom>
              <a:solidFill>
                <a:schemeClr val="accent3"/>
              </a:solidFill>
              <a:ln w="571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486F554-590F-4521-B0CB-175CE13D677F}"/>
                  </a:ext>
                </a:extLst>
              </p:cNvPr>
              <p:cNvSpPr/>
              <p:nvPr/>
            </p:nvSpPr>
            <p:spPr>
              <a:xfrm>
                <a:off x="4372870" y="3743954"/>
                <a:ext cx="142875" cy="142875"/>
              </a:xfrm>
              <a:custGeom>
                <a:avLst/>
                <a:gdLst>
                  <a:gd name="connsiteX0" fmla="*/ 0 w 142875"/>
                  <a:gd name="connsiteY0" fmla="*/ 0 h 142875"/>
                  <a:gd name="connsiteX1" fmla="*/ 148133 w 142875"/>
                  <a:gd name="connsiteY1" fmla="*/ 0 h 142875"/>
                  <a:gd name="connsiteX2" fmla="*/ 148133 w 142875"/>
                  <a:gd name="connsiteY2" fmla="*/ 148190 h 142875"/>
                  <a:gd name="connsiteX3" fmla="*/ 0 w 142875"/>
                  <a:gd name="connsiteY3" fmla="*/ 148190 h 142875"/>
                </a:gdLst>
                <a:ahLst/>
                <a:cxnLst>
                  <a:cxn ang="0">
                    <a:pos x="connsiteX0" y="connsiteY0"/>
                  </a:cxn>
                  <a:cxn ang="0">
                    <a:pos x="connsiteX1" y="connsiteY1"/>
                  </a:cxn>
                  <a:cxn ang="0">
                    <a:pos x="connsiteX2" y="connsiteY2"/>
                  </a:cxn>
                  <a:cxn ang="0">
                    <a:pos x="connsiteX3" y="connsiteY3"/>
                  </a:cxn>
                </a:cxnLst>
                <a:rect l="l" t="t" r="r" b="b"/>
                <a:pathLst>
                  <a:path w="142875" h="142875">
                    <a:moveTo>
                      <a:pt x="0" y="0"/>
                    </a:moveTo>
                    <a:lnTo>
                      <a:pt x="148133" y="0"/>
                    </a:lnTo>
                    <a:lnTo>
                      <a:pt x="148133" y="148190"/>
                    </a:lnTo>
                    <a:lnTo>
                      <a:pt x="0" y="148190"/>
                    </a:lnTo>
                    <a:close/>
                  </a:path>
                </a:pathLst>
              </a:custGeom>
              <a:solidFill>
                <a:srgbClr val="FFFFFF"/>
              </a:solidFill>
              <a:ln w="571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D26831D-BEBA-4638-9587-9F6E838A121C}"/>
                  </a:ext>
                </a:extLst>
              </p:cNvPr>
              <p:cNvSpPr/>
              <p:nvPr/>
            </p:nvSpPr>
            <p:spPr>
              <a:xfrm>
                <a:off x="4372870" y="3813619"/>
                <a:ext cx="142875" cy="5715"/>
              </a:xfrm>
              <a:custGeom>
                <a:avLst/>
                <a:gdLst>
                  <a:gd name="connsiteX0" fmla="*/ 0 w 142875"/>
                  <a:gd name="connsiteY0" fmla="*/ 0 h 5715"/>
                  <a:gd name="connsiteX1" fmla="*/ 148133 w 142875"/>
                  <a:gd name="connsiteY1" fmla="*/ 0 h 5715"/>
                  <a:gd name="connsiteX2" fmla="*/ 148133 w 142875"/>
                  <a:gd name="connsiteY2" fmla="*/ 8915 h 5715"/>
                  <a:gd name="connsiteX3" fmla="*/ 0 w 142875"/>
                  <a:gd name="connsiteY3" fmla="*/ 8915 h 5715"/>
                </a:gdLst>
                <a:ahLst/>
                <a:cxnLst>
                  <a:cxn ang="0">
                    <a:pos x="connsiteX0" y="connsiteY0"/>
                  </a:cxn>
                  <a:cxn ang="0">
                    <a:pos x="connsiteX1" y="connsiteY1"/>
                  </a:cxn>
                  <a:cxn ang="0">
                    <a:pos x="connsiteX2" y="connsiteY2"/>
                  </a:cxn>
                  <a:cxn ang="0">
                    <a:pos x="connsiteX3" y="connsiteY3"/>
                  </a:cxn>
                </a:cxnLst>
                <a:rect l="l" t="t" r="r" b="b"/>
                <a:pathLst>
                  <a:path w="142875" h="5715">
                    <a:moveTo>
                      <a:pt x="0" y="0"/>
                    </a:moveTo>
                    <a:lnTo>
                      <a:pt x="148133" y="0"/>
                    </a:lnTo>
                    <a:lnTo>
                      <a:pt x="148133" y="8915"/>
                    </a:lnTo>
                    <a:lnTo>
                      <a:pt x="0" y="8915"/>
                    </a:lnTo>
                    <a:close/>
                  </a:path>
                </a:pathLst>
              </a:custGeom>
              <a:solidFill>
                <a:srgbClr val="152B38"/>
              </a:solidFill>
              <a:ln w="571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C1AD492-3941-4430-AAE2-E20A615B4004}"/>
                  </a:ext>
                </a:extLst>
              </p:cNvPr>
              <p:cNvSpPr/>
              <p:nvPr/>
            </p:nvSpPr>
            <p:spPr>
              <a:xfrm>
                <a:off x="4429163" y="3804247"/>
                <a:ext cx="34290" cy="28575"/>
              </a:xfrm>
              <a:custGeom>
                <a:avLst/>
                <a:gdLst>
                  <a:gd name="connsiteX0" fmla="*/ 0 w 34290"/>
                  <a:gd name="connsiteY0" fmla="*/ 0 h 28575"/>
                  <a:gd name="connsiteX1" fmla="*/ 35604 w 34290"/>
                  <a:gd name="connsiteY1" fmla="*/ 0 h 28575"/>
                  <a:gd name="connsiteX2" fmla="*/ 35604 w 34290"/>
                  <a:gd name="connsiteY2" fmla="*/ 33604 h 28575"/>
                  <a:gd name="connsiteX3" fmla="*/ 0 w 34290"/>
                  <a:gd name="connsiteY3" fmla="*/ 33604 h 28575"/>
                </a:gdLst>
                <a:ahLst/>
                <a:cxnLst>
                  <a:cxn ang="0">
                    <a:pos x="connsiteX0" y="connsiteY0"/>
                  </a:cxn>
                  <a:cxn ang="0">
                    <a:pos x="connsiteX1" y="connsiteY1"/>
                  </a:cxn>
                  <a:cxn ang="0">
                    <a:pos x="connsiteX2" y="connsiteY2"/>
                  </a:cxn>
                  <a:cxn ang="0">
                    <a:pos x="connsiteX3" y="connsiteY3"/>
                  </a:cxn>
                </a:cxnLst>
                <a:rect l="l" t="t" r="r" b="b"/>
                <a:pathLst>
                  <a:path w="34290" h="28575">
                    <a:moveTo>
                      <a:pt x="0" y="0"/>
                    </a:moveTo>
                    <a:lnTo>
                      <a:pt x="35604" y="0"/>
                    </a:lnTo>
                    <a:lnTo>
                      <a:pt x="35604" y="33604"/>
                    </a:lnTo>
                    <a:lnTo>
                      <a:pt x="0" y="33604"/>
                    </a:lnTo>
                    <a:close/>
                  </a:path>
                </a:pathLst>
              </a:custGeom>
              <a:solidFill>
                <a:srgbClr val="152B38"/>
              </a:solidFill>
              <a:ln w="571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8522104-5DAA-4574-8014-7B839FCF7A99}"/>
                  </a:ext>
                </a:extLst>
              </p:cNvPr>
              <p:cNvSpPr/>
              <p:nvPr/>
            </p:nvSpPr>
            <p:spPr>
              <a:xfrm>
                <a:off x="4226681" y="3068440"/>
                <a:ext cx="440055" cy="148590"/>
              </a:xfrm>
              <a:custGeom>
                <a:avLst/>
                <a:gdLst>
                  <a:gd name="connsiteX0" fmla="*/ 42863 w 440055"/>
                  <a:gd name="connsiteY0" fmla="*/ 152362 h 148590"/>
                  <a:gd name="connsiteX1" fmla="*/ 42863 w 440055"/>
                  <a:gd name="connsiteY1" fmla="*/ 75552 h 148590"/>
                  <a:gd name="connsiteX2" fmla="*/ 75552 w 440055"/>
                  <a:gd name="connsiteY2" fmla="*/ 42863 h 148590"/>
                  <a:gd name="connsiteX3" fmla="*/ 364903 w 440055"/>
                  <a:gd name="connsiteY3" fmla="*/ 42863 h 148590"/>
                  <a:gd name="connsiteX4" fmla="*/ 397650 w 440055"/>
                  <a:gd name="connsiteY4" fmla="*/ 75552 h 148590"/>
                  <a:gd name="connsiteX5" fmla="*/ 397650 w 440055"/>
                  <a:gd name="connsiteY5" fmla="*/ 152362 h 148590"/>
                  <a:gd name="connsiteX6" fmla="*/ 440569 w 440055"/>
                  <a:gd name="connsiteY6" fmla="*/ 152362 h 148590"/>
                  <a:gd name="connsiteX7" fmla="*/ 440569 w 440055"/>
                  <a:gd name="connsiteY7" fmla="*/ 75552 h 148590"/>
                  <a:gd name="connsiteX8" fmla="*/ 364960 w 440055"/>
                  <a:gd name="connsiteY8" fmla="*/ 0 h 148590"/>
                  <a:gd name="connsiteX9" fmla="*/ 75552 w 440055"/>
                  <a:gd name="connsiteY9" fmla="*/ 0 h 148590"/>
                  <a:gd name="connsiteX10" fmla="*/ 0 w 440055"/>
                  <a:gd name="connsiteY10" fmla="*/ 75552 h 148590"/>
                  <a:gd name="connsiteX11" fmla="*/ 0 w 440055"/>
                  <a:gd name="connsiteY11" fmla="*/ 152362 h 1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055" h="148590">
                    <a:moveTo>
                      <a:pt x="42863" y="152362"/>
                    </a:moveTo>
                    <a:lnTo>
                      <a:pt x="42863" y="75552"/>
                    </a:lnTo>
                    <a:cubicBezTo>
                      <a:pt x="42891" y="57510"/>
                      <a:pt x="57510" y="42897"/>
                      <a:pt x="75552" y="42863"/>
                    </a:cubicBezTo>
                    <a:lnTo>
                      <a:pt x="364903" y="42863"/>
                    </a:lnTo>
                    <a:cubicBezTo>
                      <a:pt x="382968" y="42863"/>
                      <a:pt x="397615" y="57487"/>
                      <a:pt x="397650" y="75552"/>
                    </a:cubicBezTo>
                    <a:lnTo>
                      <a:pt x="397650" y="152362"/>
                    </a:lnTo>
                    <a:lnTo>
                      <a:pt x="440569" y="152362"/>
                    </a:lnTo>
                    <a:lnTo>
                      <a:pt x="440569" y="75552"/>
                    </a:lnTo>
                    <a:cubicBezTo>
                      <a:pt x="440507" y="33827"/>
                      <a:pt x="406685" y="35"/>
                      <a:pt x="364960" y="0"/>
                    </a:cubicBezTo>
                    <a:lnTo>
                      <a:pt x="75552" y="0"/>
                    </a:lnTo>
                    <a:cubicBezTo>
                      <a:pt x="33838" y="29"/>
                      <a:pt x="34" y="33839"/>
                      <a:pt x="0" y="75552"/>
                    </a:cubicBezTo>
                    <a:lnTo>
                      <a:pt x="0" y="152362"/>
                    </a:lnTo>
                    <a:close/>
                  </a:path>
                </a:pathLst>
              </a:custGeom>
              <a:solidFill>
                <a:schemeClr val="tx1"/>
              </a:solidFill>
              <a:ln w="571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88F4063-1DE9-4570-B1A5-42F6CDDEA422}"/>
                  </a:ext>
                </a:extLst>
              </p:cNvPr>
              <p:cNvSpPr/>
              <p:nvPr/>
            </p:nvSpPr>
            <p:spPr>
              <a:xfrm>
                <a:off x="4036828" y="3251892"/>
                <a:ext cx="285750" cy="28575"/>
              </a:xfrm>
              <a:custGeom>
                <a:avLst/>
                <a:gdLst>
                  <a:gd name="connsiteX0" fmla="*/ 0 w 285750"/>
                  <a:gd name="connsiteY0" fmla="*/ 0 h 28575"/>
                  <a:gd name="connsiteX1" fmla="*/ 285807 w 285750"/>
                  <a:gd name="connsiteY1" fmla="*/ 0 h 28575"/>
                  <a:gd name="connsiteX2" fmla="*/ 285807 w 285750"/>
                  <a:gd name="connsiteY2" fmla="*/ 28918 h 28575"/>
                  <a:gd name="connsiteX3" fmla="*/ 0 w 285750"/>
                  <a:gd name="connsiteY3" fmla="*/ 28918 h 28575"/>
                </a:gdLst>
                <a:ahLst/>
                <a:cxnLst>
                  <a:cxn ang="0">
                    <a:pos x="connsiteX0" y="connsiteY0"/>
                  </a:cxn>
                  <a:cxn ang="0">
                    <a:pos x="connsiteX1" y="connsiteY1"/>
                  </a:cxn>
                  <a:cxn ang="0">
                    <a:pos x="connsiteX2" y="connsiteY2"/>
                  </a:cxn>
                  <a:cxn ang="0">
                    <a:pos x="connsiteX3" y="connsiteY3"/>
                  </a:cxn>
                </a:cxnLst>
                <a:rect l="l" t="t" r="r" b="b"/>
                <a:pathLst>
                  <a:path w="285750" h="28575">
                    <a:moveTo>
                      <a:pt x="0" y="0"/>
                    </a:moveTo>
                    <a:lnTo>
                      <a:pt x="285807" y="0"/>
                    </a:lnTo>
                    <a:lnTo>
                      <a:pt x="285807" y="28918"/>
                    </a:lnTo>
                    <a:lnTo>
                      <a:pt x="0" y="28918"/>
                    </a:lnTo>
                    <a:close/>
                  </a:path>
                </a:pathLst>
              </a:custGeom>
              <a:solidFill>
                <a:srgbClr val="1B384C"/>
              </a:solidFill>
              <a:ln w="571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C2A0ADA-8FE7-4DDE-BABD-757CF9D6386B}"/>
                  </a:ext>
                </a:extLst>
              </p:cNvPr>
              <p:cNvSpPr/>
              <p:nvPr/>
            </p:nvSpPr>
            <p:spPr>
              <a:xfrm>
                <a:off x="4572667" y="3251892"/>
                <a:ext cx="285750" cy="28575"/>
              </a:xfrm>
              <a:custGeom>
                <a:avLst/>
                <a:gdLst>
                  <a:gd name="connsiteX0" fmla="*/ 0 w 285750"/>
                  <a:gd name="connsiteY0" fmla="*/ 0 h 28575"/>
                  <a:gd name="connsiteX1" fmla="*/ 285807 w 285750"/>
                  <a:gd name="connsiteY1" fmla="*/ 0 h 28575"/>
                  <a:gd name="connsiteX2" fmla="*/ 285807 w 285750"/>
                  <a:gd name="connsiteY2" fmla="*/ 28918 h 28575"/>
                  <a:gd name="connsiteX3" fmla="*/ 0 w 285750"/>
                  <a:gd name="connsiteY3" fmla="*/ 28918 h 28575"/>
                </a:gdLst>
                <a:ahLst/>
                <a:cxnLst>
                  <a:cxn ang="0">
                    <a:pos x="connsiteX0" y="connsiteY0"/>
                  </a:cxn>
                  <a:cxn ang="0">
                    <a:pos x="connsiteX1" y="connsiteY1"/>
                  </a:cxn>
                  <a:cxn ang="0">
                    <a:pos x="connsiteX2" y="connsiteY2"/>
                  </a:cxn>
                  <a:cxn ang="0">
                    <a:pos x="connsiteX3" y="connsiteY3"/>
                  </a:cxn>
                </a:cxnLst>
                <a:rect l="l" t="t" r="r" b="b"/>
                <a:pathLst>
                  <a:path w="285750" h="28575">
                    <a:moveTo>
                      <a:pt x="0" y="0"/>
                    </a:moveTo>
                    <a:lnTo>
                      <a:pt x="285807" y="0"/>
                    </a:lnTo>
                    <a:lnTo>
                      <a:pt x="285807" y="28918"/>
                    </a:lnTo>
                    <a:lnTo>
                      <a:pt x="0" y="28918"/>
                    </a:lnTo>
                    <a:close/>
                  </a:path>
                </a:pathLst>
              </a:custGeom>
              <a:solidFill>
                <a:srgbClr val="1B384C"/>
              </a:solidFill>
              <a:ln w="5715" cap="flat">
                <a:noFill/>
                <a:prstDash val="solid"/>
                <a:miter/>
              </a:ln>
            </p:spPr>
            <p:txBody>
              <a:bodyPr rtlCol="0" anchor="ctr"/>
              <a:lstStyle/>
              <a:p>
                <a:endParaRPr lang="en-US"/>
              </a:p>
            </p:txBody>
          </p:sp>
        </p:grpSp>
        <p:sp>
          <p:nvSpPr>
            <p:cNvPr id="114" name="Freeform: Shape 113">
              <a:extLst>
                <a:ext uri="{FF2B5EF4-FFF2-40B4-BE49-F238E27FC236}">
                  <a16:creationId xmlns:a16="http://schemas.microsoft.com/office/drawing/2014/main" id="{1CCA02D6-A3E8-4C65-B33C-C0AA4A862CF9}"/>
                </a:ext>
              </a:extLst>
            </p:cNvPr>
            <p:cNvSpPr/>
            <p:nvPr/>
          </p:nvSpPr>
          <p:spPr>
            <a:xfrm>
              <a:off x="5113763" y="3915733"/>
              <a:ext cx="1228725" cy="1931670"/>
            </a:xfrm>
            <a:custGeom>
              <a:avLst/>
              <a:gdLst>
                <a:gd name="connsiteX0" fmla="*/ 1227982 w 1228725"/>
                <a:gd name="connsiteY0" fmla="*/ 1134613 h 1931670"/>
                <a:gd name="connsiteX1" fmla="*/ 1117968 w 1228725"/>
                <a:gd name="connsiteY1" fmla="*/ 984994 h 1931670"/>
                <a:gd name="connsiteX2" fmla="*/ 1151801 w 1228725"/>
                <a:gd name="connsiteY2" fmla="*/ 953276 h 1931670"/>
                <a:gd name="connsiteX3" fmla="*/ 1158602 w 1228725"/>
                <a:gd name="connsiteY3" fmla="*/ 945846 h 1931670"/>
                <a:gd name="connsiteX4" fmla="*/ 1162602 w 1228725"/>
                <a:gd name="connsiteY4" fmla="*/ 938531 h 1931670"/>
                <a:gd name="connsiteX5" fmla="*/ 1173347 w 1228725"/>
                <a:gd name="connsiteY5" fmla="*/ 916700 h 1931670"/>
                <a:gd name="connsiteX6" fmla="*/ 1181005 w 1228725"/>
                <a:gd name="connsiteY6" fmla="*/ 888125 h 1931670"/>
                <a:gd name="connsiteX7" fmla="*/ 1182948 w 1228725"/>
                <a:gd name="connsiteY7" fmla="*/ 877552 h 1931670"/>
                <a:gd name="connsiteX8" fmla="*/ 1184377 w 1228725"/>
                <a:gd name="connsiteY8" fmla="*/ 860864 h 1931670"/>
                <a:gd name="connsiteX9" fmla="*/ 1186091 w 1228725"/>
                <a:gd name="connsiteY9" fmla="*/ 815659 h 1931670"/>
                <a:gd name="connsiteX10" fmla="*/ 1186091 w 1228725"/>
                <a:gd name="connsiteY10" fmla="*/ 716332 h 1931670"/>
                <a:gd name="connsiteX11" fmla="*/ 1223124 w 1228725"/>
                <a:gd name="connsiteY11" fmla="*/ 613005 h 1931670"/>
                <a:gd name="connsiteX12" fmla="*/ 1121740 w 1228725"/>
                <a:gd name="connsiteY12" fmla="*/ 605804 h 1931670"/>
                <a:gd name="connsiteX13" fmla="*/ 1116025 w 1228725"/>
                <a:gd name="connsiteY13" fmla="*/ 613862 h 1931670"/>
                <a:gd name="connsiteX14" fmla="*/ 1091051 w 1228725"/>
                <a:gd name="connsiteY14" fmla="*/ 649295 h 1931670"/>
                <a:gd name="connsiteX15" fmla="*/ 1089622 w 1228725"/>
                <a:gd name="connsiteY15" fmla="*/ 651352 h 1931670"/>
                <a:gd name="connsiteX16" fmla="*/ 1070934 w 1228725"/>
                <a:gd name="connsiteY16" fmla="*/ 638208 h 1931670"/>
                <a:gd name="connsiteX17" fmla="*/ 1095680 w 1228725"/>
                <a:gd name="connsiteY17" fmla="*/ 603118 h 1931670"/>
                <a:gd name="connsiteX18" fmla="*/ 1120826 w 1228725"/>
                <a:gd name="connsiteY18" fmla="*/ 567456 h 1931670"/>
                <a:gd name="connsiteX19" fmla="*/ 1141057 w 1228725"/>
                <a:gd name="connsiteY19" fmla="*/ 538881 h 1931670"/>
                <a:gd name="connsiteX20" fmla="*/ 1094708 w 1228725"/>
                <a:gd name="connsiteY20" fmla="*/ 441726 h 1931670"/>
                <a:gd name="connsiteX21" fmla="*/ 987495 w 1228725"/>
                <a:gd name="connsiteY21" fmla="*/ 430639 h 1931670"/>
                <a:gd name="connsiteX22" fmla="*/ 967264 w 1228725"/>
                <a:gd name="connsiteY22" fmla="*/ 459214 h 1931670"/>
                <a:gd name="connsiteX23" fmla="*/ 942118 w 1228725"/>
                <a:gd name="connsiteY23" fmla="*/ 494876 h 1931670"/>
                <a:gd name="connsiteX24" fmla="*/ 917372 w 1228725"/>
                <a:gd name="connsiteY24" fmla="*/ 529966 h 1931670"/>
                <a:gd name="connsiteX25" fmla="*/ 898684 w 1228725"/>
                <a:gd name="connsiteY25" fmla="*/ 516764 h 1931670"/>
                <a:gd name="connsiteX26" fmla="*/ 1011669 w 1228725"/>
                <a:gd name="connsiteY26" fmla="*/ 356744 h 1931670"/>
                <a:gd name="connsiteX27" fmla="*/ 1011669 w 1228725"/>
                <a:gd name="connsiteY27" fmla="*/ 356744 h 1931670"/>
                <a:gd name="connsiteX28" fmla="*/ 1014470 w 1228725"/>
                <a:gd name="connsiteY28" fmla="*/ 353086 h 1931670"/>
                <a:gd name="connsiteX29" fmla="*/ 1163060 w 1228725"/>
                <a:gd name="connsiteY29" fmla="*/ 142432 h 1931670"/>
                <a:gd name="connsiteX30" fmla="*/ 1135513 w 1228725"/>
                <a:gd name="connsiteY30" fmla="*/ 18530 h 1931670"/>
                <a:gd name="connsiteX31" fmla="*/ 1009783 w 1228725"/>
                <a:gd name="connsiteY31" fmla="*/ 34132 h 1931670"/>
                <a:gd name="connsiteX32" fmla="*/ 861193 w 1228725"/>
                <a:gd name="connsiteY32" fmla="*/ 244787 h 1931670"/>
                <a:gd name="connsiteX33" fmla="*/ 858793 w 1228725"/>
                <a:gd name="connsiteY33" fmla="*/ 248731 h 1931670"/>
                <a:gd name="connsiteX34" fmla="*/ 858793 w 1228725"/>
                <a:gd name="connsiteY34" fmla="*/ 248731 h 1931670"/>
                <a:gd name="connsiteX35" fmla="*/ 530752 w 1228725"/>
                <a:gd name="connsiteY35" fmla="*/ 712160 h 1931670"/>
                <a:gd name="connsiteX36" fmla="*/ 444398 w 1228725"/>
                <a:gd name="connsiteY36" fmla="*/ 881381 h 1931670"/>
                <a:gd name="connsiteX37" fmla="*/ 420167 w 1228725"/>
                <a:gd name="connsiteY37" fmla="*/ 413151 h 1931670"/>
                <a:gd name="connsiteX38" fmla="*/ 395764 w 1228725"/>
                <a:gd name="connsiteY38" fmla="*/ 272276 h 1931670"/>
                <a:gd name="connsiteX39" fmla="*/ 255003 w 1228725"/>
                <a:gd name="connsiteY39" fmla="*/ 296622 h 1931670"/>
                <a:gd name="connsiteX40" fmla="*/ 228257 w 1228725"/>
                <a:gd name="connsiteY40" fmla="*/ 688786 h 1931670"/>
                <a:gd name="connsiteX41" fmla="*/ 214427 w 1228725"/>
                <a:gd name="connsiteY41" fmla="*/ 963106 h 1931670"/>
                <a:gd name="connsiteX42" fmla="*/ 288036 w 1228725"/>
                <a:gd name="connsiteY42" fmla="*/ 1111181 h 1931670"/>
                <a:gd name="connsiteX43" fmla="*/ 0 w 1228725"/>
                <a:gd name="connsiteY43" fmla="*/ 1736517 h 1931670"/>
                <a:gd name="connsiteX44" fmla="*/ 683571 w 1228725"/>
                <a:gd name="connsiteY44" fmla="*/ 1934656 h 1931670"/>
                <a:gd name="connsiteX45" fmla="*/ 919086 w 1228725"/>
                <a:gd name="connsiteY45" fmla="*/ 1395788 h 1931670"/>
                <a:gd name="connsiteX46" fmla="*/ 1051160 w 1228725"/>
                <a:gd name="connsiteY46" fmla="*/ 1347439 h 1931670"/>
                <a:gd name="connsiteX47" fmla="*/ 1130484 w 1228725"/>
                <a:gd name="connsiteY47" fmla="*/ 1278459 h 1931670"/>
                <a:gd name="connsiteX48" fmla="*/ 1227982 w 1228725"/>
                <a:gd name="connsiteY48" fmla="*/ 1134613 h 193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28725" h="1931670">
                  <a:moveTo>
                    <a:pt x="1227982" y="1134613"/>
                  </a:moveTo>
                  <a:cubicBezTo>
                    <a:pt x="1180605" y="1053745"/>
                    <a:pt x="1047902" y="1036257"/>
                    <a:pt x="1117968" y="984994"/>
                  </a:cubicBezTo>
                  <a:cubicBezTo>
                    <a:pt x="1115968" y="986423"/>
                    <a:pt x="1144772" y="961162"/>
                    <a:pt x="1151801" y="953276"/>
                  </a:cubicBezTo>
                  <a:cubicBezTo>
                    <a:pt x="1154773" y="949904"/>
                    <a:pt x="1156887" y="947561"/>
                    <a:pt x="1158602" y="945846"/>
                  </a:cubicBezTo>
                  <a:cubicBezTo>
                    <a:pt x="1160316" y="944132"/>
                    <a:pt x="1160831" y="941674"/>
                    <a:pt x="1162602" y="938531"/>
                  </a:cubicBezTo>
                  <a:cubicBezTo>
                    <a:pt x="1165574" y="933387"/>
                    <a:pt x="1176776" y="904698"/>
                    <a:pt x="1173347" y="916700"/>
                  </a:cubicBezTo>
                  <a:cubicBezTo>
                    <a:pt x="1176444" y="907327"/>
                    <a:pt x="1179004" y="897789"/>
                    <a:pt x="1181005" y="888125"/>
                  </a:cubicBezTo>
                  <a:cubicBezTo>
                    <a:pt x="1181805" y="883267"/>
                    <a:pt x="1182491" y="879781"/>
                    <a:pt x="1182948" y="877552"/>
                  </a:cubicBezTo>
                  <a:cubicBezTo>
                    <a:pt x="1183405" y="871837"/>
                    <a:pt x="1184034" y="866465"/>
                    <a:pt x="1184377" y="860864"/>
                  </a:cubicBezTo>
                  <a:cubicBezTo>
                    <a:pt x="1185177" y="845776"/>
                    <a:pt x="1185920" y="830746"/>
                    <a:pt x="1186091" y="815659"/>
                  </a:cubicBezTo>
                  <a:cubicBezTo>
                    <a:pt x="1186491" y="782569"/>
                    <a:pt x="1186091" y="749422"/>
                    <a:pt x="1186091" y="716332"/>
                  </a:cubicBezTo>
                  <a:cubicBezTo>
                    <a:pt x="1186091" y="672498"/>
                    <a:pt x="1200436" y="638151"/>
                    <a:pt x="1223124" y="613005"/>
                  </a:cubicBezTo>
                  <a:cubicBezTo>
                    <a:pt x="1182148" y="586601"/>
                    <a:pt x="1137742" y="583115"/>
                    <a:pt x="1121740" y="605804"/>
                  </a:cubicBezTo>
                  <a:lnTo>
                    <a:pt x="1116025" y="613862"/>
                  </a:lnTo>
                  <a:lnTo>
                    <a:pt x="1091051" y="649295"/>
                  </a:lnTo>
                  <a:lnTo>
                    <a:pt x="1089622" y="651352"/>
                  </a:lnTo>
                  <a:lnTo>
                    <a:pt x="1070934" y="638208"/>
                  </a:lnTo>
                  <a:lnTo>
                    <a:pt x="1095680" y="603118"/>
                  </a:lnTo>
                  <a:lnTo>
                    <a:pt x="1120826" y="567456"/>
                  </a:lnTo>
                  <a:lnTo>
                    <a:pt x="1141057" y="538881"/>
                  </a:lnTo>
                  <a:cubicBezTo>
                    <a:pt x="1157859" y="515049"/>
                    <a:pt x="1137057" y="471444"/>
                    <a:pt x="1094708" y="441726"/>
                  </a:cubicBezTo>
                  <a:cubicBezTo>
                    <a:pt x="1052360" y="412008"/>
                    <a:pt x="1004297" y="406864"/>
                    <a:pt x="987495" y="430639"/>
                  </a:cubicBezTo>
                  <a:lnTo>
                    <a:pt x="967264" y="459214"/>
                  </a:lnTo>
                  <a:lnTo>
                    <a:pt x="942118" y="494876"/>
                  </a:lnTo>
                  <a:lnTo>
                    <a:pt x="917372" y="529966"/>
                  </a:lnTo>
                  <a:lnTo>
                    <a:pt x="898684" y="516764"/>
                  </a:lnTo>
                  <a:lnTo>
                    <a:pt x="1011669" y="356744"/>
                  </a:lnTo>
                  <a:lnTo>
                    <a:pt x="1011669" y="356744"/>
                  </a:lnTo>
                  <a:cubicBezTo>
                    <a:pt x="1012526" y="355429"/>
                    <a:pt x="1013555" y="354401"/>
                    <a:pt x="1014470" y="353086"/>
                  </a:cubicBezTo>
                  <a:lnTo>
                    <a:pt x="1163060" y="142432"/>
                  </a:lnTo>
                  <a:cubicBezTo>
                    <a:pt x="1190206" y="103912"/>
                    <a:pt x="1177804" y="48420"/>
                    <a:pt x="1135513" y="18530"/>
                  </a:cubicBezTo>
                  <a:cubicBezTo>
                    <a:pt x="1093222" y="-11359"/>
                    <a:pt x="1036701" y="-4330"/>
                    <a:pt x="1009783" y="34132"/>
                  </a:cubicBezTo>
                  <a:lnTo>
                    <a:pt x="861193" y="244787"/>
                  </a:lnTo>
                  <a:cubicBezTo>
                    <a:pt x="860336" y="246102"/>
                    <a:pt x="859593" y="247359"/>
                    <a:pt x="858793" y="248731"/>
                  </a:cubicBezTo>
                  <a:lnTo>
                    <a:pt x="858793" y="248731"/>
                  </a:lnTo>
                  <a:lnTo>
                    <a:pt x="530752" y="712160"/>
                  </a:lnTo>
                  <a:lnTo>
                    <a:pt x="444398" y="881381"/>
                  </a:lnTo>
                  <a:lnTo>
                    <a:pt x="420167" y="413151"/>
                  </a:lnTo>
                  <a:cubicBezTo>
                    <a:pt x="433254" y="357944"/>
                    <a:pt x="441427" y="304566"/>
                    <a:pt x="395764" y="272276"/>
                  </a:cubicBezTo>
                  <a:cubicBezTo>
                    <a:pt x="350170" y="240147"/>
                    <a:pt x="287162" y="251045"/>
                    <a:pt x="255003" y="296622"/>
                  </a:cubicBezTo>
                  <a:lnTo>
                    <a:pt x="228257" y="688786"/>
                  </a:lnTo>
                  <a:cubicBezTo>
                    <a:pt x="228257" y="688786"/>
                    <a:pt x="183051" y="795885"/>
                    <a:pt x="214427" y="963106"/>
                  </a:cubicBezTo>
                  <a:lnTo>
                    <a:pt x="288036" y="1111181"/>
                  </a:lnTo>
                  <a:cubicBezTo>
                    <a:pt x="-72009" y="1855503"/>
                    <a:pt x="49378" y="1667879"/>
                    <a:pt x="0" y="1736517"/>
                  </a:cubicBezTo>
                  <a:lnTo>
                    <a:pt x="683571" y="1934656"/>
                  </a:lnTo>
                  <a:cubicBezTo>
                    <a:pt x="701231" y="1863961"/>
                    <a:pt x="919086" y="1395788"/>
                    <a:pt x="919086" y="1395788"/>
                  </a:cubicBezTo>
                  <a:cubicBezTo>
                    <a:pt x="944347" y="1387730"/>
                    <a:pt x="1015384" y="1366299"/>
                    <a:pt x="1051160" y="1347439"/>
                  </a:cubicBezTo>
                  <a:cubicBezTo>
                    <a:pt x="1068305" y="1338467"/>
                    <a:pt x="1096423" y="1320464"/>
                    <a:pt x="1130484" y="1278459"/>
                  </a:cubicBezTo>
                  <a:cubicBezTo>
                    <a:pt x="1192492" y="1193992"/>
                    <a:pt x="1243355" y="1161130"/>
                    <a:pt x="1227982" y="1134613"/>
                  </a:cubicBezTo>
                  <a:close/>
                </a:path>
              </a:pathLst>
            </a:custGeom>
            <a:solidFill>
              <a:srgbClr val="EDA677"/>
            </a:solidFill>
            <a:ln w="571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3E57BD9-A719-4DCB-8556-8FA0F5DFAF3F}"/>
                </a:ext>
              </a:extLst>
            </p:cNvPr>
            <p:cNvSpPr/>
            <p:nvPr/>
          </p:nvSpPr>
          <p:spPr>
            <a:xfrm>
              <a:off x="5950039" y="3780116"/>
              <a:ext cx="645795" cy="942975"/>
            </a:xfrm>
            <a:custGeom>
              <a:avLst/>
              <a:gdLst>
                <a:gd name="connsiteX0" fmla="*/ 605276 w 645795"/>
                <a:gd name="connsiteY0" fmla="*/ 18530 h 942975"/>
                <a:gd name="connsiteX1" fmla="*/ 479546 w 645795"/>
                <a:gd name="connsiteY1" fmla="*/ 34132 h 942975"/>
                <a:gd name="connsiteX2" fmla="*/ 330956 w 645795"/>
                <a:gd name="connsiteY2" fmla="*/ 244787 h 942975"/>
                <a:gd name="connsiteX3" fmla="*/ 328555 w 645795"/>
                <a:gd name="connsiteY3" fmla="*/ 248731 h 942975"/>
                <a:gd name="connsiteX4" fmla="*/ 328555 w 645795"/>
                <a:gd name="connsiteY4" fmla="*/ 248731 h 942975"/>
                <a:gd name="connsiteX5" fmla="*/ 1372 w 645795"/>
                <a:gd name="connsiteY5" fmla="*/ 712503 h 942975"/>
                <a:gd name="connsiteX6" fmla="*/ 0 w 645795"/>
                <a:gd name="connsiteY6" fmla="*/ 711531 h 942975"/>
                <a:gd name="connsiteX7" fmla="*/ 857 w 645795"/>
                <a:gd name="connsiteY7" fmla="*/ 717246 h 942975"/>
                <a:gd name="connsiteX8" fmla="*/ 40862 w 645795"/>
                <a:gd name="connsiteY8" fmla="*/ 931616 h 942975"/>
                <a:gd name="connsiteX9" fmla="*/ 41148 w 645795"/>
                <a:gd name="connsiteY9" fmla="*/ 931616 h 942975"/>
                <a:gd name="connsiteX10" fmla="*/ 42062 w 645795"/>
                <a:gd name="connsiteY10" fmla="*/ 932073 h 942975"/>
                <a:gd name="connsiteX11" fmla="*/ 48520 w 645795"/>
                <a:gd name="connsiteY11" fmla="*/ 935502 h 942975"/>
                <a:gd name="connsiteX12" fmla="*/ 49777 w 645795"/>
                <a:gd name="connsiteY12" fmla="*/ 936245 h 942975"/>
                <a:gd name="connsiteX13" fmla="*/ 53664 w 645795"/>
                <a:gd name="connsiteY13" fmla="*/ 937388 h 942975"/>
                <a:gd name="connsiteX14" fmla="*/ 81039 w 645795"/>
                <a:gd name="connsiteY14" fmla="*/ 945389 h 942975"/>
                <a:gd name="connsiteX15" fmla="*/ 83039 w 645795"/>
                <a:gd name="connsiteY15" fmla="*/ 945846 h 942975"/>
                <a:gd name="connsiteX16" fmla="*/ 83039 w 645795"/>
                <a:gd name="connsiteY16" fmla="*/ 945846 h 942975"/>
                <a:gd name="connsiteX17" fmla="*/ 112928 w 645795"/>
                <a:gd name="connsiteY17" fmla="*/ 904298 h 942975"/>
                <a:gd name="connsiteX18" fmla="*/ 283521 w 645795"/>
                <a:gd name="connsiteY18" fmla="*/ 636436 h 942975"/>
                <a:gd name="connsiteX19" fmla="*/ 392563 w 645795"/>
                <a:gd name="connsiteY19" fmla="*/ 560941 h 942975"/>
                <a:gd name="connsiteX20" fmla="*/ 392563 w 645795"/>
                <a:gd name="connsiteY20" fmla="*/ 523850 h 942975"/>
                <a:gd name="connsiteX21" fmla="*/ 387820 w 645795"/>
                <a:gd name="connsiteY21" fmla="*/ 530537 h 942975"/>
                <a:gd name="connsiteX22" fmla="*/ 369132 w 645795"/>
                <a:gd name="connsiteY22" fmla="*/ 517392 h 942975"/>
                <a:gd name="connsiteX23" fmla="*/ 415480 w 645795"/>
                <a:gd name="connsiteY23" fmla="*/ 451670 h 942975"/>
                <a:gd name="connsiteX24" fmla="*/ 431654 w 645795"/>
                <a:gd name="connsiteY24" fmla="*/ 428810 h 942975"/>
                <a:gd name="connsiteX25" fmla="*/ 482117 w 645795"/>
                <a:gd name="connsiteY25" fmla="*/ 357258 h 942975"/>
                <a:gd name="connsiteX26" fmla="*/ 482117 w 645795"/>
                <a:gd name="connsiteY26" fmla="*/ 357258 h 942975"/>
                <a:gd name="connsiteX27" fmla="*/ 484918 w 645795"/>
                <a:gd name="connsiteY27" fmla="*/ 353601 h 942975"/>
                <a:gd name="connsiteX28" fmla="*/ 633508 w 645795"/>
                <a:gd name="connsiteY28" fmla="*/ 142946 h 942975"/>
                <a:gd name="connsiteX29" fmla="*/ 605276 w 645795"/>
                <a:gd name="connsiteY29" fmla="*/ 1853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45795" h="942975">
                  <a:moveTo>
                    <a:pt x="605276" y="18530"/>
                  </a:moveTo>
                  <a:cubicBezTo>
                    <a:pt x="562813" y="-11359"/>
                    <a:pt x="506463" y="-4330"/>
                    <a:pt x="479546" y="34132"/>
                  </a:cubicBezTo>
                  <a:lnTo>
                    <a:pt x="330956" y="244787"/>
                  </a:lnTo>
                  <a:cubicBezTo>
                    <a:pt x="330041" y="246102"/>
                    <a:pt x="329355" y="247359"/>
                    <a:pt x="328555" y="248731"/>
                  </a:cubicBezTo>
                  <a:lnTo>
                    <a:pt x="328555" y="248731"/>
                  </a:lnTo>
                  <a:lnTo>
                    <a:pt x="1372" y="712503"/>
                  </a:lnTo>
                  <a:lnTo>
                    <a:pt x="0" y="711531"/>
                  </a:lnTo>
                  <a:lnTo>
                    <a:pt x="857" y="717246"/>
                  </a:lnTo>
                  <a:cubicBezTo>
                    <a:pt x="11887" y="785826"/>
                    <a:pt x="16859" y="865322"/>
                    <a:pt x="40862" y="931616"/>
                  </a:cubicBezTo>
                  <a:lnTo>
                    <a:pt x="41148" y="931616"/>
                  </a:lnTo>
                  <a:lnTo>
                    <a:pt x="42062" y="932073"/>
                  </a:lnTo>
                  <a:cubicBezTo>
                    <a:pt x="42462" y="929158"/>
                    <a:pt x="46349" y="932702"/>
                    <a:pt x="48520" y="935502"/>
                  </a:cubicBezTo>
                  <a:lnTo>
                    <a:pt x="49777" y="936245"/>
                  </a:lnTo>
                  <a:cubicBezTo>
                    <a:pt x="51035" y="936588"/>
                    <a:pt x="52121" y="936874"/>
                    <a:pt x="53664" y="937388"/>
                  </a:cubicBezTo>
                  <a:cubicBezTo>
                    <a:pt x="62693" y="940285"/>
                    <a:pt x="71820" y="942949"/>
                    <a:pt x="81039" y="945389"/>
                  </a:cubicBezTo>
                  <a:lnTo>
                    <a:pt x="83039" y="945846"/>
                  </a:lnTo>
                  <a:lnTo>
                    <a:pt x="83039" y="945846"/>
                  </a:lnTo>
                  <a:cubicBezTo>
                    <a:pt x="93172" y="932090"/>
                    <a:pt x="103139" y="918243"/>
                    <a:pt x="112928" y="904298"/>
                  </a:cubicBezTo>
                  <a:cubicBezTo>
                    <a:pt x="173850" y="817602"/>
                    <a:pt x="230086" y="727876"/>
                    <a:pt x="283521" y="636436"/>
                  </a:cubicBezTo>
                  <a:cubicBezTo>
                    <a:pt x="306147" y="595682"/>
                    <a:pt x="346449" y="567776"/>
                    <a:pt x="392563" y="560941"/>
                  </a:cubicBezTo>
                  <a:cubicBezTo>
                    <a:pt x="391249" y="548614"/>
                    <a:pt x="391249" y="536178"/>
                    <a:pt x="392563" y="523850"/>
                  </a:cubicBezTo>
                  <a:lnTo>
                    <a:pt x="387820" y="530537"/>
                  </a:lnTo>
                  <a:lnTo>
                    <a:pt x="369132" y="517392"/>
                  </a:lnTo>
                  <a:lnTo>
                    <a:pt x="415480" y="451670"/>
                  </a:lnTo>
                  <a:cubicBezTo>
                    <a:pt x="420149" y="443561"/>
                    <a:pt x="425562" y="435908"/>
                    <a:pt x="431654" y="428810"/>
                  </a:cubicBezTo>
                  <a:lnTo>
                    <a:pt x="482117" y="357258"/>
                  </a:lnTo>
                  <a:lnTo>
                    <a:pt x="482117" y="357258"/>
                  </a:lnTo>
                  <a:cubicBezTo>
                    <a:pt x="483032" y="356001"/>
                    <a:pt x="484003" y="354858"/>
                    <a:pt x="484918" y="353601"/>
                  </a:cubicBezTo>
                  <a:lnTo>
                    <a:pt x="633508" y="142946"/>
                  </a:lnTo>
                  <a:cubicBezTo>
                    <a:pt x="659968" y="103912"/>
                    <a:pt x="647567" y="48420"/>
                    <a:pt x="605276" y="18530"/>
                  </a:cubicBezTo>
                  <a:close/>
                </a:path>
              </a:pathLst>
            </a:custGeom>
            <a:solidFill>
              <a:srgbClr val="EDA677"/>
            </a:solidFill>
            <a:ln w="571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4A4FF9CE-2FE8-4069-A1D6-71B3D2B346BB}"/>
                </a:ext>
              </a:extLst>
            </p:cNvPr>
            <p:cNvSpPr/>
            <p:nvPr/>
          </p:nvSpPr>
          <p:spPr>
            <a:xfrm>
              <a:off x="4557808" y="5129441"/>
              <a:ext cx="1525905" cy="1303020"/>
            </a:xfrm>
            <a:custGeom>
              <a:avLst/>
              <a:gdLst>
                <a:gd name="connsiteX0" fmla="*/ 1110939 w 1525905"/>
                <a:gd name="connsiteY0" fmla="*/ 1305363 h 1303020"/>
                <a:gd name="connsiteX1" fmla="*/ 1526077 w 1525905"/>
                <a:gd name="connsiteY1" fmla="*/ 430225 h 1303020"/>
                <a:gd name="connsiteX2" fmla="*/ 619163 w 1525905"/>
                <a:gd name="connsiteY2" fmla="*/ 0 h 1303020"/>
                <a:gd name="connsiteX3" fmla="*/ 0 w 1525905"/>
                <a:gd name="connsiteY3" fmla="*/ 1305363 h 1303020"/>
                <a:gd name="connsiteX4" fmla="*/ 1110939 w 1525905"/>
                <a:gd name="connsiteY4" fmla="*/ 1305363 h 1303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5905" h="1303020">
                  <a:moveTo>
                    <a:pt x="1110939" y="1305363"/>
                  </a:moveTo>
                  <a:lnTo>
                    <a:pt x="1526077" y="430225"/>
                  </a:lnTo>
                  <a:lnTo>
                    <a:pt x="619163" y="0"/>
                  </a:lnTo>
                  <a:lnTo>
                    <a:pt x="0" y="1305363"/>
                  </a:lnTo>
                  <a:lnTo>
                    <a:pt x="1110939" y="1305363"/>
                  </a:lnTo>
                  <a:close/>
                </a:path>
              </a:pathLst>
            </a:custGeom>
            <a:solidFill>
              <a:srgbClr val="FFFFFF"/>
            </a:solidFill>
            <a:ln w="571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9F7703CE-5108-4F3F-958A-9C4876A0C5DA}"/>
                </a:ext>
              </a:extLst>
            </p:cNvPr>
            <p:cNvSpPr/>
            <p:nvPr/>
          </p:nvSpPr>
          <p:spPr>
            <a:xfrm>
              <a:off x="4278859" y="5308835"/>
              <a:ext cx="1743075" cy="1548765"/>
            </a:xfrm>
            <a:custGeom>
              <a:avLst/>
              <a:gdLst>
                <a:gd name="connsiteX0" fmla="*/ 1230268 w 1743075"/>
                <a:gd name="connsiteY0" fmla="*/ 1549165 h 1548765"/>
                <a:gd name="connsiteX1" fmla="*/ 1745761 w 1743075"/>
                <a:gd name="connsiteY1" fmla="*/ 474802 h 1548765"/>
                <a:gd name="connsiteX2" fmla="*/ 744893 w 1743075"/>
                <a:gd name="connsiteY2" fmla="*/ 0 h 1548765"/>
                <a:gd name="connsiteX3" fmla="*/ 0 w 1743075"/>
                <a:gd name="connsiteY3" fmla="*/ 1549165 h 1548765"/>
                <a:gd name="connsiteX4" fmla="*/ 1230268 w 1743075"/>
                <a:gd name="connsiteY4" fmla="*/ 1549165 h 1548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075" h="1548765">
                  <a:moveTo>
                    <a:pt x="1230268" y="1549165"/>
                  </a:moveTo>
                  <a:lnTo>
                    <a:pt x="1745761" y="474802"/>
                  </a:lnTo>
                  <a:lnTo>
                    <a:pt x="744893" y="0"/>
                  </a:lnTo>
                  <a:lnTo>
                    <a:pt x="0" y="1549165"/>
                  </a:lnTo>
                  <a:lnTo>
                    <a:pt x="1230268" y="1549165"/>
                  </a:lnTo>
                  <a:close/>
                </a:path>
              </a:pathLst>
            </a:custGeom>
            <a:solidFill>
              <a:schemeClr val="tx2">
                <a:lumMod val="50000"/>
              </a:schemeClr>
            </a:solidFill>
            <a:ln w="571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05AA2517-0B97-4FCF-9C67-C305B14BB20C}"/>
                </a:ext>
              </a:extLst>
            </p:cNvPr>
            <p:cNvSpPr/>
            <p:nvPr/>
          </p:nvSpPr>
          <p:spPr>
            <a:xfrm>
              <a:off x="6184056" y="4238117"/>
              <a:ext cx="331470" cy="251460"/>
            </a:xfrm>
            <a:custGeom>
              <a:avLst/>
              <a:gdLst>
                <a:gd name="connsiteX0" fmla="*/ 323424 w 331470"/>
                <a:gd name="connsiteY0" fmla="*/ 51676 h 251460"/>
                <a:gd name="connsiteX1" fmla="*/ 290791 w 331470"/>
                <a:gd name="connsiteY1" fmla="*/ 162033 h 251460"/>
                <a:gd name="connsiteX2" fmla="*/ 114998 w 331470"/>
                <a:gd name="connsiteY2" fmla="*/ 244843 h 251460"/>
                <a:gd name="connsiteX3" fmla="*/ 9099 w 331470"/>
                <a:gd name="connsiteY3" fmla="*/ 199809 h 251460"/>
                <a:gd name="connsiteX4" fmla="*/ 9099 w 331470"/>
                <a:gd name="connsiteY4" fmla="*/ 199809 h 251460"/>
                <a:gd name="connsiteX5" fmla="*/ 41732 w 331470"/>
                <a:gd name="connsiteY5" fmla="*/ 89452 h 251460"/>
                <a:gd name="connsiteX6" fmla="*/ 217525 w 331470"/>
                <a:gd name="connsiteY6" fmla="*/ 6585 h 251460"/>
                <a:gd name="connsiteX7" fmla="*/ 323424 w 331470"/>
                <a:gd name="connsiteY7" fmla="*/ 51676 h 25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470" h="251460">
                  <a:moveTo>
                    <a:pt x="323424" y="51676"/>
                  </a:moveTo>
                  <a:cubicBezTo>
                    <a:pt x="343655" y="94596"/>
                    <a:pt x="329139" y="143974"/>
                    <a:pt x="290791" y="162033"/>
                  </a:cubicBezTo>
                  <a:lnTo>
                    <a:pt x="114998" y="244843"/>
                  </a:lnTo>
                  <a:cubicBezTo>
                    <a:pt x="76765" y="262903"/>
                    <a:pt x="29273" y="242729"/>
                    <a:pt x="9099" y="199809"/>
                  </a:cubicBezTo>
                  <a:lnTo>
                    <a:pt x="9099" y="199809"/>
                  </a:lnTo>
                  <a:cubicBezTo>
                    <a:pt x="-11075" y="156890"/>
                    <a:pt x="3384" y="107512"/>
                    <a:pt x="41732" y="89452"/>
                  </a:cubicBezTo>
                  <a:lnTo>
                    <a:pt x="217525" y="6585"/>
                  </a:lnTo>
                  <a:cubicBezTo>
                    <a:pt x="255815" y="-11417"/>
                    <a:pt x="303250" y="8757"/>
                    <a:pt x="323424" y="51676"/>
                  </a:cubicBezTo>
                  <a:close/>
                </a:path>
              </a:pathLst>
            </a:custGeom>
            <a:solidFill>
              <a:srgbClr val="EDA677"/>
            </a:solidFill>
            <a:ln w="5715" cap="flat">
              <a:noFill/>
              <a:prstDash val="solid"/>
              <a:miter/>
            </a:ln>
          </p:spPr>
          <p:txBody>
            <a:bodyPr rtlCol="0" anchor="ctr"/>
            <a:lstStyle/>
            <a:p>
              <a:endParaRPr lang="en-US"/>
            </a:p>
          </p:txBody>
        </p:sp>
        <p:grpSp>
          <p:nvGrpSpPr>
            <p:cNvPr id="193" name="Group 192">
              <a:extLst>
                <a:ext uri="{FF2B5EF4-FFF2-40B4-BE49-F238E27FC236}">
                  <a16:creationId xmlns:a16="http://schemas.microsoft.com/office/drawing/2014/main" id="{AA6C9A97-3BC5-457A-BA99-C52D3F51C5A2}"/>
                </a:ext>
              </a:extLst>
            </p:cNvPr>
            <p:cNvGrpSpPr/>
            <p:nvPr/>
          </p:nvGrpSpPr>
          <p:grpSpPr>
            <a:xfrm>
              <a:off x="5497354" y="3433457"/>
              <a:ext cx="941031" cy="2198501"/>
              <a:chOff x="5497354" y="3433457"/>
              <a:chExt cx="941031" cy="2198501"/>
            </a:xfrm>
          </p:grpSpPr>
          <p:sp>
            <p:nvSpPr>
              <p:cNvPr id="26" name="Freeform: Shape 25">
                <a:extLst>
                  <a:ext uri="{FF2B5EF4-FFF2-40B4-BE49-F238E27FC236}">
                    <a16:creationId xmlns:a16="http://schemas.microsoft.com/office/drawing/2014/main" id="{CCB41BF1-0847-409F-BCFB-384D771C156E}"/>
                  </a:ext>
                </a:extLst>
              </p:cNvPr>
              <p:cNvSpPr/>
              <p:nvPr/>
            </p:nvSpPr>
            <p:spPr>
              <a:xfrm>
                <a:off x="6346945" y="5479142"/>
                <a:ext cx="91440" cy="28575"/>
              </a:xfrm>
              <a:custGeom>
                <a:avLst/>
                <a:gdLst>
                  <a:gd name="connsiteX0" fmla="*/ 0 w 91440"/>
                  <a:gd name="connsiteY0" fmla="*/ 13773 h 28575"/>
                  <a:gd name="connsiteX1" fmla="*/ 1943 w 91440"/>
                  <a:gd name="connsiteY1" fmla="*/ 28804 h 28575"/>
                  <a:gd name="connsiteX2" fmla="*/ 92012 w 91440"/>
                  <a:gd name="connsiteY2" fmla="*/ 14916 h 28575"/>
                  <a:gd name="connsiteX3" fmla="*/ 89383 w 91440"/>
                  <a:gd name="connsiteY3" fmla="*/ 0 h 28575"/>
                  <a:gd name="connsiteX4" fmla="*/ 0 w 91440"/>
                  <a:gd name="connsiteY4" fmla="*/ 13773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 h="28575">
                    <a:moveTo>
                      <a:pt x="0" y="13773"/>
                    </a:moveTo>
                    <a:lnTo>
                      <a:pt x="1943" y="28804"/>
                    </a:lnTo>
                    <a:cubicBezTo>
                      <a:pt x="31947" y="24803"/>
                      <a:pt x="62236" y="20174"/>
                      <a:pt x="92012" y="14916"/>
                    </a:cubicBezTo>
                    <a:lnTo>
                      <a:pt x="89383" y="0"/>
                    </a:lnTo>
                    <a:cubicBezTo>
                      <a:pt x="59836" y="5201"/>
                      <a:pt x="29718" y="9830"/>
                      <a:pt x="0" y="13773"/>
                    </a:cubicBezTo>
                    <a:close/>
                  </a:path>
                </a:pathLst>
              </a:custGeom>
              <a:solidFill>
                <a:srgbClr val="FFFFFF"/>
              </a:solidFill>
              <a:ln w="571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779216B-560C-41C6-8BA7-833EEE86F89B}"/>
                  </a:ext>
                </a:extLst>
              </p:cNvPr>
              <p:cNvSpPr/>
              <p:nvPr/>
            </p:nvSpPr>
            <p:spPr>
              <a:xfrm>
                <a:off x="6167552" y="5502859"/>
                <a:ext cx="85725" cy="17145"/>
              </a:xfrm>
              <a:custGeom>
                <a:avLst/>
                <a:gdLst>
                  <a:gd name="connsiteX0" fmla="*/ 0 w 85725"/>
                  <a:gd name="connsiteY0" fmla="*/ 5772 h 17145"/>
                  <a:gd name="connsiteX1" fmla="*/ 1943 w 85725"/>
                  <a:gd name="connsiteY1" fmla="*/ 20803 h 17145"/>
                  <a:gd name="connsiteX2" fmla="*/ 90754 w 85725"/>
                  <a:gd name="connsiteY2" fmla="*/ 15088 h 17145"/>
                  <a:gd name="connsiteX3" fmla="*/ 89440 w 85725"/>
                  <a:gd name="connsiteY3" fmla="*/ 0 h 17145"/>
                  <a:gd name="connsiteX4" fmla="*/ 0 w 85725"/>
                  <a:gd name="connsiteY4" fmla="*/ 5772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17145">
                    <a:moveTo>
                      <a:pt x="0" y="5772"/>
                    </a:moveTo>
                    <a:lnTo>
                      <a:pt x="1943" y="20803"/>
                    </a:lnTo>
                    <a:cubicBezTo>
                      <a:pt x="31490" y="19488"/>
                      <a:pt x="61379" y="17545"/>
                      <a:pt x="90754" y="15088"/>
                    </a:cubicBezTo>
                    <a:lnTo>
                      <a:pt x="89440" y="0"/>
                    </a:lnTo>
                    <a:cubicBezTo>
                      <a:pt x="59893" y="2457"/>
                      <a:pt x="29718" y="4458"/>
                      <a:pt x="0" y="5772"/>
                    </a:cubicBezTo>
                    <a:close/>
                  </a:path>
                </a:pathLst>
              </a:custGeom>
              <a:solidFill>
                <a:srgbClr val="FFFFFF"/>
              </a:solidFill>
              <a:ln w="571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15D2C3-9CC8-442C-8339-3590BC6E3ABC}"/>
                  </a:ext>
                </a:extLst>
              </p:cNvPr>
              <p:cNvSpPr/>
              <p:nvPr/>
            </p:nvSpPr>
            <p:spPr>
              <a:xfrm>
                <a:off x="5876601" y="3607079"/>
                <a:ext cx="451485" cy="62865"/>
              </a:xfrm>
              <a:custGeom>
                <a:avLst/>
                <a:gdLst>
                  <a:gd name="connsiteX0" fmla="*/ 0 w 451485"/>
                  <a:gd name="connsiteY0" fmla="*/ 0 h 62865"/>
                  <a:gd name="connsiteX1" fmla="*/ 452971 w 451485"/>
                  <a:gd name="connsiteY1" fmla="*/ 0 h 62865"/>
                  <a:gd name="connsiteX2" fmla="*/ 452971 w 451485"/>
                  <a:gd name="connsiteY2" fmla="*/ 65265 h 62865"/>
                  <a:gd name="connsiteX3" fmla="*/ 0 w 451485"/>
                  <a:gd name="connsiteY3" fmla="*/ 65265 h 62865"/>
                </a:gdLst>
                <a:ahLst/>
                <a:cxnLst>
                  <a:cxn ang="0">
                    <a:pos x="connsiteX0" y="connsiteY0"/>
                  </a:cxn>
                  <a:cxn ang="0">
                    <a:pos x="connsiteX1" y="connsiteY1"/>
                  </a:cxn>
                  <a:cxn ang="0">
                    <a:pos x="connsiteX2" y="connsiteY2"/>
                  </a:cxn>
                  <a:cxn ang="0">
                    <a:pos x="connsiteX3" y="connsiteY3"/>
                  </a:cxn>
                </a:cxnLst>
                <a:rect l="l" t="t" r="r" b="b"/>
                <a:pathLst>
                  <a:path w="451485" h="62865">
                    <a:moveTo>
                      <a:pt x="0" y="0"/>
                    </a:moveTo>
                    <a:lnTo>
                      <a:pt x="452971" y="0"/>
                    </a:lnTo>
                    <a:lnTo>
                      <a:pt x="452971" y="65265"/>
                    </a:lnTo>
                    <a:lnTo>
                      <a:pt x="0" y="65265"/>
                    </a:lnTo>
                    <a:close/>
                  </a:path>
                </a:pathLst>
              </a:custGeom>
              <a:solidFill>
                <a:srgbClr val="BDBDBE"/>
              </a:solidFill>
              <a:ln w="571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386C41E-AF32-4772-B3CB-F4EA99EF1158}"/>
                  </a:ext>
                </a:extLst>
              </p:cNvPr>
              <p:cNvSpPr/>
              <p:nvPr/>
            </p:nvSpPr>
            <p:spPr>
              <a:xfrm>
                <a:off x="5543245" y="3433457"/>
                <a:ext cx="885825" cy="1674495"/>
              </a:xfrm>
              <a:custGeom>
                <a:avLst/>
                <a:gdLst>
                  <a:gd name="connsiteX0" fmla="*/ 885996 w 885825"/>
                  <a:gd name="connsiteY0" fmla="*/ 1625975 h 1674495"/>
                  <a:gd name="connsiteX1" fmla="*/ 835590 w 885825"/>
                  <a:gd name="connsiteY1" fmla="*/ 1675467 h 1674495"/>
                  <a:gd name="connsiteX2" fmla="*/ 50463 w 885825"/>
                  <a:gd name="connsiteY2" fmla="*/ 1675467 h 1674495"/>
                  <a:gd name="connsiteX3" fmla="*/ 0 w 885825"/>
                  <a:gd name="connsiteY3" fmla="*/ 1625975 h 1674495"/>
                  <a:gd name="connsiteX4" fmla="*/ 0 w 885825"/>
                  <a:gd name="connsiteY4" fmla="*/ 49550 h 1674495"/>
                  <a:gd name="connsiteX5" fmla="*/ 50463 w 885825"/>
                  <a:gd name="connsiteY5" fmla="*/ 1 h 1674495"/>
                  <a:gd name="connsiteX6" fmla="*/ 835590 w 885825"/>
                  <a:gd name="connsiteY6" fmla="*/ 1 h 1674495"/>
                  <a:gd name="connsiteX7" fmla="*/ 885996 w 885825"/>
                  <a:gd name="connsiteY7" fmla="*/ 49550 h 167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5825" h="1674495">
                    <a:moveTo>
                      <a:pt x="885996" y="1625975"/>
                    </a:moveTo>
                    <a:cubicBezTo>
                      <a:pt x="885654" y="1653522"/>
                      <a:pt x="863136" y="1675627"/>
                      <a:pt x="835590" y="1675467"/>
                    </a:cubicBezTo>
                    <a:lnTo>
                      <a:pt x="50463" y="1675467"/>
                    </a:lnTo>
                    <a:cubicBezTo>
                      <a:pt x="22906" y="1675627"/>
                      <a:pt x="377" y="1653533"/>
                      <a:pt x="0" y="1625975"/>
                    </a:cubicBezTo>
                    <a:lnTo>
                      <a:pt x="0" y="49550"/>
                    </a:lnTo>
                    <a:cubicBezTo>
                      <a:pt x="343" y="21969"/>
                      <a:pt x="22883" y="-159"/>
                      <a:pt x="50463" y="1"/>
                    </a:cubicBezTo>
                    <a:lnTo>
                      <a:pt x="835590" y="1"/>
                    </a:lnTo>
                    <a:cubicBezTo>
                      <a:pt x="863159" y="-159"/>
                      <a:pt x="885682" y="21980"/>
                      <a:pt x="885996" y="49550"/>
                    </a:cubicBezTo>
                    <a:close/>
                  </a:path>
                </a:pathLst>
              </a:custGeom>
              <a:solidFill>
                <a:schemeClr val="accent6"/>
              </a:solidFill>
              <a:ln w="571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09D02F9-4618-4D59-9EF9-9C71ECA82B9A}"/>
                  </a:ext>
                </a:extLst>
              </p:cNvPr>
              <p:cNvSpPr/>
              <p:nvPr/>
            </p:nvSpPr>
            <p:spPr>
              <a:xfrm>
                <a:off x="5583879" y="3618452"/>
                <a:ext cx="800100" cy="1343025"/>
              </a:xfrm>
              <a:custGeom>
                <a:avLst/>
                <a:gdLst>
                  <a:gd name="connsiteX0" fmla="*/ 764610 w 800100"/>
                  <a:gd name="connsiteY0" fmla="*/ 0 h 1343025"/>
                  <a:gd name="connsiteX1" fmla="*/ 743464 w 800100"/>
                  <a:gd name="connsiteY1" fmla="*/ 0 h 1343025"/>
                  <a:gd name="connsiteX2" fmla="*/ 702888 w 800100"/>
                  <a:gd name="connsiteY2" fmla="*/ 0 h 1343025"/>
                  <a:gd name="connsiteX3" fmla="*/ 656711 w 800100"/>
                  <a:gd name="connsiteY3" fmla="*/ 0 h 1343025"/>
                  <a:gd name="connsiteX4" fmla="*/ 618249 w 800100"/>
                  <a:gd name="connsiteY4" fmla="*/ 0 h 1343025"/>
                  <a:gd name="connsiteX5" fmla="*/ 615562 w 800100"/>
                  <a:gd name="connsiteY5" fmla="*/ 0 h 1343025"/>
                  <a:gd name="connsiteX6" fmla="*/ 564013 w 800100"/>
                  <a:gd name="connsiteY6" fmla="*/ 0 h 1343025"/>
                  <a:gd name="connsiteX7" fmla="*/ 434226 w 800100"/>
                  <a:gd name="connsiteY7" fmla="*/ 0 h 1343025"/>
                  <a:gd name="connsiteX8" fmla="*/ 389249 w 800100"/>
                  <a:gd name="connsiteY8" fmla="*/ 0 h 1343025"/>
                  <a:gd name="connsiteX9" fmla="*/ 343071 w 800100"/>
                  <a:gd name="connsiteY9" fmla="*/ 0 h 1343025"/>
                  <a:gd name="connsiteX10" fmla="*/ 299866 w 800100"/>
                  <a:gd name="connsiteY10" fmla="*/ 0 h 1343025"/>
                  <a:gd name="connsiteX11" fmla="*/ 235115 w 800100"/>
                  <a:gd name="connsiteY11" fmla="*/ 0 h 1343025"/>
                  <a:gd name="connsiteX12" fmla="*/ 194939 w 800100"/>
                  <a:gd name="connsiteY12" fmla="*/ 0 h 1343025"/>
                  <a:gd name="connsiteX13" fmla="*/ 68123 w 800100"/>
                  <a:gd name="connsiteY13" fmla="*/ 0 h 1343025"/>
                  <a:gd name="connsiteX14" fmla="*/ 63494 w 800100"/>
                  <a:gd name="connsiteY14" fmla="*/ 0 h 1343025"/>
                  <a:gd name="connsiteX15" fmla="*/ 23260 w 800100"/>
                  <a:gd name="connsiteY15" fmla="*/ 0 h 1343025"/>
                  <a:gd name="connsiteX16" fmla="*/ 114 w 800100"/>
                  <a:gd name="connsiteY16" fmla="*/ 0 h 1343025"/>
                  <a:gd name="connsiteX17" fmla="*/ 114 w 800100"/>
                  <a:gd name="connsiteY17" fmla="*/ 178708 h 1343025"/>
                  <a:gd name="connsiteX18" fmla="*/ 0 w 800100"/>
                  <a:gd name="connsiteY18" fmla="*/ 178651 h 1343025"/>
                  <a:gd name="connsiteX19" fmla="*/ 0 w 800100"/>
                  <a:gd name="connsiteY19" fmla="*/ 226771 h 1343025"/>
                  <a:gd name="connsiteX20" fmla="*/ 114 w 800100"/>
                  <a:gd name="connsiteY20" fmla="*/ 226828 h 1343025"/>
                  <a:gd name="connsiteX21" fmla="*/ 57 w 800100"/>
                  <a:gd name="connsiteY21" fmla="*/ 359645 h 1343025"/>
                  <a:gd name="connsiteX22" fmla="*/ 57 w 800100"/>
                  <a:gd name="connsiteY22" fmla="*/ 359645 h 1343025"/>
                  <a:gd name="connsiteX23" fmla="*/ 57 w 800100"/>
                  <a:gd name="connsiteY23" fmla="*/ 520408 h 1343025"/>
                  <a:gd name="connsiteX24" fmla="*/ 0 w 800100"/>
                  <a:gd name="connsiteY24" fmla="*/ 520408 h 1343025"/>
                  <a:gd name="connsiteX25" fmla="*/ 0 w 800100"/>
                  <a:gd name="connsiteY25" fmla="*/ 560127 h 1343025"/>
                  <a:gd name="connsiteX26" fmla="*/ 57 w 800100"/>
                  <a:gd name="connsiteY26" fmla="*/ 560127 h 1343025"/>
                  <a:gd name="connsiteX27" fmla="*/ 57 w 800100"/>
                  <a:gd name="connsiteY27" fmla="*/ 959148 h 1343025"/>
                  <a:gd name="connsiteX28" fmla="*/ 0 w 800100"/>
                  <a:gd name="connsiteY28" fmla="*/ 959148 h 1343025"/>
                  <a:gd name="connsiteX29" fmla="*/ 0 w 800100"/>
                  <a:gd name="connsiteY29" fmla="*/ 995267 h 1343025"/>
                  <a:gd name="connsiteX30" fmla="*/ 57 w 800100"/>
                  <a:gd name="connsiteY30" fmla="*/ 995267 h 1343025"/>
                  <a:gd name="connsiteX31" fmla="*/ 57 w 800100"/>
                  <a:gd name="connsiteY31" fmla="*/ 1179690 h 1343025"/>
                  <a:gd name="connsiteX32" fmla="*/ 0 w 800100"/>
                  <a:gd name="connsiteY32" fmla="*/ 1179690 h 1343025"/>
                  <a:gd name="connsiteX33" fmla="*/ 0 w 800100"/>
                  <a:gd name="connsiteY33" fmla="*/ 1227810 h 1343025"/>
                  <a:gd name="connsiteX34" fmla="*/ 57 w 800100"/>
                  <a:gd name="connsiteY34" fmla="*/ 1227810 h 1343025"/>
                  <a:gd name="connsiteX35" fmla="*/ 0 w 800100"/>
                  <a:gd name="connsiteY35" fmla="*/ 1347883 h 1343025"/>
                  <a:gd name="connsiteX36" fmla="*/ 2915 w 800100"/>
                  <a:gd name="connsiteY36" fmla="*/ 1347883 h 1343025"/>
                  <a:gd name="connsiteX37" fmla="*/ 44405 w 800100"/>
                  <a:gd name="connsiteY37" fmla="*/ 1347883 h 1343025"/>
                  <a:gd name="connsiteX38" fmla="*/ 136588 w 800100"/>
                  <a:gd name="connsiteY38" fmla="*/ 1347883 h 1343025"/>
                  <a:gd name="connsiteX39" fmla="*/ 189109 w 800100"/>
                  <a:gd name="connsiteY39" fmla="*/ 1347883 h 1343025"/>
                  <a:gd name="connsiteX40" fmla="*/ 189109 w 800100"/>
                  <a:gd name="connsiteY40" fmla="*/ 1347883 h 1343025"/>
                  <a:gd name="connsiteX41" fmla="*/ 194939 w 800100"/>
                  <a:gd name="connsiteY41" fmla="*/ 1347883 h 1343025"/>
                  <a:gd name="connsiteX42" fmla="*/ 228943 w 800100"/>
                  <a:gd name="connsiteY42" fmla="*/ 1347883 h 1343025"/>
                  <a:gd name="connsiteX43" fmla="*/ 235115 w 800100"/>
                  <a:gd name="connsiteY43" fmla="*/ 1347883 h 1343025"/>
                  <a:gd name="connsiteX44" fmla="*/ 274949 w 800100"/>
                  <a:gd name="connsiteY44" fmla="*/ 1347883 h 1343025"/>
                  <a:gd name="connsiteX45" fmla="*/ 280835 w 800100"/>
                  <a:gd name="connsiteY45" fmla="*/ 1347883 h 1343025"/>
                  <a:gd name="connsiteX46" fmla="*/ 315868 w 800100"/>
                  <a:gd name="connsiteY46" fmla="*/ 1347883 h 1343025"/>
                  <a:gd name="connsiteX47" fmla="*/ 438626 w 800100"/>
                  <a:gd name="connsiteY47" fmla="*/ 1347883 h 1343025"/>
                  <a:gd name="connsiteX48" fmla="*/ 440626 w 800100"/>
                  <a:gd name="connsiteY48" fmla="*/ 1347883 h 1343025"/>
                  <a:gd name="connsiteX49" fmla="*/ 484460 w 800100"/>
                  <a:gd name="connsiteY49" fmla="*/ 1347883 h 1343025"/>
                  <a:gd name="connsiteX50" fmla="*/ 593274 w 800100"/>
                  <a:gd name="connsiteY50" fmla="*/ 1347883 h 1343025"/>
                  <a:gd name="connsiteX51" fmla="*/ 637966 w 800100"/>
                  <a:gd name="connsiteY51" fmla="*/ 1347883 h 1343025"/>
                  <a:gd name="connsiteX52" fmla="*/ 647852 w 800100"/>
                  <a:gd name="connsiteY52" fmla="*/ 1347883 h 1343025"/>
                  <a:gd name="connsiteX53" fmla="*/ 701287 w 800100"/>
                  <a:gd name="connsiteY53" fmla="*/ 1347883 h 1343025"/>
                  <a:gd name="connsiteX54" fmla="*/ 804786 w 800100"/>
                  <a:gd name="connsiteY54" fmla="*/ 1347883 h 1343025"/>
                  <a:gd name="connsiteX55" fmla="*/ 804786 w 800100"/>
                  <a:gd name="connsiteY55" fmla="*/ 1237812 h 1343025"/>
                  <a:gd name="connsiteX56" fmla="*/ 804786 w 800100"/>
                  <a:gd name="connsiteY56" fmla="*/ 1164145 h 1343025"/>
                  <a:gd name="connsiteX57" fmla="*/ 804786 w 800100"/>
                  <a:gd name="connsiteY57" fmla="*/ 1146601 h 1343025"/>
                  <a:gd name="connsiteX58" fmla="*/ 804786 w 800100"/>
                  <a:gd name="connsiteY58" fmla="*/ 1124369 h 1343025"/>
                  <a:gd name="connsiteX59" fmla="*/ 804786 w 800100"/>
                  <a:gd name="connsiteY59" fmla="*/ 1081049 h 1343025"/>
                  <a:gd name="connsiteX60" fmla="*/ 804786 w 800100"/>
                  <a:gd name="connsiteY60" fmla="*/ 1062190 h 1343025"/>
                  <a:gd name="connsiteX61" fmla="*/ 804786 w 800100"/>
                  <a:gd name="connsiteY61" fmla="*/ 1013155 h 1343025"/>
                  <a:gd name="connsiteX62" fmla="*/ 804786 w 800100"/>
                  <a:gd name="connsiteY62" fmla="*/ 560127 h 1343025"/>
                  <a:gd name="connsiteX63" fmla="*/ 804786 w 800100"/>
                  <a:gd name="connsiteY63" fmla="*/ 520408 h 1343025"/>
                  <a:gd name="connsiteX64" fmla="*/ 804786 w 800100"/>
                  <a:gd name="connsiteY64" fmla="*/ 415423 h 1343025"/>
                  <a:gd name="connsiteX65" fmla="*/ 804786 w 800100"/>
                  <a:gd name="connsiteY65" fmla="*/ 359645 h 1343025"/>
                  <a:gd name="connsiteX66" fmla="*/ 804786 w 800100"/>
                  <a:gd name="connsiteY66" fmla="*/ 121787 h 1343025"/>
                  <a:gd name="connsiteX67" fmla="*/ 804786 w 800100"/>
                  <a:gd name="connsiteY67" fmla="*/ 77495 h 1343025"/>
                  <a:gd name="connsiteX68" fmla="*/ 804786 w 800100"/>
                  <a:gd name="connsiteY68" fmla="*/ 0 h 1343025"/>
                  <a:gd name="connsiteX69" fmla="*/ 764610 w 800100"/>
                  <a:gd name="connsiteY69"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800100" h="1343025">
                    <a:moveTo>
                      <a:pt x="764610" y="0"/>
                    </a:moveTo>
                    <a:lnTo>
                      <a:pt x="743464" y="0"/>
                    </a:lnTo>
                    <a:lnTo>
                      <a:pt x="702888" y="0"/>
                    </a:lnTo>
                    <a:lnTo>
                      <a:pt x="656711" y="0"/>
                    </a:lnTo>
                    <a:lnTo>
                      <a:pt x="618249" y="0"/>
                    </a:lnTo>
                    <a:lnTo>
                      <a:pt x="615562" y="0"/>
                    </a:lnTo>
                    <a:lnTo>
                      <a:pt x="564013" y="0"/>
                    </a:lnTo>
                    <a:lnTo>
                      <a:pt x="434226" y="0"/>
                    </a:lnTo>
                    <a:lnTo>
                      <a:pt x="389249" y="0"/>
                    </a:lnTo>
                    <a:lnTo>
                      <a:pt x="343071" y="0"/>
                    </a:lnTo>
                    <a:lnTo>
                      <a:pt x="299866" y="0"/>
                    </a:lnTo>
                    <a:lnTo>
                      <a:pt x="235115" y="0"/>
                    </a:lnTo>
                    <a:lnTo>
                      <a:pt x="194939" y="0"/>
                    </a:lnTo>
                    <a:lnTo>
                      <a:pt x="68123" y="0"/>
                    </a:lnTo>
                    <a:lnTo>
                      <a:pt x="63494" y="0"/>
                    </a:lnTo>
                    <a:lnTo>
                      <a:pt x="23260" y="0"/>
                    </a:lnTo>
                    <a:lnTo>
                      <a:pt x="114" y="0"/>
                    </a:lnTo>
                    <a:lnTo>
                      <a:pt x="114" y="178708"/>
                    </a:lnTo>
                    <a:lnTo>
                      <a:pt x="0" y="178651"/>
                    </a:lnTo>
                    <a:lnTo>
                      <a:pt x="0" y="226771"/>
                    </a:lnTo>
                    <a:lnTo>
                      <a:pt x="114" y="226828"/>
                    </a:lnTo>
                    <a:lnTo>
                      <a:pt x="57" y="359645"/>
                    </a:lnTo>
                    <a:lnTo>
                      <a:pt x="57" y="359645"/>
                    </a:lnTo>
                    <a:lnTo>
                      <a:pt x="57" y="520408"/>
                    </a:lnTo>
                    <a:lnTo>
                      <a:pt x="0" y="520408"/>
                    </a:lnTo>
                    <a:lnTo>
                      <a:pt x="0" y="560127"/>
                    </a:lnTo>
                    <a:lnTo>
                      <a:pt x="57" y="560127"/>
                    </a:lnTo>
                    <a:lnTo>
                      <a:pt x="57" y="959148"/>
                    </a:lnTo>
                    <a:lnTo>
                      <a:pt x="0" y="959148"/>
                    </a:lnTo>
                    <a:lnTo>
                      <a:pt x="0" y="995267"/>
                    </a:lnTo>
                    <a:lnTo>
                      <a:pt x="57" y="995267"/>
                    </a:lnTo>
                    <a:lnTo>
                      <a:pt x="57" y="1179690"/>
                    </a:lnTo>
                    <a:lnTo>
                      <a:pt x="0" y="1179690"/>
                    </a:lnTo>
                    <a:lnTo>
                      <a:pt x="0" y="1227810"/>
                    </a:lnTo>
                    <a:lnTo>
                      <a:pt x="57" y="1227810"/>
                    </a:lnTo>
                    <a:lnTo>
                      <a:pt x="0" y="1347883"/>
                    </a:lnTo>
                    <a:lnTo>
                      <a:pt x="2915" y="1347883"/>
                    </a:lnTo>
                    <a:lnTo>
                      <a:pt x="44405" y="1347883"/>
                    </a:lnTo>
                    <a:lnTo>
                      <a:pt x="136588" y="1347883"/>
                    </a:lnTo>
                    <a:lnTo>
                      <a:pt x="189109" y="1347883"/>
                    </a:lnTo>
                    <a:lnTo>
                      <a:pt x="189109" y="1347883"/>
                    </a:lnTo>
                    <a:lnTo>
                      <a:pt x="194939" y="1347883"/>
                    </a:lnTo>
                    <a:lnTo>
                      <a:pt x="228943" y="1347883"/>
                    </a:lnTo>
                    <a:lnTo>
                      <a:pt x="235115" y="1347883"/>
                    </a:lnTo>
                    <a:lnTo>
                      <a:pt x="274949" y="1347883"/>
                    </a:lnTo>
                    <a:lnTo>
                      <a:pt x="280835" y="1347883"/>
                    </a:lnTo>
                    <a:lnTo>
                      <a:pt x="315868" y="1347883"/>
                    </a:lnTo>
                    <a:lnTo>
                      <a:pt x="438626" y="1347883"/>
                    </a:lnTo>
                    <a:lnTo>
                      <a:pt x="440626" y="1347883"/>
                    </a:lnTo>
                    <a:lnTo>
                      <a:pt x="484460" y="1347883"/>
                    </a:lnTo>
                    <a:lnTo>
                      <a:pt x="593274" y="1347883"/>
                    </a:lnTo>
                    <a:lnTo>
                      <a:pt x="637966" y="1347883"/>
                    </a:lnTo>
                    <a:lnTo>
                      <a:pt x="647852" y="1347883"/>
                    </a:lnTo>
                    <a:lnTo>
                      <a:pt x="701287" y="1347883"/>
                    </a:lnTo>
                    <a:lnTo>
                      <a:pt x="804786" y="1347883"/>
                    </a:lnTo>
                    <a:lnTo>
                      <a:pt x="804786" y="1237812"/>
                    </a:lnTo>
                    <a:lnTo>
                      <a:pt x="804786" y="1164145"/>
                    </a:lnTo>
                    <a:lnTo>
                      <a:pt x="804786" y="1146601"/>
                    </a:lnTo>
                    <a:lnTo>
                      <a:pt x="804786" y="1124369"/>
                    </a:lnTo>
                    <a:lnTo>
                      <a:pt x="804786" y="1081049"/>
                    </a:lnTo>
                    <a:lnTo>
                      <a:pt x="804786" y="1062190"/>
                    </a:lnTo>
                    <a:lnTo>
                      <a:pt x="804786" y="1013155"/>
                    </a:lnTo>
                    <a:lnTo>
                      <a:pt x="804786" y="560127"/>
                    </a:lnTo>
                    <a:lnTo>
                      <a:pt x="804786" y="520408"/>
                    </a:lnTo>
                    <a:lnTo>
                      <a:pt x="804786" y="415423"/>
                    </a:lnTo>
                    <a:lnTo>
                      <a:pt x="804786" y="359645"/>
                    </a:lnTo>
                    <a:lnTo>
                      <a:pt x="804786" y="121787"/>
                    </a:lnTo>
                    <a:lnTo>
                      <a:pt x="804786" y="77495"/>
                    </a:lnTo>
                    <a:lnTo>
                      <a:pt x="804786" y="0"/>
                    </a:lnTo>
                    <a:lnTo>
                      <a:pt x="764610" y="0"/>
                    </a:lnTo>
                    <a:close/>
                  </a:path>
                </a:pathLst>
              </a:custGeom>
              <a:solidFill>
                <a:srgbClr val="FFFFFF"/>
              </a:solidFill>
              <a:ln w="571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6B5D272-F373-4B55-8234-3AB64228FC2C}"/>
                  </a:ext>
                </a:extLst>
              </p:cNvPr>
              <p:cNvSpPr/>
              <p:nvPr/>
            </p:nvSpPr>
            <p:spPr>
              <a:xfrm>
                <a:off x="5583879" y="3598564"/>
                <a:ext cx="800100" cy="68580"/>
              </a:xfrm>
              <a:custGeom>
                <a:avLst/>
                <a:gdLst>
                  <a:gd name="connsiteX0" fmla="*/ 0 w 800100"/>
                  <a:gd name="connsiteY0" fmla="*/ 0 h 68580"/>
                  <a:gd name="connsiteX1" fmla="*/ 0 w 800100"/>
                  <a:gd name="connsiteY1" fmla="*/ 686 h 68580"/>
                  <a:gd name="connsiteX2" fmla="*/ 114 w 800100"/>
                  <a:gd name="connsiteY2" fmla="*/ 686 h 68580"/>
                  <a:gd name="connsiteX3" fmla="*/ 57 w 800100"/>
                  <a:gd name="connsiteY3" fmla="*/ 9030 h 68580"/>
                  <a:gd name="connsiteX4" fmla="*/ 57 w 800100"/>
                  <a:gd name="connsiteY4" fmla="*/ 19145 h 68580"/>
                  <a:gd name="connsiteX5" fmla="*/ 0 w 800100"/>
                  <a:gd name="connsiteY5" fmla="*/ 19145 h 68580"/>
                  <a:gd name="connsiteX6" fmla="*/ 0 w 800100"/>
                  <a:gd name="connsiteY6" fmla="*/ 21603 h 68580"/>
                  <a:gd name="connsiteX7" fmla="*/ 57 w 800100"/>
                  <a:gd name="connsiteY7" fmla="*/ 21603 h 68580"/>
                  <a:gd name="connsiteX8" fmla="*/ 57 w 800100"/>
                  <a:gd name="connsiteY8" fmla="*/ 46692 h 68580"/>
                  <a:gd name="connsiteX9" fmla="*/ 0 w 800100"/>
                  <a:gd name="connsiteY9" fmla="*/ 46692 h 68580"/>
                  <a:gd name="connsiteX10" fmla="*/ 0 w 800100"/>
                  <a:gd name="connsiteY10" fmla="*/ 48920 h 68580"/>
                  <a:gd name="connsiteX11" fmla="*/ 57 w 800100"/>
                  <a:gd name="connsiteY11" fmla="*/ 48920 h 68580"/>
                  <a:gd name="connsiteX12" fmla="*/ 57 w 800100"/>
                  <a:gd name="connsiteY12" fmla="*/ 60465 h 68580"/>
                  <a:gd name="connsiteX13" fmla="*/ 0 w 800100"/>
                  <a:gd name="connsiteY13" fmla="*/ 60465 h 68580"/>
                  <a:gd name="connsiteX14" fmla="*/ 0 w 800100"/>
                  <a:gd name="connsiteY14" fmla="*/ 63494 h 68580"/>
                  <a:gd name="connsiteX15" fmla="*/ 57 w 800100"/>
                  <a:gd name="connsiteY15" fmla="*/ 63494 h 68580"/>
                  <a:gd name="connsiteX16" fmla="*/ 0 w 800100"/>
                  <a:gd name="connsiteY16" fmla="*/ 71895 h 68580"/>
                  <a:gd name="connsiteX17" fmla="*/ 0 w 800100"/>
                  <a:gd name="connsiteY17" fmla="*/ 73152 h 68580"/>
                  <a:gd name="connsiteX18" fmla="*/ 804786 w 800100"/>
                  <a:gd name="connsiteY18" fmla="*/ 73152 h 68580"/>
                  <a:gd name="connsiteX19" fmla="*/ 804786 w 800100"/>
                  <a:gd name="connsiteY19" fmla="*/ 0 h 68580"/>
                  <a:gd name="connsiteX20" fmla="*/ 0 w 800100"/>
                  <a:gd name="connsiteY20" fmla="*/ 0 h 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00100" h="68580">
                    <a:moveTo>
                      <a:pt x="0" y="0"/>
                    </a:moveTo>
                    <a:lnTo>
                      <a:pt x="0" y="686"/>
                    </a:lnTo>
                    <a:lnTo>
                      <a:pt x="114" y="686"/>
                    </a:lnTo>
                    <a:lnTo>
                      <a:pt x="57" y="9030"/>
                    </a:lnTo>
                    <a:lnTo>
                      <a:pt x="57" y="19145"/>
                    </a:lnTo>
                    <a:lnTo>
                      <a:pt x="0" y="19145"/>
                    </a:lnTo>
                    <a:lnTo>
                      <a:pt x="0" y="21603"/>
                    </a:lnTo>
                    <a:lnTo>
                      <a:pt x="57" y="21603"/>
                    </a:lnTo>
                    <a:lnTo>
                      <a:pt x="57" y="46692"/>
                    </a:lnTo>
                    <a:lnTo>
                      <a:pt x="0" y="46692"/>
                    </a:lnTo>
                    <a:lnTo>
                      <a:pt x="0" y="48920"/>
                    </a:lnTo>
                    <a:lnTo>
                      <a:pt x="57" y="48920"/>
                    </a:lnTo>
                    <a:lnTo>
                      <a:pt x="57" y="60465"/>
                    </a:lnTo>
                    <a:lnTo>
                      <a:pt x="0" y="60465"/>
                    </a:lnTo>
                    <a:lnTo>
                      <a:pt x="0" y="63494"/>
                    </a:lnTo>
                    <a:lnTo>
                      <a:pt x="57" y="63494"/>
                    </a:lnTo>
                    <a:lnTo>
                      <a:pt x="0" y="71895"/>
                    </a:lnTo>
                    <a:lnTo>
                      <a:pt x="0" y="73152"/>
                    </a:lnTo>
                    <a:lnTo>
                      <a:pt x="804786" y="73152"/>
                    </a:lnTo>
                    <a:lnTo>
                      <a:pt x="804786" y="0"/>
                    </a:lnTo>
                    <a:lnTo>
                      <a:pt x="0" y="0"/>
                    </a:lnTo>
                    <a:close/>
                  </a:path>
                </a:pathLst>
              </a:custGeom>
              <a:solidFill>
                <a:srgbClr val="E9E9F0"/>
              </a:solidFill>
              <a:ln w="571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C46B6B4-E7D9-41A6-99B4-DE4E740E80C6}"/>
                  </a:ext>
                </a:extLst>
              </p:cNvPr>
              <p:cNvSpPr/>
              <p:nvPr/>
            </p:nvSpPr>
            <p:spPr>
              <a:xfrm>
                <a:off x="5815995" y="5540518"/>
                <a:ext cx="91440" cy="91440"/>
              </a:xfrm>
              <a:custGeom>
                <a:avLst/>
                <a:gdLst>
                  <a:gd name="connsiteX0" fmla="*/ 23687 w 91440"/>
                  <a:gd name="connsiteY0" fmla="*/ 85785 h 91440"/>
                  <a:gd name="connsiteX1" fmla="*/ 85786 w 91440"/>
                  <a:gd name="connsiteY1" fmla="*/ 67771 h 91440"/>
                  <a:gd name="connsiteX2" fmla="*/ 67767 w 91440"/>
                  <a:gd name="connsiteY2" fmla="*/ 5672 h 91440"/>
                  <a:gd name="connsiteX3" fmla="*/ 5685 w 91440"/>
                  <a:gd name="connsiteY3" fmla="*/ 23663 h 91440"/>
                  <a:gd name="connsiteX4" fmla="*/ 23664 w 91440"/>
                  <a:gd name="connsiteY4" fmla="*/ 85774 h 91440"/>
                  <a:gd name="connsiteX5" fmla="*/ 23687 w 91440"/>
                  <a:gd name="connsiteY5" fmla="*/ 85785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 h="91440">
                    <a:moveTo>
                      <a:pt x="23687" y="85785"/>
                    </a:moveTo>
                    <a:cubicBezTo>
                      <a:pt x="45810" y="97958"/>
                      <a:pt x="73613" y="89894"/>
                      <a:pt x="85786" y="67771"/>
                    </a:cubicBezTo>
                    <a:cubicBezTo>
                      <a:pt x="97959" y="45648"/>
                      <a:pt x="89890" y="17845"/>
                      <a:pt x="67767" y="5672"/>
                    </a:cubicBezTo>
                    <a:cubicBezTo>
                      <a:pt x="45655" y="-6495"/>
                      <a:pt x="17863" y="1557"/>
                      <a:pt x="5685" y="23663"/>
                    </a:cubicBezTo>
                    <a:cubicBezTo>
                      <a:pt x="-6500" y="45780"/>
                      <a:pt x="1547" y="73583"/>
                      <a:pt x="23664" y="85774"/>
                    </a:cubicBezTo>
                    <a:cubicBezTo>
                      <a:pt x="23670" y="85774"/>
                      <a:pt x="23676" y="85779"/>
                      <a:pt x="23687" y="85785"/>
                    </a:cubicBezTo>
                    <a:close/>
                  </a:path>
                </a:pathLst>
              </a:custGeom>
              <a:solidFill>
                <a:srgbClr val="0E2A30"/>
              </a:solidFill>
              <a:ln w="571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F594C26-89A7-42C2-A5DF-FA1ADEA56066}"/>
                  </a:ext>
                </a:extLst>
              </p:cNvPr>
              <p:cNvSpPr/>
              <p:nvPr/>
            </p:nvSpPr>
            <p:spPr>
              <a:xfrm>
                <a:off x="5941809" y="4995653"/>
                <a:ext cx="85725" cy="85725"/>
              </a:xfrm>
              <a:custGeom>
                <a:avLst/>
                <a:gdLst>
                  <a:gd name="connsiteX0" fmla="*/ 88925 w 85725"/>
                  <a:gd name="connsiteY0" fmla="*/ 44463 h 85725"/>
                  <a:gd name="connsiteX1" fmla="*/ 44463 w 85725"/>
                  <a:gd name="connsiteY1" fmla="*/ 88925 h 85725"/>
                  <a:gd name="connsiteX2" fmla="*/ 0 w 85725"/>
                  <a:gd name="connsiteY2" fmla="*/ 44463 h 85725"/>
                  <a:gd name="connsiteX3" fmla="*/ 44463 w 85725"/>
                  <a:gd name="connsiteY3" fmla="*/ 0 h 85725"/>
                  <a:gd name="connsiteX4" fmla="*/ 88925 w 85725"/>
                  <a:gd name="connsiteY4" fmla="*/ 44463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8925" y="44463"/>
                    </a:moveTo>
                    <a:cubicBezTo>
                      <a:pt x="88925" y="69020"/>
                      <a:pt x="69020" y="88925"/>
                      <a:pt x="44463" y="88925"/>
                    </a:cubicBezTo>
                    <a:cubicBezTo>
                      <a:pt x="19905" y="88925"/>
                      <a:pt x="0" y="69020"/>
                      <a:pt x="0" y="44463"/>
                    </a:cubicBezTo>
                    <a:cubicBezTo>
                      <a:pt x="0" y="19905"/>
                      <a:pt x="19905" y="0"/>
                      <a:pt x="44463" y="0"/>
                    </a:cubicBezTo>
                    <a:cubicBezTo>
                      <a:pt x="69020" y="0"/>
                      <a:pt x="88925" y="19905"/>
                      <a:pt x="88925" y="44463"/>
                    </a:cubicBezTo>
                    <a:close/>
                  </a:path>
                </a:pathLst>
              </a:custGeom>
              <a:solidFill>
                <a:srgbClr val="FFFFFF">
                  <a:alpha val="20000"/>
                </a:srgbClr>
              </a:solidFill>
              <a:ln w="571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F2D4EA6-88FC-4F7C-906A-00A958929904}"/>
                  </a:ext>
                </a:extLst>
              </p:cNvPr>
              <p:cNvSpPr/>
              <p:nvPr/>
            </p:nvSpPr>
            <p:spPr>
              <a:xfrm>
                <a:off x="5613997" y="3618852"/>
                <a:ext cx="222885" cy="22860"/>
              </a:xfrm>
              <a:custGeom>
                <a:avLst/>
                <a:gdLst>
                  <a:gd name="connsiteX0" fmla="*/ 0 w 222885"/>
                  <a:gd name="connsiteY0" fmla="*/ 0 h 22860"/>
                  <a:gd name="connsiteX1" fmla="*/ 226200 w 222885"/>
                  <a:gd name="connsiteY1" fmla="*/ 0 h 22860"/>
                  <a:gd name="connsiteX2" fmla="*/ 226200 w 222885"/>
                  <a:gd name="connsiteY2" fmla="*/ 24746 h 22860"/>
                  <a:gd name="connsiteX3" fmla="*/ 0 w 222885"/>
                  <a:gd name="connsiteY3" fmla="*/ 24746 h 22860"/>
                </a:gdLst>
                <a:ahLst/>
                <a:cxnLst>
                  <a:cxn ang="0">
                    <a:pos x="connsiteX0" y="connsiteY0"/>
                  </a:cxn>
                  <a:cxn ang="0">
                    <a:pos x="connsiteX1" y="connsiteY1"/>
                  </a:cxn>
                  <a:cxn ang="0">
                    <a:pos x="connsiteX2" y="connsiteY2"/>
                  </a:cxn>
                  <a:cxn ang="0">
                    <a:pos x="connsiteX3" y="connsiteY3"/>
                  </a:cxn>
                </a:cxnLst>
                <a:rect l="l" t="t" r="r" b="b"/>
                <a:pathLst>
                  <a:path w="222885" h="22860">
                    <a:moveTo>
                      <a:pt x="0" y="0"/>
                    </a:moveTo>
                    <a:lnTo>
                      <a:pt x="226200" y="0"/>
                    </a:lnTo>
                    <a:lnTo>
                      <a:pt x="226200" y="24746"/>
                    </a:lnTo>
                    <a:lnTo>
                      <a:pt x="0" y="24746"/>
                    </a:lnTo>
                    <a:close/>
                  </a:path>
                </a:pathLst>
              </a:custGeom>
              <a:solidFill>
                <a:srgbClr val="1B384C"/>
              </a:solidFill>
              <a:ln w="571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16FC405-E427-4ECF-B8FF-76457BEE2DB4}"/>
                  </a:ext>
                </a:extLst>
              </p:cNvPr>
              <p:cNvSpPr/>
              <p:nvPr/>
            </p:nvSpPr>
            <p:spPr>
              <a:xfrm>
                <a:off x="5905976" y="3618852"/>
                <a:ext cx="102870" cy="22860"/>
              </a:xfrm>
              <a:custGeom>
                <a:avLst/>
                <a:gdLst>
                  <a:gd name="connsiteX0" fmla="*/ 0 w 102870"/>
                  <a:gd name="connsiteY0" fmla="*/ 0 h 22860"/>
                  <a:gd name="connsiteX1" fmla="*/ 106070 w 102870"/>
                  <a:gd name="connsiteY1" fmla="*/ 0 h 22860"/>
                  <a:gd name="connsiteX2" fmla="*/ 106070 w 102870"/>
                  <a:gd name="connsiteY2" fmla="*/ 24746 h 22860"/>
                  <a:gd name="connsiteX3" fmla="*/ 0 w 102870"/>
                  <a:gd name="connsiteY3" fmla="*/ 24746 h 22860"/>
                </a:gdLst>
                <a:ahLst/>
                <a:cxnLst>
                  <a:cxn ang="0">
                    <a:pos x="connsiteX0" y="connsiteY0"/>
                  </a:cxn>
                  <a:cxn ang="0">
                    <a:pos x="connsiteX1" y="connsiteY1"/>
                  </a:cxn>
                  <a:cxn ang="0">
                    <a:pos x="connsiteX2" y="connsiteY2"/>
                  </a:cxn>
                  <a:cxn ang="0">
                    <a:pos x="connsiteX3" y="connsiteY3"/>
                  </a:cxn>
                </a:cxnLst>
                <a:rect l="l" t="t" r="r" b="b"/>
                <a:pathLst>
                  <a:path w="102870" h="22860">
                    <a:moveTo>
                      <a:pt x="0" y="0"/>
                    </a:moveTo>
                    <a:lnTo>
                      <a:pt x="106070" y="0"/>
                    </a:lnTo>
                    <a:lnTo>
                      <a:pt x="106070" y="24746"/>
                    </a:lnTo>
                    <a:lnTo>
                      <a:pt x="0" y="24746"/>
                    </a:lnTo>
                    <a:close/>
                  </a:path>
                </a:pathLst>
              </a:custGeom>
              <a:solidFill>
                <a:srgbClr val="1B384C"/>
              </a:solidFill>
              <a:ln w="571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58D8380-EFDF-4ACB-9A8A-1792C3E671DD}"/>
                  </a:ext>
                </a:extLst>
              </p:cNvPr>
              <p:cNvSpPr/>
              <p:nvPr/>
            </p:nvSpPr>
            <p:spPr>
              <a:xfrm>
                <a:off x="5497354" y="4808506"/>
                <a:ext cx="342900" cy="325755"/>
              </a:xfrm>
              <a:custGeom>
                <a:avLst/>
                <a:gdLst>
                  <a:gd name="connsiteX0" fmla="*/ 339814 w 342900"/>
                  <a:gd name="connsiteY0" fmla="*/ 326765 h 325755"/>
                  <a:gd name="connsiteX1" fmla="*/ 347758 w 342900"/>
                  <a:gd name="connsiteY1" fmla="*/ 289160 h 325755"/>
                  <a:gd name="connsiteX2" fmla="*/ 196367 w 342900"/>
                  <a:gd name="connsiteY2" fmla="*/ 39357 h 325755"/>
                  <a:gd name="connsiteX3" fmla="*/ 0 w 342900"/>
                  <a:gd name="connsiteY3" fmla="*/ 3639 h 325755"/>
                  <a:gd name="connsiteX4" fmla="*/ 0 w 342900"/>
                  <a:gd name="connsiteY4" fmla="*/ 326765 h 325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25755">
                    <a:moveTo>
                      <a:pt x="339814" y="326765"/>
                    </a:moveTo>
                    <a:cubicBezTo>
                      <a:pt x="342900" y="314192"/>
                      <a:pt x="345529" y="301618"/>
                      <a:pt x="347758" y="289160"/>
                    </a:cubicBezTo>
                    <a:cubicBezTo>
                      <a:pt x="345529" y="282359"/>
                      <a:pt x="352444" y="148628"/>
                      <a:pt x="196367" y="39357"/>
                    </a:cubicBezTo>
                    <a:cubicBezTo>
                      <a:pt x="124130" y="-11278"/>
                      <a:pt x="38976" y="38"/>
                      <a:pt x="0" y="3639"/>
                    </a:cubicBezTo>
                    <a:lnTo>
                      <a:pt x="0" y="326765"/>
                    </a:lnTo>
                    <a:close/>
                  </a:path>
                </a:pathLst>
              </a:custGeom>
              <a:solidFill>
                <a:srgbClr val="EDA677"/>
              </a:solidFill>
              <a:ln w="571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386973B-AB2C-41A7-AC19-CA9BD37D465C}"/>
                  </a:ext>
                </a:extLst>
              </p:cNvPr>
              <p:cNvSpPr/>
              <p:nvPr/>
            </p:nvSpPr>
            <p:spPr>
              <a:xfrm>
                <a:off x="5623084" y="3758698"/>
                <a:ext cx="331470" cy="62865"/>
              </a:xfrm>
              <a:custGeom>
                <a:avLst/>
                <a:gdLst>
                  <a:gd name="connsiteX0" fmla="*/ 0 w 331470"/>
                  <a:gd name="connsiteY0" fmla="*/ 0 h 62865"/>
                  <a:gd name="connsiteX1" fmla="*/ 331527 w 331470"/>
                  <a:gd name="connsiteY1" fmla="*/ 0 h 62865"/>
                  <a:gd name="connsiteX2" fmla="*/ 331527 w 331470"/>
                  <a:gd name="connsiteY2" fmla="*/ 64922 h 62865"/>
                  <a:gd name="connsiteX3" fmla="*/ 0 w 331470"/>
                  <a:gd name="connsiteY3" fmla="*/ 64922 h 62865"/>
                </a:gdLst>
                <a:ahLst/>
                <a:cxnLst>
                  <a:cxn ang="0">
                    <a:pos x="connsiteX0" y="connsiteY0"/>
                  </a:cxn>
                  <a:cxn ang="0">
                    <a:pos x="connsiteX1" y="connsiteY1"/>
                  </a:cxn>
                  <a:cxn ang="0">
                    <a:pos x="connsiteX2" y="connsiteY2"/>
                  </a:cxn>
                  <a:cxn ang="0">
                    <a:pos x="connsiteX3" y="connsiteY3"/>
                  </a:cxn>
                </a:cxnLst>
                <a:rect l="l" t="t" r="r" b="b"/>
                <a:pathLst>
                  <a:path w="331470" h="62865">
                    <a:moveTo>
                      <a:pt x="0" y="0"/>
                    </a:moveTo>
                    <a:lnTo>
                      <a:pt x="331527" y="0"/>
                    </a:lnTo>
                    <a:lnTo>
                      <a:pt x="331527" y="64922"/>
                    </a:lnTo>
                    <a:lnTo>
                      <a:pt x="0" y="64922"/>
                    </a:lnTo>
                    <a:close/>
                  </a:path>
                </a:pathLst>
              </a:custGeom>
              <a:solidFill>
                <a:srgbClr val="DEDEDF"/>
              </a:solidFill>
              <a:ln w="571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C0B6402-EB10-4E9A-B90E-3DC91886A6AA}"/>
                  </a:ext>
                </a:extLst>
              </p:cNvPr>
              <p:cNvSpPr/>
              <p:nvPr/>
            </p:nvSpPr>
            <p:spPr>
              <a:xfrm>
                <a:off x="5623084" y="3884543"/>
                <a:ext cx="725805" cy="62865"/>
              </a:xfrm>
              <a:custGeom>
                <a:avLst/>
                <a:gdLst>
                  <a:gd name="connsiteX0" fmla="*/ 0 w 725805"/>
                  <a:gd name="connsiteY0" fmla="*/ 0 h 62865"/>
                  <a:gd name="connsiteX1" fmla="*/ 726434 w 725805"/>
                  <a:gd name="connsiteY1" fmla="*/ 0 h 62865"/>
                  <a:gd name="connsiteX2" fmla="*/ 726434 w 725805"/>
                  <a:gd name="connsiteY2" fmla="*/ 64922 h 62865"/>
                  <a:gd name="connsiteX3" fmla="*/ 0 w 725805"/>
                  <a:gd name="connsiteY3" fmla="*/ 64922 h 62865"/>
                </a:gdLst>
                <a:ahLst/>
                <a:cxnLst>
                  <a:cxn ang="0">
                    <a:pos x="connsiteX0" y="connsiteY0"/>
                  </a:cxn>
                  <a:cxn ang="0">
                    <a:pos x="connsiteX1" y="connsiteY1"/>
                  </a:cxn>
                  <a:cxn ang="0">
                    <a:pos x="connsiteX2" y="connsiteY2"/>
                  </a:cxn>
                  <a:cxn ang="0">
                    <a:pos x="connsiteX3" y="connsiteY3"/>
                  </a:cxn>
                </a:cxnLst>
                <a:rect l="l" t="t" r="r" b="b"/>
                <a:pathLst>
                  <a:path w="725805" h="62865">
                    <a:moveTo>
                      <a:pt x="0" y="0"/>
                    </a:moveTo>
                    <a:lnTo>
                      <a:pt x="726434" y="0"/>
                    </a:lnTo>
                    <a:lnTo>
                      <a:pt x="726434" y="64922"/>
                    </a:lnTo>
                    <a:lnTo>
                      <a:pt x="0" y="64922"/>
                    </a:lnTo>
                    <a:close/>
                  </a:path>
                </a:pathLst>
              </a:custGeom>
              <a:solidFill>
                <a:srgbClr val="DEDEDF"/>
              </a:solidFill>
              <a:ln w="571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EA56CFB3-7DEF-48AF-9956-F21E9334F85D}"/>
                  </a:ext>
                </a:extLst>
              </p:cNvPr>
              <p:cNvSpPr/>
              <p:nvPr/>
            </p:nvSpPr>
            <p:spPr>
              <a:xfrm>
                <a:off x="5623084" y="4395464"/>
                <a:ext cx="725805" cy="62865"/>
              </a:xfrm>
              <a:custGeom>
                <a:avLst/>
                <a:gdLst>
                  <a:gd name="connsiteX0" fmla="*/ 0 w 725805"/>
                  <a:gd name="connsiteY0" fmla="*/ 0 h 62865"/>
                  <a:gd name="connsiteX1" fmla="*/ 726434 w 725805"/>
                  <a:gd name="connsiteY1" fmla="*/ 0 h 62865"/>
                  <a:gd name="connsiteX2" fmla="*/ 726434 w 725805"/>
                  <a:gd name="connsiteY2" fmla="*/ 64922 h 62865"/>
                  <a:gd name="connsiteX3" fmla="*/ 0 w 725805"/>
                  <a:gd name="connsiteY3" fmla="*/ 64922 h 62865"/>
                </a:gdLst>
                <a:ahLst/>
                <a:cxnLst>
                  <a:cxn ang="0">
                    <a:pos x="connsiteX0" y="connsiteY0"/>
                  </a:cxn>
                  <a:cxn ang="0">
                    <a:pos x="connsiteX1" y="connsiteY1"/>
                  </a:cxn>
                  <a:cxn ang="0">
                    <a:pos x="connsiteX2" y="connsiteY2"/>
                  </a:cxn>
                  <a:cxn ang="0">
                    <a:pos x="connsiteX3" y="connsiteY3"/>
                  </a:cxn>
                </a:cxnLst>
                <a:rect l="l" t="t" r="r" b="b"/>
                <a:pathLst>
                  <a:path w="725805" h="62865">
                    <a:moveTo>
                      <a:pt x="0" y="0"/>
                    </a:moveTo>
                    <a:lnTo>
                      <a:pt x="726434" y="0"/>
                    </a:lnTo>
                    <a:lnTo>
                      <a:pt x="726434" y="64922"/>
                    </a:lnTo>
                    <a:lnTo>
                      <a:pt x="0" y="64922"/>
                    </a:lnTo>
                    <a:close/>
                  </a:path>
                </a:pathLst>
              </a:custGeom>
              <a:solidFill>
                <a:srgbClr val="DEDEDF"/>
              </a:solidFill>
              <a:ln w="571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4F93C3B-FE73-4C94-B3B7-978CFDD019E3}"/>
                  </a:ext>
                </a:extLst>
              </p:cNvPr>
              <p:cNvSpPr/>
              <p:nvPr/>
            </p:nvSpPr>
            <p:spPr>
              <a:xfrm>
                <a:off x="5623084" y="4275163"/>
                <a:ext cx="725805" cy="62865"/>
              </a:xfrm>
              <a:custGeom>
                <a:avLst/>
                <a:gdLst>
                  <a:gd name="connsiteX0" fmla="*/ 0 w 725805"/>
                  <a:gd name="connsiteY0" fmla="*/ 0 h 62865"/>
                  <a:gd name="connsiteX1" fmla="*/ 726434 w 725805"/>
                  <a:gd name="connsiteY1" fmla="*/ 0 h 62865"/>
                  <a:gd name="connsiteX2" fmla="*/ 726434 w 725805"/>
                  <a:gd name="connsiteY2" fmla="*/ 64922 h 62865"/>
                  <a:gd name="connsiteX3" fmla="*/ 0 w 725805"/>
                  <a:gd name="connsiteY3" fmla="*/ 64922 h 62865"/>
                </a:gdLst>
                <a:ahLst/>
                <a:cxnLst>
                  <a:cxn ang="0">
                    <a:pos x="connsiteX0" y="connsiteY0"/>
                  </a:cxn>
                  <a:cxn ang="0">
                    <a:pos x="connsiteX1" y="connsiteY1"/>
                  </a:cxn>
                  <a:cxn ang="0">
                    <a:pos x="connsiteX2" y="connsiteY2"/>
                  </a:cxn>
                  <a:cxn ang="0">
                    <a:pos x="connsiteX3" y="connsiteY3"/>
                  </a:cxn>
                </a:cxnLst>
                <a:rect l="l" t="t" r="r" b="b"/>
                <a:pathLst>
                  <a:path w="725805" h="62865">
                    <a:moveTo>
                      <a:pt x="0" y="0"/>
                    </a:moveTo>
                    <a:lnTo>
                      <a:pt x="726434" y="0"/>
                    </a:lnTo>
                    <a:lnTo>
                      <a:pt x="726434" y="64922"/>
                    </a:lnTo>
                    <a:lnTo>
                      <a:pt x="0" y="64922"/>
                    </a:lnTo>
                    <a:close/>
                  </a:path>
                </a:pathLst>
              </a:custGeom>
              <a:solidFill>
                <a:srgbClr val="DEDEDF"/>
              </a:solidFill>
              <a:ln w="571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CA91DDB-4C78-47D5-9C4C-9C0098CEF98A}"/>
                  </a:ext>
                </a:extLst>
              </p:cNvPr>
              <p:cNvSpPr/>
              <p:nvPr/>
            </p:nvSpPr>
            <p:spPr>
              <a:xfrm>
                <a:off x="5623084" y="3998843"/>
                <a:ext cx="342900" cy="217170"/>
              </a:xfrm>
              <a:custGeom>
                <a:avLst/>
                <a:gdLst>
                  <a:gd name="connsiteX0" fmla="*/ 0 w 342900"/>
                  <a:gd name="connsiteY0" fmla="*/ 0 h 217170"/>
                  <a:gd name="connsiteX1" fmla="*/ 348558 w 342900"/>
                  <a:gd name="connsiteY1" fmla="*/ 0 h 217170"/>
                  <a:gd name="connsiteX2" fmla="*/ 348558 w 342900"/>
                  <a:gd name="connsiteY2" fmla="*/ 221456 h 217170"/>
                  <a:gd name="connsiteX3" fmla="*/ 0 w 342900"/>
                  <a:gd name="connsiteY3" fmla="*/ 221456 h 217170"/>
                </a:gdLst>
                <a:ahLst/>
                <a:cxnLst>
                  <a:cxn ang="0">
                    <a:pos x="connsiteX0" y="connsiteY0"/>
                  </a:cxn>
                  <a:cxn ang="0">
                    <a:pos x="connsiteX1" y="connsiteY1"/>
                  </a:cxn>
                  <a:cxn ang="0">
                    <a:pos x="connsiteX2" y="connsiteY2"/>
                  </a:cxn>
                  <a:cxn ang="0">
                    <a:pos x="connsiteX3" y="connsiteY3"/>
                  </a:cxn>
                </a:cxnLst>
                <a:rect l="l" t="t" r="r" b="b"/>
                <a:pathLst>
                  <a:path w="342900" h="217170">
                    <a:moveTo>
                      <a:pt x="0" y="0"/>
                    </a:moveTo>
                    <a:lnTo>
                      <a:pt x="348558" y="0"/>
                    </a:lnTo>
                    <a:lnTo>
                      <a:pt x="348558" y="221456"/>
                    </a:lnTo>
                    <a:lnTo>
                      <a:pt x="0" y="221456"/>
                    </a:lnTo>
                    <a:close/>
                  </a:path>
                </a:pathLst>
              </a:custGeom>
              <a:solidFill>
                <a:srgbClr val="DEDEDF"/>
              </a:solidFill>
              <a:ln w="571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D2CB73B-5BC5-44EF-B9E5-3D5D9AB641B8}"/>
                  </a:ext>
                </a:extLst>
              </p:cNvPr>
              <p:cNvSpPr/>
              <p:nvPr/>
            </p:nvSpPr>
            <p:spPr>
              <a:xfrm>
                <a:off x="5998331" y="3998843"/>
                <a:ext cx="342900" cy="217170"/>
              </a:xfrm>
              <a:custGeom>
                <a:avLst/>
                <a:gdLst>
                  <a:gd name="connsiteX0" fmla="*/ 0 w 342900"/>
                  <a:gd name="connsiteY0" fmla="*/ 0 h 217170"/>
                  <a:gd name="connsiteX1" fmla="*/ 348558 w 342900"/>
                  <a:gd name="connsiteY1" fmla="*/ 0 h 217170"/>
                  <a:gd name="connsiteX2" fmla="*/ 348558 w 342900"/>
                  <a:gd name="connsiteY2" fmla="*/ 221456 h 217170"/>
                  <a:gd name="connsiteX3" fmla="*/ 0 w 342900"/>
                  <a:gd name="connsiteY3" fmla="*/ 221456 h 217170"/>
                </a:gdLst>
                <a:ahLst/>
                <a:cxnLst>
                  <a:cxn ang="0">
                    <a:pos x="connsiteX0" y="connsiteY0"/>
                  </a:cxn>
                  <a:cxn ang="0">
                    <a:pos x="connsiteX1" y="connsiteY1"/>
                  </a:cxn>
                  <a:cxn ang="0">
                    <a:pos x="connsiteX2" y="connsiteY2"/>
                  </a:cxn>
                  <a:cxn ang="0">
                    <a:pos x="connsiteX3" y="connsiteY3"/>
                  </a:cxn>
                </a:cxnLst>
                <a:rect l="l" t="t" r="r" b="b"/>
                <a:pathLst>
                  <a:path w="342900" h="217170">
                    <a:moveTo>
                      <a:pt x="0" y="0"/>
                    </a:moveTo>
                    <a:lnTo>
                      <a:pt x="348558" y="0"/>
                    </a:lnTo>
                    <a:lnTo>
                      <a:pt x="348558" y="221456"/>
                    </a:lnTo>
                    <a:lnTo>
                      <a:pt x="0" y="221456"/>
                    </a:lnTo>
                    <a:close/>
                  </a:path>
                </a:pathLst>
              </a:custGeom>
              <a:solidFill>
                <a:srgbClr val="DEDEDF"/>
              </a:solidFill>
              <a:ln w="571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91AA117A-640E-4CEF-BC79-1920EBB1031B}"/>
                  </a:ext>
                </a:extLst>
              </p:cNvPr>
              <p:cNvSpPr/>
              <p:nvPr/>
            </p:nvSpPr>
            <p:spPr>
              <a:xfrm>
                <a:off x="5685892" y="4511535"/>
                <a:ext cx="600075" cy="245745"/>
              </a:xfrm>
              <a:custGeom>
                <a:avLst/>
                <a:gdLst>
                  <a:gd name="connsiteX0" fmla="*/ 602704 w 600075"/>
                  <a:gd name="connsiteY0" fmla="*/ 123330 h 245745"/>
                  <a:gd name="connsiteX1" fmla="*/ 479374 w 600075"/>
                  <a:gd name="connsiteY1" fmla="*/ 246660 h 245745"/>
                  <a:gd name="connsiteX2" fmla="*/ 123330 w 600075"/>
                  <a:gd name="connsiteY2" fmla="*/ 246660 h 245745"/>
                  <a:gd name="connsiteX3" fmla="*/ 0 w 600075"/>
                  <a:gd name="connsiteY3" fmla="*/ 123330 h 245745"/>
                  <a:gd name="connsiteX4" fmla="*/ 0 w 600075"/>
                  <a:gd name="connsiteY4" fmla="*/ 123330 h 245745"/>
                  <a:gd name="connsiteX5" fmla="*/ 123330 w 600075"/>
                  <a:gd name="connsiteY5" fmla="*/ 0 h 245745"/>
                  <a:gd name="connsiteX6" fmla="*/ 479374 w 600075"/>
                  <a:gd name="connsiteY6" fmla="*/ 0 h 245745"/>
                  <a:gd name="connsiteX7" fmla="*/ 602704 w 600075"/>
                  <a:gd name="connsiteY7" fmla="*/ 123330 h 245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5" h="245745">
                    <a:moveTo>
                      <a:pt x="602704" y="123330"/>
                    </a:moveTo>
                    <a:cubicBezTo>
                      <a:pt x="602704" y="191441"/>
                      <a:pt x="547486" y="246660"/>
                      <a:pt x="479374" y="246660"/>
                    </a:cubicBezTo>
                    <a:lnTo>
                      <a:pt x="123330" y="246660"/>
                    </a:lnTo>
                    <a:cubicBezTo>
                      <a:pt x="55218" y="246660"/>
                      <a:pt x="0" y="191441"/>
                      <a:pt x="0" y="123330"/>
                    </a:cubicBezTo>
                    <a:lnTo>
                      <a:pt x="0" y="123330"/>
                    </a:lnTo>
                    <a:cubicBezTo>
                      <a:pt x="0" y="55218"/>
                      <a:pt x="55218" y="0"/>
                      <a:pt x="123330" y="0"/>
                    </a:cubicBezTo>
                    <a:lnTo>
                      <a:pt x="479374" y="0"/>
                    </a:lnTo>
                    <a:cubicBezTo>
                      <a:pt x="547486" y="0"/>
                      <a:pt x="602704" y="55218"/>
                      <a:pt x="602704" y="123330"/>
                    </a:cubicBezTo>
                    <a:close/>
                  </a:path>
                </a:pathLst>
              </a:custGeom>
              <a:solidFill>
                <a:schemeClr val="accent4"/>
              </a:solidFill>
              <a:ln w="571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5F0A873-41F8-46DF-8C3E-19EAE0741075}"/>
                  </a:ext>
                </a:extLst>
              </p:cNvPr>
              <p:cNvSpPr/>
              <p:nvPr/>
            </p:nvSpPr>
            <p:spPr>
              <a:xfrm>
                <a:off x="5819794" y="4563410"/>
                <a:ext cx="102870" cy="137160"/>
              </a:xfrm>
              <a:custGeom>
                <a:avLst/>
                <a:gdLst>
                  <a:gd name="connsiteX0" fmla="*/ 33147 w 102870"/>
                  <a:gd name="connsiteY0" fmla="*/ 87457 h 137160"/>
                  <a:gd name="connsiteX1" fmla="*/ 33147 w 102870"/>
                  <a:gd name="connsiteY1" fmla="*/ 138892 h 137160"/>
                  <a:gd name="connsiteX2" fmla="*/ 0 w 102870"/>
                  <a:gd name="connsiteY2" fmla="*/ 138892 h 137160"/>
                  <a:gd name="connsiteX3" fmla="*/ 0 w 102870"/>
                  <a:gd name="connsiteY3" fmla="*/ 75 h 137160"/>
                  <a:gd name="connsiteX4" fmla="*/ 54807 w 102870"/>
                  <a:gd name="connsiteY4" fmla="*/ 75 h 137160"/>
                  <a:gd name="connsiteX5" fmla="*/ 82868 w 102870"/>
                  <a:gd name="connsiteY5" fmla="*/ 4018 h 137160"/>
                  <a:gd name="connsiteX6" fmla="*/ 100013 w 102870"/>
                  <a:gd name="connsiteY6" fmla="*/ 18020 h 137160"/>
                  <a:gd name="connsiteX7" fmla="*/ 107614 w 102870"/>
                  <a:gd name="connsiteY7" fmla="*/ 42765 h 137160"/>
                  <a:gd name="connsiteX8" fmla="*/ 103556 w 102870"/>
                  <a:gd name="connsiteY8" fmla="*/ 62825 h 137160"/>
                  <a:gd name="connsiteX9" fmla="*/ 92126 w 102870"/>
                  <a:gd name="connsiteY9" fmla="*/ 78198 h 137160"/>
                  <a:gd name="connsiteX10" fmla="*/ 77724 w 102870"/>
                  <a:gd name="connsiteY10" fmla="*/ 85628 h 137160"/>
                  <a:gd name="connsiteX11" fmla="*/ 55893 w 102870"/>
                  <a:gd name="connsiteY11" fmla="*/ 87457 h 137160"/>
                  <a:gd name="connsiteX12" fmla="*/ 32004 w 102870"/>
                  <a:gd name="connsiteY12" fmla="*/ 62197 h 137160"/>
                  <a:gd name="connsiteX13" fmla="*/ 53321 w 102870"/>
                  <a:gd name="connsiteY13" fmla="*/ 62197 h 137160"/>
                  <a:gd name="connsiteX14" fmla="*/ 70466 w 102870"/>
                  <a:gd name="connsiteY14" fmla="*/ 56482 h 137160"/>
                  <a:gd name="connsiteX15" fmla="*/ 75381 w 102870"/>
                  <a:gd name="connsiteY15" fmla="*/ 43680 h 137160"/>
                  <a:gd name="connsiteX16" fmla="*/ 69666 w 102870"/>
                  <a:gd name="connsiteY16" fmla="*/ 30250 h 137160"/>
                  <a:gd name="connsiteX17" fmla="*/ 53149 w 102870"/>
                  <a:gd name="connsiteY17" fmla="*/ 25220 h 137160"/>
                  <a:gd name="connsiteX18" fmla="*/ 32061 w 102870"/>
                  <a:gd name="connsiteY18" fmla="*/ 25220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2870" h="137160">
                    <a:moveTo>
                      <a:pt x="33147" y="87457"/>
                    </a:moveTo>
                    <a:lnTo>
                      <a:pt x="33147" y="138892"/>
                    </a:lnTo>
                    <a:lnTo>
                      <a:pt x="0" y="138892"/>
                    </a:lnTo>
                    <a:lnTo>
                      <a:pt x="0" y="75"/>
                    </a:lnTo>
                    <a:lnTo>
                      <a:pt x="54807" y="75"/>
                    </a:lnTo>
                    <a:cubicBezTo>
                      <a:pt x="64322" y="-343"/>
                      <a:pt x="73832" y="995"/>
                      <a:pt x="82868" y="4018"/>
                    </a:cubicBezTo>
                    <a:cubicBezTo>
                      <a:pt x="89754" y="7030"/>
                      <a:pt x="95686" y="11876"/>
                      <a:pt x="100013" y="18020"/>
                    </a:cubicBezTo>
                    <a:cubicBezTo>
                      <a:pt x="105219" y="25198"/>
                      <a:pt x="107894" y="33902"/>
                      <a:pt x="107614" y="42765"/>
                    </a:cubicBezTo>
                    <a:cubicBezTo>
                      <a:pt x="107619" y="49658"/>
                      <a:pt x="106236" y="56476"/>
                      <a:pt x="103556" y="62825"/>
                    </a:cubicBezTo>
                    <a:cubicBezTo>
                      <a:pt x="101224" y="68900"/>
                      <a:pt x="97269" y="74215"/>
                      <a:pt x="92126" y="78198"/>
                    </a:cubicBezTo>
                    <a:cubicBezTo>
                      <a:pt x="87851" y="81582"/>
                      <a:pt x="82959" y="84102"/>
                      <a:pt x="77724" y="85628"/>
                    </a:cubicBezTo>
                    <a:cubicBezTo>
                      <a:pt x="70540" y="87074"/>
                      <a:pt x="63214" y="87686"/>
                      <a:pt x="55893" y="87457"/>
                    </a:cubicBezTo>
                    <a:close/>
                    <a:moveTo>
                      <a:pt x="32004" y="62197"/>
                    </a:moveTo>
                    <a:lnTo>
                      <a:pt x="53321" y="62197"/>
                    </a:lnTo>
                    <a:cubicBezTo>
                      <a:pt x="59596" y="62871"/>
                      <a:pt x="65854" y="60785"/>
                      <a:pt x="70466" y="56482"/>
                    </a:cubicBezTo>
                    <a:cubicBezTo>
                      <a:pt x="73649" y="52978"/>
                      <a:pt x="75404" y="48412"/>
                      <a:pt x="75381" y="43680"/>
                    </a:cubicBezTo>
                    <a:cubicBezTo>
                      <a:pt x="75570" y="38576"/>
                      <a:pt x="73478" y="33650"/>
                      <a:pt x="69666" y="30250"/>
                    </a:cubicBezTo>
                    <a:cubicBezTo>
                      <a:pt x="64997" y="26535"/>
                      <a:pt x="59093" y="24740"/>
                      <a:pt x="53149" y="25220"/>
                    </a:cubicBezTo>
                    <a:lnTo>
                      <a:pt x="32061" y="25220"/>
                    </a:lnTo>
                    <a:close/>
                  </a:path>
                </a:pathLst>
              </a:custGeom>
              <a:solidFill>
                <a:srgbClr val="FFFFFF"/>
              </a:solidFill>
              <a:ln w="571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3309BA5-760A-4C66-9447-C1B47CF37CFD}"/>
                  </a:ext>
                </a:extLst>
              </p:cNvPr>
              <p:cNvSpPr/>
              <p:nvPr/>
            </p:nvSpPr>
            <p:spPr>
              <a:xfrm>
                <a:off x="5923350" y="4563485"/>
                <a:ext cx="125730" cy="137160"/>
              </a:xfrm>
              <a:custGeom>
                <a:avLst/>
                <a:gdLst>
                  <a:gd name="connsiteX0" fmla="*/ 82296 w 125730"/>
                  <a:gd name="connsiteY0" fmla="*/ 0 h 137160"/>
                  <a:gd name="connsiteX1" fmla="*/ 125787 w 125730"/>
                  <a:gd name="connsiteY1" fmla="*/ 138989 h 137160"/>
                  <a:gd name="connsiteX2" fmla="*/ 90811 w 125730"/>
                  <a:gd name="connsiteY2" fmla="*/ 138989 h 137160"/>
                  <a:gd name="connsiteX3" fmla="*/ 82239 w 125730"/>
                  <a:gd name="connsiteY3" fmla="*/ 110414 h 137160"/>
                  <a:gd name="connsiteX4" fmla="*/ 37319 w 125730"/>
                  <a:gd name="connsiteY4" fmla="*/ 110414 h 137160"/>
                  <a:gd name="connsiteX5" fmla="*/ 28575 w 125730"/>
                  <a:gd name="connsiteY5" fmla="*/ 138989 h 137160"/>
                  <a:gd name="connsiteX6" fmla="*/ 0 w 125730"/>
                  <a:gd name="connsiteY6" fmla="*/ 138989 h 137160"/>
                  <a:gd name="connsiteX7" fmla="*/ 44520 w 125730"/>
                  <a:gd name="connsiteY7" fmla="*/ 0 h 137160"/>
                  <a:gd name="connsiteX8" fmla="*/ 45091 w 125730"/>
                  <a:gd name="connsiteY8" fmla="*/ 84754 h 137160"/>
                  <a:gd name="connsiteX9" fmla="*/ 74581 w 125730"/>
                  <a:gd name="connsiteY9" fmla="*/ 84754 h 137160"/>
                  <a:gd name="connsiteX10" fmla="*/ 59951 w 125730"/>
                  <a:gd name="connsiteY10" fmla="*/ 3594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730" h="137160">
                    <a:moveTo>
                      <a:pt x="82296" y="0"/>
                    </a:moveTo>
                    <a:lnTo>
                      <a:pt x="125787" y="138989"/>
                    </a:lnTo>
                    <a:lnTo>
                      <a:pt x="90811" y="138989"/>
                    </a:lnTo>
                    <a:lnTo>
                      <a:pt x="82239" y="110414"/>
                    </a:lnTo>
                    <a:lnTo>
                      <a:pt x="37319" y="110414"/>
                    </a:lnTo>
                    <a:lnTo>
                      <a:pt x="28575" y="138989"/>
                    </a:lnTo>
                    <a:lnTo>
                      <a:pt x="0" y="138989"/>
                    </a:lnTo>
                    <a:lnTo>
                      <a:pt x="44520" y="0"/>
                    </a:lnTo>
                    <a:close/>
                    <a:moveTo>
                      <a:pt x="45091" y="84754"/>
                    </a:moveTo>
                    <a:lnTo>
                      <a:pt x="74581" y="84754"/>
                    </a:lnTo>
                    <a:lnTo>
                      <a:pt x="59951" y="35947"/>
                    </a:lnTo>
                    <a:close/>
                  </a:path>
                </a:pathLst>
              </a:custGeom>
              <a:solidFill>
                <a:srgbClr val="FFFFFF"/>
              </a:solidFill>
              <a:ln w="571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18D2E30-1CAA-43AA-A334-7D0D217AA6B0}"/>
                  </a:ext>
                </a:extLst>
              </p:cNvPr>
              <p:cNvSpPr/>
              <p:nvPr/>
            </p:nvSpPr>
            <p:spPr>
              <a:xfrm>
                <a:off x="6034792" y="4563485"/>
                <a:ext cx="114300" cy="137160"/>
              </a:xfrm>
              <a:custGeom>
                <a:avLst/>
                <a:gdLst>
                  <a:gd name="connsiteX0" fmla="*/ 119844 w 114300"/>
                  <a:gd name="connsiteY0" fmla="*/ 0 h 137160"/>
                  <a:gd name="connsiteX1" fmla="*/ 76181 w 114300"/>
                  <a:gd name="connsiteY1" fmla="*/ 80467 h 137160"/>
                  <a:gd name="connsiteX2" fmla="*/ 76181 w 114300"/>
                  <a:gd name="connsiteY2" fmla="*/ 138989 h 137160"/>
                  <a:gd name="connsiteX3" fmla="*/ 43663 w 114300"/>
                  <a:gd name="connsiteY3" fmla="*/ 138989 h 137160"/>
                  <a:gd name="connsiteX4" fmla="*/ 43663 w 114300"/>
                  <a:gd name="connsiteY4" fmla="*/ 80467 h 137160"/>
                  <a:gd name="connsiteX5" fmla="*/ 0 w 114300"/>
                  <a:gd name="connsiteY5" fmla="*/ 0 h 137160"/>
                  <a:gd name="connsiteX6" fmla="*/ 37776 w 114300"/>
                  <a:gd name="connsiteY6" fmla="*/ 0 h 137160"/>
                  <a:gd name="connsiteX7" fmla="*/ 64294 w 114300"/>
                  <a:gd name="connsiteY7" fmla="*/ 52635 h 137160"/>
                  <a:gd name="connsiteX8" fmla="*/ 90640 w 114300"/>
                  <a:gd name="connsiteY8" fmla="*/ 0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37160">
                    <a:moveTo>
                      <a:pt x="119844" y="0"/>
                    </a:moveTo>
                    <a:lnTo>
                      <a:pt x="76181" y="80467"/>
                    </a:lnTo>
                    <a:lnTo>
                      <a:pt x="76181" y="138989"/>
                    </a:lnTo>
                    <a:lnTo>
                      <a:pt x="43663" y="138989"/>
                    </a:lnTo>
                    <a:lnTo>
                      <a:pt x="43663" y="80467"/>
                    </a:lnTo>
                    <a:lnTo>
                      <a:pt x="0" y="0"/>
                    </a:lnTo>
                    <a:lnTo>
                      <a:pt x="37776" y="0"/>
                    </a:lnTo>
                    <a:lnTo>
                      <a:pt x="64294" y="52635"/>
                    </a:lnTo>
                    <a:lnTo>
                      <a:pt x="90640" y="0"/>
                    </a:lnTo>
                    <a:close/>
                  </a:path>
                </a:pathLst>
              </a:custGeom>
              <a:solidFill>
                <a:srgbClr val="FFFFFF"/>
              </a:solidFill>
              <a:ln w="5715" cap="flat">
                <a:noFill/>
                <a:prstDash val="solid"/>
                <a:miter/>
              </a:ln>
            </p:spPr>
            <p:txBody>
              <a:bodyPr rtlCol="0" anchor="ctr"/>
              <a:lstStyle/>
              <a:p>
                <a:endParaRPr lang="en-US"/>
              </a:p>
            </p:txBody>
          </p:sp>
        </p:grpSp>
        <p:sp>
          <p:nvSpPr>
            <p:cNvPr id="137" name="Freeform: Shape 136">
              <a:extLst>
                <a:ext uri="{FF2B5EF4-FFF2-40B4-BE49-F238E27FC236}">
                  <a16:creationId xmlns:a16="http://schemas.microsoft.com/office/drawing/2014/main" id="{72984F18-0462-41BD-B459-3CD12103E21C}"/>
                </a:ext>
              </a:extLst>
            </p:cNvPr>
            <p:cNvSpPr/>
            <p:nvPr/>
          </p:nvSpPr>
          <p:spPr>
            <a:xfrm>
              <a:off x="6222550" y="4624615"/>
              <a:ext cx="302895" cy="182880"/>
            </a:xfrm>
            <a:custGeom>
              <a:avLst/>
              <a:gdLst>
                <a:gd name="connsiteX0" fmla="*/ 303275 w 302895"/>
                <a:gd name="connsiteY0" fmla="*/ 53112 h 182880"/>
                <a:gd name="connsiteX1" fmla="*/ 255332 w 302895"/>
                <a:gd name="connsiteY1" fmla="*/ 139278 h 182880"/>
                <a:gd name="connsiteX2" fmla="*/ 255269 w 302895"/>
                <a:gd name="connsiteY2" fmla="*/ 139295 h 182880"/>
                <a:gd name="connsiteX3" fmla="*/ 87134 w 302895"/>
                <a:gd name="connsiteY3" fmla="*/ 183872 h 182880"/>
                <a:gd name="connsiteX4" fmla="*/ 2677 w 302895"/>
                <a:gd name="connsiteY4" fmla="*/ 132825 h 182880"/>
                <a:gd name="connsiteX5" fmla="*/ 2666 w 302895"/>
                <a:gd name="connsiteY5" fmla="*/ 132779 h 182880"/>
                <a:gd name="connsiteX6" fmla="*/ 2666 w 302895"/>
                <a:gd name="connsiteY6" fmla="*/ 132779 h 182880"/>
                <a:gd name="connsiteX7" fmla="*/ 50615 w 302895"/>
                <a:gd name="connsiteY7" fmla="*/ 46597 h 182880"/>
                <a:gd name="connsiteX8" fmla="*/ 218750 w 302895"/>
                <a:gd name="connsiteY8" fmla="*/ 2020 h 182880"/>
                <a:gd name="connsiteX9" fmla="*/ 303160 w 302895"/>
                <a:gd name="connsiteY9" fmla="*/ 53112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895" h="182880">
                  <a:moveTo>
                    <a:pt x="303275" y="53112"/>
                  </a:moveTo>
                  <a:cubicBezTo>
                    <a:pt x="313830" y="90145"/>
                    <a:pt x="292365" y="128722"/>
                    <a:pt x="255332" y="139278"/>
                  </a:cubicBezTo>
                  <a:cubicBezTo>
                    <a:pt x="255314" y="139283"/>
                    <a:pt x="255292" y="139289"/>
                    <a:pt x="255269" y="139295"/>
                  </a:cubicBezTo>
                  <a:lnTo>
                    <a:pt x="87134" y="183872"/>
                  </a:lnTo>
                  <a:cubicBezTo>
                    <a:pt x="49717" y="193096"/>
                    <a:pt x="11901" y="170241"/>
                    <a:pt x="2677" y="132825"/>
                  </a:cubicBezTo>
                  <a:cubicBezTo>
                    <a:pt x="2672" y="132808"/>
                    <a:pt x="2672" y="132797"/>
                    <a:pt x="2666" y="132779"/>
                  </a:cubicBezTo>
                  <a:lnTo>
                    <a:pt x="2666" y="132779"/>
                  </a:lnTo>
                  <a:cubicBezTo>
                    <a:pt x="-7833" y="95746"/>
                    <a:pt x="13610" y="57204"/>
                    <a:pt x="50615" y="46597"/>
                  </a:cubicBezTo>
                  <a:lnTo>
                    <a:pt x="218750" y="2020"/>
                  </a:lnTo>
                  <a:cubicBezTo>
                    <a:pt x="256160" y="-7141"/>
                    <a:pt x="293925" y="15719"/>
                    <a:pt x="303160" y="53112"/>
                  </a:cubicBezTo>
                  <a:close/>
                </a:path>
              </a:pathLst>
            </a:custGeom>
            <a:solidFill>
              <a:srgbClr val="EDA677"/>
            </a:solidFill>
            <a:ln w="571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6E063E7-8DFA-4558-A7DC-D22ADA6F8353}"/>
                </a:ext>
              </a:extLst>
            </p:cNvPr>
            <p:cNvSpPr/>
            <p:nvPr/>
          </p:nvSpPr>
          <p:spPr>
            <a:xfrm>
              <a:off x="6217939" y="4454632"/>
              <a:ext cx="302895" cy="182880"/>
            </a:xfrm>
            <a:custGeom>
              <a:avLst/>
              <a:gdLst>
                <a:gd name="connsiteX0" fmla="*/ 304228 w 302895"/>
                <a:gd name="connsiteY0" fmla="*/ 56846 h 182880"/>
                <a:gd name="connsiteX1" fmla="*/ 255308 w 302895"/>
                <a:gd name="connsiteY1" fmla="*/ 144686 h 182880"/>
                <a:gd name="connsiteX2" fmla="*/ 86487 w 302895"/>
                <a:gd name="connsiteY2" fmla="*/ 186348 h 182880"/>
                <a:gd name="connsiteX3" fmla="*/ 2305 w 302895"/>
                <a:gd name="connsiteY3" fmla="*/ 131370 h 182880"/>
                <a:gd name="connsiteX4" fmla="*/ 2305 w 302895"/>
                <a:gd name="connsiteY4" fmla="*/ 131370 h 182880"/>
                <a:gd name="connsiteX5" fmla="*/ 51225 w 302895"/>
                <a:gd name="connsiteY5" fmla="*/ 43530 h 182880"/>
                <a:gd name="connsiteX6" fmla="*/ 220047 w 302895"/>
                <a:gd name="connsiteY6" fmla="*/ 1868 h 182880"/>
                <a:gd name="connsiteX7" fmla="*/ 304228 w 302895"/>
                <a:gd name="connsiteY7" fmla="*/ 56846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895" h="182880">
                  <a:moveTo>
                    <a:pt x="304228" y="56846"/>
                  </a:moveTo>
                  <a:cubicBezTo>
                    <a:pt x="313944" y="96280"/>
                    <a:pt x="292055" y="135599"/>
                    <a:pt x="255308" y="144686"/>
                  </a:cubicBezTo>
                  <a:lnTo>
                    <a:pt x="86487" y="186348"/>
                  </a:lnTo>
                  <a:cubicBezTo>
                    <a:pt x="49682" y="195378"/>
                    <a:pt x="12192" y="170803"/>
                    <a:pt x="2305" y="131370"/>
                  </a:cubicBezTo>
                  <a:lnTo>
                    <a:pt x="2305" y="131370"/>
                  </a:lnTo>
                  <a:cubicBezTo>
                    <a:pt x="-7411" y="91936"/>
                    <a:pt x="14478" y="52617"/>
                    <a:pt x="51225" y="43530"/>
                  </a:cubicBezTo>
                  <a:lnTo>
                    <a:pt x="220047" y="1868"/>
                  </a:lnTo>
                  <a:cubicBezTo>
                    <a:pt x="256851" y="-7162"/>
                    <a:pt x="294342" y="17413"/>
                    <a:pt x="304228" y="56846"/>
                  </a:cubicBezTo>
                  <a:close/>
                </a:path>
              </a:pathLst>
            </a:custGeom>
            <a:solidFill>
              <a:srgbClr val="EDA677"/>
            </a:solidFill>
            <a:ln w="571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C598157-B827-4C48-9684-73093714CD9F}"/>
                </a:ext>
              </a:extLst>
            </p:cNvPr>
            <p:cNvSpPr/>
            <p:nvPr/>
          </p:nvSpPr>
          <p:spPr>
            <a:xfrm>
              <a:off x="5998634" y="4689071"/>
              <a:ext cx="1371600" cy="1388745"/>
            </a:xfrm>
            <a:custGeom>
              <a:avLst/>
              <a:gdLst>
                <a:gd name="connsiteX0" fmla="*/ 820085 w 1371600"/>
                <a:gd name="connsiteY0" fmla="*/ 66666 h 1388745"/>
                <a:gd name="connsiteX1" fmla="*/ 767735 w 1371600"/>
                <a:gd name="connsiteY1" fmla="*/ 160621 h 1388745"/>
                <a:gd name="connsiteX2" fmla="*/ 775451 w 1371600"/>
                <a:gd name="connsiteY2" fmla="*/ 173251 h 1388745"/>
                <a:gd name="connsiteX3" fmla="*/ 756019 w 1371600"/>
                <a:gd name="connsiteY3" fmla="*/ 185253 h 1388745"/>
                <a:gd name="connsiteX4" fmla="*/ 754648 w 1371600"/>
                <a:gd name="connsiteY4" fmla="*/ 183081 h 1388745"/>
                <a:gd name="connsiteX5" fmla="*/ 731788 w 1371600"/>
                <a:gd name="connsiteY5" fmla="*/ 146162 h 1388745"/>
                <a:gd name="connsiteX6" fmla="*/ 726644 w 1371600"/>
                <a:gd name="connsiteY6" fmla="*/ 137761 h 1388745"/>
                <a:gd name="connsiteX7" fmla="*/ 619088 w 1371600"/>
                <a:gd name="connsiteY7" fmla="*/ 142047 h 1388745"/>
                <a:gd name="connsiteX8" fmla="*/ 566681 w 1371600"/>
                <a:gd name="connsiteY8" fmla="*/ 236059 h 1388745"/>
                <a:gd name="connsiteX9" fmla="*/ 571882 w 1371600"/>
                <a:gd name="connsiteY9" fmla="*/ 244460 h 1388745"/>
                <a:gd name="connsiteX10" fmla="*/ 594742 w 1371600"/>
                <a:gd name="connsiteY10" fmla="*/ 281379 h 1388745"/>
                <a:gd name="connsiteX11" fmla="*/ 596057 w 1371600"/>
                <a:gd name="connsiteY11" fmla="*/ 283550 h 1388745"/>
                <a:gd name="connsiteX12" fmla="*/ 576625 w 1371600"/>
                <a:gd name="connsiteY12" fmla="*/ 295495 h 1388745"/>
                <a:gd name="connsiteX13" fmla="*/ 554166 w 1371600"/>
                <a:gd name="connsiteY13" fmla="*/ 258976 h 1388745"/>
                <a:gd name="connsiteX14" fmla="*/ 531306 w 1371600"/>
                <a:gd name="connsiteY14" fmla="*/ 221828 h 1388745"/>
                <a:gd name="connsiteX15" fmla="*/ 512960 w 1371600"/>
                <a:gd name="connsiteY15" fmla="*/ 191939 h 1388745"/>
                <a:gd name="connsiteX16" fmla="*/ 405404 w 1371600"/>
                <a:gd name="connsiteY16" fmla="*/ 196168 h 1388745"/>
                <a:gd name="connsiteX17" fmla="*/ 352998 w 1371600"/>
                <a:gd name="connsiteY17" fmla="*/ 290237 h 1388745"/>
                <a:gd name="connsiteX18" fmla="*/ 371686 w 1371600"/>
                <a:gd name="connsiteY18" fmla="*/ 320126 h 1388745"/>
                <a:gd name="connsiteX19" fmla="*/ 394546 w 1371600"/>
                <a:gd name="connsiteY19" fmla="*/ 357274 h 1388745"/>
                <a:gd name="connsiteX20" fmla="*/ 417006 w 1371600"/>
                <a:gd name="connsiteY20" fmla="*/ 393793 h 1388745"/>
                <a:gd name="connsiteX21" fmla="*/ 397518 w 1371600"/>
                <a:gd name="connsiteY21" fmla="*/ 405737 h 1388745"/>
                <a:gd name="connsiteX22" fmla="*/ 294990 w 1371600"/>
                <a:gd name="connsiteY22" fmla="*/ 238916 h 1388745"/>
                <a:gd name="connsiteX23" fmla="*/ 294990 w 1371600"/>
                <a:gd name="connsiteY23" fmla="*/ 238916 h 1388745"/>
                <a:gd name="connsiteX24" fmla="*/ 292762 w 1371600"/>
                <a:gd name="connsiteY24" fmla="*/ 234916 h 1388745"/>
                <a:gd name="connsiteX25" fmla="*/ 171546 w 1371600"/>
                <a:gd name="connsiteY25" fmla="*/ 38548 h 1388745"/>
                <a:gd name="connsiteX26" fmla="*/ 46959 w 1371600"/>
                <a:gd name="connsiteY26" fmla="*/ 15003 h 1388745"/>
                <a:gd name="connsiteX27" fmla="*/ 11641 w 1371600"/>
                <a:gd name="connsiteY27" fmla="*/ 136846 h 1388745"/>
                <a:gd name="connsiteX28" fmla="*/ 132856 w 1371600"/>
                <a:gd name="connsiteY28" fmla="*/ 333214 h 1388745"/>
                <a:gd name="connsiteX29" fmla="*/ 135485 w 1371600"/>
                <a:gd name="connsiteY29" fmla="*/ 336986 h 1388745"/>
                <a:gd name="connsiteX30" fmla="*/ 135485 w 1371600"/>
                <a:gd name="connsiteY30" fmla="*/ 336986 h 1388745"/>
                <a:gd name="connsiteX31" fmla="*/ 432665 w 1371600"/>
                <a:gd name="connsiteY31" fmla="*/ 820075 h 1388745"/>
                <a:gd name="connsiteX32" fmla="*/ 406947 w 1371600"/>
                <a:gd name="connsiteY32" fmla="*/ 835905 h 1388745"/>
                <a:gd name="connsiteX33" fmla="*/ 328880 w 1371600"/>
                <a:gd name="connsiteY33" fmla="*/ 708861 h 1388745"/>
                <a:gd name="connsiteX34" fmla="*/ 189760 w 1371600"/>
                <a:gd name="connsiteY34" fmla="*/ 676594 h 1388745"/>
                <a:gd name="connsiteX35" fmla="*/ 156802 w 1371600"/>
                <a:gd name="connsiteY35" fmla="*/ 814588 h 1388745"/>
                <a:gd name="connsiteX36" fmla="*/ 337110 w 1371600"/>
                <a:gd name="connsiteY36" fmla="*/ 1069077 h 1388745"/>
                <a:gd name="connsiteX37" fmla="*/ 425864 w 1371600"/>
                <a:gd name="connsiteY37" fmla="*/ 1122113 h 1388745"/>
                <a:gd name="connsiteX38" fmla="*/ 703613 w 1371600"/>
                <a:gd name="connsiteY38" fmla="*/ 1200179 h 1388745"/>
                <a:gd name="connsiteX39" fmla="*/ 819513 w 1371600"/>
                <a:gd name="connsiteY39" fmla="*/ 1392661 h 1388745"/>
                <a:gd name="connsiteX40" fmla="*/ 1377011 w 1371600"/>
                <a:gd name="connsiteY40" fmla="*/ 1086337 h 1388745"/>
                <a:gd name="connsiteX41" fmla="*/ 1191274 w 1371600"/>
                <a:gd name="connsiteY41" fmla="*/ 782927 h 1388745"/>
                <a:gd name="connsiteX42" fmla="*/ 1198932 w 1371600"/>
                <a:gd name="connsiteY42" fmla="*/ 592618 h 1388745"/>
                <a:gd name="connsiteX43" fmla="*/ 1019138 w 1371600"/>
                <a:gd name="connsiteY43" fmla="*/ 214856 h 1388745"/>
                <a:gd name="connsiteX44" fmla="*/ 993135 w 1371600"/>
                <a:gd name="connsiteY44" fmla="*/ 168679 h 1388745"/>
                <a:gd name="connsiteX45" fmla="*/ 967417 w 1371600"/>
                <a:gd name="connsiteY45" fmla="*/ 126845 h 1388745"/>
                <a:gd name="connsiteX46" fmla="*/ 960045 w 1371600"/>
                <a:gd name="connsiteY46" fmla="*/ 114844 h 1388745"/>
                <a:gd name="connsiteX47" fmla="*/ 942157 w 1371600"/>
                <a:gd name="connsiteY47" fmla="*/ 85754 h 1388745"/>
                <a:gd name="connsiteX48" fmla="*/ 927641 w 1371600"/>
                <a:gd name="connsiteY48" fmla="*/ 62094 h 1388745"/>
                <a:gd name="connsiteX49" fmla="*/ 820085 w 1371600"/>
                <a:gd name="connsiteY49" fmla="*/ 66666 h 138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71600" h="1388745">
                  <a:moveTo>
                    <a:pt x="820085" y="66666"/>
                  </a:moveTo>
                  <a:cubicBezTo>
                    <a:pt x="775908" y="93813"/>
                    <a:pt x="752476" y="135875"/>
                    <a:pt x="767735" y="160621"/>
                  </a:cubicBezTo>
                  <a:lnTo>
                    <a:pt x="775451" y="173251"/>
                  </a:lnTo>
                  <a:lnTo>
                    <a:pt x="756019" y="185253"/>
                  </a:lnTo>
                  <a:lnTo>
                    <a:pt x="754648" y="183081"/>
                  </a:lnTo>
                  <a:lnTo>
                    <a:pt x="731788" y="146162"/>
                  </a:lnTo>
                  <a:lnTo>
                    <a:pt x="726644" y="137761"/>
                  </a:lnTo>
                  <a:cubicBezTo>
                    <a:pt x="711442" y="113015"/>
                    <a:pt x="663265" y="114901"/>
                    <a:pt x="619088" y="142047"/>
                  </a:cubicBezTo>
                  <a:cubicBezTo>
                    <a:pt x="574911" y="169193"/>
                    <a:pt x="551480" y="211313"/>
                    <a:pt x="566681" y="236059"/>
                  </a:cubicBezTo>
                  <a:lnTo>
                    <a:pt x="571882" y="244460"/>
                  </a:lnTo>
                  <a:lnTo>
                    <a:pt x="594742" y="281379"/>
                  </a:lnTo>
                  <a:lnTo>
                    <a:pt x="596057" y="283550"/>
                  </a:lnTo>
                  <a:lnTo>
                    <a:pt x="576625" y="295495"/>
                  </a:lnTo>
                  <a:lnTo>
                    <a:pt x="554166" y="258976"/>
                  </a:lnTo>
                  <a:lnTo>
                    <a:pt x="531306" y="221828"/>
                  </a:lnTo>
                  <a:lnTo>
                    <a:pt x="512960" y="191939"/>
                  </a:lnTo>
                  <a:cubicBezTo>
                    <a:pt x="497701" y="167136"/>
                    <a:pt x="449524" y="169079"/>
                    <a:pt x="405404" y="196168"/>
                  </a:cubicBezTo>
                  <a:cubicBezTo>
                    <a:pt x="361284" y="223257"/>
                    <a:pt x="337739" y="265434"/>
                    <a:pt x="352998" y="290237"/>
                  </a:cubicBezTo>
                  <a:lnTo>
                    <a:pt x="371686" y="320126"/>
                  </a:lnTo>
                  <a:lnTo>
                    <a:pt x="394546" y="357274"/>
                  </a:lnTo>
                  <a:lnTo>
                    <a:pt x="417006" y="393793"/>
                  </a:lnTo>
                  <a:lnTo>
                    <a:pt x="397518" y="405737"/>
                  </a:lnTo>
                  <a:lnTo>
                    <a:pt x="294990" y="238916"/>
                  </a:lnTo>
                  <a:lnTo>
                    <a:pt x="294990" y="238916"/>
                  </a:lnTo>
                  <a:cubicBezTo>
                    <a:pt x="294190" y="237602"/>
                    <a:pt x="293562" y="236288"/>
                    <a:pt x="292762" y="234916"/>
                  </a:cubicBezTo>
                  <a:lnTo>
                    <a:pt x="171546" y="38548"/>
                  </a:lnTo>
                  <a:cubicBezTo>
                    <a:pt x="146857" y="-1457"/>
                    <a:pt x="91079" y="-12087"/>
                    <a:pt x="46959" y="15003"/>
                  </a:cubicBezTo>
                  <a:cubicBezTo>
                    <a:pt x="2840" y="42092"/>
                    <a:pt x="-13048" y="96727"/>
                    <a:pt x="11641" y="136846"/>
                  </a:cubicBezTo>
                  <a:lnTo>
                    <a:pt x="132856" y="333214"/>
                  </a:lnTo>
                  <a:cubicBezTo>
                    <a:pt x="133656" y="334528"/>
                    <a:pt x="134570" y="335728"/>
                    <a:pt x="135485" y="336986"/>
                  </a:cubicBezTo>
                  <a:lnTo>
                    <a:pt x="135485" y="336986"/>
                  </a:lnTo>
                  <a:lnTo>
                    <a:pt x="432665" y="820075"/>
                  </a:lnTo>
                  <a:lnTo>
                    <a:pt x="406947" y="835905"/>
                  </a:lnTo>
                  <a:lnTo>
                    <a:pt x="328880" y="708861"/>
                  </a:lnTo>
                  <a:cubicBezTo>
                    <a:pt x="299374" y="661535"/>
                    <a:pt x="237086" y="647087"/>
                    <a:pt x="189760" y="676594"/>
                  </a:cubicBezTo>
                  <a:cubicBezTo>
                    <a:pt x="142868" y="705826"/>
                    <a:pt x="128187" y="767320"/>
                    <a:pt x="156802" y="814588"/>
                  </a:cubicBezTo>
                  <a:lnTo>
                    <a:pt x="337110" y="1069077"/>
                  </a:lnTo>
                  <a:cubicBezTo>
                    <a:pt x="337110" y="1069077"/>
                    <a:pt x="389002" y="1121027"/>
                    <a:pt x="425864" y="1122113"/>
                  </a:cubicBezTo>
                  <a:lnTo>
                    <a:pt x="703613" y="1200179"/>
                  </a:lnTo>
                  <a:cubicBezTo>
                    <a:pt x="735160" y="1252415"/>
                    <a:pt x="775908" y="1320194"/>
                    <a:pt x="819513" y="1392661"/>
                  </a:cubicBezTo>
                  <a:lnTo>
                    <a:pt x="1377011" y="1086337"/>
                  </a:lnTo>
                  <a:cubicBezTo>
                    <a:pt x="1277913" y="925116"/>
                    <a:pt x="1191274" y="782927"/>
                    <a:pt x="1191274" y="782927"/>
                  </a:cubicBezTo>
                  <a:cubicBezTo>
                    <a:pt x="1193846" y="756638"/>
                    <a:pt x="1202132" y="632908"/>
                    <a:pt x="1198932" y="592618"/>
                  </a:cubicBezTo>
                  <a:cubicBezTo>
                    <a:pt x="1194931" y="542669"/>
                    <a:pt x="1111092" y="367847"/>
                    <a:pt x="1019138" y="214856"/>
                  </a:cubicBezTo>
                  <a:lnTo>
                    <a:pt x="993135" y="168679"/>
                  </a:lnTo>
                  <a:lnTo>
                    <a:pt x="967417" y="126845"/>
                  </a:lnTo>
                  <a:lnTo>
                    <a:pt x="960045" y="114844"/>
                  </a:lnTo>
                  <a:lnTo>
                    <a:pt x="942157" y="85754"/>
                  </a:lnTo>
                  <a:lnTo>
                    <a:pt x="927641" y="62094"/>
                  </a:lnTo>
                  <a:cubicBezTo>
                    <a:pt x="912439" y="37577"/>
                    <a:pt x="864262" y="39520"/>
                    <a:pt x="820085" y="66666"/>
                  </a:cubicBezTo>
                  <a:close/>
                </a:path>
              </a:pathLst>
            </a:custGeom>
            <a:solidFill>
              <a:srgbClr val="EDA677"/>
            </a:solidFill>
            <a:ln w="571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F02C2F2-733B-448E-9F5A-0421C52AE3EB}"/>
                </a:ext>
              </a:extLst>
            </p:cNvPr>
            <p:cNvSpPr/>
            <p:nvPr/>
          </p:nvSpPr>
          <p:spPr>
            <a:xfrm>
              <a:off x="6582175" y="5542007"/>
              <a:ext cx="1400175" cy="891540"/>
            </a:xfrm>
            <a:custGeom>
              <a:avLst/>
              <a:gdLst>
                <a:gd name="connsiteX0" fmla="*/ 1403090 w 1400175"/>
                <a:gd name="connsiteY0" fmla="*/ 892797 h 891540"/>
                <a:gd name="connsiteX1" fmla="*/ 854393 w 1400175"/>
                <a:gd name="connsiteY1" fmla="*/ 0 h 891540"/>
                <a:gd name="connsiteX2" fmla="*/ 0 w 1400175"/>
                <a:gd name="connsiteY2" fmla="*/ 525151 h 891540"/>
                <a:gd name="connsiteX3" fmla="*/ 225971 w 1400175"/>
                <a:gd name="connsiteY3" fmla="*/ 892797 h 891540"/>
                <a:gd name="connsiteX4" fmla="*/ 1403090 w 1400175"/>
                <a:gd name="connsiteY4" fmla="*/ 892797 h 891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75" h="891540">
                  <a:moveTo>
                    <a:pt x="1403090" y="892797"/>
                  </a:moveTo>
                  <a:lnTo>
                    <a:pt x="854393" y="0"/>
                  </a:lnTo>
                  <a:lnTo>
                    <a:pt x="0" y="525151"/>
                  </a:lnTo>
                  <a:lnTo>
                    <a:pt x="225971" y="892797"/>
                  </a:lnTo>
                  <a:lnTo>
                    <a:pt x="1403090" y="892797"/>
                  </a:lnTo>
                  <a:close/>
                </a:path>
              </a:pathLst>
            </a:custGeom>
            <a:solidFill>
              <a:srgbClr val="FFFFFF"/>
            </a:solidFill>
            <a:ln w="5715" cap="flat">
              <a:noFill/>
              <a:prstDash val="solid"/>
              <a:miter/>
            </a:ln>
          </p:spPr>
          <p:txBody>
            <a:bodyPr rtlCol="0" anchor="ctr"/>
            <a:lstStyle/>
            <a:p>
              <a:endParaRPr lang="en-US"/>
            </a:p>
          </p:txBody>
        </p:sp>
        <p:grpSp>
          <p:nvGrpSpPr>
            <p:cNvPr id="189" name="Group 188">
              <a:extLst>
                <a:ext uri="{FF2B5EF4-FFF2-40B4-BE49-F238E27FC236}">
                  <a16:creationId xmlns:a16="http://schemas.microsoft.com/office/drawing/2014/main" id="{4B57A8CF-4E96-48B3-9D4D-2BAE01B0F4BF}"/>
                </a:ext>
              </a:extLst>
            </p:cNvPr>
            <p:cNvGrpSpPr/>
            <p:nvPr/>
          </p:nvGrpSpPr>
          <p:grpSpPr>
            <a:xfrm>
              <a:off x="7188879" y="4305109"/>
              <a:ext cx="768554" cy="1483193"/>
              <a:chOff x="7188879" y="4305109"/>
              <a:chExt cx="768554" cy="1483193"/>
            </a:xfrm>
          </p:grpSpPr>
          <p:sp>
            <p:nvSpPr>
              <p:cNvPr id="56" name="Freeform: Shape 55">
                <a:extLst>
                  <a:ext uri="{FF2B5EF4-FFF2-40B4-BE49-F238E27FC236}">
                    <a16:creationId xmlns:a16="http://schemas.microsoft.com/office/drawing/2014/main" id="{A0481647-FD20-4C3E-82FD-FB7FBBA97A36}"/>
                  </a:ext>
                </a:extLst>
              </p:cNvPr>
              <p:cNvSpPr/>
              <p:nvPr/>
            </p:nvSpPr>
            <p:spPr>
              <a:xfrm>
                <a:off x="7600417" y="4764938"/>
                <a:ext cx="68580" cy="74295"/>
              </a:xfrm>
              <a:custGeom>
                <a:avLst/>
                <a:gdLst>
                  <a:gd name="connsiteX0" fmla="*/ 11030 w 68580"/>
                  <a:gd name="connsiteY0" fmla="*/ 78696 h 74295"/>
                  <a:gd name="connsiteX1" fmla="*/ 70409 w 68580"/>
                  <a:gd name="connsiteY1" fmla="*/ 9601 h 74295"/>
                  <a:gd name="connsiteX2" fmla="*/ 58979 w 68580"/>
                  <a:gd name="connsiteY2" fmla="*/ 0 h 74295"/>
                  <a:gd name="connsiteX3" fmla="*/ 0 w 68580"/>
                  <a:gd name="connsiteY3" fmla="*/ 68580 h 74295"/>
                </a:gdLst>
                <a:ahLst/>
                <a:cxnLst>
                  <a:cxn ang="0">
                    <a:pos x="connsiteX0" y="connsiteY0"/>
                  </a:cxn>
                  <a:cxn ang="0">
                    <a:pos x="connsiteX1" y="connsiteY1"/>
                  </a:cxn>
                  <a:cxn ang="0">
                    <a:pos x="connsiteX2" y="connsiteY2"/>
                  </a:cxn>
                  <a:cxn ang="0">
                    <a:pos x="connsiteX3" y="connsiteY3"/>
                  </a:cxn>
                </a:cxnLst>
                <a:rect l="l" t="t" r="r" b="b"/>
                <a:pathLst>
                  <a:path w="68580" h="74295">
                    <a:moveTo>
                      <a:pt x="11030" y="78696"/>
                    </a:moveTo>
                    <a:cubicBezTo>
                      <a:pt x="31204" y="56179"/>
                      <a:pt x="51035" y="32976"/>
                      <a:pt x="70409" y="9601"/>
                    </a:cubicBezTo>
                    <a:lnTo>
                      <a:pt x="58979" y="0"/>
                    </a:lnTo>
                    <a:cubicBezTo>
                      <a:pt x="39948" y="22860"/>
                      <a:pt x="20117" y="46234"/>
                      <a:pt x="0" y="68580"/>
                    </a:cubicBezTo>
                    <a:close/>
                  </a:path>
                </a:pathLst>
              </a:custGeom>
              <a:solidFill>
                <a:srgbClr val="FFFFFF"/>
              </a:solidFill>
              <a:ln w="571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9BC6A60-EF98-4329-B713-02A266A8DB5C}"/>
                  </a:ext>
                </a:extLst>
              </p:cNvPr>
              <p:cNvSpPr/>
              <p:nvPr/>
            </p:nvSpPr>
            <p:spPr>
              <a:xfrm>
                <a:off x="7715059" y="4620349"/>
                <a:ext cx="62865" cy="80010"/>
              </a:xfrm>
              <a:custGeom>
                <a:avLst/>
                <a:gdLst>
                  <a:gd name="connsiteX0" fmla="*/ 12116 w 62865"/>
                  <a:gd name="connsiteY0" fmla="*/ 82581 h 80010"/>
                  <a:gd name="connsiteX1" fmla="*/ 65208 w 62865"/>
                  <a:gd name="connsiteY1" fmla="*/ 8573 h 80010"/>
                  <a:gd name="connsiteX2" fmla="*/ 52750 w 62865"/>
                  <a:gd name="connsiteY2" fmla="*/ 0 h 80010"/>
                  <a:gd name="connsiteX3" fmla="*/ 0 w 62865"/>
                  <a:gd name="connsiteY3" fmla="*/ 73495 h 80010"/>
                </a:gdLst>
                <a:ahLst/>
                <a:cxnLst>
                  <a:cxn ang="0">
                    <a:pos x="connsiteX0" y="connsiteY0"/>
                  </a:cxn>
                  <a:cxn ang="0">
                    <a:pos x="connsiteX1" y="connsiteY1"/>
                  </a:cxn>
                  <a:cxn ang="0">
                    <a:pos x="connsiteX2" y="connsiteY2"/>
                  </a:cxn>
                  <a:cxn ang="0">
                    <a:pos x="connsiteX3" y="connsiteY3"/>
                  </a:cxn>
                </a:cxnLst>
                <a:rect l="l" t="t" r="r" b="b"/>
                <a:pathLst>
                  <a:path w="62865" h="80010">
                    <a:moveTo>
                      <a:pt x="12116" y="82581"/>
                    </a:moveTo>
                    <a:cubicBezTo>
                      <a:pt x="30233" y="58407"/>
                      <a:pt x="48120" y="33547"/>
                      <a:pt x="65208" y="8573"/>
                    </a:cubicBezTo>
                    <a:lnTo>
                      <a:pt x="52750" y="0"/>
                    </a:lnTo>
                    <a:cubicBezTo>
                      <a:pt x="35605" y="24746"/>
                      <a:pt x="18002" y="49549"/>
                      <a:pt x="0" y="73495"/>
                    </a:cubicBezTo>
                    <a:close/>
                  </a:path>
                </a:pathLst>
              </a:custGeom>
              <a:solidFill>
                <a:srgbClr val="FFFFFF"/>
              </a:solidFill>
              <a:ln w="571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3DD99A2-891B-4FEA-B4F1-E81C21419748}"/>
                  </a:ext>
                </a:extLst>
              </p:cNvPr>
              <p:cNvSpPr/>
              <p:nvPr/>
            </p:nvSpPr>
            <p:spPr>
              <a:xfrm>
                <a:off x="7817244" y="4466673"/>
                <a:ext cx="57150" cy="85725"/>
              </a:xfrm>
              <a:custGeom>
                <a:avLst/>
                <a:gdLst>
                  <a:gd name="connsiteX0" fmla="*/ 12859 w 57150"/>
                  <a:gd name="connsiteY0" fmla="*/ 85896 h 85725"/>
                  <a:gd name="connsiteX1" fmla="*/ 59322 w 57150"/>
                  <a:gd name="connsiteY1" fmla="*/ 7429 h 85725"/>
                  <a:gd name="connsiteX2" fmla="*/ 46120 w 57150"/>
                  <a:gd name="connsiteY2" fmla="*/ 0 h 85725"/>
                  <a:gd name="connsiteX3" fmla="*/ 0 w 57150"/>
                  <a:gd name="connsiteY3" fmla="*/ 77895 h 85725"/>
                </a:gdLst>
                <a:ahLst/>
                <a:cxnLst>
                  <a:cxn ang="0">
                    <a:pos x="connsiteX0" y="connsiteY0"/>
                  </a:cxn>
                  <a:cxn ang="0">
                    <a:pos x="connsiteX1" y="connsiteY1"/>
                  </a:cxn>
                  <a:cxn ang="0">
                    <a:pos x="connsiteX2" y="connsiteY2"/>
                  </a:cxn>
                  <a:cxn ang="0">
                    <a:pos x="connsiteX3" y="connsiteY3"/>
                  </a:cxn>
                </a:cxnLst>
                <a:rect l="l" t="t" r="r" b="b"/>
                <a:pathLst>
                  <a:path w="57150" h="85725">
                    <a:moveTo>
                      <a:pt x="12859" y="85896"/>
                    </a:moveTo>
                    <a:cubicBezTo>
                      <a:pt x="28861" y="60179"/>
                      <a:pt x="44463" y="33775"/>
                      <a:pt x="59322" y="7429"/>
                    </a:cubicBezTo>
                    <a:lnTo>
                      <a:pt x="46120" y="0"/>
                    </a:lnTo>
                    <a:cubicBezTo>
                      <a:pt x="31375" y="26175"/>
                      <a:pt x="15888" y="52406"/>
                      <a:pt x="0" y="77895"/>
                    </a:cubicBezTo>
                    <a:close/>
                  </a:path>
                </a:pathLst>
              </a:custGeom>
              <a:solidFill>
                <a:srgbClr val="FFFFFF"/>
              </a:solidFill>
              <a:ln w="571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8AFB4F2-9441-40C7-A116-F06E8DA81217}"/>
                  </a:ext>
                </a:extLst>
              </p:cNvPr>
              <p:cNvSpPr/>
              <p:nvPr/>
            </p:nvSpPr>
            <p:spPr>
              <a:xfrm>
                <a:off x="7188879" y="5133613"/>
                <a:ext cx="80010" cy="62865"/>
              </a:xfrm>
              <a:custGeom>
                <a:avLst/>
                <a:gdLst>
                  <a:gd name="connsiteX0" fmla="*/ 8230 w 80010"/>
                  <a:gd name="connsiteY0" fmla="*/ 63436 h 62865"/>
                  <a:gd name="connsiteX1" fmla="*/ 83496 w 80010"/>
                  <a:gd name="connsiteY1" fmla="*/ 12401 h 62865"/>
                  <a:gd name="connsiteX2" fmla="*/ 74752 w 80010"/>
                  <a:gd name="connsiteY2" fmla="*/ 0 h 62865"/>
                  <a:gd name="connsiteX3" fmla="*/ 0 w 80010"/>
                  <a:gd name="connsiteY3" fmla="*/ 50692 h 62865"/>
                </a:gdLst>
                <a:ahLst/>
                <a:cxnLst>
                  <a:cxn ang="0">
                    <a:pos x="connsiteX0" y="connsiteY0"/>
                  </a:cxn>
                  <a:cxn ang="0">
                    <a:pos x="connsiteX1" y="connsiteY1"/>
                  </a:cxn>
                  <a:cxn ang="0">
                    <a:pos x="connsiteX2" y="connsiteY2"/>
                  </a:cxn>
                  <a:cxn ang="0">
                    <a:pos x="connsiteX3" y="connsiteY3"/>
                  </a:cxn>
                </a:cxnLst>
                <a:rect l="l" t="t" r="r" b="b"/>
                <a:pathLst>
                  <a:path w="80010" h="62865">
                    <a:moveTo>
                      <a:pt x="8230" y="63436"/>
                    </a:moveTo>
                    <a:cubicBezTo>
                      <a:pt x="33547" y="47034"/>
                      <a:pt x="58865" y="29889"/>
                      <a:pt x="83496" y="12401"/>
                    </a:cubicBezTo>
                    <a:lnTo>
                      <a:pt x="74752" y="0"/>
                    </a:lnTo>
                    <a:cubicBezTo>
                      <a:pt x="50235" y="17431"/>
                      <a:pt x="25146" y="34290"/>
                      <a:pt x="0" y="50692"/>
                    </a:cubicBezTo>
                    <a:close/>
                  </a:path>
                </a:pathLst>
              </a:custGeom>
              <a:solidFill>
                <a:srgbClr val="FFFFFF"/>
              </a:solidFill>
              <a:ln w="571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BEE5AE8-8C2E-4330-B7A6-F04ACD0FB0F9}"/>
                  </a:ext>
                </a:extLst>
              </p:cNvPr>
              <p:cNvSpPr/>
              <p:nvPr/>
            </p:nvSpPr>
            <p:spPr>
              <a:xfrm>
                <a:off x="7905998" y="4305109"/>
                <a:ext cx="51435" cy="85725"/>
              </a:xfrm>
              <a:custGeom>
                <a:avLst/>
                <a:gdLst>
                  <a:gd name="connsiteX0" fmla="*/ 13487 w 51435"/>
                  <a:gd name="connsiteY0" fmla="*/ 88525 h 85725"/>
                  <a:gd name="connsiteX1" fmla="*/ 52864 w 51435"/>
                  <a:gd name="connsiteY1" fmla="*/ 6287 h 85725"/>
                  <a:gd name="connsiteX2" fmla="*/ 39033 w 51435"/>
                  <a:gd name="connsiteY2" fmla="*/ 0 h 85725"/>
                  <a:gd name="connsiteX3" fmla="*/ 0 w 51435"/>
                  <a:gd name="connsiteY3" fmla="*/ 81724 h 85725"/>
                </a:gdLst>
                <a:ahLst/>
                <a:cxnLst>
                  <a:cxn ang="0">
                    <a:pos x="connsiteX0" y="connsiteY0"/>
                  </a:cxn>
                  <a:cxn ang="0">
                    <a:pos x="connsiteX1" y="connsiteY1"/>
                  </a:cxn>
                  <a:cxn ang="0">
                    <a:pos x="connsiteX2" y="connsiteY2"/>
                  </a:cxn>
                  <a:cxn ang="0">
                    <a:pos x="connsiteX3" y="connsiteY3"/>
                  </a:cxn>
                </a:cxnLst>
                <a:rect l="l" t="t" r="r" b="b"/>
                <a:pathLst>
                  <a:path w="51435" h="85725">
                    <a:moveTo>
                      <a:pt x="13487" y="88525"/>
                    </a:moveTo>
                    <a:cubicBezTo>
                      <a:pt x="27203" y="61551"/>
                      <a:pt x="40405" y="33833"/>
                      <a:pt x="52864" y="6287"/>
                    </a:cubicBezTo>
                    <a:lnTo>
                      <a:pt x="39033" y="0"/>
                    </a:lnTo>
                    <a:cubicBezTo>
                      <a:pt x="26689" y="27432"/>
                      <a:pt x="13545" y="54864"/>
                      <a:pt x="0" y="81724"/>
                    </a:cubicBezTo>
                    <a:close/>
                  </a:path>
                </a:pathLst>
              </a:custGeom>
              <a:solidFill>
                <a:srgbClr val="FFFFFF"/>
              </a:solidFill>
              <a:ln w="571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A909C12-B70E-46E1-9044-AE98D0C41685}"/>
                  </a:ext>
                </a:extLst>
              </p:cNvPr>
              <p:cNvSpPr/>
              <p:nvPr/>
            </p:nvSpPr>
            <p:spPr>
              <a:xfrm>
                <a:off x="7336041" y="5022685"/>
                <a:ext cx="74295" cy="68580"/>
              </a:xfrm>
              <a:custGeom>
                <a:avLst/>
                <a:gdLst>
                  <a:gd name="connsiteX0" fmla="*/ 9315 w 74295"/>
                  <a:gd name="connsiteY0" fmla="*/ 68980 h 68580"/>
                  <a:gd name="connsiteX1" fmla="*/ 79839 w 74295"/>
                  <a:gd name="connsiteY1" fmla="*/ 11430 h 68580"/>
                  <a:gd name="connsiteX2" fmla="*/ 70009 w 74295"/>
                  <a:gd name="connsiteY2" fmla="*/ 0 h 68580"/>
                  <a:gd name="connsiteX3" fmla="*/ 0 w 74295"/>
                  <a:gd name="connsiteY3" fmla="*/ 57150 h 68580"/>
                </a:gdLst>
                <a:ahLst/>
                <a:cxnLst>
                  <a:cxn ang="0">
                    <a:pos x="connsiteX0" y="connsiteY0"/>
                  </a:cxn>
                  <a:cxn ang="0">
                    <a:pos x="connsiteX1" y="connsiteY1"/>
                  </a:cxn>
                  <a:cxn ang="0">
                    <a:pos x="connsiteX2" y="connsiteY2"/>
                  </a:cxn>
                  <a:cxn ang="0">
                    <a:pos x="connsiteX3" y="connsiteY3"/>
                  </a:cxn>
                </a:cxnLst>
                <a:rect l="l" t="t" r="r" b="b"/>
                <a:pathLst>
                  <a:path w="74295" h="68580">
                    <a:moveTo>
                      <a:pt x="9315" y="68980"/>
                    </a:moveTo>
                    <a:cubicBezTo>
                      <a:pt x="33090" y="50464"/>
                      <a:pt x="56807" y="31090"/>
                      <a:pt x="79839" y="11430"/>
                    </a:cubicBezTo>
                    <a:lnTo>
                      <a:pt x="70009" y="0"/>
                    </a:lnTo>
                    <a:cubicBezTo>
                      <a:pt x="47149" y="19546"/>
                      <a:pt x="23603" y="38748"/>
                      <a:pt x="0" y="57150"/>
                    </a:cubicBezTo>
                    <a:close/>
                  </a:path>
                </a:pathLst>
              </a:custGeom>
              <a:solidFill>
                <a:srgbClr val="FFFFFF"/>
              </a:solidFill>
              <a:ln w="571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47703C5-B8C9-4362-8B79-9D69610CED82}"/>
                  </a:ext>
                </a:extLst>
              </p:cNvPr>
              <p:cNvSpPr/>
              <p:nvPr/>
            </p:nvSpPr>
            <p:spPr>
              <a:xfrm>
                <a:off x="7473487" y="4899355"/>
                <a:ext cx="74295" cy="68580"/>
              </a:xfrm>
              <a:custGeom>
                <a:avLst/>
                <a:gdLst>
                  <a:gd name="connsiteX0" fmla="*/ 10344 w 74295"/>
                  <a:gd name="connsiteY0" fmla="*/ 74181 h 68580"/>
                  <a:gd name="connsiteX1" fmla="*/ 75552 w 74295"/>
                  <a:gd name="connsiteY1" fmla="*/ 10630 h 68580"/>
                  <a:gd name="connsiteX2" fmla="*/ 64751 w 74295"/>
                  <a:gd name="connsiteY2" fmla="*/ 0 h 68580"/>
                  <a:gd name="connsiteX3" fmla="*/ 0 w 74295"/>
                  <a:gd name="connsiteY3" fmla="*/ 62865 h 68580"/>
                </a:gdLst>
                <a:ahLst/>
                <a:cxnLst>
                  <a:cxn ang="0">
                    <a:pos x="connsiteX0" y="connsiteY0"/>
                  </a:cxn>
                  <a:cxn ang="0">
                    <a:pos x="connsiteX1" y="connsiteY1"/>
                  </a:cxn>
                  <a:cxn ang="0">
                    <a:pos x="connsiteX2" y="connsiteY2"/>
                  </a:cxn>
                  <a:cxn ang="0">
                    <a:pos x="connsiteX3" y="connsiteY3"/>
                  </a:cxn>
                </a:cxnLst>
                <a:rect l="l" t="t" r="r" b="b"/>
                <a:pathLst>
                  <a:path w="74295" h="68580">
                    <a:moveTo>
                      <a:pt x="10344" y="74181"/>
                    </a:moveTo>
                    <a:cubicBezTo>
                      <a:pt x="32461" y="53550"/>
                      <a:pt x="54407" y="32175"/>
                      <a:pt x="75552" y="10630"/>
                    </a:cubicBezTo>
                    <a:lnTo>
                      <a:pt x="64751" y="0"/>
                    </a:lnTo>
                    <a:cubicBezTo>
                      <a:pt x="43720" y="21374"/>
                      <a:pt x="21945" y="42634"/>
                      <a:pt x="0" y="62865"/>
                    </a:cubicBezTo>
                    <a:close/>
                  </a:path>
                </a:pathLst>
              </a:custGeom>
              <a:solidFill>
                <a:srgbClr val="FFFFFF"/>
              </a:solidFill>
              <a:ln w="571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DF2E659-6C5D-437F-A488-1FE2B32D54DD}"/>
                  </a:ext>
                </a:extLst>
              </p:cNvPr>
              <p:cNvSpPr/>
              <p:nvPr/>
            </p:nvSpPr>
            <p:spPr>
              <a:xfrm>
                <a:off x="7291879" y="5696862"/>
                <a:ext cx="91440" cy="91440"/>
              </a:xfrm>
              <a:custGeom>
                <a:avLst/>
                <a:gdLst>
                  <a:gd name="connsiteX0" fmla="*/ 67421 w 91440"/>
                  <a:gd name="connsiteY0" fmla="*/ 85975 h 91440"/>
                  <a:gd name="connsiteX1" fmla="*/ 85972 w 91440"/>
                  <a:gd name="connsiteY1" fmla="*/ 24025 h 91440"/>
                  <a:gd name="connsiteX2" fmla="*/ 24033 w 91440"/>
                  <a:gd name="connsiteY2" fmla="*/ 5485 h 91440"/>
                  <a:gd name="connsiteX3" fmla="*/ 5471 w 91440"/>
                  <a:gd name="connsiteY3" fmla="*/ 67401 h 91440"/>
                  <a:gd name="connsiteX4" fmla="*/ 67399 w 91440"/>
                  <a:gd name="connsiteY4" fmla="*/ 85975 h 91440"/>
                  <a:gd name="connsiteX5" fmla="*/ 67421 w 91440"/>
                  <a:gd name="connsiteY5" fmla="*/ 85975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 h="91440">
                    <a:moveTo>
                      <a:pt x="67421" y="85975"/>
                    </a:moveTo>
                    <a:cubicBezTo>
                      <a:pt x="89647" y="73974"/>
                      <a:pt x="97957" y="46256"/>
                      <a:pt x="85972" y="24025"/>
                    </a:cubicBezTo>
                    <a:cubicBezTo>
                      <a:pt x="73994" y="1810"/>
                      <a:pt x="46265" y="-6499"/>
                      <a:pt x="24033" y="5485"/>
                    </a:cubicBezTo>
                    <a:cubicBezTo>
                      <a:pt x="1813" y="17458"/>
                      <a:pt x="-6491" y="45170"/>
                      <a:pt x="5471" y="67401"/>
                    </a:cubicBezTo>
                    <a:cubicBezTo>
                      <a:pt x="17438" y="89633"/>
                      <a:pt x="45167" y="97976"/>
                      <a:pt x="67399" y="85975"/>
                    </a:cubicBezTo>
                    <a:cubicBezTo>
                      <a:pt x="67404" y="85975"/>
                      <a:pt x="67416" y="85975"/>
                      <a:pt x="67421" y="85975"/>
                    </a:cubicBezTo>
                    <a:close/>
                  </a:path>
                </a:pathLst>
              </a:custGeom>
              <a:solidFill>
                <a:srgbClr val="0E2A30"/>
              </a:solidFill>
              <a:ln w="5715" cap="flat">
                <a:noFill/>
                <a:prstDash val="solid"/>
                <a:miter/>
              </a:ln>
            </p:spPr>
            <p:txBody>
              <a:bodyPr rtlCol="0" anchor="ctr"/>
              <a:lstStyle/>
              <a:p>
                <a:endParaRPr lang="en-US"/>
              </a:p>
            </p:txBody>
          </p:sp>
        </p:grpSp>
        <p:sp>
          <p:nvSpPr>
            <p:cNvPr id="142" name="Freeform: Shape 141">
              <a:extLst>
                <a:ext uri="{FF2B5EF4-FFF2-40B4-BE49-F238E27FC236}">
                  <a16:creationId xmlns:a16="http://schemas.microsoft.com/office/drawing/2014/main" id="{2BE85A31-1828-43B4-A964-2B1EE92044A8}"/>
                </a:ext>
              </a:extLst>
            </p:cNvPr>
            <p:cNvSpPr/>
            <p:nvPr/>
          </p:nvSpPr>
          <p:spPr>
            <a:xfrm>
              <a:off x="6648926" y="5713686"/>
              <a:ext cx="1663065" cy="1143000"/>
            </a:xfrm>
            <a:custGeom>
              <a:avLst/>
              <a:gdLst>
                <a:gd name="connsiteX0" fmla="*/ 1663865 w 1663065"/>
                <a:gd name="connsiteY0" fmla="*/ 1144314 h 1143000"/>
                <a:gd name="connsiteX1" fmla="*/ 942861 w 1663065"/>
                <a:gd name="connsiteY1" fmla="*/ 0 h 1143000"/>
                <a:gd name="connsiteX2" fmla="*/ 0 w 1663065"/>
                <a:gd name="connsiteY2" fmla="*/ 579501 h 1143000"/>
                <a:gd name="connsiteX3" fmla="*/ 360902 w 1663065"/>
                <a:gd name="connsiteY3" fmla="*/ 1144314 h 1143000"/>
                <a:gd name="connsiteX4" fmla="*/ 1663865 w 1663065"/>
                <a:gd name="connsiteY4" fmla="*/ 1144314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065" h="1143000">
                  <a:moveTo>
                    <a:pt x="1663865" y="1144314"/>
                  </a:moveTo>
                  <a:lnTo>
                    <a:pt x="942861" y="0"/>
                  </a:lnTo>
                  <a:lnTo>
                    <a:pt x="0" y="579501"/>
                  </a:lnTo>
                  <a:lnTo>
                    <a:pt x="360902" y="1144314"/>
                  </a:lnTo>
                  <a:lnTo>
                    <a:pt x="1663865" y="1144314"/>
                  </a:lnTo>
                  <a:close/>
                </a:path>
              </a:pathLst>
            </a:custGeom>
            <a:solidFill>
              <a:schemeClr val="tx2">
                <a:lumMod val="50000"/>
              </a:schemeClr>
            </a:solidFill>
            <a:ln w="5715" cap="flat">
              <a:noFill/>
              <a:prstDash val="solid"/>
              <a:miter/>
            </a:ln>
          </p:spPr>
          <p:txBody>
            <a:bodyPr rtlCol="0" anchor="ctr"/>
            <a:lstStyle/>
            <a:p>
              <a:endParaRPr lang="en-US"/>
            </a:p>
          </p:txBody>
        </p:sp>
        <p:grpSp>
          <p:nvGrpSpPr>
            <p:cNvPr id="190" name="Group 189">
              <a:extLst>
                <a:ext uri="{FF2B5EF4-FFF2-40B4-BE49-F238E27FC236}">
                  <a16:creationId xmlns:a16="http://schemas.microsoft.com/office/drawing/2014/main" id="{8F3DBD63-05D1-4A59-95DC-1E15D39351AB}"/>
                </a:ext>
              </a:extLst>
            </p:cNvPr>
            <p:cNvGrpSpPr/>
            <p:nvPr/>
          </p:nvGrpSpPr>
          <p:grpSpPr>
            <a:xfrm>
              <a:off x="7167238" y="3110708"/>
              <a:ext cx="1482548" cy="858220"/>
              <a:chOff x="6845465" y="3471977"/>
              <a:chExt cx="647338" cy="374732"/>
            </a:xfrm>
          </p:grpSpPr>
          <p:sp>
            <p:nvSpPr>
              <p:cNvPr id="162" name="Freeform: Shape 161">
                <a:extLst>
                  <a:ext uri="{FF2B5EF4-FFF2-40B4-BE49-F238E27FC236}">
                    <a16:creationId xmlns:a16="http://schemas.microsoft.com/office/drawing/2014/main" id="{F4B75624-D952-49CA-9D3D-1C90D65CB89F}"/>
                  </a:ext>
                </a:extLst>
              </p:cNvPr>
              <p:cNvSpPr/>
              <p:nvPr/>
            </p:nvSpPr>
            <p:spPr>
              <a:xfrm>
                <a:off x="6887013" y="3520954"/>
                <a:ext cx="605790" cy="325755"/>
              </a:xfrm>
              <a:custGeom>
                <a:avLst/>
                <a:gdLst>
                  <a:gd name="connsiteX0" fmla="*/ 0 w 605790"/>
                  <a:gd name="connsiteY0" fmla="*/ 0 h 325755"/>
                  <a:gd name="connsiteX1" fmla="*/ 608190 w 605790"/>
                  <a:gd name="connsiteY1" fmla="*/ 0 h 325755"/>
                  <a:gd name="connsiteX2" fmla="*/ 608190 w 605790"/>
                  <a:gd name="connsiteY2" fmla="*/ 329298 h 325755"/>
                  <a:gd name="connsiteX3" fmla="*/ 0 w 605790"/>
                  <a:gd name="connsiteY3" fmla="*/ 329298 h 325755"/>
                </a:gdLst>
                <a:ahLst/>
                <a:cxnLst>
                  <a:cxn ang="0">
                    <a:pos x="connsiteX0" y="connsiteY0"/>
                  </a:cxn>
                  <a:cxn ang="0">
                    <a:pos x="connsiteX1" y="connsiteY1"/>
                  </a:cxn>
                  <a:cxn ang="0">
                    <a:pos x="connsiteX2" y="connsiteY2"/>
                  </a:cxn>
                  <a:cxn ang="0">
                    <a:pos x="connsiteX3" y="connsiteY3"/>
                  </a:cxn>
                </a:cxnLst>
                <a:rect l="l" t="t" r="r" b="b"/>
                <a:pathLst>
                  <a:path w="605790" h="325755">
                    <a:moveTo>
                      <a:pt x="0" y="0"/>
                    </a:moveTo>
                    <a:lnTo>
                      <a:pt x="608190" y="0"/>
                    </a:lnTo>
                    <a:lnTo>
                      <a:pt x="608190" y="329298"/>
                    </a:lnTo>
                    <a:lnTo>
                      <a:pt x="0" y="329298"/>
                    </a:lnTo>
                    <a:close/>
                  </a:path>
                </a:pathLst>
              </a:custGeom>
              <a:solidFill>
                <a:srgbClr val="FFC000"/>
              </a:solidFill>
              <a:ln w="571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E111DAD-F7E2-4DD1-8FC9-D5D93B05DC16}"/>
                  </a:ext>
                </a:extLst>
              </p:cNvPr>
              <p:cNvSpPr/>
              <p:nvPr/>
            </p:nvSpPr>
            <p:spPr>
              <a:xfrm>
                <a:off x="6904958" y="3537242"/>
                <a:ext cx="571500" cy="291465"/>
              </a:xfrm>
              <a:custGeom>
                <a:avLst/>
                <a:gdLst>
                  <a:gd name="connsiteX0" fmla="*/ 0 w 571500"/>
                  <a:gd name="connsiteY0" fmla="*/ 0 h 291465"/>
                  <a:gd name="connsiteX1" fmla="*/ 572300 w 571500"/>
                  <a:gd name="connsiteY1" fmla="*/ 0 h 291465"/>
                  <a:gd name="connsiteX2" fmla="*/ 572300 w 571500"/>
                  <a:gd name="connsiteY2" fmla="*/ 296723 h 291465"/>
                  <a:gd name="connsiteX3" fmla="*/ 0 w 571500"/>
                  <a:gd name="connsiteY3" fmla="*/ 296723 h 291465"/>
                </a:gdLst>
                <a:ahLst/>
                <a:cxnLst>
                  <a:cxn ang="0">
                    <a:pos x="connsiteX0" y="connsiteY0"/>
                  </a:cxn>
                  <a:cxn ang="0">
                    <a:pos x="connsiteX1" y="connsiteY1"/>
                  </a:cxn>
                  <a:cxn ang="0">
                    <a:pos x="connsiteX2" y="connsiteY2"/>
                  </a:cxn>
                  <a:cxn ang="0">
                    <a:pos x="connsiteX3" y="connsiteY3"/>
                  </a:cxn>
                </a:cxnLst>
                <a:rect l="l" t="t" r="r" b="b"/>
                <a:pathLst>
                  <a:path w="571500" h="291465">
                    <a:moveTo>
                      <a:pt x="0" y="0"/>
                    </a:moveTo>
                    <a:lnTo>
                      <a:pt x="572300" y="0"/>
                    </a:lnTo>
                    <a:lnTo>
                      <a:pt x="572300" y="296723"/>
                    </a:lnTo>
                    <a:lnTo>
                      <a:pt x="0" y="296723"/>
                    </a:lnTo>
                    <a:close/>
                  </a:path>
                </a:pathLst>
              </a:custGeom>
              <a:solidFill>
                <a:srgbClr val="FFFFFF"/>
              </a:solidFill>
              <a:ln w="571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7BDDAC7-8A36-43E7-8AF1-646C6C0C5B70}"/>
                  </a:ext>
                </a:extLst>
              </p:cNvPr>
              <p:cNvSpPr/>
              <p:nvPr/>
            </p:nvSpPr>
            <p:spPr>
              <a:xfrm>
                <a:off x="6919931" y="3550101"/>
                <a:ext cx="537210" cy="268605"/>
              </a:xfrm>
              <a:custGeom>
                <a:avLst/>
                <a:gdLst>
                  <a:gd name="connsiteX0" fmla="*/ 1143 w 537210"/>
                  <a:gd name="connsiteY0" fmla="*/ 191738 h 268605"/>
                  <a:gd name="connsiteX1" fmla="*/ 80639 w 537210"/>
                  <a:gd name="connsiteY1" fmla="*/ 271005 h 268605"/>
                  <a:gd name="connsiteX2" fmla="*/ 464573 w 537210"/>
                  <a:gd name="connsiteY2" fmla="*/ 271005 h 268605"/>
                  <a:gd name="connsiteX3" fmla="*/ 541954 w 537210"/>
                  <a:gd name="connsiteY3" fmla="*/ 193224 h 268605"/>
                  <a:gd name="connsiteX4" fmla="*/ 541954 w 537210"/>
                  <a:gd name="connsiteY4" fmla="*/ 79896 h 268605"/>
                  <a:gd name="connsiteX5" fmla="*/ 463144 w 537210"/>
                  <a:gd name="connsiteY5" fmla="*/ 457 h 268605"/>
                  <a:gd name="connsiteX6" fmla="*/ 463144 w 537210"/>
                  <a:gd name="connsiteY6" fmla="*/ 0 h 268605"/>
                  <a:gd name="connsiteX7" fmla="*/ 80239 w 537210"/>
                  <a:gd name="connsiteY7" fmla="*/ 0 h 268605"/>
                  <a:gd name="connsiteX8" fmla="*/ 80239 w 537210"/>
                  <a:gd name="connsiteY8" fmla="*/ 1886 h 268605"/>
                  <a:gd name="connsiteX9" fmla="*/ 743 w 537210"/>
                  <a:gd name="connsiteY9" fmla="*/ 81382 h 268605"/>
                  <a:gd name="connsiteX10" fmla="*/ 0 w 537210"/>
                  <a:gd name="connsiteY10" fmla="*/ 81382 h 268605"/>
                  <a:gd name="connsiteX11" fmla="*/ 0 w 537210"/>
                  <a:gd name="connsiteY11" fmla="*/ 191795 h 26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7210" h="268605">
                    <a:moveTo>
                      <a:pt x="1143" y="191738"/>
                    </a:moveTo>
                    <a:cubicBezTo>
                      <a:pt x="44840" y="192018"/>
                      <a:pt x="80233" y="227308"/>
                      <a:pt x="80639" y="271005"/>
                    </a:cubicBezTo>
                    <a:lnTo>
                      <a:pt x="464573" y="271005"/>
                    </a:lnTo>
                    <a:cubicBezTo>
                      <a:pt x="465727" y="228691"/>
                      <a:pt x="499645" y="194602"/>
                      <a:pt x="541954" y="193224"/>
                    </a:cubicBezTo>
                    <a:lnTo>
                      <a:pt x="541954" y="79896"/>
                    </a:lnTo>
                    <a:cubicBezTo>
                      <a:pt x="498457" y="79244"/>
                      <a:pt x="463447" y="43960"/>
                      <a:pt x="463144" y="457"/>
                    </a:cubicBezTo>
                    <a:lnTo>
                      <a:pt x="463144" y="0"/>
                    </a:lnTo>
                    <a:lnTo>
                      <a:pt x="80239" y="0"/>
                    </a:lnTo>
                    <a:cubicBezTo>
                      <a:pt x="80239" y="571"/>
                      <a:pt x="80239" y="1200"/>
                      <a:pt x="80239" y="1886"/>
                    </a:cubicBezTo>
                    <a:cubicBezTo>
                      <a:pt x="79959" y="45674"/>
                      <a:pt x="44531" y="81101"/>
                      <a:pt x="743" y="81382"/>
                    </a:cubicBezTo>
                    <a:lnTo>
                      <a:pt x="0" y="81382"/>
                    </a:lnTo>
                    <a:lnTo>
                      <a:pt x="0" y="191795"/>
                    </a:lnTo>
                    <a:close/>
                  </a:path>
                </a:pathLst>
              </a:custGeom>
              <a:solidFill>
                <a:srgbClr val="FFC000"/>
              </a:solidFill>
              <a:ln w="571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83E85CE-663F-4A16-8A74-A930A852E096}"/>
                  </a:ext>
                </a:extLst>
              </p:cNvPr>
              <p:cNvSpPr/>
              <p:nvPr/>
            </p:nvSpPr>
            <p:spPr>
              <a:xfrm>
                <a:off x="7094296" y="3588792"/>
                <a:ext cx="188595" cy="188595"/>
              </a:xfrm>
              <a:custGeom>
                <a:avLst/>
                <a:gdLst>
                  <a:gd name="connsiteX0" fmla="*/ 193510 w 188595"/>
                  <a:gd name="connsiteY0" fmla="*/ 96812 h 188595"/>
                  <a:gd name="connsiteX1" fmla="*/ 96812 w 188595"/>
                  <a:gd name="connsiteY1" fmla="*/ 0 h 188595"/>
                  <a:gd name="connsiteX2" fmla="*/ 0 w 188595"/>
                  <a:gd name="connsiteY2" fmla="*/ 96698 h 188595"/>
                  <a:gd name="connsiteX3" fmla="*/ 96698 w 188595"/>
                  <a:gd name="connsiteY3" fmla="*/ 193510 h 188595"/>
                  <a:gd name="connsiteX4" fmla="*/ 96812 w 188595"/>
                  <a:gd name="connsiteY4" fmla="*/ 193510 h 188595"/>
                  <a:gd name="connsiteX5" fmla="*/ 193510 w 188595"/>
                  <a:gd name="connsiteY5" fmla="*/ 96812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595" h="188595">
                    <a:moveTo>
                      <a:pt x="193510" y="96812"/>
                    </a:moveTo>
                    <a:cubicBezTo>
                      <a:pt x="193538" y="43377"/>
                      <a:pt x="150247" y="34"/>
                      <a:pt x="96812" y="0"/>
                    </a:cubicBezTo>
                    <a:cubicBezTo>
                      <a:pt x="43377" y="-29"/>
                      <a:pt x="34" y="43263"/>
                      <a:pt x="0" y="96698"/>
                    </a:cubicBezTo>
                    <a:cubicBezTo>
                      <a:pt x="-34" y="150133"/>
                      <a:pt x="43263" y="193476"/>
                      <a:pt x="96698" y="193510"/>
                    </a:cubicBezTo>
                    <a:cubicBezTo>
                      <a:pt x="96738" y="193510"/>
                      <a:pt x="96772" y="193510"/>
                      <a:pt x="96812" y="193510"/>
                    </a:cubicBezTo>
                    <a:cubicBezTo>
                      <a:pt x="150190" y="193447"/>
                      <a:pt x="193447" y="150190"/>
                      <a:pt x="193510" y="96812"/>
                    </a:cubicBezTo>
                    <a:close/>
                  </a:path>
                </a:pathLst>
              </a:custGeom>
              <a:solidFill>
                <a:srgbClr val="FFFFFF"/>
              </a:solidFill>
              <a:ln w="571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3A4AD71-8F6F-4986-A893-C8BAED2C7DB2}"/>
                  </a:ext>
                </a:extLst>
              </p:cNvPr>
              <p:cNvSpPr/>
              <p:nvPr/>
            </p:nvSpPr>
            <p:spPr>
              <a:xfrm>
                <a:off x="7102983" y="3598678"/>
                <a:ext cx="171450" cy="171450"/>
              </a:xfrm>
              <a:custGeom>
                <a:avLst/>
                <a:gdLst>
                  <a:gd name="connsiteX0" fmla="*/ 0 w 171450"/>
                  <a:gd name="connsiteY0" fmla="*/ 87497 h 171450"/>
                  <a:gd name="connsiteX1" fmla="*/ 87497 w 171450"/>
                  <a:gd name="connsiteY1" fmla="*/ 0 h 171450"/>
                  <a:gd name="connsiteX2" fmla="*/ 174993 w 171450"/>
                  <a:gd name="connsiteY2" fmla="*/ 87497 h 171450"/>
                  <a:gd name="connsiteX3" fmla="*/ 87497 w 171450"/>
                  <a:gd name="connsiteY3" fmla="*/ 174993 h 171450"/>
                  <a:gd name="connsiteX4" fmla="*/ 0 w 171450"/>
                  <a:gd name="connsiteY4" fmla="*/ 87611 h 171450"/>
                  <a:gd name="connsiteX5" fmla="*/ 0 w 171450"/>
                  <a:gd name="connsiteY5" fmla="*/ 8749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71450">
                    <a:moveTo>
                      <a:pt x="0" y="87497"/>
                    </a:moveTo>
                    <a:cubicBezTo>
                      <a:pt x="0" y="39171"/>
                      <a:pt x="39176" y="0"/>
                      <a:pt x="87497" y="0"/>
                    </a:cubicBezTo>
                    <a:cubicBezTo>
                      <a:pt x="135823" y="0"/>
                      <a:pt x="174993" y="39171"/>
                      <a:pt x="174993" y="87497"/>
                    </a:cubicBezTo>
                    <a:cubicBezTo>
                      <a:pt x="174993" y="135823"/>
                      <a:pt x="135823" y="174993"/>
                      <a:pt x="87497" y="174993"/>
                    </a:cubicBezTo>
                    <a:cubicBezTo>
                      <a:pt x="39205" y="175027"/>
                      <a:pt x="34" y="135903"/>
                      <a:pt x="0" y="87611"/>
                    </a:cubicBezTo>
                    <a:cubicBezTo>
                      <a:pt x="0" y="87571"/>
                      <a:pt x="0" y="87537"/>
                      <a:pt x="0" y="87497"/>
                    </a:cubicBezTo>
                    <a:close/>
                  </a:path>
                </a:pathLst>
              </a:custGeom>
              <a:solidFill>
                <a:srgbClr val="2FA9BC"/>
              </a:solidFill>
              <a:ln w="571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9DA85782-0383-4D49-8BF0-CD9B11F54EB9}"/>
                  </a:ext>
                </a:extLst>
              </p:cNvPr>
              <p:cNvSpPr/>
              <p:nvPr/>
            </p:nvSpPr>
            <p:spPr>
              <a:xfrm>
                <a:off x="7314838" y="3679374"/>
                <a:ext cx="40005" cy="11430"/>
              </a:xfrm>
              <a:custGeom>
                <a:avLst/>
                <a:gdLst>
                  <a:gd name="connsiteX0" fmla="*/ 0 w 40005"/>
                  <a:gd name="connsiteY0" fmla="*/ 0 h 11430"/>
                  <a:gd name="connsiteX1" fmla="*/ 44349 w 40005"/>
                  <a:gd name="connsiteY1" fmla="*/ 0 h 11430"/>
                  <a:gd name="connsiteX2" fmla="*/ 44349 w 40005"/>
                  <a:gd name="connsiteY2" fmla="*/ 12459 h 11430"/>
                  <a:gd name="connsiteX3" fmla="*/ 0 w 40005"/>
                  <a:gd name="connsiteY3" fmla="*/ 12459 h 11430"/>
                </a:gdLst>
                <a:ahLst/>
                <a:cxnLst>
                  <a:cxn ang="0">
                    <a:pos x="connsiteX0" y="connsiteY0"/>
                  </a:cxn>
                  <a:cxn ang="0">
                    <a:pos x="connsiteX1" y="connsiteY1"/>
                  </a:cxn>
                  <a:cxn ang="0">
                    <a:pos x="connsiteX2" y="connsiteY2"/>
                  </a:cxn>
                  <a:cxn ang="0">
                    <a:pos x="connsiteX3" y="connsiteY3"/>
                  </a:cxn>
                </a:cxnLst>
                <a:rect l="l" t="t" r="r" b="b"/>
                <a:pathLst>
                  <a:path w="40005" h="11430">
                    <a:moveTo>
                      <a:pt x="0" y="0"/>
                    </a:moveTo>
                    <a:lnTo>
                      <a:pt x="44349" y="0"/>
                    </a:lnTo>
                    <a:lnTo>
                      <a:pt x="44349" y="12459"/>
                    </a:lnTo>
                    <a:lnTo>
                      <a:pt x="0" y="12459"/>
                    </a:lnTo>
                    <a:close/>
                  </a:path>
                </a:pathLst>
              </a:custGeom>
              <a:solidFill>
                <a:srgbClr val="FFFFFF"/>
              </a:solidFill>
              <a:ln w="571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D0ACB4B-1D9D-4441-BDCC-526122B55235}"/>
                  </a:ext>
                </a:extLst>
              </p:cNvPr>
              <p:cNvSpPr/>
              <p:nvPr/>
            </p:nvSpPr>
            <p:spPr>
              <a:xfrm>
                <a:off x="7375188" y="3679374"/>
                <a:ext cx="40005" cy="11430"/>
              </a:xfrm>
              <a:custGeom>
                <a:avLst/>
                <a:gdLst>
                  <a:gd name="connsiteX0" fmla="*/ 0 w 40005"/>
                  <a:gd name="connsiteY0" fmla="*/ 0 h 11430"/>
                  <a:gd name="connsiteX1" fmla="*/ 44406 w 40005"/>
                  <a:gd name="connsiteY1" fmla="*/ 0 h 11430"/>
                  <a:gd name="connsiteX2" fmla="*/ 44406 w 40005"/>
                  <a:gd name="connsiteY2" fmla="*/ 12459 h 11430"/>
                  <a:gd name="connsiteX3" fmla="*/ 0 w 40005"/>
                  <a:gd name="connsiteY3" fmla="*/ 12459 h 11430"/>
                </a:gdLst>
                <a:ahLst/>
                <a:cxnLst>
                  <a:cxn ang="0">
                    <a:pos x="connsiteX0" y="connsiteY0"/>
                  </a:cxn>
                  <a:cxn ang="0">
                    <a:pos x="connsiteX1" y="connsiteY1"/>
                  </a:cxn>
                  <a:cxn ang="0">
                    <a:pos x="connsiteX2" y="connsiteY2"/>
                  </a:cxn>
                  <a:cxn ang="0">
                    <a:pos x="connsiteX3" y="connsiteY3"/>
                  </a:cxn>
                </a:cxnLst>
                <a:rect l="l" t="t" r="r" b="b"/>
                <a:pathLst>
                  <a:path w="40005" h="11430">
                    <a:moveTo>
                      <a:pt x="0" y="0"/>
                    </a:moveTo>
                    <a:lnTo>
                      <a:pt x="44406" y="0"/>
                    </a:lnTo>
                    <a:lnTo>
                      <a:pt x="44406" y="12459"/>
                    </a:lnTo>
                    <a:lnTo>
                      <a:pt x="0" y="12459"/>
                    </a:lnTo>
                    <a:close/>
                  </a:path>
                </a:pathLst>
              </a:custGeom>
              <a:solidFill>
                <a:srgbClr val="FFFFFF"/>
              </a:solidFill>
              <a:ln w="571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4098673-6801-46D1-B045-A317966155AF}"/>
                  </a:ext>
                </a:extLst>
              </p:cNvPr>
              <p:cNvSpPr/>
              <p:nvPr/>
            </p:nvSpPr>
            <p:spPr>
              <a:xfrm>
                <a:off x="6968795" y="3679374"/>
                <a:ext cx="40005" cy="11430"/>
              </a:xfrm>
              <a:custGeom>
                <a:avLst/>
                <a:gdLst>
                  <a:gd name="connsiteX0" fmla="*/ 0 w 40005"/>
                  <a:gd name="connsiteY0" fmla="*/ 0 h 11430"/>
                  <a:gd name="connsiteX1" fmla="*/ 44348 w 40005"/>
                  <a:gd name="connsiteY1" fmla="*/ 0 h 11430"/>
                  <a:gd name="connsiteX2" fmla="*/ 44348 w 40005"/>
                  <a:gd name="connsiteY2" fmla="*/ 12459 h 11430"/>
                  <a:gd name="connsiteX3" fmla="*/ 0 w 40005"/>
                  <a:gd name="connsiteY3" fmla="*/ 12459 h 11430"/>
                </a:gdLst>
                <a:ahLst/>
                <a:cxnLst>
                  <a:cxn ang="0">
                    <a:pos x="connsiteX0" y="connsiteY0"/>
                  </a:cxn>
                  <a:cxn ang="0">
                    <a:pos x="connsiteX1" y="connsiteY1"/>
                  </a:cxn>
                  <a:cxn ang="0">
                    <a:pos x="connsiteX2" y="connsiteY2"/>
                  </a:cxn>
                  <a:cxn ang="0">
                    <a:pos x="connsiteX3" y="connsiteY3"/>
                  </a:cxn>
                </a:cxnLst>
                <a:rect l="l" t="t" r="r" b="b"/>
                <a:pathLst>
                  <a:path w="40005" h="11430">
                    <a:moveTo>
                      <a:pt x="0" y="0"/>
                    </a:moveTo>
                    <a:lnTo>
                      <a:pt x="44348" y="0"/>
                    </a:lnTo>
                    <a:lnTo>
                      <a:pt x="44348" y="12459"/>
                    </a:lnTo>
                    <a:lnTo>
                      <a:pt x="0" y="12459"/>
                    </a:lnTo>
                    <a:close/>
                  </a:path>
                </a:pathLst>
              </a:custGeom>
              <a:solidFill>
                <a:srgbClr val="FFFFFF"/>
              </a:solidFill>
              <a:ln w="571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2CB4EA0-58B3-4860-8CCB-DCF7D0CE0585}"/>
                  </a:ext>
                </a:extLst>
              </p:cNvPr>
              <p:cNvSpPr/>
              <p:nvPr/>
            </p:nvSpPr>
            <p:spPr>
              <a:xfrm>
                <a:off x="7029145" y="3679374"/>
                <a:ext cx="40005" cy="11430"/>
              </a:xfrm>
              <a:custGeom>
                <a:avLst/>
                <a:gdLst>
                  <a:gd name="connsiteX0" fmla="*/ 0 w 40005"/>
                  <a:gd name="connsiteY0" fmla="*/ 0 h 11430"/>
                  <a:gd name="connsiteX1" fmla="*/ 44349 w 40005"/>
                  <a:gd name="connsiteY1" fmla="*/ 0 h 11430"/>
                  <a:gd name="connsiteX2" fmla="*/ 44349 w 40005"/>
                  <a:gd name="connsiteY2" fmla="*/ 12459 h 11430"/>
                  <a:gd name="connsiteX3" fmla="*/ 0 w 40005"/>
                  <a:gd name="connsiteY3" fmla="*/ 12459 h 11430"/>
                </a:gdLst>
                <a:ahLst/>
                <a:cxnLst>
                  <a:cxn ang="0">
                    <a:pos x="connsiteX0" y="connsiteY0"/>
                  </a:cxn>
                  <a:cxn ang="0">
                    <a:pos x="connsiteX1" y="connsiteY1"/>
                  </a:cxn>
                  <a:cxn ang="0">
                    <a:pos x="connsiteX2" y="connsiteY2"/>
                  </a:cxn>
                  <a:cxn ang="0">
                    <a:pos x="connsiteX3" y="connsiteY3"/>
                  </a:cxn>
                </a:cxnLst>
                <a:rect l="l" t="t" r="r" b="b"/>
                <a:pathLst>
                  <a:path w="40005" h="11430">
                    <a:moveTo>
                      <a:pt x="0" y="0"/>
                    </a:moveTo>
                    <a:lnTo>
                      <a:pt x="44349" y="0"/>
                    </a:lnTo>
                    <a:lnTo>
                      <a:pt x="44349" y="12459"/>
                    </a:lnTo>
                    <a:lnTo>
                      <a:pt x="0" y="12459"/>
                    </a:lnTo>
                    <a:close/>
                  </a:path>
                </a:pathLst>
              </a:custGeom>
              <a:solidFill>
                <a:srgbClr val="FFFFFF"/>
              </a:solidFill>
              <a:ln w="571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03DD0A9E-6CDA-46B9-B6EB-414DEF095599}"/>
                  </a:ext>
                </a:extLst>
              </p:cNvPr>
              <p:cNvSpPr/>
              <p:nvPr/>
            </p:nvSpPr>
            <p:spPr>
              <a:xfrm>
                <a:off x="6845465" y="3471977"/>
                <a:ext cx="605790" cy="325755"/>
              </a:xfrm>
              <a:custGeom>
                <a:avLst/>
                <a:gdLst>
                  <a:gd name="connsiteX0" fmla="*/ 0 w 605790"/>
                  <a:gd name="connsiteY0" fmla="*/ 0 h 325755"/>
                  <a:gd name="connsiteX1" fmla="*/ 608248 w 605790"/>
                  <a:gd name="connsiteY1" fmla="*/ 0 h 325755"/>
                  <a:gd name="connsiteX2" fmla="*/ 608248 w 605790"/>
                  <a:gd name="connsiteY2" fmla="*/ 329298 h 325755"/>
                  <a:gd name="connsiteX3" fmla="*/ 0 w 605790"/>
                  <a:gd name="connsiteY3" fmla="*/ 329298 h 325755"/>
                </a:gdLst>
                <a:ahLst/>
                <a:cxnLst>
                  <a:cxn ang="0">
                    <a:pos x="connsiteX0" y="connsiteY0"/>
                  </a:cxn>
                  <a:cxn ang="0">
                    <a:pos x="connsiteX1" y="connsiteY1"/>
                  </a:cxn>
                  <a:cxn ang="0">
                    <a:pos x="connsiteX2" y="connsiteY2"/>
                  </a:cxn>
                  <a:cxn ang="0">
                    <a:pos x="connsiteX3" y="connsiteY3"/>
                  </a:cxn>
                </a:cxnLst>
                <a:rect l="l" t="t" r="r" b="b"/>
                <a:pathLst>
                  <a:path w="605790" h="325755">
                    <a:moveTo>
                      <a:pt x="0" y="0"/>
                    </a:moveTo>
                    <a:lnTo>
                      <a:pt x="608248" y="0"/>
                    </a:lnTo>
                    <a:lnTo>
                      <a:pt x="608248" y="329298"/>
                    </a:lnTo>
                    <a:lnTo>
                      <a:pt x="0" y="329298"/>
                    </a:lnTo>
                    <a:close/>
                  </a:path>
                </a:pathLst>
              </a:custGeom>
              <a:solidFill>
                <a:srgbClr val="FFC000"/>
              </a:solidFill>
              <a:ln w="571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757C2A83-6FC0-4EE9-85C6-066E0040B45D}"/>
                  </a:ext>
                </a:extLst>
              </p:cNvPr>
              <p:cNvSpPr/>
              <p:nvPr/>
            </p:nvSpPr>
            <p:spPr>
              <a:xfrm>
                <a:off x="6863410" y="3488265"/>
                <a:ext cx="571500" cy="291465"/>
              </a:xfrm>
              <a:custGeom>
                <a:avLst/>
                <a:gdLst>
                  <a:gd name="connsiteX0" fmla="*/ 0 w 571500"/>
                  <a:gd name="connsiteY0" fmla="*/ 0 h 291465"/>
                  <a:gd name="connsiteX1" fmla="*/ 572300 w 571500"/>
                  <a:gd name="connsiteY1" fmla="*/ 0 h 291465"/>
                  <a:gd name="connsiteX2" fmla="*/ 572300 w 571500"/>
                  <a:gd name="connsiteY2" fmla="*/ 296723 h 291465"/>
                  <a:gd name="connsiteX3" fmla="*/ 0 w 571500"/>
                  <a:gd name="connsiteY3" fmla="*/ 296723 h 291465"/>
                </a:gdLst>
                <a:ahLst/>
                <a:cxnLst>
                  <a:cxn ang="0">
                    <a:pos x="connsiteX0" y="connsiteY0"/>
                  </a:cxn>
                  <a:cxn ang="0">
                    <a:pos x="connsiteX1" y="connsiteY1"/>
                  </a:cxn>
                  <a:cxn ang="0">
                    <a:pos x="connsiteX2" y="connsiteY2"/>
                  </a:cxn>
                  <a:cxn ang="0">
                    <a:pos x="connsiteX3" y="connsiteY3"/>
                  </a:cxn>
                </a:cxnLst>
                <a:rect l="l" t="t" r="r" b="b"/>
                <a:pathLst>
                  <a:path w="571500" h="291465">
                    <a:moveTo>
                      <a:pt x="0" y="0"/>
                    </a:moveTo>
                    <a:lnTo>
                      <a:pt x="572300" y="0"/>
                    </a:lnTo>
                    <a:lnTo>
                      <a:pt x="572300" y="296723"/>
                    </a:lnTo>
                    <a:lnTo>
                      <a:pt x="0" y="296723"/>
                    </a:lnTo>
                    <a:close/>
                  </a:path>
                </a:pathLst>
              </a:custGeom>
              <a:solidFill>
                <a:srgbClr val="FFFFFF"/>
              </a:solidFill>
              <a:ln w="571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DD3FA7B-BFD2-4F19-BB80-537E1CCF47A8}"/>
                  </a:ext>
                </a:extLst>
              </p:cNvPr>
              <p:cNvSpPr/>
              <p:nvPr/>
            </p:nvSpPr>
            <p:spPr>
              <a:xfrm>
                <a:off x="6878955" y="3501123"/>
                <a:ext cx="537210" cy="268605"/>
              </a:xfrm>
              <a:custGeom>
                <a:avLst/>
                <a:gdLst>
                  <a:gd name="connsiteX0" fmla="*/ 571 w 537210"/>
                  <a:gd name="connsiteY0" fmla="*/ 191681 h 268605"/>
                  <a:gd name="connsiteX1" fmla="*/ 80010 w 537210"/>
                  <a:gd name="connsiteY1" fmla="*/ 271062 h 268605"/>
                  <a:gd name="connsiteX2" fmla="*/ 463944 w 537210"/>
                  <a:gd name="connsiteY2" fmla="*/ 271062 h 268605"/>
                  <a:gd name="connsiteX3" fmla="*/ 541325 w 537210"/>
                  <a:gd name="connsiteY3" fmla="*/ 193224 h 268605"/>
                  <a:gd name="connsiteX4" fmla="*/ 541325 w 537210"/>
                  <a:gd name="connsiteY4" fmla="*/ 79953 h 268605"/>
                  <a:gd name="connsiteX5" fmla="*/ 462515 w 537210"/>
                  <a:gd name="connsiteY5" fmla="*/ 457 h 268605"/>
                  <a:gd name="connsiteX6" fmla="*/ 462515 w 537210"/>
                  <a:gd name="connsiteY6" fmla="*/ 0 h 268605"/>
                  <a:gd name="connsiteX7" fmla="*/ 80010 w 537210"/>
                  <a:gd name="connsiteY7" fmla="*/ 0 h 268605"/>
                  <a:gd name="connsiteX8" fmla="*/ 80010 w 537210"/>
                  <a:gd name="connsiteY8" fmla="*/ 1886 h 268605"/>
                  <a:gd name="connsiteX9" fmla="*/ 515 w 537210"/>
                  <a:gd name="connsiteY9" fmla="*/ 81382 h 268605"/>
                  <a:gd name="connsiteX10" fmla="*/ 0 w 537210"/>
                  <a:gd name="connsiteY10" fmla="*/ 81382 h 268605"/>
                  <a:gd name="connsiteX11" fmla="*/ 0 w 537210"/>
                  <a:gd name="connsiteY11" fmla="*/ 191795 h 26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7210" h="268605">
                    <a:moveTo>
                      <a:pt x="571" y="191681"/>
                    </a:moveTo>
                    <a:cubicBezTo>
                      <a:pt x="44228" y="192144"/>
                      <a:pt x="79513" y="227406"/>
                      <a:pt x="80010" y="271062"/>
                    </a:cubicBezTo>
                    <a:lnTo>
                      <a:pt x="463944" y="271062"/>
                    </a:lnTo>
                    <a:cubicBezTo>
                      <a:pt x="465070" y="228726"/>
                      <a:pt x="498994" y="194602"/>
                      <a:pt x="541325" y="193224"/>
                    </a:cubicBezTo>
                    <a:lnTo>
                      <a:pt x="541325" y="79953"/>
                    </a:lnTo>
                    <a:cubicBezTo>
                      <a:pt x="497805" y="79301"/>
                      <a:pt x="462789" y="43983"/>
                      <a:pt x="462515" y="457"/>
                    </a:cubicBezTo>
                    <a:lnTo>
                      <a:pt x="462515" y="0"/>
                    </a:lnTo>
                    <a:lnTo>
                      <a:pt x="80010" y="0"/>
                    </a:lnTo>
                    <a:cubicBezTo>
                      <a:pt x="80010" y="629"/>
                      <a:pt x="80010" y="1200"/>
                      <a:pt x="80010" y="1886"/>
                    </a:cubicBezTo>
                    <a:cubicBezTo>
                      <a:pt x="79730" y="45674"/>
                      <a:pt x="44303" y="81101"/>
                      <a:pt x="515" y="81382"/>
                    </a:cubicBezTo>
                    <a:lnTo>
                      <a:pt x="0" y="81382"/>
                    </a:lnTo>
                    <a:lnTo>
                      <a:pt x="0" y="191795"/>
                    </a:lnTo>
                    <a:close/>
                  </a:path>
                </a:pathLst>
              </a:custGeom>
              <a:solidFill>
                <a:srgbClr val="FFC000"/>
              </a:solidFill>
              <a:ln w="571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50A481B-233B-4EE6-B6F7-FD37ED06DF9E}"/>
                  </a:ext>
                </a:extLst>
              </p:cNvPr>
              <p:cNvSpPr/>
              <p:nvPr/>
            </p:nvSpPr>
            <p:spPr>
              <a:xfrm>
                <a:off x="7052748" y="3539871"/>
                <a:ext cx="188595" cy="188595"/>
              </a:xfrm>
              <a:custGeom>
                <a:avLst/>
                <a:gdLst>
                  <a:gd name="connsiteX0" fmla="*/ 193510 w 188595"/>
                  <a:gd name="connsiteY0" fmla="*/ 96755 h 188595"/>
                  <a:gd name="connsiteX1" fmla="*/ 96755 w 188595"/>
                  <a:gd name="connsiteY1" fmla="*/ 0 h 188595"/>
                  <a:gd name="connsiteX2" fmla="*/ 0 w 188595"/>
                  <a:gd name="connsiteY2" fmla="*/ 96755 h 188595"/>
                  <a:gd name="connsiteX3" fmla="*/ 96755 w 188595"/>
                  <a:gd name="connsiteY3" fmla="*/ 193510 h 188595"/>
                  <a:gd name="connsiteX4" fmla="*/ 96812 w 188595"/>
                  <a:gd name="connsiteY4" fmla="*/ 193510 h 188595"/>
                  <a:gd name="connsiteX5" fmla="*/ 193510 w 188595"/>
                  <a:gd name="connsiteY5" fmla="*/ 96755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595" h="188595">
                    <a:moveTo>
                      <a:pt x="193510" y="96755"/>
                    </a:moveTo>
                    <a:cubicBezTo>
                      <a:pt x="193510" y="43319"/>
                      <a:pt x="150190" y="0"/>
                      <a:pt x="96755" y="0"/>
                    </a:cubicBezTo>
                    <a:cubicBezTo>
                      <a:pt x="43320" y="0"/>
                      <a:pt x="0" y="43319"/>
                      <a:pt x="0" y="96755"/>
                    </a:cubicBezTo>
                    <a:cubicBezTo>
                      <a:pt x="0" y="150190"/>
                      <a:pt x="43320" y="193510"/>
                      <a:pt x="96755" y="193510"/>
                    </a:cubicBezTo>
                    <a:cubicBezTo>
                      <a:pt x="96772" y="193510"/>
                      <a:pt x="96795" y="193510"/>
                      <a:pt x="96812" y="193510"/>
                    </a:cubicBezTo>
                    <a:cubicBezTo>
                      <a:pt x="150213" y="193447"/>
                      <a:pt x="193482" y="150156"/>
                      <a:pt x="193510" y="96755"/>
                    </a:cubicBezTo>
                    <a:close/>
                  </a:path>
                </a:pathLst>
              </a:custGeom>
              <a:solidFill>
                <a:srgbClr val="FFFFFF"/>
              </a:solidFill>
              <a:ln w="571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05915051-BA7C-48A1-9138-F6C1DC1855A1}"/>
                  </a:ext>
                </a:extLst>
              </p:cNvPr>
              <p:cNvSpPr/>
              <p:nvPr/>
            </p:nvSpPr>
            <p:spPr>
              <a:xfrm>
                <a:off x="7061492" y="3549929"/>
                <a:ext cx="171450" cy="171450"/>
              </a:xfrm>
              <a:custGeom>
                <a:avLst/>
                <a:gdLst>
                  <a:gd name="connsiteX0" fmla="*/ 0 w 171450"/>
                  <a:gd name="connsiteY0" fmla="*/ 87497 h 171450"/>
                  <a:gd name="connsiteX1" fmla="*/ 87497 w 171450"/>
                  <a:gd name="connsiteY1" fmla="*/ 0 h 171450"/>
                  <a:gd name="connsiteX2" fmla="*/ 174993 w 171450"/>
                  <a:gd name="connsiteY2" fmla="*/ 87497 h 171450"/>
                  <a:gd name="connsiteX3" fmla="*/ 87497 w 171450"/>
                  <a:gd name="connsiteY3" fmla="*/ 174994 h 171450"/>
                  <a:gd name="connsiteX4" fmla="*/ 0 w 171450"/>
                  <a:gd name="connsiteY4" fmla="*/ 87497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0" y="87497"/>
                    </a:moveTo>
                    <a:cubicBezTo>
                      <a:pt x="0" y="39171"/>
                      <a:pt x="39171" y="0"/>
                      <a:pt x="87497" y="0"/>
                    </a:cubicBezTo>
                    <a:cubicBezTo>
                      <a:pt x="135823" y="0"/>
                      <a:pt x="174993" y="39171"/>
                      <a:pt x="174993" y="87497"/>
                    </a:cubicBezTo>
                    <a:cubicBezTo>
                      <a:pt x="174993" y="135817"/>
                      <a:pt x="135823" y="174994"/>
                      <a:pt x="87497" y="174994"/>
                    </a:cubicBezTo>
                    <a:cubicBezTo>
                      <a:pt x="39171" y="174994"/>
                      <a:pt x="0" y="135817"/>
                      <a:pt x="0" y="87497"/>
                    </a:cubicBezTo>
                    <a:close/>
                  </a:path>
                </a:pathLst>
              </a:custGeom>
              <a:solidFill>
                <a:srgbClr val="FFFFFF"/>
              </a:solidFill>
              <a:ln w="571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553222D-8E9D-4C13-AF5F-A644CCC5317B}"/>
                  </a:ext>
                </a:extLst>
              </p:cNvPr>
              <p:cNvSpPr/>
              <p:nvPr/>
            </p:nvSpPr>
            <p:spPr>
              <a:xfrm>
                <a:off x="7273290" y="3630397"/>
                <a:ext cx="40005" cy="11430"/>
              </a:xfrm>
              <a:custGeom>
                <a:avLst/>
                <a:gdLst>
                  <a:gd name="connsiteX0" fmla="*/ 0 w 40005"/>
                  <a:gd name="connsiteY0" fmla="*/ 0 h 11430"/>
                  <a:gd name="connsiteX1" fmla="*/ 44348 w 40005"/>
                  <a:gd name="connsiteY1" fmla="*/ 0 h 11430"/>
                  <a:gd name="connsiteX2" fmla="*/ 44348 w 40005"/>
                  <a:gd name="connsiteY2" fmla="*/ 12401 h 11430"/>
                  <a:gd name="connsiteX3" fmla="*/ 0 w 40005"/>
                  <a:gd name="connsiteY3" fmla="*/ 12401 h 11430"/>
                </a:gdLst>
                <a:ahLst/>
                <a:cxnLst>
                  <a:cxn ang="0">
                    <a:pos x="connsiteX0" y="connsiteY0"/>
                  </a:cxn>
                  <a:cxn ang="0">
                    <a:pos x="connsiteX1" y="connsiteY1"/>
                  </a:cxn>
                  <a:cxn ang="0">
                    <a:pos x="connsiteX2" y="connsiteY2"/>
                  </a:cxn>
                  <a:cxn ang="0">
                    <a:pos x="connsiteX3" y="connsiteY3"/>
                  </a:cxn>
                </a:cxnLst>
                <a:rect l="l" t="t" r="r" b="b"/>
                <a:pathLst>
                  <a:path w="40005" h="11430">
                    <a:moveTo>
                      <a:pt x="0" y="0"/>
                    </a:moveTo>
                    <a:lnTo>
                      <a:pt x="44348" y="0"/>
                    </a:lnTo>
                    <a:lnTo>
                      <a:pt x="44348" y="12401"/>
                    </a:lnTo>
                    <a:lnTo>
                      <a:pt x="0" y="12401"/>
                    </a:lnTo>
                    <a:close/>
                  </a:path>
                </a:pathLst>
              </a:custGeom>
              <a:solidFill>
                <a:srgbClr val="FFFFFF"/>
              </a:solidFill>
              <a:ln w="571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C287C763-A24A-4DED-8FC1-B5B05340642F}"/>
                  </a:ext>
                </a:extLst>
              </p:cNvPr>
              <p:cNvSpPr/>
              <p:nvPr/>
            </p:nvSpPr>
            <p:spPr>
              <a:xfrm>
                <a:off x="7333698" y="3630397"/>
                <a:ext cx="40005" cy="11430"/>
              </a:xfrm>
              <a:custGeom>
                <a:avLst/>
                <a:gdLst>
                  <a:gd name="connsiteX0" fmla="*/ 0 w 40005"/>
                  <a:gd name="connsiteY0" fmla="*/ 0 h 11430"/>
                  <a:gd name="connsiteX1" fmla="*/ 44348 w 40005"/>
                  <a:gd name="connsiteY1" fmla="*/ 0 h 11430"/>
                  <a:gd name="connsiteX2" fmla="*/ 44348 w 40005"/>
                  <a:gd name="connsiteY2" fmla="*/ 12401 h 11430"/>
                  <a:gd name="connsiteX3" fmla="*/ 0 w 40005"/>
                  <a:gd name="connsiteY3" fmla="*/ 12401 h 11430"/>
                </a:gdLst>
                <a:ahLst/>
                <a:cxnLst>
                  <a:cxn ang="0">
                    <a:pos x="connsiteX0" y="connsiteY0"/>
                  </a:cxn>
                  <a:cxn ang="0">
                    <a:pos x="connsiteX1" y="connsiteY1"/>
                  </a:cxn>
                  <a:cxn ang="0">
                    <a:pos x="connsiteX2" y="connsiteY2"/>
                  </a:cxn>
                  <a:cxn ang="0">
                    <a:pos x="connsiteX3" y="connsiteY3"/>
                  </a:cxn>
                </a:cxnLst>
                <a:rect l="l" t="t" r="r" b="b"/>
                <a:pathLst>
                  <a:path w="40005" h="11430">
                    <a:moveTo>
                      <a:pt x="0" y="0"/>
                    </a:moveTo>
                    <a:lnTo>
                      <a:pt x="44348" y="0"/>
                    </a:lnTo>
                    <a:lnTo>
                      <a:pt x="44348" y="12401"/>
                    </a:lnTo>
                    <a:lnTo>
                      <a:pt x="0" y="12401"/>
                    </a:lnTo>
                    <a:close/>
                  </a:path>
                </a:pathLst>
              </a:custGeom>
              <a:solidFill>
                <a:srgbClr val="FFFFFF"/>
              </a:solidFill>
              <a:ln w="571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B8F6C3A-978C-44F5-AC92-9CACF017ECE1}"/>
                  </a:ext>
                </a:extLst>
              </p:cNvPr>
              <p:cNvSpPr/>
              <p:nvPr/>
            </p:nvSpPr>
            <p:spPr>
              <a:xfrm>
                <a:off x="6927247" y="3630397"/>
                <a:ext cx="40005" cy="11430"/>
              </a:xfrm>
              <a:custGeom>
                <a:avLst/>
                <a:gdLst>
                  <a:gd name="connsiteX0" fmla="*/ 0 w 40005"/>
                  <a:gd name="connsiteY0" fmla="*/ 0 h 11430"/>
                  <a:gd name="connsiteX1" fmla="*/ 44349 w 40005"/>
                  <a:gd name="connsiteY1" fmla="*/ 0 h 11430"/>
                  <a:gd name="connsiteX2" fmla="*/ 44349 w 40005"/>
                  <a:gd name="connsiteY2" fmla="*/ 12401 h 11430"/>
                  <a:gd name="connsiteX3" fmla="*/ 0 w 40005"/>
                  <a:gd name="connsiteY3" fmla="*/ 12401 h 11430"/>
                </a:gdLst>
                <a:ahLst/>
                <a:cxnLst>
                  <a:cxn ang="0">
                    <a:pos x="connsiteX0" y="connsiteY0"/>
                  </a:cxn>
                  <a:cxn ang="0">
                    <a:pos x="connsiteX1" y="connsiteY1"/>
                  </a:cxn>
                  <a:cxn ang="0">
                    <a:pos x="connsiteX2" y="connsiteY2"/>
                  </a:cxn>
                  <a:cxn ang="0">
                    <a:pos x="connsiteX3" y="connsiteY3"/>
                  </a:cxn>
                </a:cxnLst>
                <a:rect l="l" t="t" r="r" b="b"/>
                <a:pathLst>
                  <a:path w="40005" h="11430">
                    <a:moveTo>
                      <a:pt x="0" y="0"/>
                    </a:moveTo>
                    <a:lnTo>
                      <a:pt x="44349" y="0"/>
                    </a:lnTo>
                    <a:lnTo>
                      <a:pt x="44349" y="12401"/>
                    </a:lnTo>
                    <a:lnTo>
                      <a:pt x="0" y="12401"/>
                    </a:lnTo>
                    <a:close/>
                  </a:path>
                </a:pathLst>
              </a:custGeom>
              <a:solidFill>
                <a:srgbClr val="FFFFFF"/>
              </a:solidFill>
              <a:ln w="571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122829C3-5E0E-4D21-B730-BB2D9953CEB0}"/>
                  </a:ext>
                </a:extLst>
              </p:cNvPr>
              <p:cNvSpPr/>
              <p:nvPr/>
            </p:nvSpPr>
            <p:spPr>
              <a:xfrm>
                <a:off x="6987597" y="3630397"/>
                <a:ext cx="40005" cy="11430"/>
              </a:xfrm>
              <a:custGeom>
                <a:avLst/>
                <a:gdLst>
                  <a:gd name="connsiteX0" fmla="*/ 0 w 40005"/>
                  <a:gd name="connsiteY0" fmla="*/ 0 h 11430"/>
                  <a:gd name="connsiteX1" fmla="*/ 44349 w 40005"/>
                  <a:gd name="connsiteY1" fmla="*/ 0 h 11430"/>
                  <a:gd name="connsiteX2" fmla="*/ 44349 w 40005"/>
                  <a:gd name="connsiteY2" fmla="*/ 12401 h 11430"/>
                  <a:gd name="connsiteX3" fmla="*/ 0 w 40005"/>
                  <a:gd name="connsiteY3" fmla="*/ 12401 h 11430"/>
                </a:gdLst>
                <a:ahLst/>
                <a:cxnLst>
                  <a:cxn ang="0">
                    <a:pos x="connsiteX0" y="connsiteY0"/>
                  </a:cxn>
                  <a:cxn ang="0">
                    <a:pos x="connsiteX1" y="connsiteY1"/>
                  </a:cxn>
                  <a:cxn ang="0">
                    <a:pos x="connsiteX2" y="connsiteY2"/>
                  </a:cxn>
                  <a:cxn ang="0">
                    <a:pos x="connsiteX3" y="connsiteY3"/>
                  </a:cxn>
                </a:cxnLst>
                <a:rect l="l" t="t" r="r" b="b"/>
                <a:pathLst>
                  <a:path w="40005" h="11430">
                    <a:moveTo>
                      <a:pt x="0" y="0"/>
                    </a:moveTo>
                    <a:lnTo>
                      <a:pt x="44349" y="0"/>
                    </a:lnTo>
                    <a:lnTo>
                      <a:pt x="44349" y="12401"/>
                    </a:lnTo>
                    <a:lnTo>
                      <a:pt x="0" y="12401"/>
                    </a:lnTo>
                    <a:close/>
                  </a:path>
                </a:pathLst>
              </a:custGeom>
              <a:solidFill>
                <a:srgbClr val="FFFFFF"/>
              </a:solidFill>
              <a:ln w="5715" cap="flat">
                <a:noFill/>
                <a:prstDash val="solid"/>
                <a:miter/>
              </a:ln>
            </p:spPr>
            <p:txBody>
              <a:bodyPr rtlCol="0" anchor="ctr"/>
              <a:lstStyle/>
              <a:p>
                <a:endParaRPr lang="en-US"/>
              </a:p>
            </p:txBody>
          </p:sp>
        </p:grpSp>
      </p:grpSp>
      <p:sp>
        <p:nvSpPr>
          <p:cNvPr id="2" name="TextBox 1">
            <a:extLst>
              <a:ext uri="{FF2B5EF4-FFF2-40B4-BE49-F238E27FC236}">
                <a16:creationId xmlns:a16="http://schemas.microsoft.com/office/drawing/2014/main" id="{1C5F8DAC-615A-E124-834D-157E327E0948}"/>
              </a:ext>
            </a:extLst>
          </p:cNvPr>
          <p:cNvSpPr txBox="1"/>
          <p:nvPr/>
        </p:nvSpPr>
        <p:spPr>
          <a:xfrm>
            <a:off x="6293957" y="1935165"/>
            <a:ext cx="5423189" cy="646331"/>
          </a:xfrm>
          <a:prstGeom prst="rect">
            <a:avLst/>
          </a:prstGeom>
          <a:noFill/>
        </p:spPr>
        <p:txBody>
          <a:bodyPr wrap="square" rtlCol="0">
            <a:spAutoFit/>
          </a:bodyPr>
          <a:lstStyle/>
          <a:p>
            <a:r>
              <a:rPr lang="en-IN" sz="3600" dirty="0">
                <a:solidFill>
                  <a:srgbClr val="FFD966"/>
                </a:solidFill>
                <a:latin typeface="Kamerik205 8" panose="020B0803030600020004" pitchFamily="34" charset="0"/>
              </a:rPr>
              <a:t>BANK LOAN ANALYSIS</a:t>
            </a:r>
          </a:p>
        </p:txBody>
      </p:sp>
      <p:sp>
        <p:nvSpPr>
          <p:cNvPr id="3" name="TextBox 2">
            <a:extLst>
              <a:ext uri="{FF2B5EF4-FFF2-40B4-BE49-F238E27FC236}">
                <a16:creationId xmlns:a16="http://schemas.microsoft.com/office/drawing/2014/main" id="{AB7A0A90-59D2-FF7D-F299-11A56665EF63}"/>
              </a:ext>
            </a:extLst>
          </p:cNvPr>
          <p:cNvSpPr txBox="1"/>
          <p:nvPr/>
        </p:nvSpPr>
        <p:spPr>
          <a:xfrm>
            <a:off x="7730873" y="2462114"/>
            <a:ext cx="2290206" cy="584775"/>
          </a:xfrm>
          <a:prstGeom prst="rect">
            <a:avLst/>
          </a:prstGeom>
          <a:noFill/>
        </p:spPr>
        <p:txBody>
          <a:bodyPr wrap="square" rtlCol="0">
            <a:spAutoFit/>
          </a:bodyPr>
          <a:lstStyle/>
          <a:p>
            <a:r>
              <a:rPr lang="en-IN" sz="3200" dirty="0">
                <a:solidFill>
                  <a:srgbClr val="FFD966"/>
                </a:solidFill>
                <a:latin typeface="Kamerik205 8" panose="020B0803030600020004" pitchFamily="34" charset="0"/>
              </a:rPr>
              <a:t>PROJECT</a:t>
            </a:r>
          </a:p>
        </p:txBody>
      </p:sp>
      <p:sp>
        <p:nvSpPr>
          <p:cNvPr id="4" name="TextBox 3">
            <a:extLst>
              <a:ext uri="{FF2B5EF4-FFF2-40B4-BE49-F238E27FC236}">
                <a16:creationId xmlns:a16="http://schemas.microsoft.com/office/drawing/2014/main" id="{FB608B11-1CC7-2720-E3DD-4D01321FC930}"/>
              </a:ext>
            </a:extLst>
          </p:cNvPr>
          <p:cNvSpPr txBox="1"/>
          <p:nvPr/>
        </p:nvSpPr>
        <p:spPr>
          <a:xfrm>
            <a:off x="7409072" y="3059668"/>
            <a:ext cx="2933807" cy="369332"/>
          </a:xfrm>
          <a:prstGeom prst="rect">
            <a:avLst/>
          </a:prstGeom>
          <a:noFill/>
        </p:spPr>
        <p:txBody>
          <a:bodyPr wrap="square" rtlCol="0">
            <a:spAutoFit/>
          </a:bodyPr>
          <a:lstStyle/>
          <a:p>
            <a:r>
              <a:rPr lang="en-IN" dirty="0">
                <a:solidFill>
                  <a:schemeClr val="bg1"/>
                </a:solidFill>
                <a:latin typeface="Kamerik205 8" panose="020B0803030600020004" pitchFamily="34" charset="0"/>
              </a:rPr>
              <a:t>USING SQL AND EXCEL</a:t>
            </a:r>
          </a:p>
        </p:txBody>
      </p:sp>
    </p:spTree>
    <p:extLst>
      <p:ext uri="{BB962C8B-B14F-4D97-AF65-F5344CB8AC3E}">
        <p14:creationId xmlns:p14="http://schemas.microsoft.com/office/powerpoint/2010/main" val="4176270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5D61"/>
        </a:solidFill>
        <a:effectLst/>
      </p:bgPr>
    </p:bg>
    <p:spTree>
      <p:nvGrpSpPr>
        <p:cNvPr id="1" name="">
          <a:extLst>
            <a:ext uri="{FF2B5EF4-FFF2-40B4-BE49-F238E27FC236}">
              <a16:creationId xmlns:a16="http://schemas.microsoft.com/office/drawing/2014/main" id="{657EB63F-5033-05A6-1368-C89F6094A38D}"/>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83D2B2D6-F3D2-891F-BC99-850023DE9833}"/>
              </a:ext>
            </a:extLst>
          </p:cNvPr>
          <p:cNvSpPr txBox="1">
            <a:spLocks/>
          </p:cNvSpPr>
          <p:nvPr/>
        </p:nvSpPr>
        <p:spPr>
          <a:xfrm>
            <a:off x="581025" y="676275"/>
            <a:ext cx="2914650" cy="539229"/>
          </a:xfrm>
          <a:prstGeom prst="rect">
            <a:avLst/>
          </a:prstGeom>
          <a:noFill/>
        </p:spPr>
        <p:txBody>
          <a:bodyPr wrap="square" rtlCol="0">
            <a:spAutoFit/>
          </a:bodyPr>
          <a:lstStyle>
            <a:defPPr>
              <a:defRPr lang="en-US"/>
            </a:defPPr>
            <a:lvl1pPr algn="l" defTabSz="914400" rtl="0" eaLnBrk="1" latinLnBrk="0" hangingPunct="1">
              <a:lnSpc>
                <a:spcPct val="90000"/>
              </a:lnSpc>
              <a:spcBef>
                <a:spcPct val="0"/>
              </a:spcBef>
              <a:buNone/>
              <a:defRPr sz="4000" b="1" kern="1200">
                <a:solidFill>
                  <a:schemeClr val="bg1"/>
                </a:solidFill>
                <a:latin typeface="Lato Black" panose="020F0A02020204030203" pitchFamily="34" charset="0"/>
                <a:ea typeface="+mj-ea"/>
                <a:cs typeface="+mj-cs"/>
              </a:defRPr>
            </a:lvl1pPr>
          </a:lstStyle>
          <a:p>
            <a:r>
              <a:rPr lang="en-IN" sz="3200" dirty="0"/>
              <a:t>CONCLUSION</a:t>
            </a:r>
          </a:p>
        </p:txBody>
      </p:sp>
      <p:sp>
        <p:nvSpPr>
          <p:cNvPr id="4" name="Content Placeholder 2">
            <a:extLst>
              <a:ext uri="{FF2B5EF4-FFF2-40B4-BE49-F238E27FC236}">
                <a16:creationId xmlns:a16="http://schemas.microsoft.com/office/drawing/2014/main" id="{4A21CBB7-F63B-75BC-E0BA-9F560737E4A7}"/>
              </a:ext>
            </a:extLst>
          </p:cNvPr>
          <p:cNvSpPr txBox="1">
            <a:spLocks/>
          </p:cNvSpPr>
          <p:nvPr/>
        </p:nvSpPr>
        <p:spPr>
          <a:xfrm>
            <a:off x="581025" y="1604963"/>
            <a:ext cx="6657975" cy="4576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solidFill>
                  <a:srgbClr val="C0FCFF"/>
                </a:solidFill>
              </a:rPr>
              <a:t>In conclusion, this project provided valuable insights into the bank's loan portfolio, offering a clear understanding of key metrics such as loan performance, borrower behavior, and financial health. The findings reveal that </a:t>
            </a:r>
            <a:r>
              <a:rPr lang="en-US" sz="1600" b="1" dirty="0">
                <a:solidFill>
                  <a:srgbClr val="C0FCFF"/>
                </a:solidFill>
              </a:rPr>
              <a:t>86% of loans are classified as Good Loans</a:t>
            </a:r>
            <a:r>
              <a:rPr lang="en-US" sz="1600" dirty="0">
                <a:solidFill>
                  <a:srgbClr val="C0FCFF"/>
                </a:solidFill>
              </a:rPr>
              <a:t>, reflecting strong creditworthiness and effective lending practices—a highly encouraging sign for the bank’s operations. Additionally, insights into borrower trends, such as the </a:t>
            </a:r>
            <a:r>
              <a:rPr lang="en-US" sz="1600" b="1" dirty="0">
                <a:solidFill>
                  <a:srgbClr val="C0FCFF"/>
                </a:solidFill>
              </a:rPr>
              <a:t>average Debt-to-Income Ratio (13.32%)</a:t>
            </a:r>
            <a:r>
              <a:rPr lang="en-US" sz="1600" dirty="0">
                <a:solidFill>
                  <a:srgbClr val="C0FCFF"/>
                </a:solidFill>
              </a:rPr>
              <a:t> and </a:t>
            </a:r>
            <a:r>
              <a:rPr lang="en-US" sz="1600" b="1" dirty="0">
                <a:solidFill>
                  <a:srgbClr val="C0FCFF"/>
                </a:solidFill>
              </a:rPr>
              <a:t>average Interest Rate (12%)</a:t>
            </a:r>
            <a:r>
              <a:rPr lang="en-US" sz="1600" dirty="0">
                <a:solidFill>
                  <a:srgbClr val="C0FCFF"/>
                </a:solidFill>
              </a:rPr>
              <a:t>, provide further confidence in the stability of the loan portfolio.</a:t>
            </a:r>
          </a:p>
          <a:p>
            <a:pPr marL="0" indent="0" algn="just">
              <a:buNone/>
            </a:pPr>
            <a:r>
              <a:rPr lang="en-US" sz="1600" dirty="0">
                <a:solidFill>
                  <a:srgbClr val="C0FCFF"/>
                </a:solidFill>
              </a:rPr>
              <a:t>While the overall performance is commendable, there is an opportunity to reduce the </a:t>
            </a:r>
            <a:r>
              <a:rPr lang="en-US" sz="1600" b="1" dirty="0">
                <a:solidFill>
                  <a:srgbClr val="C0FCFF"/>
                </a:solidFill>
              </a:rPr>
              <a:t>13.8% of Bad Loans</a:t>
            </a:r>
            <a:r>
              <a:rPr lang="en-US" sz="1600" dirty="0">
                <a:solidFill>
                  <a:srgbClr val="C0FCFF"/>
                </a:solidFill>
              </a:rPr>
              <a:t> through enhanced credit evaluation methods and risk management strategies. By refining these processes and offering tailored loan products aligned with borrower needs, the bank can minimize risks, attract more reliable customers, and strengthen its market position.</a:t>
            </a:r>
          </a:p>
          <a:p>
            <a:pPr marL="0" indent="0" algn="just">
              <a:buNone/>
            </a:pPr>
            <a:r>
              <a:rPr lang="en-US" sz="1600" dirty="0">
                <a:solidFill>
                  <a:srgbClr val="C0FCFF"/>
                </a:solidFill>
              </a:rPr>
              <a:t>These actionable insights, combined with a focus on continuous improvement, will pave the way for sustained growth and success in the bank's lending operations.</a:t>
            </a:r>
          </a:p>
        </p:txBody>
      </p:sp>
    </p:spTree>
    <p:extLst>
      <p:ext uri="{BB962C8B-B14F-4D97-AF65-F5344CB8AC3E}">
        <p14:creationId xmlns:p14="http://schemas.microsoft.com/office/powerpoint/2010/main" val="123695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737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BD9DB8-9048-1EEA-92C4-3C12C09145CC}"/>
              </a:ext>
            </a:extLst>
          </p:cNvPr>
          <p:cNvSpPr/>
          <p:nvPr/>
        </p:nvSpPr>
        <p:spPr>
          <a:xfrm>
            <a:off x="4629150" y="2560767"/>
            <a:ext cx="7562850" cy="1107996"/>
          </a:xfrm>
          <a:prstGeom prst="rect">
            <a:avLst/>
          </a:prstGeom>
          <a:solidFill>
            <a:srgbClr val="005D6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5568B00-6F5C-40E7-AC0E-76409E1088A1}"/>
              </a:ext>
            </a:extLst>
          </p:cNvPr>
          <p:cNvSpPr/>
          <p:nvPr/>
        </p:nvSpPr>
        <p:spPr>
          <a:xfrm>
            <a:off x="0" y="0"/>
            <a:ext cx="4108862" cy="6858000"/>
          </a:xfrm>
          <a:custGeom>
            <a:avLst/>
            <a:gdLst>
              <a:gd name="connsiteX0" fmla="*/ 0 w 4108862"/>
              <a:gd name="connsiteY0" fmla="*/ 0 h 6858000"/>
              <a:gd name="connsiteX1" fmla="*/ 4108862 w 4108862"/>
              <a:gd name="connsiteY1" fmla="*/ 0 h 6858000"/>
              <a:gd name="connsiteX2" fmla="*/ 4108862 w 4108862"/>
              <a:gd name="connsiteY2" fmla="*/ 6858000 h 6858000"/>
              <a:gd name="connsiteX3" fmla="*/ 0 w 4108862"/>
              <a:gd name="connsiteY3" fmla="*/ 6858000 h 6858000"/>
              <a:gd name="connsiteX4" fmla="*/ 0 w 4108862"/>
              <a:gd name="connsiteY4" fmla="*/ 0 h 6858000"/>
              <a:gd name="connsiteX0" fmla="*/ 0 w 4108862"/>
              <a:gd name="connsiteY0" fmla="*/ 0 h 6858000"/>
              <a:gd name="connsiteX1" fmla="*/ 4108862 w 4108862"/>
              <a:gd name="connsiteY1" fmla="*/ 0 h 6858000"/>
              <a:gd name="connsiteX2" fmla="*/ 4108862 w 4108862"/>
              <a:gd name="connsiteY2" fmla="*/ 6858000 h 6858000"/>
              <a:gd name="connsiteX3" fmla="*/ 0 w 4108862"/>
              <a:gd name="connsiteY3" fmla="*/ 6858000 h 6858000"/>
              <a:gd name="connsiteX4" fmla="*/ 0 w 4108862"/>
              <a:gd name="connsiteY4" fmla="*/ 0 h 6858000"/>
              <a:gd name="connsiteX0" fmla="*/ 0 w 4108862"/>
              <a:gd name="connsiteY0" fmla="*/ 0 h 6858000"/>
              <a:gd name="connsiteX1" fmla="*/ 4108862 w 4108862"/>
              <a:gd name="connsiteY1" fmla="*/ 0 h 6858000"/>
              <a:gd name="connsiteX2" fmla="*/ 4108862 w 4108862"/>
              <a:gd name="connsiteY2" fmla="*/ 6858000 h 6858000"/>
              <a:gd name="connsiteX3" fmla="*/ 0 w 4108862"/>
              <a:gd name="connsiteY3" fmla="*/ 6858000 h 6858000"/>
              <a:gd name="connsiteX4" fmla="*/ 0 w 4108862"/>
              <a:gd name="connsiteY4" fmla="*/ 0 h 6858000"/>
              <a:gd name="connsiteX0" fmla="*/ 0 w 4108862"/>
              <a:gd name="connsiteY0" fmla="*/ 0 h 6858000"/>
              <a:gd name="connsiteX1" fmla="*/ 4108862 w 4108862"/>
              <a:gd name="connsiteY1" fmla="*/ 0 h 6858000"/>
              <a:gd name="connsiteX2" fmla="*/ 4108862 w 4108862"/>
              <a:gd name="connsiteY2" fmla="*/ 6858000 h 6858000"/>
              <a:gd name="connsiteX3" fmla="*/ 0 w 4108862"/>
              <a:gd name="connsiteY3" fmla="*/ 6858000 h 6858000"/>
              <a:gd name="connsiteX4" fmla="*/ 0 w 410886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862" h="6858000">
                <a:moveTo>
                  <a:pt x="0" y="0"/>
                </a:moveTo>
                <a:lnTo>
                  <a:pt x="4108862" y="0"/>
                </a:lnTo>
                <a:cubicBezTo>
                  <a:pt x="2529444" y="2523507"/>
                  <a:pt x="3218212" y="5628904"/>
                  <a:pt x="4108862" y="6858000"/>
                </a:cubicBezTo>
                <a:lnTo>
                  <a:pt x="0" y="6858000"/>
                </a:lnTo>
                <a:lnTo>
                  <a:pt x="0" y="0"/>
                </a:lnTo>
                <a:close/>
              </a:path>
            </a:pathLst>
          </a:custGeom>
          <a:solidFill>
            <a:srgbClr val="0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D7373"/>
              </a:solidFill>
            </a:endParaRPr>
          </a:p>
        </p:txBody>
      </p:sp>
      <p:grpSp>
        <p:nvGrpSpPr>
          <p:cNvPr id="10" name="Group 9">
            <a:extLst>
              <a:ext uri="{FF2B5EF4-FFF2-40B4-BE49-F238E27FC236}">
                <a16:creationId xmlns:a16="http://schemas.microsoft.com/office/drawing/2014/main" id="{B6483BD9-E336-4978-A40C-8396465C4989}"/>
              </a:ext>
            </a:extLst>
          </p:cNvPr>
          <p:cNvGrpSpPr/>
          <p:nvPr/>
        </p:nvGrpSpPr>
        <p:grpSpPr>
          <a:xfrm>
            <a:off x="180636" y="887898"/>
            <a:ext cx="5270997" cy="4446102"/>
            <a:chOff x="539253" y="814995"/>
            <a:chExt cx="6492003" cy="5596554"/>
          </a:xfrm>
        </p:grpSpPr>
        <p:sp>
          <p:nvSpPr>
            <p:cNvPr id="5" name="Hexagon 4">
              <a:extLst>
                <a:ext uri="{FF2B5EF4-FFF2-40B4-BE49-F238E27FC236}">
                  <a16:creationId xmlns:a16="http://schemas.microsoft.com/office/drawing/2014/main" id="{D3623BC0-18B6-41C5-8DAF-BA2D48221EF4}"/>
                </a:ext>
              </a:extLst>
            </p:cNvPr>
            <p:cNvSpPr/>
            <p:nvPr/>
          </p:nvSpPr>
          <p:spPr>
            <a:xfrm>
              <a:off x="539253" y="814995"/>
              <a:ext cx="6492003" cy="5596554"/>
            </a:xfrm>
            <a:prstGeom prst="hexagon">
              <a:avLst/>
            </a:prstGeom>
            <a:solidFill>
              <a:srgbClr val="0D7373"/>
            </a:solidFill>
            <a:ln>
              <a:noFill/>
            </a:ln>
            <a:effectLst>
              <a:outerShdw blurRad="63500" sx="105000" sy="105000" algn="ctr" rotWithShape="0">
                <a:schemeClr val="tx2">
                  <a:alpha val="3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Hexagon 5">
              <a:extLst>
                <a:ext uri="{FF2B5EF4-FFF2-40B4-BE49-F238E27FC236}">
                  <a16:creationId xmlns:a16="http://schemas.microsoft.com/office/drawing/2014/main" id="{83556CB4-9642-4EF7-AC0F-3A269B4D979B}"/>
                </a:ext>
              </a:extLst>
            </p:cNvPr>
            <p:cNvSpPr/>
            <p:nvPr/>
          </p:nvSpPr>
          <p:spPr>
            <a:xfrm>
              <a:off x="1000609" y="1212716"/>
              <a:ext cx="5569291" cy="4801113"/>
            </a:xfrm>
            <a:prstGeom prst="hexagon">
              <a:avLst/>
            </a:prstGeom>
            <a:blipFill>
              <a:blip r:embed="rId2"/>
              <a:stretch>
                <a:fillRect l="-37000" r="-36000"/>
              </a:stretch>
            </a:blipFill>
            <a:ln>
              <a:noFill/>
            </a:ln>
            <a:effectLst>
              <a:outerShdw blurRad="63500" sx="105000" sy="105000" algn="ctr" rotWithShape="0">
                <a:schemeClr val="tx2">
                  <a:alpha val="3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D8304661-895B-48BB-8072-679A45A8330C}"/>
              </a:ext>
            </a:extLst>
          </p:cNvPr>
          <p:cNvSpPr txBox="1"/>
          <p:nvPr/>
        </p:nvSpPr>
        <p:spPr>
          <a:xfrm>
            <a:off x="6096000" y="2560767"/>
            <a:ext cx="5104263" cy="1107996"/>
          </a:xfrm>
          <a:prstGeom prst="rect">
            <a:avLst/>
          </a:prstGeom>
          <a:noFill/>
          <a:ln>
            <a:noFill/>
          </a:ln>
        </p:spPr>
        <p:txBody>
          <a:bodyPr wrap="square" rtlCol="0">
            <a:spAutoFit/>
          </a:bodyPr>
          <a:lstStyle/>
          <a:p>
            <a:pPr algn="ctr"/>
            <a:r>
              <a:rPr lang="en-US" sz="6600" b="1" dirty="0">
                <a:solidFill>
                  <a:srgbClr val="FFD966"/>
                </a:solidFill>
                <a:effectLst>
                  <a:outerShdw blurRad="38100" dist="38100" dir="2700000" algn="tl">
                    <a:srgbClr val="000000">
                      <a:alpha val="43137"/>
                    </a:srgbClr>
                  </a:outerShdw>
                </a:effectLst>
                <a:latin typeface="Georgia" panose="02040502050405020303" pitchFamily="18" charset="0"/>
              </a:rPr>
              <a:t>Thank you</a:t>
            </a:r>
          </a:p>
        </p:txBody>
      </p:sp>
    </p:spTree>
    <p:extLst>
      <p:ext uri="{BB962C8B-B14F-4D97-AF65-F5344CB8AC3E}">
        <p14:creationId xmlns:p14="http://schemas.microsoft.com/office/powerpoint/2010/main" val="312173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D6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F1A6-83C2-4B8C-AD32-098CB6120B1F}"/>
              </a:ext>
            </a:extLst>
          </p:cNvPr>
          <p:cNvSpPr>
            <a:spLocks noGrp="1"/>
          </p:cNvSpPr>
          <p:nvPr>
            <p:ph type="title"/>
          </p:nvPr>
        </p:nvSpPr>
        <p:spPr>
          <a:xfrm>
            <a:off x="609600" y="346075"/>
            <a:ext cx="10515600" cy="1325563"/>
          </a:xfrm>
        </p:spPr>
        <p:txBody>
          <a:bodyPr>
            <a:normAutofit/>
          </a:bodyPr>
          <a:lstStyle/>
          <a:p>
            <a:pPr>
              <a:lnSpc>
                <a:spcPct val="100000"/>
              </a:lnSpc>
            </a:pPr>
            <a:r>
              <a:rPr lang="en-IN" sz="3200" dirty="0">
                <a:solidFill>
                  <a:schemeClr val="bg1">
                    <a:lumMod val="95000"/>
                  </a:schemeClr>
                </a:solidFill>
                <a:latin typeface="Lato Black" panose="020F0A02020204030203" pitchFamily="34" charset="0"/>
              </a:rPr>
              <a:t>INTRODUCTION</a:t>
            </a:r>
          </a:p>
        </p:txBody>
      </p:sp>
      <p:sp>
        <p:nvSpPr>
          <p:cNvPr id="3" name="Content Placeholder 2">
            <a:extLst>
              <a:ext uri="{FF2B5EF4-FFF2-40B4-BE49-F238E27FC236}">
                <a16:creationId xmlns:a16="http://schemas.microsoft.com/office/drawing/2014/main" id="{1BF11AAE-ECE7-BA47-B82D-2913C53AED49}"/>
              </a:ext>
            </a:extLst>
          </p:cNvPr>
          <p:cNvSpPr>
            <a:spLocks noGrp="1"/>
          </p:cNvSpPr>
          <p:nvPr>
            <p:ph idx="1"/>
          </p:nvPr>
        </p:nvSpPr>
        <p:spPr>
          <a:xfrm>
            <a:off x="609600" y="1671638"/>
            <a:ext cx="6677025" cy="4351338"/>
          </a:xfrm>
        </p:spPr>
        <p:txBody>
          <a:bodyPr>
            <a:normAutofit/>
          </a:bodyPr>
          <a:lstStyle/>
          <a:p>
            <a:pPr marL="0" indent="0" algn="just">
              <a:buNone/>
            </a:pPr>
            <a:r>
              <a:rPr lang="en-US" sz="1800" dirty="0">
                <a:solidFill>
                  <a:srgbClr val="C0FCFF"/>
                </a:solidFill>
                <a:latin typeface="Cambria" panose="02040503050406030204" pitchFamily="18" charset="0"/>
                <a:ea typeface="Cambria" panose="02040503050406030204" pitchFamily="18" charset="0"/>
              </a:rPr>
              <a:t>This project focuses on analyzing bank loan data to provide meaningful insights into loan applications and their performance. By utilizing SQL and Excel, the analysis uncovers key metrics such as the total number of loan applications, total funded amounts, amounts received, average interest rates, and the average debt-to-income ratio (DTI). A detailed dashboard has been created to visually represent these insights, making it easier to identify trends and patterns. This project not only helps in understanding the overall loan distribution and repayment dynamics but also serves as a practical demonstration of data analysis skills using SQL and Excel. It aims to showcase how data-driven decisions can optimize loan management processes effectively.</a:t>
            </a:r>
            <a:endParaRPr lang="en-IN" sz="1800" dirty="0">
              <a:solidFill>
                <a:srgbClr val="C0FC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8693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5D6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9B4E3A-4A49-ECA7-C171-C491714EF8BF}"/>
              </a:ext>
            </a:extLst>
          </p:cNvPr>
          <p:cNvSpPr txBox="1">
            <a:spLocks noGrp="1"/>
          </p:cNvSpPr>
          <p:nvPr>
            <p:ph type="title"/>
          </p:nvPr>
        </p:nvSpPr>
        <p:spPr>
          <a:xfrm>
            <a:off x="466725" y="683864"/>
            <a:ext cx="4695825" cy="535531"/>
          </a:xfrm>
          <a:prstGeom prst="rect">
            <a:avLst/>
          </a:prstGeom>
          <a:noFill/>
        </p:spPr>
        <p:txBody>
          <a:bodyPr wrap="square" rtlCol="0">
            <a:spAutoFit/>
          </a:bodyPr>
          <a:lstStyle>
            <a:defPPr>
              <a:defRPr lang="en-US"/>
            </a:defPPr>
            <a:lvl1pPr>
              <a:defRPr sz="4000" b="1">
                <a:solidFill>
                  <a:schemeClr val="bg1"/>
                </a:solidFill>
                <a:latin typeface="Lato Black" panose="020F0A02020204030203" pitchFamily="34" charset="0"/>
              </a:defRPr>
            </a:lvl1pPr>
          </a:lstStyle>
          <a:p>
            <a:r>
              <a:rPr lang="en-IN" sz="3200" b="1" dirty="0">
                <a:solidFill>
                  <a:schemeClr val="bg1"/>
                </a:solidFill>
                <a:latin typeface="Lato Black" panose="020F0A02020204030203" pitchFamily="34" charset="0"/>
              </a:rPr>
              <a:t>PROBLEM STATEMENT</a:t>
            </a:r>
          </a:p>
        </p:txBody>
      </p:sp>
      <p:sp>
        <p:nvSpPr>
          <p:cNvPr id="5" name="Title 3">
            <a:extLst>
              <a:ext uri="{FF2B5EF4-FFF2-40B4-BE49-F238E27FC236}">
                <a16:creationId xmlns:a16="http://schemas.microsoft.com/office/drawing/2014/main" id="{494895A8-8239-896A-5BB3-27870A6D6F41}"/>
              </a:ext>
            </a:extLst>
          </p:cNvPr>
          <p:cNvSpPr txBox="1">
            <a:spLocks/>
          </p:cNvSpPr>
          <p:nvPr/>
        </p:nvSpPr>
        <p:spPr>
          <a:xfrm>
            <a:off x="466725" y="1219395"/>
            <a:ext cx="4695825" cy="424732"/>
          </a:xfrm>
          <a:prstGeom prst="rect">
            <a:avLst/>
          </a:prstGeom>
          <a:noFill/>
        </p:spPr>
        <p:txBody>
          <a:bodyPr vert="horz" wrap="square" lIns="91440" tIns="45720" rIns="91440" bIns="45720" rtlCol="0" anchor="ctr">
            <a:spAutoFit/>
          </a:bodyPr>
          <a:lstStyle>
            <a:defPPr>
              <a:defRPr lang="en-US"/>
            </a:defPPr>
            <a:lvl1pPr algn="l" defTabSz="914400" rtl="0" eaLnBrk="1" latinLnBrk="0" hangingPunct="1">
              <a:lnSpc>
                <a:spcPct val="90000"/>
              </a:lnSpc>
              <a:spcBef>
                <a:spcPct val="0"/>
              </a:spcBef>
              <a:buNone/>
              <a:defRPr sz="4000" b="1" kern="1200">
                <a:solidFill>
                  <a:schemeClr val="bg1"/>
                </a:solidFill>
                <a:latin typeface="Lato Black" panose="020F0A02020204030203" pitchFamily="34" charset="0"/>
                <a:ea typeface="+mj-ea"/>
                <a:cs typeface="+mj-cs"/>
              </a:defRPr>
            </a:lvl1pPr>
          </a:lstStyle>
          <a:p>
            <a:r>
              <a:rPr lang="en-IN" sz="2400" dirty="0">
                <a:solidFill>
                  <a:srgbClr val="FFD966"/>
                </a:solidFill>
                <a:latin typeface="+mn-lt"/>
              </a:rPr>
              <a:t>DASHBOARD 1: SUMMARY</a:t>
            </a:r>
          </a:p>
        </p:txBody>
      </p:sp>
      <p:sp>
        <p:nvSpPr>
          <p:cNvPr id="9" name="Content Placeholder 5">
            <a:extLst>
              <a:ext uri="{FF2B5EF4-FFF2-40B4-BE49-F238E27FC236}">
                <a16:creationId xmlns:a16="http://schemas.microsoft.com/office/drawing/2014/main" id="{3F8C3F78-2305-FE1D-B27D-4FD8DF8693DB}"/>
              </a:ext>
            </a:extLst>
          </p:cNvPr>
          <p:cNvSpPr txBox="1">
            <a:spLocks noGrp="1"/>
          </p:cNvSpPr>
          <p:nvPr>
            <p:ph idx="1"/>
          </p:nvPr>
        </p:nvSpPr>
        <p:spPr>
          <a:xfrm>
            <a:off x="466725" y="1993355"/>
            <a:ext cx="10515600" cy="4351338"/>
          </a:xfrm>
          <a:prstGeom prst="rect">
            <a:avLst/>
          </a:prstGeom>
          <a:noFill/>
        </p:spPr>
        <p:txBody>
          <a:bodyPr wrap="square"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kern="100" dirty="0">
                <a:solidFill>
                  <a:srgbClr val="F4B183"/>
                </a:solidFill>
                <a:latin typeface="Calibri" panose="020F0502020204030204" pitchFamily="34" charset="0"/>
                <a:ea typeface="Calibri" panose="020F0502020204030204" pitchFamily="34" charset="0"/>
                <a:cs typeface="Times New Roman" panose="02020603050405020304" pitchFamily="18" charset="0"/>
              </a:rPr>
              <a:t>Key Performance Indicators (KPIs) Requirements:</a:t>
            </a:r>
            <a:endParaRPr lang="en-IN" sz="2000" kern="100" dirty="0">
              <a:solidFill>
                <a:srgbClr val="F4B183"/>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r>
              <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Total Loan Applications:</a:t>
            </a:r>
            <a:r>
              <a:rPr lang="en-IN" sz="1400"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 </a:t>
            </a:r>
            <a:r>
              <a:rPr lang="en-IN" sz="1400" kern="100" dirty="0">
                <a:solidFill>
                  <a:schemeClr val="accent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We need to calculate the total number of loan applications received during a specified period. Additionally, it is essential to monitor the Month-to-Date (MTD) Loan Applications and track changes </a:t>
            </a:r>
            <a:r>
              <a:rPr lang="en-IN" sz="1400" kern="100" dirty="0">
                <a:solidFill>
                  <a:srgbClr val="C0FCFF"/>
                </a:solidFill>
                <a:latin typeface="Calibri" panose="020F0502020204030204" pitchFamily="34" charset="0"/>
                <a:ea typeface="Calibri" panose="020F0502020204030204" pitchFamily="34" charset="0"/>
                <a:cs typeface="Times New Roman" panose="02020603050405020304" pitchFamily="18" charset="0"/>
              </a:rPr>
              <a:t>Month-over-Month</a:t>
            </a:r>
            <a:r>
              <a:rPr lang="en-IN" sz="1400" kern="100" dirty="0">
                <a:solidFill>
                  <a:schemeClr val="accent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(MoM).</a:t>
            </a:r>
          </a:p>
          <a:p>
            <a:pPr marL="342900" indent="-342900" algn="just">
              <a:lnSpc>
                <a:spcPct val="150000"/>
              </a:lnSpc>
              <a:buFont typeface="+mj-lt"/>
              <a:buAutoNum type="arabicPeriod"/>
            </a:pPr>
            <a:r>
              <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Total Funded Amount: </a:t>
            </a:r>
            <a:r>
              <a:rPr lang="en-IN" sz="1400" kern="100" dirty="0">
                <a:solidFill>
                  <a:schemeClr val="accent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Understanding the total amount of funds disbursed as loans is crucial. We also want to keep an eye on the MTD Total Funded Amount and analyse the Month-over-Month (MoM) changes in this metric.</a:t>
            </a:r>
          </a:p>
          <a:p>
            <a:pPr marL="342900" indent="-342900" algn="just">
              <a:lnSpc>
                <a:spcPct val="150000"/>
              </a:lnSpc>
              <a:buFont typeface="+mj-lt"/>
              <a:buAutoNum type="arabicPeriod"/>
            </a:pPr>
            <a:r>
              <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Total Amount Received: </a:t>
            </a:r>
            <a:r>
              <a:rPr lang="en-IN" sz="1400" kern="100" dirty="0">
                <a:solidFill>
                  <a:schemeClr val="accent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Tracking the total amount received from borrowers is essential for assessing the bank's cash flow and loan repayment. We should analyse the Month-to-Date (MTD) Total Amount Received and observe the Month-over-Month (MoM) changes.</a:t>
            </a:r>
          </a:p>
          <a:p>
            <a:pPr marL="342900" indent="-342900" algn="just">
              <a:lnSpc>
                <a:spcPct val="150000"/>
              </a:lnSpc>
              <a:buFont typeface="+mj-lt"/>
              <a:buAutoNum type="arabicPeriod"/>
            </a:pPr>
            <a:r>
              <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Average Interest Rate: </a:t>
            </a:r>
            <a:r>
              <a:rPr lang="en-IN" sz="1400" kern="100" dirty="0">
                <a:solidFill>
                  <a:schemeClr val="accent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Calculating the average interest rate across all loans, MTD, and monitoring the Month-over-Month (MoM) variations in interest rates will provide insights into our lending portfolio's overall cost.</a:t>
            </a:r>
          </a:p>
          <a:p>
            <a:pPr marL="342900" indent="-342900" algn="just">
              <a:lnSpc>
                <a:spcPct val="150000"/>
              </a:lnSpc>
              <a:spcAft>
                <a:spcPts val="800"/>
              </a:spcAft>
              <a:buFont typeface="+mj-lt"/>
              <a:buAutoNum type="arabicPeriod"/>
            </a:pPr>
            <a:r>
              <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Average Debt-to-Income Ratio (DTI): </a:t>
            </a:r>
            <a:r>
              <a:rPr lang="en-IN" sz="1400" kern="100" dirty="0">
                <a:solidFill>
                  <a:schemeClr val="accent1">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Evaluating the average DTI for our borrowers helps us gauge their financial health. We need to compute the average DTI for all loans, MTD, and track Month-over-Month (MoM) fluctuations.</a:t>
            </a:r>
          </a:p>
        </p:txBody>
      </p:sp>
    </p:spTree>
    <p:extLst>
      <p:ext uri="{BB962C8B-B14F-4D97-AF65-F5344CB8AC3E}">
        <p14:creationId xmlns:p14="http://schemas.microsoft.com/office/powerpoint/2010/main" val="90701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5D61"/>
        </a:solidFill>
        <a:effectLst/>
      </p:bgPr>
    </p:bg>
    <p:spTree>
      <p:nvGrpSpPr>
        <p:cNvPr id="1" name="">
          <a:extLst>
            <a:ext uri="{FF2B5EF4-FFF2-40B4-BE49-F238E27FC236}">
              <a16:creationId xmlns:a16="http://schemas.microsoft.com/office/drawing/2014/main" id="{4CB1500F-0465-C509-61E9-2D0A2AD4C7AF}"/>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8B389EB0-0606-750E-C57B-55E900AF6461}"/>
              </a:ext>
            </a:extLst>
          </p:cNvPr>
          <p:cNvSpPr txBox="1">
            <a:spLocks/>
          </p:cNvSpPr>
          <p:nvPr/>
        </p:nvSpPr>
        <p:spPr>
          <a:xfrm>
            <a:off x="419100" y="521925"/>
            <a:ext cx="6553200" cy="535531"/>
          </a:xfrm>
          <a:prstGeom prst="rect">
            <a:avLst/>
          </a:prstGeom>
          <a:noFill/>
        </p:spPr>
        <p:txBody>
          <a:bodyPr wrap="square" rtlCol="0">
            <a:spAutoFit/>
          </a:bodyPr>
          <a:lstStyle>
            <a:defPPr>
              <a:defRPr lang="en-US"/>
            </a:defPPr>
            <a:lvl1pPr algn="l" defTabSz="914400" rtl="0" eaLnBrk="1" latinLnBrk="0" hangingPunct="1">
              <a:lnSpc>
                <a:spcPct val="90000"/>
              </a:lnSpc>
              <a:spcBef>
                <a:spcPct val="0"/>
              </a:spcBef>
              <a:buNone/>
              <a:defRPr sz="4000" b="1" kern="1200">
                <a:solidFill>
                  <a:schemeClr val="bg1"/>
                </a:solidFill>
                <a:latin typeface="Lato Black" panose="020F0A02020204030203" pitchFamily="34" charset="0"/>
                <a:ea typeface="+mj-ea"/>
                <a:cs typeface="+mj-cs"/>
              </a:defRPr>
            </a:lvl1pPr>
          </a:lstStyle>
          <a:p>
            <a:r>
              <a:rPr lang="en-IN" sz="3200" dirty="0"/>
              <a:t>PROBLEM STATEMENT  </a:t>
            </a:r>
          </a:p>
        </p:txBody>
      </p:sp>
      <p:sp>
        <p:nvSpPr>
          <p:cNvPr id="4" name="Title 3">
            <a:extLst>
              <a:ext uri="{FF2B5EF4-FFF2-40B4-BE49-F238E27FC236}">
                <a16:creationId xmlns:a16="http://schemas.microsoft.com/office/drawing/2014/main" id="{5AA01488-411B-C570-B3BB-40522857FC57}"/>
              </a:ext>
            </a:extLst>
          </p:cNvPr>
          <p:cNvSpPr txBox="1">
            <a:spLocks/>
          </p:cNvSpPr>
          <p:nvPr/>
        </p:nvSpPr>
        <p:spPr>
          <a:xfrm>
            <a:off x="419100" y="1057456"/>
            <a:ext cx="4695825" cy="424732"/>
          </a:xfrm>
          <a:prstGeom prst="rect">
            <a:avLst/>
          </a:prstGeom>
          <a:noFill/>
        </p:spPr>
        <p:txBody>
          <a:bodyPr vert="horz" wrap="square" lIns="91440" tIns="45720" rIns="91440" bIns="45720" rtlCol="0" anchor="ctr">
            <a:spAutoFit/>
          </a:bodyPr>
          <a:lstStyle>
            <a:defPPr>
              <a:defRPr lang="en-US"/>
            </a:defPPr>
            <a:lvl1pPr algn="l" defTabSz="914400" rtl="0" eaLnBrk="1" latinLnBrk="0" hangingPunct="1">
              <a:lnSpc>
                <a:spcPct val="90000"/>
              </a:lnSpc>
              <a:spcBef>
                <a:spcPct val="0"/>
              </a:spcBef>
              <a:buNone/>
              <a:defRPr sz="4000" b="1" kern="1200">
                <a:solidFill>
                  <a:schemeClr val="bg1"/>
                </a:solidFill>
                <a:latin typeface="Lato Black" panose="020F0A02020204030203" pitchFamily="34" charset="0"/>
                <a:ea typeface="+mj-ea"/>
                <a:cs typeface="+mj-cs"/>
              </a:defRPr>
            </a:lvl1pPr>
          </a:lstStyle>
          <a:p>
            <a:r>
              <a:rPr lang="en-IN" sz="2400" dirty="0">
                <a:solidFill>
                  <a:srgbClr val="FFD966"/>
                </a:solidFill>
                <a:latin typeface="+mn-lt"/>
              </a:rPr>
              <a:t>DASHBOARD 1: SUMMARY</a:t>
            </a:r>
          </a:p>
        </p:txBody>
      </p:sp>
      <p:sp>
        <p:nvSpPr>
          <p:cNvPr id="5" name="TextBox 4">
            <a:extLst>
              <a:ext uri="{FF2B5EF4-FFF2-40B4-BE49-F238E27FC236}">
                <a16:creationId xmlns:a16="http://schemas.microsoft.com/office/drawing/2014/main" id="{57B7A138-EC7D-92F9-DD5F-FD58670EAD60}"/>
              </a:ext>
            </a:extLst>
          </p:cNvPr>
          <p:cNvSpPr txBox="1"/>
          <p:nvPr/>
        </p:nvSpPr>
        <p:spPr>
          <a:xfrm>
            <a:off x="419100" y="1482188"/>
            <a:ext cx="4981575" cy="2496196"/>
          </a:xfrm>
          <a:prstGeom prst="rect">
            <a:avLst/>
          </a:prstGeom>
          <a:noFill/>
        </p:spPr>
        <p:txBody>
          <a:bodyPr wrap="square" rtlCol="0">
            <a:spAutoFit/>
          </a:bodyPr>
          <a:lstStyle/>
          <a:p>
            <a:pPr marL="342900" indent="-342900">
              <a:buFont typeface="Wingdings" panose="05000000000000000000" pitchFamily="2" charset="2"/>
              <a:buChar char="Ø"/>
            </a:pPr>
            <a:r>
              <a:rPr lang="en-IN" sz="2200" b="1" kern="100" dirty="0">
                <a:solidFill>
                  <a:srgbClr val="F4B183"/>
                </a:solidFill>
                <a:latin typeface="Calibri" panose="020F0502020204030204" pitchFamily="34" charset="0"/>
                <a:ea typeface="Calibri" panose="020F0502020204030204" pitchFamily="34" charset="0"/>
                <a:cs typeface="Times New Roman" panose="02020603050405020304" pitchFamily="18" charset="0"/>
              </a:rPr>
              <a:t>Good Loan vs Bad Loan KPI’s</a:t>
            </a:r>
          </a:p>
          <a:p>
            <a:endParaRPr lang="en-IN" sz="1200" b="1" kern="10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IN" sz="2000" b="1" kern="100" dirty="0">
                <a:solidFill>
                  <a:schemeClr val="accent1">
                    <a:lumMod val="40000"/>
                    <a:lumOff val="60000"/>
                  </a:schemeClr>
                </a:solidFill>
                <a:latin typeface="Calibri" panose="020F0502020204030204" pitchFamily="34" charset="0"/>
                <a:ea typeface="Calibri" panose="020F0502020204030204" pitchFamily="34" charset="0"/>
                <a:cs typeface="Times New Roman" panose="02020603050405020304" pitchFamily="18" charset="0"/>
              </a:rPr>
              <a:t>Good Loan:</a:t>
            </a:r>
          </a:p>
          <a:p>
            <a:pPr marL="342900" indent="-342900">
              <a:buFont typeface="+mj-lt"/>
              <a:buAutoNum type="arabicPeriod"/>
            </a:pPr>
            <a:r>
              <a:rPr lang="en-IN"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Good Loan Application Percentage</a:t>
            </a:r>
            <a:endParaRPr lang="en-IN"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Good Loan Applications</a:t>
            </a: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Good Loan Funded Amount</a:t>
            </a:r>
            <a:endParaRPr lang="en-IN"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Good Loan Total Received Amount</a:t>
            </a:r>
            <a:endParaRPr lang="en-IN"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1EBA2DE-0213-7556-DDD5-C2A51B32DD9D}"/>
              </a:ext>
            </a:extLst>
          </p:cNvPr>
          <p:cNvSpPr txBox="1"/>
          <p:nvPr/>
        </p:nvSpPr>
        <p:spPr>
          <a:xfrm>
            <a:off x="6248400" y="2066963"/>
            <a:ext cx="4391025" cy="1911421"/>
          </a:xfrm>
          <a:prstGeom prst="rect">
            <a:avLst/>
          </a:prstGeom>
          <a:noFill/>
        </p:spPr>
        <p:txBody>
          <a:bodyPr wrap="square" rtlCol="0">
            <a:spAutoFit/>
          </a:bodyPr>
          <a:lstStyle/>
          <a:p>
            <a:r>
              <a:rPr lang="en-IN" sz="2000" b="1" kern="100" dirty="0">
                <a:solidFill>
                  <a:schemeClr val="accent1">
                    <a:lumMod val="40000"/>
                    <a:lumOff val="60000"/>
                  </a:schemeClr>
                </a:solidFill>
                <a:latin typeface="Calibri" panose="020F0502020204030204" pitchFamily="34" charset="0"/>
                <a:ea typeface="Calibri" panose="020F0502020204030204" pitchFamily="34" charset="0"/>
                <a:cs typeface="Times New Roman" panose="02020603050405020304" pitchFamily="18" charset="0"/>
              </a:rPr>
              <a:t>Bad Loan:</a:t>
            </a:r>
          </a:p>
          <a:p>
            <a:pPr marL="342900" indent="-342900">
              <a:buFont typeface="+mj-lt"/>
              <a:buAutoNum type="arabicPeriod"/>
            </a:pPr>
            <a:r>
              <a:rPr lang="en-IN"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Bad</a:t>
            </a:r>
            <a:r>
              <a:rPr lang="en-IN"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Loan Application Percentage</a:t>
            </a:r>
            <a:endParaRPr lang="en-IN"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 Loan Applications</a:t>
            </a: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 Loan Funded Amount</a:t>
            </a:r>
            <a:endParaRPr lang="en-IN"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 Loan Total Received Amount</a:t>
            </a:r>
            <a:endParaRPr lang="en-IN"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D9BB914-AB4B-A422-8F0A-4CD2C0A67474}"/>
              </a:ext>
            </a:extLst>
          </p:cNvPr>
          <p:cNvSpPr txBox="1"/>
          <p:nvPr/>
        </p:nvSpPr>
        <p:spPr>
          <a:xfrm>
            <a:off x="419099" y="4105137"/>
            <a:ext cx="9496425" cy="2503249"/>
          </a:xfrm>
          <a:prstGeom prst="rect">
            <a:avLst/>
          </a:prstGeom>
          <a:noFill/>
        </p:spPr>
        <p:txBody>
          <a:bodyPr wrap="square" rtlCol="0">
            <a:spAutoFit/>
          </a:bodyPr>
          <a:lstStyle/>
          <a:p>
            <a:pPr marL="342900" indent="-342900" algn="just">
              <a:spcAft>
                <a:spcPts val="800"/>
              </a:spcAft>
              <a:buFont typeface="Wingdings" panose="05000000000000000000" pitchFamily="2" charset="2"/>
              <a:buChar char="Ø"/>
            </a:pPr>
            <a:r>
              <a:rPr lang="en-IN" sz="2200" b="1" kern="100" dirty="0">
                <a:solidFill>
                  <a:srgbClr val="F4B183"/>
                </a:solidFill>
                <a:latin typeface="Calibri" panose="020F0502020204030204" pitchFamily="34" charset="0"/>
                <a:ea typeface="Calibri" panose="020F0502020204030204" pitchFamily="34" charset="0"/>
                <a:cs typeface="Times New Roman" panose="02020603050405020304" pitchFamily="18" charset="0"/>
              </a:rPr>
              <a:t>Loan Status Grid View</a:t>
            </a:r>
          </a:p>
          <a:p>
            <a:pPr algn="just">
              <a:spcAft>
                <a:spcPts val="800"/>
              </a:spcAft>
            </a:pPr>
            <a:r>
              <a:rPr lang="en-US" dirty="0">
                <a:solidFill>
                  <a:srgbClr val="FFFFFF"/>
                </a:solidFill>
              </a:rPr>
              <a:t>To gain a comprehensive understanding of our lending operations and evaluate loan performance, we are developing a grid view report categorized by 'Loan Status.' This report will provide key insights into metrics such as 'Total Loan Applications,' 'Total Funded Amount,' 'Total Amount Received,' 'Month-to-Date (MTD) Funded Amount,' 'MTD Amount Received,' 'Average Interest Rate,' and 'Average Debt-to-Income Ratio (DTI).' By leveraging these insights, the grid view will enable us to monitor the health of our loan portfolio and support data-driven decision-making with greater precision and clarity.</a:t>
            </a:r>
            <a:endParaRPr lang="en-IN" b="1" kern="1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284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5D61"/>
        </a:solidFill>
        <a:effectLst/>
      </p:bgPr>
    </p:bg>
    <p:spTree>
      <p:nvGrpSpPr>
        <p:cNvPr id="1" name="">
          <a:extLst>
            <a:ext uri="{FF2B5EF4-FFF2-40B4-BE49-F238E27FC236}">
              <a16:creationId xmlns:a16="http://schemas.microsoft.com/office/drawing/2014/main" id="{493802AA-2F63-8A0D-A9FE-E85D37E623F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B2C49D8-5972-2A76-44B8-13441BF21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694" y="1575992"/>
            <a:ext cx="9008611" cy="4624783"/>
          </a:xfrm>
          <a:prstGeom prst="rect">
            <a:avLst/>
          </a:prstGeom>
          <a:ln w="38100">
            <a:solidFill>
              <a:srgbClr val="FFC000"/>
            </a:solidFill>
          </a:ln>
        </p:spPr>
      </p:pic>
      <p:sp>
        <p:nvSpPr>
          <p:cNvPr id="4" name="Title 1">
            <a:extLst>
              <a:ext uri="{FF2B5EF4-FFF2-40B4-BE49-F238E27FC236}">
                <a16:creationId xmlns:a16="http://schemas.microsoft.com/office/drawing/2014/main" id="{F97DF1CD-43C2-CA7D-5980-9DB2FF95B0EF}"/>
              </a:ext>
            </a:extLst>
          </p:cNvPr>
          <p:cNvSpPr txBox="1">
            <a:spLocks/>
          </p:cNvSpPr>
          <p:nvPr/>
        </p:nvSpPr>
        <p:spPr>
          <a:xfrm>
            <a:off x="3626642" y="504825"/>
            <a:ext cx="4938713" cy="844549"/>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3200" dirty="0">
                <a:solidFill>
                  <a:schemeClr val="bg1">
                    <a:lumMod val="95000"/>
                  </a:schemeClr>
                </a:solidFill>
                <a:latin typeface="Lato Black" panose="020F0A02020204030203" pitchFamily="34" charset="0"/>
              </a:rPr>
              <a:t>SUMMARY DASHBOARD</a:t>
            </a:r>
          </a:p>
        </p:txBody>
      </p:sp>
    </p:spTree>
    <p:extLst>
      <p:ext uri="{BB962C8B-B14F-4D97-AF65-F5344CB8AC3E}">
        <p14:creationId xmlns:p14="http://schemas.microsoft.com/office/powerpoint/2010/main" val="335003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5D61"/>
        </a:solid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F56527E-2C67-714A-9798-CA8FDD8463A6}"/>
              </a:ext>
            </a:extLst>
          </p:cNvPr>
          <p:cNvSpPr txBox="1">
            <a:spLocks/>
          </p:cNvSpPr>
          <p:nvPr/>
        </p:nvSpPr>
        <p:spPr>
          <a:xfrm>
            <a:off x="333375" y="515304"/>
            <a:ext cx="4695825" cy="535531"/>
          </a:xfrm>
          <a:prstGeom prst="rect">
            <a:avLst/>
          </a:prstGeom>
          <a:noFill/>
        </p:spPr>
        <p:txBody>
          <a:bodyPr wrap="square" rtlCol="0">
            <a:spAutoFit/>
          </a:bodyPr>
          <a:lstStyle>
            <a:defPPr>
              <a:defRPr lang="en-US"/>
            </a:defPPr>
            <a:lvl1pPr algn="l" defTabSz="914400" rtl="0" eaLnBrk="1" latinLnBrk="0" hangingPunct="1">
              <a:lnSpc>
                <a:spcPct val="90000"/>
              </a:lnSpc>
              <a:spcBef>
                <a:spcPct val="0"/>
              </a:spcBef>
              <a:buNone/>
              <a:defRPr sz="4000" b="1" kern="1200">
                <a:solidFill>
                  <a:schemeClr val="bg1"/>
                </a:solidFill>
                <a:latin typeface="Lato Black" panose="020F0A02020204030203" pitchFamily="34" charset="0"/>
                <a:ea typeface="+mj-ea"/>
                <a:cs typeface="+mj-cs"/>
              </a:defRPr>
            </a:lvl1pPr>
          </a:lstStyle>
          <a:p>
            <a:r>
              <a:rPr lang="en-IN" sz="3200" dirty="0"/>
              <a:t>PROBLEM STATEMENT</a:t>
            </a:r>
          </a:p>
        </p:txBody>
      </p:sp>
      <p:sp>
        <p:nvSpPr>
          <p:cNvPr id="3" name="Title 3">
            <a:extLst>
              <a:ext uri="{FF2B5EF4-FFF2-40B4-BE49-F238E27FC236}">
                <a16:creationId xmlns:a16="http://schemas.microsoft.com/office/drawing/2014/main" id="{24DD68CB-EB1A-981D-660D-9B6BA11CCE4A}"/>
              </a:ext>
            </a:extLst>
          </p:cNvPr>
          <p:cNvSpPr txBox="1">
            <a:spLocks/>
          </p:cNvSpPr>
          <p:nvPr/>
        </p:nvSpPr>
        <p:spPr>
          <a:xfrm>
            <a:off x="333375" y="1050835"/>
            <a:ext cx="4695825" cy="424732"/>
          </a:xfrm>
          <a:prstGeom prst="rect">
            <a:avLst/>
          </a:prstGeom>
          <a:noFill/>
        </p:spPr>
        <p:txBody>
          <a:bodyPr vert="horz" wrap="square" lIns="91440" tIns="45720" rIns="91440" bIns="45720" rtlCol="0" anchor="ctr">
            <a:spAutoFit/>
          </a:bodyPr>
          <a:lstStyle>
            <a:defPPr>
              <a:defRPr lang="en-US"/>
            </a:defPPr>
            <a:lvl1pPr algn="l" defTabSz="914400" rtl="0" eaLnBrk="1" latinLnBrk="0" hangingPunct="1">
              <a:lnSpc>
                <a:spcPct val="90000"/>
              </a:lnSpc>
              <a:spcBef>
                <a:spcPct val="0"/>
              </a:spcBef>
              <a:buNone/>
              <a:defRPr sz="4000" b="1" kern="1200">
                <a:solidFill>
                  <a:schemeClr val="bg1"/>
                </a:solidFill>
                <a:latin typeface="Lato Black" panose="020F0A02020204030203" pitchFamily="34" charset="0"/>
                <a:ea typeface="+mj-ea"/>
                <a:cs typeface="+mj-cs"/>
              </a:defRPr>
            </a:lvl1pPr>
          </a:lstStyle>
          <a:p>
            <a:r>
              <a:rPr lang="en-IN" sz="2400" dirty="0">
                <a:solidFill>
                  <a:srgbClr val="FFD966"/>
                </a:solidFill>
                <a:latin typeface="+mn-lt"/>
              </a:rPr>
              <a:t>DASHBOARD 2: OVERVIEW</a:t>
            </a:r>
          </a:p>
        </p:txBody>
      </p:sp>
      <p:sp>
        <p:nvSpPr>
          <p:cNvPr id="5" name="TextBox 4">
            <a:extLst>
              <a:ext uri="{FF2B5EF4-FFF2-40B4-BE49-F238E27FC236}">
                <a16:creationId xmlns:a16="http://schemas.microsoft.com/office/drawing/2014/main" id="{6891352B-4145-0D87-0750-A2CBB1CC199A}"/>
              </a:ext>
            </a:extLst>
          </p:cNvPr>
          <p:cNvSpPr txBox="1"/>
          <p:nvPr/>
        </p:nvSpPr>
        <p:spPr>
          <a:xfrm>
            <a:off x="333375" y="1475567"/>
            <a:ext cx="9820275" cy="4486100"/>
          </a:xfrm>
          <a:prstGeom prst="rect">
            <a:avLst/>
          </a:prstGeom>
          <a:noFill/>
        </p:spPr>
        <p:txBody>
          <a:bodyPr wrap="square" rtlCol="0">
            <a:spAutoFit/>
          </a:bodyPr>
          <a:lstStyle/>
          <a:p>
            <a:pPr algn="just"/>
            <a:r>
              <a:rPr lang="en-IN" sz="2400" b="1" kern="100" dirty="0">
                <a:solidFill>
                  <a:srgbClr val="F4B183"/>
                </a:solidFill>
                <a:effectLst/>
                <a:latin typeface="Calibri" panose="020F0502020204030204" pitchFamily="34" charset="0"/>
                <a:ea typeface="Calibri" panose="020F0502020204030204" pitchFamily="34" charset="0"/>
                <a:cs typeface="Times New Roman" panose="02020603050405020304" pitchFamily="18" charset="0"/>
              </a:rPr>
              <a:t>CHARTS</a:t>
            </a:r>
          </a:p>
          <a:p>
            <a:pPr marL="342900" indent="-342900" algn="just">
              <a:lnSpc>
                <a:spcPct val="150000"/>
              </a:lnSpc>
              <a:buFont typeface="+mj-lt"/>
              <a:buAutoNum type="arabicPeriod"/>
            </a:pPr>
            <a:r>
              <a:rPr lang="en-IN" sz="1600" b="1" kern="100" dirty="0">
                <a:solidFill>
                  <a:srgbClr val="FFD966"/>
                </a:solidFill>
                <a:effectLst/>
                <a:latin typeface="Calibri" panose="020F0502020204030204" pitchFamily="34" charset="0"/>
                <a:ea typeface="Calibri" panose="020F0502020204030204" pitchFamily="34" charset="0"/>
                <a:cs typeface="Times New Roman" panose="02020603050405020304" pitchFamily="18" charset="0"/>
              </a:rPr>
              <a:t>Monthly Trends by Issue Date (Line Chart):  </a:t>
            </a: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a:t>
            </a:r>
            <a: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identify seasonality and long-term trends in lending activities</a:t>
            </a: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r>
              <a:rPr lang="en-IN" sz="1600" b="1" dirty="0">
                <a:solidFill>
                  <a:srgbClr val="FFD966"/>
                </a:solidFill>
                <a:effectLst/>
                <a:latin typeface="Calibri" panose="020F0502020204030204" pitchFamily="34" charset="0"/>
                <a:ea typeface="Calibri" panose="020F0502020204030204" pitchFamily="34" charset="0"/>
                <a:cs typeface="Times New Roman" panose="02020603050405020304" pitchFamily="18" charset="0"/>
              </a:rPr>
              <a:t>Regional Analysis by State (Filled Map</a:t>
            </a:r>
            <a:r>
              <a:rPr lang="en-IN" sz="1600" b="1" dirty="0">
                <a:solidFill>
                  <a:srgbClr val="FFD966"/>
                </a:solidFill>
                <a:latin typeface="Calibri" panose="020F0502020204030204" pitchFamily="34" charset="0"/>
                <a:ea typeface="Calibri" panose="020F0502020204030204" pitchFamily="34" charset="0"/>
                <a:cs typeface="Times New Roman" panose="02020603050405020304" pitchFamily="18" charset="0"/>
              </a:rPr>
              <a:t>):</a:t>
            </a:r>
            <a:r>
              <a:rPr lang="en-IN" sz="1600" dirty="0">
                <a:solidFill>
                  <a:srgbClr val="FFD966"/>
                </a:solidFill>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To identify regions with significant lending activity and assess regional disparities</a:t>
            </a:r>
          </a:p>
          <a:p>
            <a:pPr marL="342900" indent="-342900" algn="just">
              <a:lnSpc>
                <a:spcPct val="150000"/>
              </a:lnSpc>
              <a:buFont typeface="+mj-lt"/>
              <a:buAutoNum type="arabicPeriod"/>
            </a:pPr>
            <a:r>
              <a:rPr lang="en-IN" sz="1600" b="1" dirty="0">
                <a:solidFill>
                  <a:srgbClr val="FFD966"/>
                </a:solidFill>
                <a:effectLst/>
                <a:latin typeface="Calibri" panose="020F0502020204030204" pitchFamily="34" charset="0"/>
                <a:ea typeface="Calibri" panose="020F0502020204030204" pitchFamily="34" charset="0"/>
                <a:cs typeface="Times New Roman" panose="02020603050405020304" pitchFamily="18" charset="0"/>
              </a:rPr>
              <a:t>Loan Term Analysis (Donut Chart): </a:t>
            </a:r>
            <a:r>
              <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To allow the client to understand the distribution of loans across various term lengths.</a:t>
            </a:r>
          </a:p>
          <a:p>
            <a:pPr marL="342900" indent="-342900" algn="just">
              <a:lnSpc>
                <a:spcPct val="150000"/>
              </a:lnSpc>
              <a:buFont typeface="+mj-lt"/>
              <a:buAutoNum type="arabicPeriod"/>
            </a:pPr>
            <a:r>
              <a:rPr lang="en-IN" sz="1600" b="1" dirty="0">
                <a:solidFill>
                  <a:srgbClr val="FFD966"/>
                </a:solidFill>
                <a:effectLst/>
                <a:latin typeface="Calibri" panose="020F0502020204030204" pitchFamily="34" charset="0"/>
                <a:ea typeface="Calibri" panose="020F0502020204030204" pitchFamily="34" charset="0"/>
                <a:cs typeface="Times New Roman" panose="02020603050405020304" pitchFamily="18" charset="0"/>
              </a:rPr>
              <a:t>Employee Length Analysis (Bar Chart): </a:t>
            </a:r>
            <a:r>
              <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How lending metrics are distributed among borrowers with different employment lengths, helping us assess the impact of employment history on loan applications.</a:t>
            </a:r>
          </a:p>
          <a:p>
            <a:pPr marL="342900" indent="-342900" algn="just">
              <a:lnSpc>
                <a:spcPct val="150000"/>
              </a:lnSpc>
              <a:buFont typeface="+mj-lt"/>
              <a:buAutoNum type="arabicPeriod"/>
            </a:pPr>
            <a:r>
              <a:rPr lang="en-IN" sz="1600" b="1" dirty="0">
                <a:solidFill>
                  <a:srgbClr val="FFD966"/>
                </a:solidFill>
                <a:effectLst/>
                <a:latin typeface="Calibri" panose="020F0502020204030204" pitchFamily="34" charset="0"/>
                <a:ea typeface="Calibri" panose="020F0502020204030204" pitchFamily="34" charset="0"/>
                <a:cs typeface="Times New Roman" panose="02020603050405020304" pitchFamily="18" charset="0"/>
              </a:rPr>
              <a:t>Loan Purpose Breakdown (Bar Chart): </a:t>
            </a:r>
            <a:r>
              <a:rPr lang="en-IN"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t>
            </a:r>
            <a:r>
              <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ill provide a visual breakdown of loan metrics based on the stated purposes of loans, aiding in the understanding of the primary reasons borrowers seek financing.</a:t>
            </a:r>
          </a:p>
          <a:p>
            <a:pPr marL="342900" indent="-342900" algn="just">
              <a:lnSpc>
                <a:spcPct val="150000"/>
              </a:lnSpc>
              <a:buFont typeface="+mj-lt"/>
              <a:buAutoNum type="arabicPeriod"/>
            </a:pPr>
            <a:r>
              <a:rPr lang="en-IN" sz="1600" b="1" dirty="0">
                <a:solidFill>
                  <a:srgbClr val="FFD966"/>
                </a:solidFill>
                <a:effectLst/>
                <a:latin typeface="Calibri" panose="020F0502020204030204" pitchFamily="34" charset="0"/>
                <a:ea typeface="Calibri" panose="020F0502020204030204" pitchFamily="34" charset="0"/>
                <a:cs typeface="Times New Roman" panose="02020603050405020304" pitchFamily="18" charset="0"/>
              </a:rPr>
              <a:t>Home Ownership Analysis (Tree Map): </a:t>
            </a:r>
            <a:r>
              <a:rPr lang="en-IN"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For a hierarchical view of how home ownership impacts loan applications and disbursements.</a:t>
            </a:r>
            <a:endParaRPr lang="en-IN" sz="1600" b="1" kern="10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656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5D61"/>
        </a:solidFill>
        <a:effectLst/>
      </p:bgPr>
    </p:bg>
    <p:spTree>
      <p:nvGrpSpPr>
        <p:cNvPr id="1" name="">
          <a:extLst>
            <a:ext uri="{FF2B5EF4-FFF2-40B4-BE49-F238E27FC236}">
              <a16:creationId xmlns:a16="http://schemas.microsoft.com/office/drawing/2014/main" id="{0B7B5FDB-2999-3B1A-F3F4-314D4122EA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4B106C-AE62-C3EF-D728-F11767792195}"/>
              </a:ext>
            </a:extLst>
          </p:cNvPr>
          <p:cNvSpPr txBox="1">
            <a:spLocks/>
          </p:cNvSpPr>
          <p:nvPr/>
        </p:nvSpPr>
        <p:spPr>
          <a:xfrm>
            <a:off x="3626642" y="504825"/>
            <a:ext cx="4938713" cy="844549"/>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3200" dirty="0">
                <a:solidFill>
                  <a:schemeClr val="bg1">
                    <a:lumMod val="95000"/>
                  </a:schemeClr>
                </a:solidFill>
                <a:latin typeface="Lato Black" panose="020F0A02020204030203" pitchFamily="34" charset="0"/>
              </a:rPr>
              <a:t>OVERVIEW DASHBOARD</a:t>
            </a:r>
          </a:p>
        </p:txBody>
      </p:sp>
      <p:pic>
        <p:nvPicPr>
          <p:cNvPr id="4" name="Picture 3">
            <a:extLst>
              <a:ext uri="{FF2B5EF4-FFF2-40B4-BE49-F238E27FC236}">
                <a16:creationId xmlns:a16="http://schemas.microsoft.com/office/drawing/2014/main" id="{3F8F01F6-E987-96A3-3C86-A1CABB26C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398" y="1456929"/>
            <a:ext cx="9007200" cy="4709027"/>
          </a:xfrm>
          <a:prstGeom prst="rect">
            <a:avLst/>
          </a:prstGeom>
          <a:ln w="38100">
            <a:solidFill>
              <a:srgbClr val="FFC000"/>
            </a:solidFill>
          </a:ln>
        </p:spPr>
      </p:pic>
    </p:spTree>
    <p:extLst>
      <p:ext uri="{BB962C8B-B14F-4D97-AF65-F5344CB8AC3E}">
        <p14:creationId xmlns:p14="http://schemas.microsoft.com/office/powerpoint/2010/main" val="50503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5D61"/>
        </a:solidFill>
        <a:effectLst/>
      </p:bgPr>
    </p:bg>
    <p:spTree>
      <p:nvGrpSpPr>
        <p:cNvPr id="1" name="">
          <a:extLst>
            <a:ext uri="{FF2B5EF4-FFF2-40B4-BE49-F238E27FC236}">
              <a16:creationId xmlns:a16="http://schemas.microsoft.com/office/drawing/2014/main" id="{52AB4E37-97FE-F713-E1CA-E5FB75FD999F}"/>
            </a:ext>
          </a:extLst>
        </p:cNvPr>
        <p:cNvGrpSpPr/>
        <p:nvPr/>
      </p:nvGrpSpPr>
      <p:grpSpPr>
        <a:xfrm>
          <a:off x="0" y="0"/>
          <a:ext cx="0" cy="0"/>
          <a:chOff x="0" y="0"/>
          <a:chExt cx="0" cy="0"/>
        </a:xfrm>
      </p:grpSpPr>
      <p:sp>
        <p:nvSpPr>
          <p:cNvPr id="7" name="Title 3">
            <a:extLst>
              <a:ext uri="{FF2B5EF4-FFF2-40B4-BE49-F238E27FC236}">
                <a16:creationId xmlns:a16="http://schemas.microsoft.com/office/drawing/2014/main" id="{A695E6AD-21FC-DC44-4311-6804FD77303E}"/>
              </a:ext>
            </a:extLst>
          </p:cNvPr>
          <p:cNvSpPr txBox="1">
            <a:spLocks/>
          </p:cNvSpPr>
          <p:nvPr/>
        </p:nvSpPr>
        <p:spPr>
          <a:xfrm>
            <a:off x="333375" y="408758"/>
            <a:ext cx="4695825" cy="424732"/>
          </a:xfrm>
          <a:prstGeom prst="rect">
            <a:avLst/>
          </a:prstGeom>
          <a:noFill/>
        </p:spPr>
        <p:txBody>
          <a:bodyPr wrap="square" rtlCol="0">
            <a:spAutoFit/>
          </a:bodyPr>
          <a:lstStyle>
            <a:defPPr>
              <a:defRPr lang="en-US"/>
            </a:defPPr>
            <a:lvl1pPr algn="l" defTabSz="914400" rtl="0" eaLnBrk="1" latinLnBrk="0" hangingPunct="1">
              <a:lnSpc>
                <a:spcPct val="90000"/>
              </a:lnSpc>
              <a:spcBef>
                <a:spcPct val="0"/>
              </a:spcBef>
              <a:buNone/>
              <a:defRPr sz="4000" b="1" kern="1200">
                <a:solidFill>
                  <a:schemeClr val="bg1"/>
                </a:solidFill>
                <a:latin typeface="Lato Black" panose="020F0A02020204030203" pitchFamily="34" charset="0"/>
                <a:ea typeface="+mj-ea"/>
                <a:cs typeface="+mj-cs"/>
              </a:defRPr>
            </a:lvl1pPr>
          </a:lstStyle>
          <a:p>
            <a:r>
              <a:rPr lang="en-US" sz="2400" dirty="0"/>
              <a:t>Key SQL Queries and Insights</a:t>
            </a:r>
            <a:endParaRPr lang="en-IN" sz="2400" dirty="0"/>
          </a:p>
        </p:txBody>
      </p:sp>
      <p:sp>
        <p:nvSpPr>
          <p:cNvPr id="8" name="Content Placeholder 2">
            <a:extLst>
              <a:ext uri="{FF2B5EF4-FFF2-40B4-BE49-F238E27FC236}">
                <a16:creationId xmlns:a16="http://schemas.microsoft.com/office/drawing/2014/main" id="{612A68A1-B832-1883-9BB2-4224A61B2C22}"/>
              </a:ext>
            </a:extLst>
          </p:cNvPr>
          <p:cNvSpPr txBox="1">
            <a:spLocks/>
          </p:cNvSpPr>
          <p:nvPr/>
        </p:nvSpPr>
        <p:spPr>
          <a:xfrm>
            <a:off x="333375" y="891405"/>
            <a:ext cx="10372726" cy="55578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Total Loan Applications:</a:t>
            </a: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Total Funded Amount:</a:t>
            </a: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Total Amount Received:</a:t>
            </a: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sz="1400" dirty="0">
                <a:solidFill>
                  <a:srgbClr val="FFFFFF"/>
                </a:solidFill>
              </a:rPr>
              <a:t>Here are a few key SQL queries showcasing the analysis. For the complete set of queries, please refer to the PDF document linked below.</a:t>
            </a:r>
            <a:endParaRPr lang="en-IN" sz="1400" b="1" kern="100"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400"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400" dirty="0">
              <a:solidFill>
                <a:srgbClr val="C0FCFF"/>
              </a:solidFill>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368B881E-ABBF-2183-0D29-8ADBFD1CA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61" y="1197792"/>
            <a:ext cx="4751840" cy="1127126"/>
          </a:xfrm>
          <a:prstGeom prst="rect">
            <a:avLst/>
          </a:prstGeom>
          <a:ln w="28575">
            <a:solidFill>
              <a:srgbClr val="FFFF00"/>
            </a:solidFill>
          </a:ln>
        </p:spPr>
      </p:pic>
      <p:pic>
        <p:nvPicPr>
          <p:cNvPr id="12" name="Picture 11">
            <a:extLst>
              <a:ext uri="{FF2B5EF4-FFF2-40B4-BE49-F238E27FC236}">
                <a16:creationId xmlns:a16="http://schemas.microsoft.com/office/drawing/2014/main" id="{EE905168-8538-6E1A-C5EE-87B6F37E6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61" y="2858213"/>
            <a:ext cx="4751840" cy="1127126"/>
          </a:xfrm>
          <a:prstGeom prst="rect">
            <a:avLst/>
          </a:prstGeom>
          <a:ln w="28575">
            <a:solidFill>
              <a:srgbClr val="FFFF00"/>
            </a:solidFill>
          </a:ln>
        </p:spPr>
      </p:pic>
      <p:pic>
        <p:nvPicPr>
          <p:cNvPr id="14" name="Picture 13">
            <a:extLst>
              <a:ext uri="{FF2B5EF4-FFF2-40B4-BE49-F238E27FC236}">
                <a16:creationId xmlns:a16="http://schemas.microsoft.com/office/drawing/2014/main" id="{7E2D52A2-5178-510A-06A4-C42E4C038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62" y="4509798"/>
            <a:ext cx="4751840" cy="1005066"/>
          </a:xfrm>
          <a:prstGeom prst="rect">
            <a:avLst/>
          </a:prstGeom>
          <a:ln w="28575">
            <a:solidFill>
              <a:srgbClr val="FFFF00"/>
            </a:solidFill>
          </a:ln>
        </p:spPr>
      </p:pic>
      <p:sp>
        <p:nvSpPr>
          <p:cNvPr id="15" name="Rectangle 14">
            <a:extLst>
              <a:ext uri="{FF2B5EF4-FFF2-40B4-BE49-F238E27FC236}">
                <a16:creationId xmlns:a16="http://schemas.microsoft.com/office/drawing/2014/main" id="{B637D40B-826E-B69C-4E34-E83504105A12}"/>
              </a:ext>
            </a:extLst>
          </p:cNvPr>
          <p:cNvSpPr/>
          <p:nvPr/>
        </p:nvSpPr>
        <p:spPr>
          <a:xfrm>
            <a:off x="585361" y="6038850"/>
            <a:ext cx="2680353" cy="304800"/>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693C8C1-6A94-E00E-5309-6AC6EBA9F4F2}"/>
              </a:ext>
            </a:extLst>
          </p:cNvPr>
          <p:cNvSpPr txBox="1"/>
          <p:nvPr/>
        </p:nvSpPr>
        <p:spPr>
          <a:xfrm flipH="1">
            <a:off x="970585" y="6031719"/>
            <a:ext cx="2910950" cy="338554"/>
          </a:xfrm>
          <a:prstGeom prst="rect">
            <a:avLst/>
          </a:prstGeom>
          <a:noFill/>
        </p:spPr>
        <p:txBody>
          <a:bodyPr wrap="square" rtlCol="0">
            <a:spAutoFit/>
          </a:bodyPr>
          <a:lstStyle/>
          <a:p>
            <a:r>
              <a:rPr lang="en-IN" sz="1600" dirty="0">
                <a:solidFill>
                  <a:schemeClr val="bg1"/>
                </a:solidFill>
                <a:hlinkClick r:id="rId5">
                  <a:extLst>
                    <a:ext uri="{A12FA001-AC4F-418D-AE19-62706E023703}">
                      <ahyp:hlinkClr xmlns:ahyp="http://schemas.microsoft.com/office/drawing/2018/hyperlinkcolor" val="tx"/>
                    </a:ext>
                  </a:extLst>
                </a:hlinkClick>
              </a:rPr>
              <a:t>Sql_queries_document</a:t>
            </a:r>
            <a:endParaRPr lang="en-IN" sz="1600" dirty="0">
              <a:solidFill>
                <a:schemeClr val="bg1"/>
              </a:solidFill>
            </a:endParaRPr>
          </a:p>
        </p:txBody>
      </p:sp>
    </p:spTree>
    <p:extLst>
      <p:ext uri="{BB962C8B-B14F-4D97-AF65-F5344CB8AC3E}">
        <p14:creationId xmlns:p14="http://schemas.microsoft.com/office/powerpoint/2010/main" val="121358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5D6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883CB-4DD0-BAF4-C37A-B1EAA67D02F7}"/>
              </a:ext>
            </a:extLst>
          </p:cNvPr>
          <p:cNvSpPr>
            <a:spLocks noGrp="1"/>
          </p:cNvSpPr>
          <p:nvPr>
            <p:ph idx="1"/>
          </p:nvPr>
        </p:nvSpPr>
        <p:spPr>
          <a:xfrm>
            <a:off x="466726" y="1181100"/>
            <a:ext cx="9601200" cy="5105398"/>
          </a:xfrm>
        </p:spPr>
        <p:txBody>
          <a:bodyPr>
            <a:normAutofit/>
          </a:bodyPr>
          <a:lstStyle/>
          <a:p>
            <a:pPr>
              <a:buFont typeface="Wingdings" panose="05000000000000000000" pitchFamily="2" charset="2"/>
              <a:buChar char="Ø"/>
            </a:pPr>
            <a:r>
              <a:rPr lang="en-IN" sz="2000" b="1" dirty="0">
                <a:solidFill>
                  <a:srgbClr val="F4B183"/>
                </a:solidFill>
              </a:rPr>
              <a:t> Key Highlights</a:t>
            </a:r>
          </a:p>
          <a:p>
            <a:pPr marL="457200" indent="-457200">
              <a:buFont typeface="+mj-lt"/>
              <a:buAutoNum type="arabicPeriod"/>
            </a:pPr>
            <a:r>
              <a:rPr lang="en-US" sz="1400" b="1" dirty="0">
                <a:solidFill>
                  <a:srgbClr val="FFFF00"/>
                </a:solidFill>
              </a:rPr>
              <a:t>Good Loan vs. Bad Loan:</a:t>
            </a:r>
            <a:r>
              <a:rPr lang="en-US" sz="1400" dirty="0">
                <a:solidFill>
                  <a:srgbClr val="FFFF00"/>
                </a:solidFill>
              </a:rPr>
              <a:t> </a:t>
            </a:r>
            <a:r>
              <a:rPr lang="en-US" sz="1400" dirty="0">
                <a:solidFill>
                  <a:srgbClr val="FFFFFF"/>
                </a:solidFill>
              </a:rPr>
              <a:t>The analysis revealed that </a:t>
            </a:r>
            <a:r>
              <a:rPr lang="en-US" sz="1400" b="1" dirty="0">
                <a:solidFill>
                  <a:srgbClr val="FFFFFF"/>
                </a:solidFill>
              </a:rPr>
              <a:t>86% of loans are Good Loans</a:t>
            </a:r>
            <a:r>
              <a:rPr lang="en-US" sz="1400" dirty="0">
                <a:solidFill>
                  <a:srgbClr val="FFFFFF"/>
                </a:solidFill>
              </a:rPr>
              <a:t>, while </a:t>
            </a:r>
            <a:r>
              <a:rPr lang="en-US" sz="1400" b="1" dirty="0">
                <a:solidFill>
                  <a:srgbClr val="FFFFFF"/>
                </a:solidFill>
              </a:rPr>
              <a:t>13.8% are Bad Loans</a:t>
            </a:r>
            <a:r>
              <a:rPr lang="en-US" sz="1400" dirty="0">
                <a:solidFill>
                  <a:srgbClr val="FFFFFF"/>
                </a:solidFill>
              </a:rPr>
              <a:t>.</a:t>
            </a:r>
          </a:p>
          <a:p>
            <a:pPr marL="457200" indent="-457200">
              <a:buFont typeface="+mj-lt"/>
              <a:buAutoNum type="arabicPeriod"/>
            </a:pPr>
            <a:r>
              <a:rPr lang="en-US" sz="1400" b="1" dirty="0">
                <a:solidFill>
                  <a:srgbClr val="FFFF00"/>
                </a:solidFill>
              </a:rPr>
              <a:t>Purpose of Loans:</a:t>
            </a:r>
            <a:r>
              <a:rPr lang="en-US" sz="1400" dirty="0">
                <a:solidFill>
                  <a:srgbClr val="FFFF00"/>
                </a:solidFill>
              </a:rPr>
              <a:t> </a:t>
            </a:r>
            <a:r>
              <a:rPr lang="en-US" sz="1400" dirty="0">
                <a:solidFill>
                  <a:srgbClr val="FFFFFF"/>
                </a:solidFill>
              </a:rPr>
              <a:t>We identified the primary reasons why people apply for loans, providing valuable insights into customer needs.</a:t>
            </a:r>
          </a:p>
          <a:p>
            <a:pPr marL="457200" indent="-457200">
              <a:buFont typeface="+mj-lt"/>
              <a:buAutoNum type="arabicPeriod"/>
            </a:pPr>
            <a:r>
              <a:rPr lang="en-US" sz="1400" b="1" dirty="0">
                <a:solidFill>
                  <a:srgbClr val="FFFF00"/>
                </a:solidFill>
              </a:rPr>
              <a:t>Debt-to-Income Ratio (DTI): </a:t>
            </a:r>
            <a:r>
              <a:rPr lang="en-US" sz="1400" dirty="0">
                <a:solidFill>
                  <a:srgbClr val="FFFFFF"/>
                </a:solidFill>
              </a:rPr>
              <a:t>The average DTI is 13.32%, highlighting borrowers' ability to manage debt relative to their income.</a:t>
            </a:r>
          </a:p>
          <a:p>
            <a:pPr marL="457200" indent="-457200">
              <a:buFont typeface="+mj-lt"/>
              <a:buAutoNum type="arabicPeriod"/>
            </a:pPr>
            <a:r>
              <a:rPr lang="en-US" sz="1400" b="1" dirty="0">
                <a:solidFill>
                  <a:srgbClr val="FFFF00"/>
                </a:solidFill>
              </a:rPr>
              <a:t>Average Interest Rate: </a:t>
            </a:r>
            <a:r>
              <a:rPr lang="en-US" sz="1400" dirty="0">
                <a:solidFill>
                  <a:srgbClr val="FFFFFF"/>
                </a:solidFill>
              </a:rPr>
              <a:t>The average interest rate across loans is 12%, offering insights into the cost of borrowing.</a:t>
            </a:r>
          </a:p>
          <a:p>
            <a:pPr marL="457200" indent="-457200">
              <a:buFont typeface="+mj-lt"/>
              <a:buAutoNum type="arabicPeriod"/>
            </a:pPr>
            <a:endParaRPr lang="en-US" sz="1400" dirty="0">
              <a:solidFill>
                <a:srgbClr val="FFFFFF"/>
              </a:solidFill>
            </a:endParaRPr>
          </a:p>
          <a:p>
            <a:pPr>
              <a:buFont typeface="Wingdings" panose="05000000000000000000" pitchFamily="2" charset="2"/>
              <a:buChar char="Ø"/>
            </a:pPr>
            <a:r>
              <a:rPr lang="en-IN" sz="2000" b="1" dirty="0">
                <a:solidFill>
                  <a:srgbClr val="F4B183"/>
                </a:solidFill>
              </a:rPr>
              <a:t> Recommendations</a:t>
            </a:r>
          </a:p>
          <a:p>
            <a:pPr marL="457200" indent="-457200">
              <a:buFont typeface="+mj-lt"/>
              <a:buAutoNum type="arabicPeriod"/>
            </a:pPr>
            <a:r>
              <a:rPr lang="en-US" sz="1400" b="1" dirty="0">
                <a:solidFill>
                  <a:srgbClr val="FFFF00"/>
                </a:solidFill>
              </a:rPr>
              <a:t>Enhance Risk Management: </a:t>
            </a:r>
            <a:r>
              <a:rPr lang="en-US" sz="1400" dirty="0">
                <a:solidFill>
                  <a:srgbClr val="FFFFFF"/>
                </a:solidFill>
              </a:rPr>
              <a:t>Focus on reducing the percentage of Bad Loans by refining credit assessment criteria and improving borrower screening.</a:t>
            </a:r>
          </a:p>
          <a:p>
            <a:pPr marL="457200" indent="-457200">
              <a:buFont typeface="+mj-lt"/>
              <a:buAutoNum type="arabicPeriod"/>
            </a:pPr>
            <a:r>
              <a:rPr lang="en-US" sz="1400" b="1" dirty="0">
                <a:solidFill>
                  <a:srgbClr val="FFFF00"/>
                </a:solidFill>
              </a:rPr>
              <a:t>Customer-Centric Loan Products: </a:t>
            </a:r>
            <a:r>
              <a:rPr lang="en-US" sz="1400" dirty="0">
                <a:solidFill>
                  <a:srgbClr val="FFFFFF"/>
                </a:solidFill>
              </a:rPr>
              <a:t>Leverage insights on loan purposes to design customized loan products that align with customer needs</a:t>
            </a:r>
            <a:r>
              <a:rPr lang="en-US" sz="1050" dirty="0">
                <a:solidFill>
                  <a:srgbClr val="FFFFFF"/>
                </a:solidFill>
              </a:rPr>
              <a:t>.</a:t>
            </a:r>
          </a:p>
          <a:p>
            <a:pPr marL="457200" indent="-457200">
              <a:buFont typeface="+mj-lt"/>
              <a:buAutoNum type="arabicPeriod"/>
            </a:pPr>
            <a:r>
              <a:rPr lang="en-US" sz="1400" b="1" dirty="0">
                <a:solidFill>
                  <a:srgbClr val="FFFF00"/>
                </a:solidFill>
              </a:rPr>
              <a:t>Monitor DTI Trends: </a:t>
            </a:r>
            <a:r>
              <a:rPr lang="en-US" sz="1400" dirty="0">
                <a:solidFill>
                  <a:srgbClr val="FFFFFF"/>
                </a:solidFill>
              </a:rPr>
              <a:t>Keep a close watch on the Debt-to-Income Ratio to ensure borrowers remain within sustainable debt levels.</a:t>
            </a:r>
            <a:endParaRPr lang="en-IN" sz="1400" b="1" dirty="0">
              <a:solidFill>
                <a:srgbClr val="FFFFFF"/>
              </a:solidFill>
            </a:endParaRPr>
          </a:p>
          <a:p>
            <a:pPr marL="457200" indent="-457200">
              <a:buFont typeface="+mj-lt"/>
              <a:buAutoNum type="arabicPeriod"/>
            </a:pPr>
            <a:r>
              <a:rPr lang="en-IN" sz="1400" b="1" dirty="0">
                <a:solidFill>
                  <a:srgbClr val="FFFF00"/>
                </a:solidFill>
              </a:rPr>
              <a:t>Optimize Interest Rates: </a:t>
            </a:r>
            <a:r>
              <a:rPr lang="en-US" sz="1400" dirty="0">
                <a:solidFill>
                  <a:srgbClr val="FFFFFF"/>
                </a:solidFill>
              </a:rPr>
              <a:t>Evaluate the current interest rates and consider offering competitive rates for Good Loan customers to retain loyalty and attract more borrowers.</a:t>
            </a:r>
            <a:endParaRPr lang="en-US" sz="1400" b="1" dirty="0">
              <a:solidFill>
                <a:srgbClr val="FFFFFF"/>
              </a:solidFill>
            </a:endParaRPr>
          </a:p>
          <a:p>
            <a:pPr marL="457200" indent="-457200">
              <a:buFont typeface="+mj-lt"/>
              <a:buAutoNum type="arabicPeriod"/>
            </a:pPr>
            <a:endParaRPr lang="en-US" sz="1400" dirty="0">
              <a:solidFill>
                <a:srgbClr val="FFFFFF"/>
              </a:solidFill>
            </a:endParaRPr>
          </a:p>
          <a:p>
            <a:pPr marL="457200" indent="-457200">
              <a:buFont typeface="+mj-lt"/>
              <a:buAutoNum type="arabicPeriod"/>
            </a:pPr>
            <a:endParaRPr lang="en-IN" sz="2000" b="1" dirty="0">
              <a:solidFill>
                <a:srgbClr val="FFFFFF"/>
              </a:solidFill>
            </a:endParaRPr>
          </a:p>
          <a:p>
            <a:endParaRPr lang="en-IN" dirty="0"/>
          </a:p>
        </p:txBody>
      </p:sp>
      <p:sp>
        <p:nvSpPr>
          <p:cNvPr id="4" name="Title 3">
            <a:extLst>
              <a:ext uri="{FF2B5EF4-FFF2-40B4-BE49-F238E27FC236}">
                <a16:creationId xmlns:a16="http://schemas.microsoft.com/office/drawing/2014/main" id="{921C4220-9B68-7630-7968-038F6C3BF89C}"/>
              </a:ext>
            </a:extLst>
          </p:cNvPr>
          <p:cNvSpPr txBox="1">
            <a:spLocks noGrp="1"/>
          </p:cNvSpPr>
          <p:nvPr>
            <p:ph type="title"/>
          </p:nvPr>
        </p:nvSpPr>
        <p:spPr>
          <a:xfrm>
            <a:off x="581025" y="413271"/>
            <a:ext cx="2295525" cy="535531"/>
          </a:xfrm>
          <a:prstGeom prst="rect">
            <a:avLst/>
          </a:prstGeom>
          <a:noFill/>
        </p:spPr>
        <p:txBody>
          <a:bodyPr wrap="square" rtlCol="0">
            <a:spAutoFit/>
          </a:bodyPr>
          <a:lstStyle>
            <a:defPPr>
              <a:defRPr lang="en-US"/>
            </a:defPPr>
            <a:lvl1pPr algn="l" defTabSz="914400" rtl="0" eaLnBrk="1" latinLnBrk="0" hangingPunct="1">
              <a:lnSpc>
                <a:spcPct val="90000"/>
              </a:lnSpc>
              <a:spcBef>
                <a:spcPct val="0"/>
              </a:spcBef>
              <a:buNone/>
              <a:defRPr sz="4000" b="1" kern="1200">
                <a:solidFill>
                  <a:schemeClr val="bg1"/>
                </a:solidFill>
                <a:latin typeface="Lato Black" panose="020F0A02020204030203" pitchFamily="34" charset="0"/>
                <a:ea typeface="+mj-ea"/>
                <a:cs typeface="+mj-cs"/>
              </a:defRPr>
            </a:lvl1pPr>
          </a:lstStyle>
          <a:p>
            <a:r>
              <a:rPr lang="en-IN" sz="3200" dirty="0"/>
              <a:t>FINDINGS</a:t>
            </a:r>
          </a:p>
        </p:txBody>
      </p:sp>
      <p:sp>
        <p:nvSpPr>
          <p:cNvPr id="6" name="Rectangle 2">
            <a:extLst>
              <a:ext uri="{FF2B5EF4-FFF2-40B4-BE49-F238E27FC236}">
                <a16:creationId xmlns:a16="http://schemas.microsoft.com/office/drawing/2014/main" id="{7CE936F3-D885-23AC-6748-44D9FDCBA4C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Debt-to-Income Ratio (DTI):</a:t>
            </a:r>
            <a:r>
              <a:rPr kumimoji="0" lang="en-US" altLang="en-US" sz="1800" b="0" i="0" u="none" strike="noStrike" cap="none" normalizeH="0" baseline="0">
                <a:ln>
                  <a:noFill/>
                </a:ln>
                <a:solidFill>
                  <a:schemeClr val="tx1"/>
                </a:solidFill>
                <a:effectLst/>
                <a:latin typeface="Arial" panose="020B0604020202020204" pitchFamily="34" charset="0"/>
              </a:rPr>
              <a:t> The average DTI is </a:t>
            </a:r>
            <a:r>
              <a:rPr kumimoji="0" lang="en-US" altLang="en-US" sz="1800" b="1" i="0" u="none" strike="noStrike" cap="none" normalizeH="0" baseline="0">
                <a:ln>
                  <a:noFill/>
                </a:ln>
                <a:solidFill>
                  <a:schemeClr val="tx1"/>
                </a:solidFill>
                <a:effectLst/>
                <a:latin typeface="Arial" panose="020B0604020202020204" pitchFamily="34" charset="0"/>
              </a:rPr>
              <a:t>13.32%</a:t>
            </a:r>
            <a:r>
              <a:rPr kumimoji="0" lang="en-US" altLang="en-US" sz="1800" b="0" i="0" u="none" strike="noStrike" cap="none" normalizeH="0" baseline="0">
                <a:ln>
                  <a:noFill/>
                </a:ln>
                <a:solidFill>
                  <a:schemeClr val="tx1"/>
                </a:solidFill>
                <a:effectLst/>
                <a:latin typeface="Arial" panose="020B0604020202020204" pitchFamily="34" charset="0"/>
              </a:rPr>
              <a:t>, highlighting borrowers' ability to manage debt relative to their income.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937038"/>
      </p:ext>
    </p:extLst>
  </p:cSld>
  <p:clrMapOvr>
    <a:masterClrMapping/>
  </p:clrMapOvr>
</p:sld>
</file>

<file path=ppt/theme/theme1.xml><?xml version="1.0" encoding="utf-8"?>
<a:theme xmlns:a="http://schemas.openxmlformats.org/drawingml/2006/main" name="Office Theme">
  <a:themeElements>
    <a:clrScheme name="Custom 57">
      <a:dk1>
        <a:sysClr val="windowText" lastClr="000000"/>
      </a:dk1>
      <a:lt1>
        <a:sysClr val="window" lastClr="FFFFFF"/>
      </a:lt1>
      <a:dk2>
        <a:srgbClr val="44546A"/>
      </a:dk2>
      <a:lt2>
        <a:srgbClr val="BF2424"/>
      </a:lt2>
      <a:accent1>
        <a:srgbClr val="01BBC2"/>
      </a:accent1>
      <a:accent2>
        <a:srgbClr val="A2CD37"/>
      </a:accent2>
      <a:accent3>
        <a:srgbClr val="00B0F0"/>
      </a:accent3>
      <a:accent4>
        <a:srgbClr val="FD6D67"/>
      </a:accent4>
      <a:accent5>
        <a:srgbClr val="EAA31B"/>
      </a:accent5>
      <a:accent6>
        <a:srgbClr val="934584"/>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1105</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Cambria</vt:lpstr>
      <vt:lpstr>Georgia</vt:lpstr>
      <vt:lpstr>Kamerik205 8</vt:lpstr>
      <vt:lpstr>Lato Black</vt:lpstr>
      <vt:lpstr>Wingdings</vt:lpstr>
      <vt:lpstr>Office Theme</vt:lpstr>
      <vt:lpstr>PowerPoint Presentation</vt:lpstr>
      <vt:lpstr>INTRODUCTION</vt:lpstr>
      <vt:lpstr>PROBLEM STATEMENT</vt:lpstr>
      <vt:lpstr>PowerPoint Presentation</vt:lpstr>
      <vt:lpstr>PowerPoint Presentation</vt:lpstr>
      <vt:lpstr>PowerPoint Presentation</vt:lpstr>
      <vt:lpstr>PowerPoint Presentation</vt:lpstr>
      <vt:lpstr>PowerPoint Presentation</vt:lpstr>
      <vt:lpstr>FINDINGS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Rohit Das</cp:lastModifiedBy>
  <cp:revision>7</cp:revision>
  <dcterms:created xsi:type="dcterms:W3CDTF">2020-07-16T05:49:29Z</dcterms:created>
  <dcterms:modified xsi:type="dcterms:W3CDTF">2024-12-20T12:17:50Z</dcterms:modified>
</cp:coreProperties>
</file>