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715" y="2316556"/>
            <a:ext cx="4544568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780" y="1705813"/>
            <a:ext cx="10886439" cy="388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859" y="49447"/>
            <a:ext cx="4991099" cy="6786595"/>
            <a:chOff x="-15239" y="71911"/>
            <a:chExt cx="4991099" cy="6786595"/>
          </a:xfrm>
        </p:grpSpPr>
        <p:sp>
          <p:nvSpPr>
            <p:cNvPr id="3" name="object 3"/>
            <p:cNvSpPr/>
            <p:nvPr/>
          </p:nvSpPr>
          <p:spPr>
            <a:xfrm>
              <a:off x="-15239" y="71911"/>
              <a:ext cx="4975860" cy="6741159"/>
            </a:xfrm>
            <a:custGeom>
              <a:avLst/>
              <a:gdLst/>
              <a:ahLst/>
              <a:cxnLst/>
              <a:rect l="l" t="t" r="r" b="b"/>
              <a:pathLst>
                <a:path w="4975860" h="6741159">
                  <a:moveTo>
                    <a:pt x="4975860" y="0"/>
                  </a:moveTo>
                  <a:lnTo>
                    <a:pt x="0" y="0"/>
                  </a:lnTo>
                  <a:lnTo>
                    <a:pt x="0" y="6740652"/>
                  </a:lnTo>
                  <a:lnTo>
                    <a:pt x="4975860" y="6740652"/>
                  </a:lnTo>
                  <a:lnTo>
                    <a:pt x="4975860" y="0"/>
                  </a:lnTo>
                  <a:close/>
                </a:path>
              </a:pathLst>
            </a:custGeom>
            <a:solidFill>
              <a:srgbClr val="0063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7347"/>
              <a:ext cx="4975860" cy="6741159"/>
            </a:xfrm>
            <a:custGeom>
              <a:avLst/>
              <a:gdLst/>
              <a:ahLst/>
              <a:cxnLst/>
              <a:rect l="l" t="t" r="r" b="b"/>
              <a:pathLst>
                <a:path w="4975860" h="6741159">
                  <a:moveTo>
                    <a:pt x="0" y="6740652"/>
                  </a:moveTo>
                  <a:lnTo>
                    <a:pt x="4975860" y="6740652"/>
                  </a:lnTo>
                  <a:lnTo>
                    <a:pt x="4975860" y="0"/>
                  </a:lnTo>
                  <a:lnTo>
                    <a:pt x="0" y="0"/>
                  </a:lnTo>
                  <a:lnTo>
                    <a:pt x="0" y="6740652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6757" y="2291918"/>
            <a:ext cx="3620770" cy="25863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indent="-1905" algn="ctr">
              <a:lnSpc>
                <a:spcPct val="90000"/>
              </a:lnSpc>
              <a:spcBef>
                <a:spcPts val="819"/>
              </a:spcBef>
            </a:pPr>
            <a:r>
              <a:rPr sz="6000" b="1" spc="-254" dirty="0">
                <a:solidFill>
                  <a:srgbClr val="FFFFFF"/>
                </a:solidFill>
                <a:latin typeface="Trebuchet MS"/>
                <a:cs typeface="Trebuchet MS"/>
              </a:rPr>
              <a:t>Indian </a:t>
            </a:r>
            <a:r>
              <a:rPr sz="6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-310" dirty="0">
                <a:solidFill>
                  <a:srgbClr val="FFFFFF"/>
                </a:solidFill>
                <a:latin typeface="Trebuchet MS"/>
                <a:cs typeface="Trebuchet MS"/>
              </a:rPr>
              <a:t>gricultu</a:t>
            </a:r>
            <a:r>
              <a:rPr sz="6000" b="1" spc="-3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-25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6000" b="1" spc="-10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099" y="72421"/>
            <a:ext cx="7147559" cy="67406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582" y="5943601"/>
            <a:ext cx="4808218" cy="746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20" dirty="0">
                <a:solidFill>
                  <a:srgbClr val="FFFFFF"/>
                </a:solidFill>
                <a:latin typeface="Trebuchet MS"/>
                <a:cs typeface="Trebuchet MS"/>
              </a:rPr>
              <a:t>       </a:t>
            </a:r>
            <a:r>
              <a:rPr sz="1400" b="1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ent</a:t>
            </a: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b="1" spc="-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b="1" spc="35" dirty="0">
                <a:solidFill>
                  <a:srgbClr val="FFFFFF"/>
                </a:solidFill>
                <a:latin typeface="Trebuchet MS"/>
                <a:cs typeface="Trebuchet MS"/>
              </a:rPr>
              <a:t>Rohit Kumar Gupta(23MCA20401)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35" dirty="0">
                <a:solidFill>
                  <a:srgbClr val="FFFFFF"/>
                </a:solidFill>
                <a:latin typeface="Trebuchet MS"/>
                <a:cs typeface="Trebuchet MS"/>
              </a:rPr>
              <a:t>                          Rajiv Kumar</a:t>
            </a:r>
            <a:r>
              <a:rPr lang="en-US" sz="1400" b="1" spc="35">
                <a:solidFill>
                  <a:srgbClr val="FFFFFF"/>
                </a:solidFill>
                <a:latin typeface="Trebuchet MS"/>
                <a:cs typeface="Trebuchet MS"/>
              </a:rPr>
              <a:t>(23MCA20411</a:t>
            </a:r>
            <a:r>
              <a:rPr lang="en-US" sz="1400" b="1" spc="3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35" dirty="0">
                <a:solidFill>
                  <a:srgbClr val="FFFFFF"/>
                </a:solidFill>
                <a:latin typeface="Trebuchet MS"/>
                <a:cs typeface="Trebuchet MS"/>
              </a:rPr>
              <a:t>                          Abhay(23MCA20448)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35" dirty="0"/>
              <a:t>St</a:t>
            </a:r>
            <a:r>
              <a:rPr sz="4400" spc="-70" dirty="0"/>
              <a:t>a</a:t>
            </a:r>
            <a:r>
              <a:rPr sz="4400" spc="-305" dirty="0"/>
              <a:t>t</a:t>
            </a:r>
            <a:r>
              <a:rPr sz="4400" spc="-265" dirty="0"/>
              <a:t>e</a:t>
            </a:r>
            <a:r>
              <a:rPr sz="4400" spc="-475" dirty="0"/>
              <a:t> </a:t>
            </a:r>
            <a:r>
              <a:rPr sz="4400" spc="-155" dirty="0"/>
              <a:t>Ana</a:t>
            </a:r>
            <a:r>
              <a:rPr sz="4400" spc="-70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6247130" cy="124968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5" dirty="0">
                <a:latin typeface="Trebuchet MS"/>
                <a:cs typeface="Trebuchet MS"/>
              </a:rPr>
              <a:t>P</a:t>
            </a:r>
            <a:r>
              <a:rPr sz="1600" b="1" spc="-15" dirty="0">
                <a:latin typeface="Trebuchet MS"/>
                <a:cs typeface="Trebuchet MS"/>
              </a:rPr>
              <a:t>u</a:t>
            </a:r>
            <a:r>
              <a:rPr sz="1600" b="1" spc="-20" dirty="0">
                <a:latin typeface="Trebuchet MS"/>
                <a:cs typeface="Trebuchet MS"/>
              </a:rPr>
              <a:t>l</a:t>
            </a:r>
            <a:r>
              <a:rPr sz="1600" b="1" spc="135" dirty="0">
                <a:latin typeface="Trebuchet MS"/>
                <a:cs typeface="Trebuchet MS"/>
              </a:rPr>
              <a:t>s</a:t>
            </a:r>
            <a:r>
              <a:rPr sz="1600" b="1" spc="50" dirty="0">
                <a:latin typeface="Trebuchet MS"/>
                <a:cs typeface="Trebuchet MS"/>
              </a:rPr>
              <a:t>e</a:t>
            </a:r>
            <a:r>
              <a:rPr sz="1600" b="1" spc="40" dirty="0">
                <a:latin typeface="Trebuchet MS"/>
                <a:cs typeface="Trebuchet MS"/>
              </a:rPr>
              <a:t>s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A</a:t>
            </a:r>
            <a:r>
              <a:rPr sz="1600" b="1" spc="-65" dirty="0">
                <a:latin typeface="Trebuchet MS"/>
                <a:cs typeface="Trebuchet MS"/>
              </a:rPr>
              <a:t>r</a:t>
            </a:r>
            <a:r>
              <a:rPr sz="1600" b="1" spc="-45" dirty="0">
                <a:latin typeface="Trebuchet MS"/>
                <a:cs typeface="Trebuchet MS"/>
              </a:rPr>
              <a:t>ea:</a:t>
            </a:r>
            <a:endParaRPr sz="1600">
              <a:latin typeface="Trebuchet MS"/>
              <a:cs typeface="Trebuchet MS"/>
            </a:endParaRPr>
          </a:p>
          <a:p>
            <a:pPr marL="91440" marR="86995">
              <a:lnSpc>
                <a:spcPts val="1730"/>
              </a:lnSpc>
              <a:spcBef>
                <a:spcPts val="1019"/>
              </a:spcBef>
            </a:pPr>
            <a:r>
              <a:rPr sz="1600" spc="-65" dirty="0">
                <a:latin typeface="Trebuchet MS"/>
                <a:cs typeface="Trebuchet MS"/>
              </a:rPr>
              <a:t>The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top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five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states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by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pulses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area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are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Madhya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Pradesh,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Uttar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Pradesh,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Orissa, </a:t>
            </a:r>
            <a:r>
              <a:rPr sz="1600" spc="-65" dirty="0">
                <a:latin typeface="Trebuchet MS"/>
                <a:cs typeface="Trebuchet MS"/>
              </a:rPr>
              <a:t>Bihar, </a:t>
            </a:r>
            <a:r>
              <a:rPr sz="1600" dirty="0">
                <a:latin typeface="Trebuchet MS"/>
                <a:cs typeface="Trebuchet MS"/>
              </a:rPr>
              <a:t>and West </a:t>
            </a:r>
            <a:r>
              <a:rPr sz="1600" spc="-30" dirty="0">
                <a:latin typeface="Trebuchet MS"/>
                <a:cs typeface="Trebuchet MS"/>
              </a:rPr>
              <a:t>Bengal. </a:t>
            </a:r>
            <a:r>
              <a:rPr sz="1600" dirty="0">
                <a:latin typeface="Trebuchet MS"/>
                <a:cs typeface="Trebuchet MS"/>
              </a:rPr>
              <a:t>Among </a:t>
            </a:r>
            <a:r>
              <a:rPr sz="1600" spc="-45" dirty="0">
                <a:latin typeface="Trebuchet MS"/>
                <a:cs typeface="Trebuchet MS"/>
              </a:rPr>
              <a:t>these, </a:t>
            </a:r>
            <a:r>
              <a:rPr sz="1600" b="1" spc="10" dirty="0">
                <a:latin typeface="Trebuchet MS"/>
                <a:cs typeface="Trebuchet MS"/>
              </a:rPr>
              <a:t>Madhya </a:t>
            </a:r>
            <a:r>
              <a:rPr sz="1600" b="1" spc="-5" dirty="0">
                <a:latin typeface="Trebuchet MS"/>
                <a:cs typeface="Trebuchet MS"/>
              </a:rPr>
              <a:t>Pradesh </a:t>
            </a:r>
            <a:r>
              <a:rPr sz="1600" spc="40" dirty="0">
                <a:latin typeface="Trebuchet MS"/>
                <a:cs typeface="Trebuchet MS"/>
              </a:rPr>
              <a:t>has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50" dirty="0">
                <a:latin typeface="Trebuchet MS"/>
                <a:cs typeface="Trebuchet MS"/>
              </a:rPr>
              <a:t>g</a:t>
            </a:r>
            <a:r>
              <a:rPr sz="1600" spc="-10" dirty="0">
                <a:latin typeface="Trebuchet MS"/>
                <a:cs typeface="Trebuchet MS"/>
              </a:rPr>
              <a:t>est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15" dirty="0">
                <a:latin typeface="Trebuchet MS"/>
                <a:cs typeface="Trebuchet MS"/>
              </a:rPr>
              <a:t>ea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d</a:t>
            </a:r>
            <a:r>
              <a:rPr sz="1600" spc="-15" dirty="0">
                <a:latin typeface="Trebuchet MS"/>
                <a:cs typeface="Trebuchet MS"/>
              </a:rPr>
              <a:t>e</a:t>
            </a:r>
            <a:r>
              <a:rPr sz="1600" spc="-10" dirty="0">
                <a:latin typeface="Trebuchet MS"/>
                <a:cs typeface="Trebuchet MS"/>
              </a:rPr>
              <a:t>d</a:t>
            </a:r>
            <a:r>
              <a:rPr sz="1600" spc="-15" dirty="0">
                <a:latin typeface="Trebuchet MS"/>
                <a:cs typeface="Trebuchet MS"/>
              </a:rPr>
              <a:t>i</a:t>
            </a:r>
            <a:r>
              <a:rPr sz="1600" spc="-25" dirty="0">
                <a:latin typeface="Trebuchet MS"/>
                <a:cs typeface="Trebuchet MS"/>
              </a:rPr>
              <a:t>c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15" dirty="0">
                <a:latin typeface="Trebuchet MS"/>
                <a:cs typeface="Trebuchet MS"/>
              </a:rPr>
              <a:t>ed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20" dirty="0">
                <a:latin typeface="Trebuchet MS"/>
                <a:cs typeface="Trebuchet MS"/>
              </a:rPr>
              <a:t>o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25" dirty="0">
                <a:latin typeface="Trebuchet MS"/>
                <a:cs typeface="Trebuchet MS"/>
              </a:rPr>
              <a:t>ul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45" dirty="0">
                <a:latin typeface="Trebuchet MS"/>
                <a:cs typeface="Trebuchet MS"/>
              </a:rPr>
              <a:t>es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cu</a:t>
            </a:r>
            <a:r>
              <a:rPr sz="1600" spc="5" dirty="0">
                <a:latin typeface="Trebuchet MS"/>
                <a:cs typeface="Trebuchet MS"/>
              </a:rPr>
              <a:t>l</a:t>
            </a:r>
            <a:r>
              <a:rPr sz="1600" spc="-70" dirty="0">
                <a:latin typeface="Trebuchet MS"/>
                <a:cs typeface="Trebuchet MS"/>
              </a:rPr>
              <a:t>tivation.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893564"/>
            <a:ext cx="6247130" cy="129095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8255" rIns="0" bIns="0" rtlCol="0">
            <a:spAutoFit/>
          </a:bodyPr>
          <a:lstStyle/>
          <a:p>
            <a:pPr marL="91440">
              <a:lnSpc>
                <a:spcPts val="1825"/>
              </a:lnSpc>
              <a:spcBef>
                <a:spcPts val="65"/>
              </a:spcBef>
            </a:pPr>
            <a:r>
              <a:rPr sz="1600" b="1" spc="-5" dirty="0">
                <a:latin typeface="Trebuchet MS"/>
                <a:cs typeface="Trebuchet MS"/>
              </a:rPr>
              <a:t>Why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does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Orissa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rank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high</a:t>
            </a:r>
            <a:r>
              <a:rPr sz="1600" b="1" spc="-165" dirty="0">
                <a:latin typeface="Trebuchet MS"/>
                <a:cs typeface="Trebuchet MS"/>
              </a:rPr>
              <a:t> </a:t>
            </a:r>
            <a:r>
              <a:rPr sz="1600" b="1" spc="-40" dirty="0">
                <a:latin typeface="Trebuchet MS"/>
                <a:cs typeface="Trebuchet MS"/>
              </a:rPr>
              <a:t>in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pulses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30" dirty="0">
                <a:latin typeface="Trebuchet MS"/>
                <a:cs typeface="Trebuchet MS"/>
              </a:rPr>
              <a:t>cultivation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area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30" dirty="0">
                <a:latin typeface="Trebuchet MS"/>
                <a:cs typeface="Trebuchet MS"/>
              </a:rPr>
              <a:t>but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20" dirty="0">
                <a:latin typeface="Trebuchet MS"/>
                <a:cs typeface="Trebuchet MS"/>
              </a:rPr>
              <a:t>last</a:t>
            </a:r>
            <a:r>
              <a:rPr sz="1600" b="1" spc="-135" dirty="0">
                <a:latin typeface="Trebuchet MS"/>
                <a:cs typeface="Trebuchet MS"/>
              </a:rPr>
              <a:t> </a:t>
            </a:r>
            <a:r>
              <a:rPr sz="1600" b="1" spc="-40" dirty="0">
                <a:latin typeface="Trebuchet MS"/>
                <a:cs typeface="Trebuchet MS"/>
              </a:rPr>
              <a:t>in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825"/>
              </a:lnSpc>
            </a:pPr>
            <a:r>
              <a:rPr sz="1600" b="1" spc="-15" dirty="0">
                <a:latin typeface="Trebuchet MS"/>
                <a:cs typeface="Trebuchet MS"/>
              </a:rPr>
              <a:t>production?</a:t>
            </a:r>
            <a:endParaRPr sz="1600">
              <a:latin typeface="Trebuchet MS"/>
              <a:cs typeface="Trebuchet MS"/>
            </a:endParaRPr>
          </a:p>
          <a:p>
            <a:pPr marL="91440" marR="681355">
              <a:lnSpc>
                <a:spcPts val="1730"/>
              </a:lnSpc>
              <a:spcBef>
                <a:spcPts val="1025"/>
              </a:spcBef>
            </a:pPr>
            <a:r>
              <a:rPr sz="1600" spc="-65" dirty="0">
                <a:latin typeface="Trebuchet MS"/>
                <a:cs typeface="Trebuchet MS"/>
              </a:rPr>
              <a:t>The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difference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might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be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due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to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lower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yields,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inefficient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farming,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unfavorable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weather,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or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post-harvest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challenges.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272028"/>
            <a:ext cx="6247130" cy="135953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5" dirty="0">
                <a:latin typeface="Trebuchet MS"/>
                <a:cs typeface="Trebuchet MS"/>
              </a:rPr>
              <a:t>P</a:t>
            </a:r>
            <a:r>
              <a:rPr sz="1600" b="1" spc="-15" dirty="0">
                <a:latin typeface="Trebuchet MS"/>
                <a:cs typeface="Trebuchet MS"/>
              </a:rPr>
              <a:t>u</a:t>
            </a:r>
            <a:r>
              <a:rPr sz="1600" b="1" spc="-20" dirty="0">
                <a:latin typeface="Trebuchet MS"/>
                <a:cs typeface="Trebuchet MS"/>
              </a:rPr>
              <a:t>l</a:t>
            </a:r>
            <a:r>
              <a:rPr sz="1600" b="1" spc="135" dirty="0">
                <a:latin typeface="Trebuchet MS"/>
                <a:cs typeface="Trebuchet MS"/>
              </a:rPr>
              <a:t>s</a:t>
            </a:r>
            <a:r>
              <a:rPr sz="1600" b="1" spc="50" dirty="0">
                <a:latin typeface="Trebuchet MS"/>
                <a:cs typeface="Trebuchet MS"/>
              </a:rPr>
              <a:t>e</a:t>
            </a:r>
            <a:r>
              <a:rPr sz="1600" b="1" spc="40" dirty="0">
                <a:latin typeface="Trebuchet MS"/>
                <a:cs typeface="Trebuchet MS"/>
              </a:rPr>
              <a:t>s</a:t>
            </a:r>
            <a:r>
              <a:rPr sz="1600" b="1" spc="-140" dirty="0">
                <a:latin typeface="Trebuchet MS"/>
                <a:cs typeface="Trebuchet MS"/>
              </a:rPr>
              <a:t> </a:t>
            </a:r>
            <a:r>
              <a:rPr sz="1600" b="1" spc="-45" dirty="0">
                <a:latin typeface="Trebuchet MS"/>
                <a:cs typeface="Trebuchet MS"/>
              </a:rPr>
              <a:t>P</a:t>
            </a:r>
            <a:r>
              <a:rPr sz="1600" b="1" spc="-50" dirty="0">
                <a:latin typeface="Trebuchet MS"/>
                <a:cs typeface="Trebuchet MS"/>
              </a:rPr>
              <a:t>r</a:t>
            </a:r>
            <a:r>
              <a:rPr sz="1600" b="1" spc="-20" dirty="0">
                <a:latin typeface="Trebuchet MS"/>
                <a:cs typeface="Trebuchet MS"/>
              </a:rPr>
              <a:t>oduct</a:t>
            </a:r>
            <a:r>
              <a:rPr sz="1600" b="1" spc="-10" dirty="0">
                <a:latin typeface="Trebuchet MS"/>
                <a:cs typeface="Trebuchet MS"/>
              </a:rPr>
              <a:t>i</a:t>
            </a:r>
            <a:r>
              <a:rPr sz="1600" b="1" spc="-45" dirty="0">
                <a:latin typeface="Trebuchet MS"/>
                <a:cs typeface="Trebuchet MS"/>
              </a:rPr>
              <a:t>on:</a:t>
            </a:r>
            <a:endParaRPr sz="1600">
              <a:latin typeface="Trebuchet MS"/>
              <a:cs typeface="Trebuchet MS"/>
            </a:endParaRPr>
          </a:p>
          <a:p>
            <a:pPr marL="91440" marR="187960">
              <a:lnSpc>
                <a:spcPts val="1730"/>
              </a:lnSpc>
              <a:spcBef>
                <a:spcPts val="1019"/>
              </a:spcBef>
            </a:pPr>
            <a:r>
              <a:rPr sz="1600" spc="-15" dirty="0">
                <a:latin typeface="Trebuchet MS"/>
                <a:cs typeface="Trebuchet MS"/>
              </a:rPr>
              <a:t>In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terms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of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production,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Madhya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Pradesh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leads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with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31%,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followed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by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Uttar </a:t>
            </a:r>
            <a:r>
              <a:rPr sz="1600" spc="-5" dirty="0">
                <a:latin typeface="Trebuchet MS"/>
                <a:cs typeface="Trebuchet MS"/>
              </a:rPr>
              <a:t>Pradesh </a:t>
            </a:r>
            <a:r>
              <a:rPr sz="1600" spc="-65" dirty="0">
                <a:latin typeface="Trebuchet MS"/>
                <a:cs typeface="Trebuchet MS"/>
              </a:rPr>
              <a:t>at </a:t>
            </a:r>
            <a:r>
              <a:rPr sz="1600" spc="60" dirty="0">
                <a:latin typeface="Trebuchet MS"/>
                <a:cs typeface="Trebuchet MS"/>
              </a:rPr>
              <a:t>23%, </a:t>
            </a:r>
            <a:r>
              <a:rPr sz="1600" spc="-15" dirty="0">
                <a:latin typeface="Trebuchet MS"/>
                <a:cs typeface="Trebuchet MS"/>
              </a:rPr>
              <a:t>Maharashtra </a:t>
            </a:r>
            <a:r>
              <a:rPr sz="1600" spc="-65" dirty="0">
                <a:latin typeface="Trebuchet MS"/>
                <a:cs typeface="Trebuchet MS"/>
              </a:rPr>
              <a:t>at </a:t>
            </a:r>
            <a:r>
              <a:rPr sz="1600" spc="60" dirty="0">
                <a:latin typeface="Trebuchet MS"/>
                <a:cs typeface="Trebuchet MS"/>
              </a:rPr>
              <a:t>18%, </a:t>
            </a:r>
            <a:r>
              <a:rPr sz="1600" spc="-15" dirty="0">
                <a:latin typeface="Trebuchet MS"/>
                <a:cs typeface="Trebuchet MS"/>
              </a:rPr>
              <a:t>Rajasthan </a:t>
            </a:r>
            <a:r>
              <a:rPr sz="1600" spc="-65" dirty="0">
                <a:latin typeface="Trebuchet MS"/>
                <a:cs typeface="Trebuchet MS"/>
              </a:rPr>
              <a:t>at </a:t>
            </a:r>
            <a:r>
              <a:rPr sz="1600" spc="60" dirty="0">
                <a:latin typeface="Trebuchet MS"/>
                <a:cs typeface="Trebuchet MS"/>
              </a:rPr>
              <a:t>17%,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Orissa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at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9%.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This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shows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significant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differences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pulses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cultivation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n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20" dirty="0">
                <a:latin typeface="Trebuchet MS"/>
                <a:cs typeface="Trebuchet MS"/>
              </a:rPr>
              <a:t>odu</a:t>
            </a:r>
            <a:r>
              <a:rPr sz="1600" spc="25" dirty="0">
                <a:latin typeface="Trebuchet MS"/>
                <a:cs typeface="Trebuchet MS"/>
              </a:rPr>
              <a:t>c</a:t>
            </a:r>
            <a:r>
              <a:rPr sz="1600" spc="-45" dirty="0">
                <a:latin typeface="Trebuchet MS"/>
                <a:cs typeface="Trebuchet MS"/>
              </a:rPr>
              <a:t>tio</a:t>
            </a:r>
            <a:r>
              <a:rPr sz="1600" spc="-55" dirty="0">
                <a:latin typeface="Trebuchet MS"/>
                <a:cs typeface="Trebuchet MS"/>
              </a:rPr>
              <a:t>n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25" dirty="0">
                <a:latin typeface="Trebuchet MS"/>
                <a:cs typeface="Trebuchet MS"/>
              </a:rPr>
              <a:t>c</a:t>
            </a:r>
            <a:r>
              <a:rPr sz="1600" spc="-45" dirty="0">
                <a:latin typeface="Trebuchet MS"/>
                <a:cs typeface="Trebuchet MS"/>
              </a:rPr>
              <a:t>r</a:t>
            </a:r>
            <a:r>
              <a:rPr sz="1600" spc="90" dirty="0">
                <a:latin typeface="Trebuchet MS"/>
                <a:cs typeface="Trebuchet MS"/>
              </a:rPr>
              <a:t>oss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12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2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9435" y="1592580"/>
            <a:ext cx="3755135" cy="20223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3528" y="3892296"/>
            <a:ext cx="3781044" cy="2292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35" dirty="0"/>
              <a:t>St</a:t>
            </a:r>
            <a:r>
              <a:rPr sz="4400" spc="-70" dirty="0"/>
              <a:t>a</a:t>
            </a:r>
            <a:r>
              <a:rPr sz="4400" spc="-305" dirty="0"/>
              <a:t>t</a:t>
            </a:r>
            <a:r>
              <a:rPr sz="4400" spc="-265" dirty="0"/>
              <a:t>e</a:t>
            </a:r>
            <a:r>
              <a:rPr sz="4400" spc="-475" dirty="0"/>
              <a:t> </a:t>
            </a:r>
            <a:r>
              <a:rPr sz="4400" spc="-155" dirty="0"/>
              <a:t>Ana</a:t>
            </a:r>
            <a:r>
              <a:rPr sz="4400" spc="-70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6247130" cy="149542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310" dirty="0">
                <a:latin typeface="Trebuchet MS"/>
                <a:cs typeface="Trebuchet MS"/>
              </a:rPr>
              <a:t>T</a:t>
            </a:r>
            <a:r>
              <a:rPr sz="1600" b="1" dirty="0">
                <a:latin typeface="Trebuchet MS"/>
                <a:cs typeface="Trebuchet MS"/>
              </a:rPr>
              <a:t>o</a:t>
            </a:r>
            <a:r>
              <a:rPr sz="1600" b="1" spc="5" dirty="0">
                <a:latin typeface="Trebuchet MS"/>
                <a:cs typeface="Trebuchet MS"/>
              </a:rPr>
              <a:t>p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5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st</a:t>
            </a:r>
            <a:r>
              <a:rPr sz="1600" b="1" spc="15" dirty="0">
                <a:latin typeface="Trebuchet MS"/>
                <a:cs typeface="Trebuchet MS"/>
              </a:rPr>
              <a:t>a</a:t>
            </a:r>
            <a:r>
              <a:rPr sz="1600" b="1" spc="-85" dirty="0">
                <a:latin typeface="Trebuchet MS"/>
                <a:cs typeface="Trebuchet MS"/>
              </a:rPr>
              <a:t>t</a:t>
            </a:r>
            <a:r>
              <a:rPr sz="1600" b="1" spc="50" dirty="0">
                <a:latin typeface="Trebuchet MS"/>
                <a:cs typeface="Trebuchet MS"/>
              </a:rPr>
              <a:t>e</a:t>
            </a:r>
            <a:r>
              <a:rPr sz="1600" b="1" spc="40" dirty="0">
                <a:latin typeface="Trebuchet MS"/>
                <a:cs typeface="Trebuchet MS"/>
              </a:rPr>
              <a:t>s</a:t>
            </a:r>
            <a:r>
              <a:rPr sz="1600" b="1" spc="-120" dirty="0">
                <a:latin typeface="Trebuchet MS"/>
                <a:cs typeface="Trebuchet MS"/>
              </a:rPr>
              <a:t> </a:t>
            </a:r>
            <a:r>
              <a:rPr sz="1600" b="1" spc="-30" dirty="0">
                <a:latin typeface="Trebuchet MS"/>
                <a:cs typeface="Trebuchet MS"/>
              </a:rPr>
              <a:t>i</a:t>
            </a:r>
            <a:r>
              <a:rPr sz="1600" b="1" spc="-50" dirty="0">
                <a:latin typeface="Trebuchet MS"/>
                <a:cs typeface="Trebuchet MS"/>
              </a:rPr>
              <a:t>n</a:t>
            </a:r>
            <a:r>
              <a:rPr sz="1600" b="1" spc="-17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p</a:t>
            </a:r>
            <a:r>
              <a:rPr sz="1600" b="1" spc="-50" dirty="0">
                <a:latin typeface="Trebuchet MS"/>
                <a:cs typeface="Trebuchet MS"/>
              </a:rPr>
              <a:t>r</a:t>
            </a:r>
            <a:r>
              <a:rPr sz="1600" b="1" spc="-20" dirty="0">
                <a:latin typeface="Trebuchet MS"/>
                <a:cs typeface="Trebuchet MS"/>
              </a:rPr>
              <a:t>oduct</a:t>
            </a:r>
            <a:r>
              <a:rPr sz="1600" b="1" spc="-10" dirty="0">
                <a:latin typeface="Trebuchet MS"/>
                <a:cs typeface="Trebuchet MS"/>
              </a:rPr>
              <a:t>i</a:t>
            </a:r>
            <a:r>
              <a:rPr sz="1600" b="1" spc="-45" dirty="0">
                <a:latin typeface="Trebuchet MS"/>
                <a:cs typeface="Trebuchet MS"/>
              </a:rPr>
              <a:t>on:</a:t>
            </a:r>
            <a:endParaRPr sz="1600">
              <a:latin typeface="Trebuchet MS"/>
              <a:cs typeface="Trebuchet MS"/>
            </a:endParaRPr>
          </a:p>
          <a:p>
            <a:pPr marL="91440" marR="219710">
              <a:lnSpc>
                <a:spcPts val="1730"/>
              </a:lnSpc>
              <a:spcBef>
                <a:spcPts val="1019"/>
              </a:spcBef>
            </a:pPr>
            <a:r>
              <a:rPr sz="1600" spc="-60" dirty="0">
                <a:latin typeface="Trebuchet MS"/>
                <a:cs typeface="Trebuchet MS"/>
              </a:rPr>
              <a:t>Uttar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Pradesh,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Punjab,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West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Bengal,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Madhya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Pradesh,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and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Haryana,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are major </a:t>
            </a:r>
            <a:r>
              <a:rPr sz="1600" spc="-25" dirty="0">
                <a:latin typeface="Trebuchet MS"/>
                <a:cs typeface="Trebuchet MS"/>
              </a:rPr>
              <a:t>contributors </a:t>
            </a:r>
            <a:r>
              <a:rPr sz="1600" spc="-60" dirty="0">
                <a:latin typeface="Trebuchet MS"/>
                <a:cs typeface="Trebuchet MS"/>
              </a:rPr>
              <a:t>to </a:t>
            </a:r>
            <a:r>
              <a:rPr sz="1600" spc="-45" dirty="0">
                <a:latin typeface="Trebuchet MS"/>
                <a:cs typeface="Trebuchet MS"/>
              </a:rPr>
              <a:t>agricultural </a:t>
            </a:r>
            <a:r>
              <a:rPr sz="1600" spc="-30" dirty="0">
                <a:latin typeface="Trebuchet MS"/>
                <a:cs typeface="Trebuchet MS"/>
              </a:rPr>
              <a:t>production, </a:t>
            </a:r>
            <a:r>
              <a:rPr sz="1600" spc="-45" dirty="0">
                <a:latin typeface="Trebuchet MS"/>
                <a:cs typeface="Trebuchet MS"/>
              </a:rPr>
              <a:t>highlighting </a:t>
            </a:r>
            <a:r>
              <a:rPr sz="1600" spc="-70" dirty="0">
                <a:latin typeface="Trebuchet MS"/>
                <a:cs typeface="Trebuchet MS"/>
              </a:rPr>
              <a:t>their 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im</a:t>
            </a:r>
            <a:r>
              <a:rPr sz="1600" spc="-10" dirty="0">
                <a:latin typeface="Trebuchet MS"/>
                <a:cs typeface="Trebuchet MS"/>
              </a:rPr>
              <a:t>p</a:t>
            </a:r>
            <a:r>
              <a:rPr sz="1600" spc="-40" dirty="0">
                <a:latin typeface="Trebuchet MS"/>
                <a:cs typeface="Trebuchet MS"/>
              </a:rPr>
              <a:t>or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nc</a:t>
            </a:r>
            <a:r>
              <a:rPr sz="1600" spc="5" dirty="0">
                <a:latin typeface="Trebuchet MS"/>
                <a:cs typeface="Trebuchet MS"/>
              </a:rPr>
              <a:t>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a</a:t>
            </a:r>
            <a:r>
              <a:rPr sz="1600" spc="-75" dirty="0">
                <a:latin typeface="Trebuchet MS"/>
                <a:cs typeface="Trebuchet MS"/>
              </a:rPr>
              <a:t>g</a:t>
            </a:r>
            <a:r>
              <a:rPr sz="1600" spc="-65" dirty="0">
                <a:latin typeface="Trebuchet MS"/>
                <a:cs typeface="Trebuchet MS"/>
              </a:rPr>
              <a:t>r</a:t>
            </a:r>
            <a:r>
              <a:rPr sz="1600" spc="-15" dirty="0">
                <a:latin typeface="Trebuchet MS"/>
                <a:cs typeface="Trebuchet MS"/>
              </a:rPr>
              <a:t>ic</a:t>
            </a:r>
            <a:r>
              <a:rPr sz="1600" spc="-50" dirty="0">
                <a:latin typeface="Trebuchet MS"/>
                <a:cs typeface="Trebuchet MS"/>
              </a:rPr>
              <a:t>ultu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s</a:t>
            </a:r>
            <a:r>
              <a:rPr sz="1600" spc="5" dirty="0">
                <a:latin typeface="Trebuchet MS"/>
                <a:cs typeface="Trebuchet MS"/>
              </a:rPr>
              <a:t>e</a:t>
            </a:r>
            <a:r>
              <a:rPr sz="1600" spc="10" dirty="0">
                <a:latin typeface="Trebuchet MS"/>
                <a:cs typeface="Trebuchet MS"/>
              </a:rPr>
              <a:t>c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20" dirty="0">
                <a:latin typeface="Trebuchet MS"/>
                <a:cs typeface="Trebuchet MS"/>
              </a:rPr>
              <a:t>o</a:t>
            </a:r>
            <a:r>
              <a:rPr sz="1600" spc="-235" dirty="0">
                <a:latin typeface="Trebuchet MS"/>
                <a:cs typeface="Trebuchet MS"/>
              </a:rPr>
              <a:t>r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272028"/>
            <a:ext cx="6247130" cy="135953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30" dirty="0">
                <a:latin typeface="Trebuchet MS"/>
                <a:cs typeface="Trebuchet MS"/>
              </a:rPr>
              <a:t>Bot</a:t>
            </a:r>
            <a:r>
              <a:rPr sz="1600" b="1" spc="-35" dirty="0">
                <a:latin typeface="Trebuchet MS"/>
                <a:cs typeface="Trebuchet MS"/>
              </a:rPr>
              <a:t>t</a:t>
            </a:r>
            <a:r>
              <a:rPr sz="1600" b="1" spc="15" dirty="0">
                <a:latin typeface="Trebuchet MS"/>
                <a:cs typeface="Trebuchet MS"/>
              </a:rPr>
              <a:t>o</a:t>
            </a:r>
            <a:r>
              <a:rPr sz="1600" b="1" spc="30" dirty="0">
                <a:latin typeface="Trebuchet MS"/>
                <a:cs typeface="Trebuchet MS"/>
              </a:rPr>
              <a:t>m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5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st</a:t>
            </a:r>
            <a:r>
              <a:rPr sz="1600" b="1" spc="15" dirty="0">
                <a:latin typeface="Trebuchet MS"/>
                <a:cs typeface="Trebuchet MS"/>
              </a:rPr>
              <a:t>a</a:t>
            </a:r>
            <a:r>
              <a:rPr sz="1600" b="1" spc="-85" dirty="0">
                <a:latin typeface="Trebuchet MS"/>
                <a:cs typeface="Trebuchet MS"/>
              </a:rPr>
              <a:t>t</a:t>
            </a:r>
            <a:r>
              <a:rPr sz="1600" b="1" spc="50" dirty="0">
                <a:latin typeface="Trebuchet MS"/>
                <a:cs typeface="Trebuchet MS"/>
              </a:rPr>
              <a:t>e</a:t>
            </a:r>
            <a:r>
              <a:rPr sz="1600" b="1" spc="40" dirty="0">
                <a:latin typeface="Trebuchet MS"/>
                <a:cs typeface="Trebuchet MS"/>
              </a:rPr>
              <a:t>s</a:t>
            </a:r>
            <a:r>
              <a:rPr sz="1600" b="1" spc="-120" dirty="0">
                <a:latin typeface="Trebuchet MS"/>
                <a:cs typeface="Trebuchet MS"/>
              </a:rPr>
              <a:t> </a:t>
            </a:r>
            <a:r>
              <a:rPr sz="1600" b="1" spc="-110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91440" marR="455295">
              <a:lnSpc>
                <a:spcPts val="1730"/>
              </a:lnSpc>
              <a:spcBef>
                <a:spcPts val="1019"/>
              </a:spcBef>
            </a:pPr>
            <a:r>
              <a:rPr sz="1600" spc="5" dirty="0">
                <a:latin typeface="Trebuchet MS"/>
                <a:cs typeface="Trebuchet MS"/>
              </a:rPr>
              <a:t>Himachal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Pradesh,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Uttarakhand,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Kerala,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Jharkhand,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Gujarat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-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indicate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room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for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improvement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agricultural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productivity.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968" y="1705355"/>
            <a:ext cx="3608831" cy="20756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968" y="4059935"/>
            <a:ext cx="3608831" cy="1937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7" y="454151"/>
            <a:ext cx="11120755" cy="149225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75"/>
              </a:spcBef>
            </a:pPr>
            <a:r>
              <a:rPr sz="6000" spc="-80" dirty="0"/>
              <a:t>Seasonal</a:t>
            </a:r>
            <a:r>
              <a:rPr sz="6000" spc="-650" dirty="0"/>
              <a:t> </a:t>
            </a:r>
            <a:r>
              <a:rPr sz="6000" spc="-220" dirty="0"/>
              <a:t>Anal</a:t>
            </a:r>
            <a:r>
              <a:rPr sz="6000" spc="-270" dirty="0"/>
              <a:t>y</a:t>
            </a:r>
            <a:r>
              <a:rPr sz="6000" spc="95" dirty="0"/>
              <a:t>sis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826008" y="2252472"/>
            <a:ext cx="11052175" cy="96202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330835">
              <a:lnSpc>
                <a:spcPts val="3030"/>
              </a:lnSpc>
              <a:spcBef>
                <a:spcPts val="210"/>
              </a:spcBef>
            </a:pPr>
            <a:r>
              <a:rPr sz="2800" spc="-55" dirty="0">
                <a:latin typeface="Trebuchet MS"/>
                <a:cs typeface="Trebuchet MS"/>
              </a:rPr>
              <a:t>Exploring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seasonal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patterns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crop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cultivation,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considering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kharif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and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rabi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seasons.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427" y="3584447"/>
            <a:ext cx="2506980" cy="252095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82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sz="1600" b="1" spc="-40" dirty="0">
                <a:latin typeface="Trebuchet MS"/>
                <a:cs typeface="Trebuchet MS"/>
              </a:rPr>
              <a:t>Khari</a:t>
            </a:r>
            <a:r>
              <a:rPr sz="1600" b="1" spc="-25" dirty="0">
                <a:latin typeface="Trebuchet MS"/>
                <a:cs typeface="Trebuchet MS"/>
              </a:rPr>
              <a:t>f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C</a:t>
            </a:r>
            <a:r>
              <a:rPr sz="1600" b="1" spc="5" dirty="0">
                <a:latin typeface="Trebuchet MS"/>
                <a:cs typeface="Trebuchet MS"/>
              </a:rPr>
              <a:t>r</a:t>
            </a:r>
            <a:r>
              <a:rPr sz="1600" b="1" dirty="0">
                <a:latin typeface="Trebuchet MS"/>
                <a:cs typeface="Trebuchet MS"/>
              </a:rPr>
              <a:t>o</a:t>
            </a:r>
            <a:r>
              <a:rPr sz="1600" b="1" spc="5" dirty="0">
                <a:latin typeface="Trebuchet MS"/>
                <a:cs typeface="Trebuchet MS"/>
              </a:rPr>
              <a:t>p</a:t>
            </a:r>
            <a:r>
              <a:rPr sz="1600" b="1" spc="-175" dirty="0">
                <a:latin typeface="Trebuchet MS"/>
                <a:cs typeface="Trebuchet MS"/>
              </a:rPr>
              <a:t> </a:t>
            </a:r>
            <a:r>
              <a:rPr sz="1600" b="1" spc="135" dirty="0">
                <a:latin typeface="Trebuchet MS"/>
                <a:cs typeface="Trebuchet MS"/>
              </a:rPr>
              <a:t>S</a:t>
            </a:r>
            <a:r>
              <a:rPr sz="1600" b="1" spc="-5" dirty="0">
                <a:latin typeface="Trebuchet MS"/>
                <a:cs typeface="Trebuchet MS"/>
              </a:rPr>
              <a:t>eason:</a:t>
            </a:r>
            <a:endParaRPr sz="1600">
              <a:latin typeface="Trebuchet MS"/>
              <a:cs typeface="Trebuchet MS"/>
            </a:endParaRPr>
          </a:p>
          <a:p>
            <a:pPr marL="319405" marR="311150" indent="-228600" algn="just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320040" algn="l"/>
              </a:tabLst>
            </a:pPr>
            <a:r>
              <a:rPr sz="1600" spc="70" dirty="0">
                <a:latin typeface="Trebuchet MS"/>
                <a:cs typeface="Trebuchet MS"/>
              </a:rPr>
              <a:t>S</a:t>
            </a:r>
            <a:r>
              <a:rPr sz="1600" spc="55" dirty="0">
                <a:latin typeface="Trebuchet MS"/>
                <a:cs typeface="Trebuchet MS"/>
              </a:rPr>
              <a:t>o</a:t>
            </a:r>
            <a:r>
              <a:rPr sz="1600" spc="-20" dirty="0">
                <a:latin typeface="Trebuchet MS"/>
                <a:cs typeface="Trebuchet MS"/>
              </a:rPr>
              <a:t>wn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duri</a:t>
            </a:r>
            <a:r>
              <a:rPr sz="1600" spc="-4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g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45" dirty="0">
                <a:latin typeface="Trebuchet MS"/>
                <a:cs typeface="Trebuchet MS"/>
              </a:rPr>
              <a:t>r</a:t>
            </a:r>
            <a:r>
              <a:rPr sz="1600" spc="-50" dirty="0">
                <a:latin typeface="Trebuchet MS"/>
                <a:cs typeface="Trebuchet MS"/>
              </a:rPr>
              <a:t>a</a:t>
            </a:r>
            <a:r>
              <a:rPr sz="1600" spc="-25" dirty="0">
                <a:latin typeface="Trebuchet MS"/>
                <a:cs typeface="Trebuchet MS"/>
              </a:rPr>
              <a:t>i</a:t>
            </a:r>
            <a:r>
              <a:rPr sz="1600" spc="-15" dirty="0">
                <a:latin typeface="Trebuchet MS"/>
                <a:cs typeface="Trebuchet MS"/>
              </a:rPr>
              <a:t>n</a:t>
            </a:r>
            <a:r>
              <a:rPr sz="1600" spc="-50" dirty="0">
                <a:latin typeface="Trebuchet MS"/>
                <a:cs typeface="Trebuchet MS"/>
              </a:rPr>
              <a:t>y  </a:t>
            </a:r>
            <a:r>
              <a:rPr sz="1600" spc="30" dirty="0">
                <a:latin typeface="Trebuchet MS"/>
                <a:cs typeface="Trebuchet MS"/>
              </a:rPr>
              <a:t>se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5" dirty="0">
                <a:latin typeface="Trebuchet MS"/>
                <a:cs typeface="Trebuchet MS"/>
              </a:rPr>
              <a:t>son,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f</a:t>
            </a:r>
            <a:r>
              <a:rPr sz="1600" spc="-135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30" dirty="0">
                <a:latin typeface="Trebuchet MS"/>
                <a:cs typeface="Trebuchet MS"/>
              </a:rPr>
              <a:t>m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Ju</a:t>
            </a:r>
            <a:r>
              <a:rPr sz="1600" spc="-85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15" dirty="0">
                <a:latin typeface="Trebuchet MS"/>
                <a:cs typeface="Trebuchet MS"/>
              </a:rPr>
              <a:t>o  </a:t>
            </a:r>
            <a:r>
              <a:rPr sz="1600" spc="-45" dirty="0">
                <a:latin typeface="Trebuchet MS"/>
                <a:cs typeface="Trebuchet MS"/>
              </a:rPr>
              <a:t>September.</a:t>
            </a:r>
            <a:endParaRPr sz="1600">
              <a:latin typeface="Trebuchet MS"/>
              <a:cs typeface="Trebuchet MS"/>
            </a:endParaRPr>
          </a:p>
          <a:p>
            <a:pPr marL="319405" marR="175260" indent="-228600">
              <a:lnSpc>
                <a:spcPts val="1730"/>
              </a:lnSpc>
              <a:spcBef>
                <a:spcPts val="1000"/>
              </a:spcBef>
              <a:buFont typeface="Arial MT"/>
              <a:buChar char="•"/>
              <a:tabLst>
                <a:tab pos="319405" algn="l"/>
                <a:tab pos="320040" algn="l"/>
              </a:tabLst>
            </a:pPr>
            <a:r>
              <a:rPr sz="1600" dirty="0">
                <a:latin typeface="Trebuchet MS"/>
                <a:cs typeface="Trebuchet MS"/>
              </a:rPr>
              <a:t>Ha</a:t>
            </a:r>
            <a:r>
              <a:rPr sz="1600" spc="20" dirty="0">
                <a:latin typeface="Trebuchet MS"/>
                <a:cs typeface="Trebuchet MS"/>
              </a:rPr>
              <a:t>r</a:t>
            </a:r>
            <a:r>
              <a:rPr sz="1600" spc="-80" dirty="0">
                <a:latin typeface="Trebuchet MS"/>
                <a:cs typeface="Trebuchet MS"/>
              </a:rPr>
              <a:t>v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15" dirty="0">
                <a:latin typeface="Trebuchet MS"/>
                <a:cs typeface="Trebuchet MS"/>
              </a:rPr>
              <a:t>ed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25" dirty="0">
                <a:latin typeface="Trebuchet MS"/>
                <a:cs typeface="Trebuchet MS"/>
              </a:rPr>
              <a:t>e  </a:t>
            </a:r>
            <a:r>
              <a:rPr sz="1600" spc="-15" dirty="0">
                <a:latin typeface="Trebuchet MS"/>
                <a:cs typeface="Trebuchet MS"/>
              </a:rPr>
              <a:t>autu</a:t>
            </a:r>
            <a:r>
              <a:rPr sz="1600" spc="-25" dirty="0">
                <a:latin typeface="Trebuchet MS"/>
                <a:cs typeface="Trebuchet MS"/>
              </a:rPr>
              <a:t>m</a:t>
            </a:r>
            <a:r>
              <a:rPr sz="1600" spc="5" dirty="0">
                <a:latin typeface="Trebuchet MS"/>
                <a:cs typeface="Trebuchet MS"/>
              </a:rPr>
              <a:t>n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early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w</a:t>
            </a:r>
            <a:r>
              <a:rPr sz="1600" spc="-30" dirty="0">
                <a:latin typeface="Trebuchet MS"/>
                <a:cs typeface="Trebuchet MS"/>
              </a:rPr>
              <a:t>i</a:t>
            </a:r>
            <a:r>
              <a:rPr sz="1600" spc="-75" dirty="0">
                <a:latin typeface="Trebuchet MS"/>
                <a:cs typeface="Trebuchet MS"/>
              </a:rPr>
              <a:t>n</a:t>
            </a:r>
            <a:r>
              <a:rPr sz="1600" spc="-65" dirty="0">
                <a:latin typeface="Trebuchet MS"/>
                <a:cs typeface="Trebuchet MS"/>
              </a:rPr>
              <a:t>t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229" dirty="0">
                <a:latin typeface="Trebuchet MS"/>
                <a:cs typeface="Trebuchet MS"/>
              </a:rPr>
              <a:t>r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19405" marR="186690" indent="-228600">
              <a:lnSpc>
                <a:spcPts val="1730"/>
              </a:lnSpc>
              <a:spcBef>
                <a:spcPts val="994"/>
              </a:spcBef>
              <a:buFont typeface="Arial MT"/>
              <a:buChar char="•"/>
              <a:tabLst>
                <a:tab pos="319405" algn="l"/>
                <a:tab pos="320040" algn="l"/>
              </a:tabLst>
            </a:pPr>
            <a:r>
              <a:rPr sz="1600" spc="-40" dirty="0">
                <a:latin typeface="Trebuchet MS"/>
                <a:cs typeface="Trebuchet MS"/>
              </a:rPr>
              <a:t>E</a:t>
            </a:r>
            <a:r>
              <a:rPr sz="1600" spc="-45" dirty="0">
                <a:latin typeface="Trebuchet MS"/>
                <a:cs typeface="Trebuchet MS"/>
              </a:rPr>
              <a:t>x</a:t>
            </a:r>
            <a:r>
              <a:rPr sz="1600" spc="-10" dirty="0">
                <a:latin typeface="Trebuchet MS"/>
                <a:cs typeface="Trebuchet MS"/>
              </a:rPr>
              <a:t>amp</a:t>
            </a:r>
            <a:r>
              <a:rPr sz="1600" dirty="0">
                <a:latin typeface="Trebuchet MS"/>
                <a:cs typeface="Trebuchet MS"/>
              </a:rPr>
              <a:t>l</a:t>
            </a:r>
            <a:r>
              <a:rPr sz="1600" spc="-15" dirty="0">
                <a:latin typeface="Trebuchet MS"/>
                <a:cs typeface="Trebuchet MS"/>
              </a:rPr>
              <a:t>es:</a:t>
            </a:r>
            <a:r>
              <a:rPr sz="1600" spc="16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ric</a:t>
            </a:r>
            <a:r>
              <a:rPr sz="1600" spc="-100" dirty="0">
                <a:latin typeface="Trebuchet MS"/>
                <a:cs typeface="Trebuchet MS"/>
              </a:rPr>
              <a:t>e</a:t>
            </a:r>
            <a:r>
              <a:rPr sz="1600" spc="-135" dirty="0">
                <a:latin typeface="Trebuchet MS"/>
                <a:cs typeface="Trebuchet MS"/>
              </a:rPr>
              <a:t>, </a:t>
            </a:r>
            <a:r>
              <a:rPr sz="1600" spc="25" dirty="0">
                <a:latin typeface="Trebuchet MS"/>
                <a:cs typeface="Trebuchet MS"/>
              </a:rPr>
              <a:t>m</a:t>
            </a:r>
            <a:r>
              <a:rPr sz="1600" spc="-50" dirty="0">
                <a:latin typeface="Trebuchet MS"/>
                <a:cs typeface="Trebuchet MS"/>
              </a:rPr>
              <a:t>a</a:t>
            </a:r>
            <a:r>
              <a:rPr sz="1600" spc="-25" dirty="0">
                <a:latin typeface="Trebuchet MS"/>
                <a:cs typeface="Trebuchet MS"/>
              </a:rPr>
              <a:t>i</a:t>
            </a:r>
            <a:r>
              <a:rPr sz="1600" spc="-95" dirty="0">
                <a:latin typeface="Trebuchet MS"/>
                <a:cs typeface="Trebuchet MS"/>
              </a:rPr>
              <a:t>z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-120" dirty="0">
                <a:latin typeface="Trebuchet MS"/>
                <a:cs typeface="Trebuchet MS"/>
              </a:rPr>
              <a:t>,  </a:t>
            </a:r>
            <a:r>
              <a:rPr sz="1600" spc="25" dirty="0">
                <a:latin typeface="Trebuchet MS"/>
                <a:cs typeface="Trebuchet MS"/>
              </a:rPr>
              <a:t>m</a:t>
            </a:r>
            <a:r>
              <a:rPr sz="1600" spc="-65" dirty="0">
                <a:latin typeface="Trebuchet MS"/>
                <a:cs typeface="Trebuchet MS"/>
              </a:rPr>
              <a:t>il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80" dirty="0">
                <a:latin typeface="Trebuchet MS"/>
                <a:cs typeface="Trebuchet MS"/>
              </a:rPr>
              <a:t>et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e</a:t>
            </a:r>
            <a:r>
              <a:rPr sz="1600" spc="-8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c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7771" y="3643884"/>
            <a:ext cx="2508885" cy="252095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82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5"/>
              </a:spcBef>
            </a:pPr>
            <a:r>
              <a:rPr sz="1600" b="1" spc="35" dirty="0">
                <a:latin typeface="Trebuchet MS"/>
                <a:cs typeface="Trebuchet MS"/>
              </a:rPr>
              <a:t>R</a:t>
            </a:r>
            <a:r>
              <a:rPr sz="1600" b="1" spc="20" dirty="0">
                <a:latin typeface="Trebuchet MS"/>
                <a:cs typeface="Trebuchet MS"/>
              </a:rPr>
              <a:t>a</a:t>
            </a:r>
            <a:r>
              <a:rPr sz="1600" b="1" spc="-35" dirty="0">
                <a:latin typeface="Trebuchet MS"/>
                <a:cs typeface="Trebuchet MS"/>
              </a:rPr>
              <a:t>b</a:t>
            </a:r>
            <a:r>
              <a:rPr sz="1600" b="1" spc="-15" dirty="0">
                <a:latin typeface="Trebuchet MS"/>
                <a:cs typeface="Trebuchet MS"/>
              </a:rPr>
              <a:t>i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C</a:t>
            </a:r>
            <a:r>
              <a:rPr sz="1600" b="1" spc="5" dirty="0">
                <a:latin typeface="Trebuchet MS"/>
                <a:cs typeface="Trebuchet MS"/>
              </a:rPr>
              <a:t>r</a:t>
            </a:r>
            <a:r>
              <a:rPr sz="1600" b="1" dirty="0">
                <a:latin typeface="Trebuchet MS"/>
                <a:cs typeface="Trebuchet MS"/>
              </a:rPr>
              <a:t>o</a:t>
            </a:r>
            <a:r>
              <a:rPr sz="1600" b="1" spc="5" dirty="0">
                <a:latin typeface="Trebuchet MS"/>
                <a:cs typeface="Trebuchet MS"/>
              </a:rPr>
              <a:t>p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15" dirty="0">
                <a:latin typeface="Trebuchet MS"/>
                <a:cs typeface="Trebuchet MS"/>
              </a:rPr>
              <a:t>Season:</a:t>
            </a:r>
            <a:endParaRPr sz="1600">
              <a:latin typeface="Trebuchet MS"/>
              <a:cs typeface="Trebuchet MS"/>
            </a:endParaRPr>
          </a:p>
          <a:p>
            <a:pPr marL="321310" marR="271145" indent="-228600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600" spc="70" dirty="0">
                <a:latin typeface="Trebuchet MS"/>
                <a:cs typeface="Trebuchet MS"/>
              </a:rPr>
              <a:t>S</a:t>
            </a:r>
            <a:r>
              <a:rPr sz="1600" spc="55" dirty="0">
                <a:latin typeface="Trebuchet MS"/>
                <a:cs typeface="Trebuchet MS"/>
              </a:rPr>
              <a:t>o</a:t>
            </a:r>
            <a:r>
              <a:rPr sz="1600" spc="-20" dirty="0">
                <a:latin typeface="Trebuchet MS"/>
                <a:cs typeface="Trebuchet MS"/>
              </a:rPr>
              <a:t>wn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wint</a:t>
            </a:r>
            <a:r>
              <a:rPr sz="1600" spc="-50" dirty="0">
                <a:latin typeface="Trebuchet MS"/>
                <a:cs typeface="Trebuchet MS"/>
              </a:rPr>
              <a:t>er  </a:t>
            </a:r>
            <a:r>
              <a:rPr sz="1600" spc="30" dirty="0">
                <a:latin typeface="Trebuchet MS"/>
                <a:cs typeface="Trebuchet MS"/>
              </a:rPr>
              <a:t>se</a:t>
            </a:r>
            <a:r>
              <a:rPr sz="1600" spc="40" dirty="0">
                <a:latin typeface="Trebuchet MS"/>
                <a:cs typeface="Trebuchet MS"/>
              </a:rPr>
              <a:t>a</a:t>
            </a:r>
            <a:r>
              <a:rPr sz="1600" spc="5" dirty="0">
                <a:latin typeface="Trebuchet MS"/>
                <a:cs typeface="Trebuchet MS"/>
              </a:rPr>
              <a:t>son,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f</a:t>
            </a:r>
            <a:r>
              <a:rPr sz="1600" spc="-135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30" dirty="0">
                <a:latin typeface="Trebuchet MS"/>
                <a:cs typeface="Trebuchet MS"/>
              </a:rPr>
              <a:t>m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Oc</a:t>
            </a:r>
            <a:r>
              <a:rPr sz="1600" spc="-15" dirty="0">
                <a:latin typeface="Trebuchet MS"/>
                <a:cs typeface="Trebuchet MS"/>
              </a:rPr>
              <a:t>t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40" dirty="0">
                <a:latin typeface="Trebuchet MS"/>
                <a:cs typeface="Trebuchet MS"/>
              </a:rPr>
              <a:t>ber  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20" dirty="0">
                <a:latin typeface="Trebuchet MS"/>
                <a:cs typeface="Trebuchet MS"/>
              </a:rPr>
              <a:t>o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Ma</a:t>
            </a:r>
            <a:r>
              <a:rPr sz="1600" spc="-20" dirty="0">
                <a:latin typeface="Trebuchet MS"/>
                <a:cs typeface="Trebuchet MS"/>
              </a:rPr>
              <a:t>r</a:t>
            </a:r>
            <a:r>
              <a:rPr sz="1600" spc="-30" dirty="0">
                <a:latin typeface="Trebuchet MS"/>
                <a:cs typeface="Trebuchet MS"/>
              </a:rPr>
              <a:t>ch.</a:t>
            </a:r>
            <a:endParaRPr sz="1600">
              <a:latin typeface="Trebuchet MS"/>
              <a:cs typeface="Trebuchet MS"/>
            </a:endParaRPr>
          </a:p>
          <a:p>
            <a:pPr marL="321310" marR="123825" indent="-228600">
              <a:lnSpc>
                <a:spcPts val="1730"/>
              </a:lnSpc>
              <a:spcBef>
                <a:spcPts val="1005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600" dirty="0">
                <a:latin typeface="Trebuchet MS"/>
                <a:cs typeface="Trebuchet MS"/>
              </a:rPr>
              <a:t>Ha</a:t>
            </a:r>
            <a:r>
              <a:rPr sz="1600" spc="20" dirty="0">
                <a:latin typeface="Trebuchet MS"/>
                <a:cs typeface="Trebuchet MS"/>
              </a:rPr>
              <a:t>r</a:t>
            </a:r>
            <a:r>
              <a:rPr sz="1600" spc="-80" dirty="0">
                <a:latin typeface="Trebuchet MS"/>
                <a:cs typeface="Trebuchet MS"/>
              </a:rPr>
              <a:t>v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15" dirty="0">
                <a:latin typeface="Trebuchet MS"/>
                <a:cs typeface="Trebuchet MS"/>
              </a:rPr>
              <a:t>ed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s</a:t>
            </a:r>
            <a:r>
              <a:rPr sz="1600" spc="80" dirty="0">
                <a:latin typeface="Trebuchet MS"/>
                <a:cs typeface="Trebuchet MS"/>
              </a:rPr>
              <a:t>p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-30" dirty="0">
                <a:latin typeface="Trebuchet MS"/>
                <a:cs typeface="Trebuchet MS"/>
              </a:rPr>
              <a:t>ing 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early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s</a:t>
            </a:r>
            <a:r>
              <a:rPr sz="1600" spc="20" dirty="0">
                <a:latin typeface="Trebuchet MS"/>
                <a:cs typeface="Trebuchet MS"/>
              </a:rPr>
              <a:t>um</a:t>
            </a:r>
            <a:r>
              <a:rPr sz="1600" spc="25" dirty="0">
                <a:latin typeface="Trebuchet MS"/>
                <a:cs typeface="Trebuchet MS"/>
              </a:rPr>
              <a:t>m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229" dirty="0">
                <a:latin typeface="Trebuchet MS"/>
                <a:cs typeface="Trebuchet MS"/>
              </a:rPr>
              <a:t>r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21310" marR="537210" indent="-228600">
              <a:lnSpc>
                <a:spcPts val="1730"/>
              </a:lnSpc>
              <a:spcBef>
                <a:spcPts val="990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1600" spc="-40" dirty="0">
                <a:latin typeface="Trebuchet MS"/>
                <a:cs typeface="Trebuchet MS"/>
              </a:rPr>
              <a:t>E</a:t>
            </a:r>
            <a:r>
              <a:rPr sz="1600" spc="-45" dirty="0">
                <a:latin typeface="Trebuchet MS"/>
                <a:cs typeface="Trebuchet MS"/>
              </a:rPr>
              <a:t>x</a:t>
            </a:r>
            <a:r>
              <a:rPr sz="1600" spc="-10" dirty="0">
                <a:latin typeface="Trebuchet MS"/>
                <a:cs typeface="Trebuchet MS"/>
              </a:rPr>
              <a:t>amp</a:t>
            </a:r>
            <a:r>
              <a:rPr sz="1600" dirty="0">
                <a:latin typeface="Trebuchet MS"/>
                <a:cs typeface="Trebuchet MS"/>
              </a:rPr>
              <a:t>l</a:t>
            </a:r>
            <a:r>
              <a:rPr sz="1600" spc="-15" dirty="0">
                <a:latin typeface="Trebuchet MS"/>
                <a:cs typeface="Trebuchet MS"/>
              </a:rPr>
              <a:t>es: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whe</a:t>
            </a:r>
            <a:r>
              <a:rPr sz="1600" spc="-25" dirty="0">
                <a:latin typeface="Trebuchet MS"/>
                <a:cs typeface="Trebuchet MS"/>
              </a:rPr>
              <a:t>a</a:t>
            </a:r>
            <a:r>
              <a:rPr sz="1600" spc="-120" dirty="0">
                <a:latin typeface="Trebuchet MS"/>
                <a:cs typeface="Trebuchet MS"/>
              </a:rPr>
              <a:t>t,  </a:t>
            </a:r>
            <a:r>
              <a:rPr sz="1600" dirty="0">
                <a:latin typeface="Trebuchet MS"/>
                <a:cs typeface="Trebuchet MS"/>
              </a:rPr>
              <a:t>b</a:t>
            </a:r>
            <a:r>
              <a:rPr sz="1600" spc="10" dirty="0">
                <a:latin typeface="Trebuchet MS"/>
                <a:cs typeface="Trebuchet MS"/>
              </a:rPr>
              <a:t>a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195" dirty="0">
                <a:latin typeface="Trebuchet MS"/>
                <a:cs typeface="Trebuchet MS"/>
              </a:rPr>
              <a:t>y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</a:t>
            </a:r>
            <a:r>
              <a:rPr sz="1600" spc="5" dirty="0">
                <a:latin typeface="Trebuchet MS"/>
                <a:cs typeface="Trebuchet MS"/>
              </a:rPr>
              <a:t>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pu</a:t>
            </a:r>
            <a:r>
              <a:rPr sz="1600" spc="-10" dirty="0">
                <a:latin typeface="Trebuchet MS"/>
                <a:cs typeface="Trebuchet MS"/>
              </a:rPr>
              <a:t>l</a:t>
            </a:r>
            <a:r>
              <a:rPr sz="1600" spc="75" dirty="0">
                <a:latin typeface="Trebuchet MS"/>
                <a:cs typeface="Trebuchet MS"/>
              </a:rPr>
              <a:t>se</a:t>
            </a:r>
            <a:r>
              <a:rPr sz="1600" spc="45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2820" y="3584447"/>
            <a:ext cx="2369820" cy="25801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0135" y="3643884"/>
            <a:ext cx="2371344" cy="2703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35" dirty="0"/>
              <a:t>Seas</a:t>
            </a:r>
            <a:r>
              <a:rPr sz="4400" spc="-150" dirty="0"/>
              <a:t>onal</a:t>
            </a:r>
            <a:r>
              <a:rPr sz="4400" spc="-500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5808345" cy="337312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Trebuchet MS"/>
                <a:cs typeface="Trebuchet MS"/>
              </a:rPr>
              <a:t>Kh</a:t>
            </a:r>
            <a:r>
              <a:rPr sz="1800" b="1" spc="5" dirty="0">
                <a:latin typeface="Trebuchet MS"/>
                <a:cs typeface="Trebuchet MS"/>
              </a:rPr>
              <a:t>a</a:t>
            </a:r>
            <a:r>
              <a:rPr sz="1800" b="1" spc="-80" dirty="0">
                <a:latin typeface="Trebuchet MS"/>
                <a:cs typeface="Trebuchet MS"/>
              </a:rPr>
              <a:t>ri</a:t>
            </a:r>
            <a:r>
              <a:rPr sz="1800" b="1" spc="-75" dirty="0">
                <a:latin typeface="Trebuchet MS"/>
                <a:cs typeface="Trebuchet MS"/>
              </a:rPr>
              <a:t>f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</a:t>
            </a:r>
            <a:r>
              <a:rPr sz="1800" b="1" spc="-45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o</a:t>
            </a:r>
            <a:r>
              <a:rPr sz="1800" b="1" spc="10" dirty="0">
                <a:latin typeface="Trebuchet MS"/>
                <a:cs typeface="Trebuchet MS"/>
              </a:rPr>
              <a:t>p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A</a:t>
            </a:r>
            <a:r>
              <a:rPr sz="1800" b="1" spc="-80" dirty="0">
                <a:latin typeface="Trebuchet MS"/>
                <a:cs typeface="Trebuchet MS"/>
              </a:rPr>
              <a:t>r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&amp;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20" dirty="0">
                <a:latin typeface="Trebuchet MS"/>
                <a:cs typeface="Trebuchet MS"/>
              </a:rPr>
              <a:t>P</a:t>
            </a:r>
            <a:r>
              <a:rPr sz="1800" b="1" spc="-135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o</a:t>
            </a:r>
            <a:r>
              <a:rPr sz="1800" b="1" spc="15" dirty="0">
                <a:latin typeface="Trebuchet MS"/>
                <a:cs typeface="Trebuchet MS"/>
              </a:rPr>
              <a:t>d</a:t>
            </a:r>
            <a:r>
              <a:rPr sz="1800" b="1" spc="-25" dirty="0">
                <a:latin typeface="Trebuchet MS"/>
                <a:cs typeface="Trebuchet MS"/>
              </a:rPr>
              <a:t>uct</a:t>
            </a:r>
            <a:r>
              <a:rPr sz="1800" b="1" spc="-20" dirty="0">
                <a:latin typeface="Trebuchet MS"/>
                <a:cs typeface="Trebuchet MS"/>
              </a:rPr>
              <a:t>i</a:t>
            </a: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n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Di</a:t>
            </a:r>
            <a:r>
              <a:rPr sz="1800" b="1" spc="50" dirty="0">
                <a:latin typeface="Trebuchet MS"/>
                <a:cs typeface="Trebuchet MS"/>
              </a:rPr>
              <a:t>s</a:t>
            </a:r>
            <a:r>
              <a:rPr sz="1800" b="1" spc="-55" dirty="0">
                <a:latin typeface="Trebuchet MS"/>
                <a:cs typeface="Trebuchet MS"/>
              </a:rPr>
              <a:t>tribution:</a:t>
            </a:r>
            <a:endParaRPr sz="1800">
              <a:latin typeface="Trebuchet MS"/>
              <a:cs typeface="Trebuchet MS"/>
            </a:endParaRPr>
          </a:p>
          <a:p>
            <a:pPr marL="91440" marR="365125">
              <a:lnSpc>
                <a:spcPts val="1939"/>
              </a:lnSpc>
              <a:spcBef>
                <a:spcPts val="1025"/>
              </a:spcBef>
            </a:pPr>
            <a:r>
              <a:rPr sz="1800" spc="-15" dirty="0">
                <a:latin typeface="Trebuchet MS"/>
                <a:cs typeface="Trebuchet MS"/>
              </a:rPr>
              <a:t>In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Kharif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crop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season,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rice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cultivation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occupies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largest </a:t>
            </a:r>
            <a:r>
              <a:rPr sz="1800" spc="-35" dirty="0">
                <a:latin typeface="Trebuchet MS"/>
                <a:cs typeface="Trebuchet MS"/>
              </a:rPr>
              <a:t>area </a:t>
            </a:r>
            <a:r>
              <a:rPr sz="1800" spc="5" dirty="0">
                <a:latin typeface="Trebuchet MS"/>
                <a:cs typeface="Trebuchet MS"/>
              </a:rPr>
              <a:t>and </a:t>
            </a:r>
            <a:r>
              <a:rPr sz="1800" spc="20" dirty="0">
                <a:latin typeface="Trebuchet MS"/>
                <a:cs typeface="Trebuchet MS"/>
              </a:rPr>
              <a:t>accounts </a:t>
            </a:r>
            <a:r>
              <a:rPr sz="1800" spc="-75" dirty="0">
                <a:latin typeface="Trebuchet MS"/>
                <a:cs typeface="Trebuchet MS"/>
              </a:rPr>
              <a:t>for </a:t>
            </a:r>
            <a:r>
              <a:rPr sz="1800" spc="-60" dirty="0">
                <a:latin typeface="Trebuchet MS"/>
                <a:cs typeface="Trebuchet MS"/>
              </a:rPr>
              <a:t>the </a:t>
            </a:r>
            <a:r>
              <a:rPr sz="1800" spc="-20" dirty="0">
                <a:latin typeface="Trebuchet MS"/>
                <a:cs typeface="Trebuchet MS"/>
              </a:rPr>
              <a:t>highest </a:t>
            </a:r>
            <a:r>
              <a:rPr sz="1800" spc="-25" dirty="0">
                <a:latin typeface="Trebuchet MS"/>
                <a:cs typeface="Trebuchet MS"/>
              </a:rPr>
              <a:t>production 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level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spc="-45" dirty="0">
                <a:latin typeface="Trebuchet MS"/>
                <a:cs typeface="Trebuchet MS"/>
              </a:rPr>
              <a:t>i</a:t>
            </a:r>
            <a:r>
              <a:rPr sz="1800" spc="-7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spc="-55" dirty="0">
                <a:latin typeface="Trebuchet MS"/>
                <a:cs typeface="Trebuchet MS"/>
              </a:rPr>
              <a:t>li</a:t>
            </a:r>
            <a:r>
              <a:rPr sz="1800" spc="-8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-65" dirty="0">
                <a:latin typeface="Trebuchet MS"/>
                <a:cs typeface="Trebuchet MS"/>
              </a:rPr>
              <a:t>tin</a:t>
            </a:r>
            <a:r>
              <a:rPr sz="1800" spc="-70" dirty="0">
                <a:latin typeface="Trebuchet MS"/>
                <a:cs typeface="Trebuchet MS"/>
              </a:rPr>
              <a:t>g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r</a:t>
            </a:r>
            <a:r>
              <a:rPr sz="1800" spc="-45" dirty="0">
                <a:latin typeface="Trebuchet MS"/>
                <a:cs typeface="Trebuchet MS"/>
              </a:rPr>
              <a:t>u</a:t>
            </a:r>
            <a:r>
              <a:rPr sz="1800" spc="50" dirty="0">
                <a:latin typeface="Trebuchet MS"/>
                <a:cs typeface="Trebuchet MS"/>
              </a:rPr>
              <a:t>c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l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25" dirty="0">
                <a:latin typeface="Trebuchet MS"/>
                <a:cs typeface="Trebuchet MS"/>
              </a:rPr>
              <a:t>ole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g</a:t>
            </a:r>
            <a:r>
              <a:rPr sz="1800" spc="-45" dirty="0">
                <a:latin typeface="Trebuchet MS"/>
                <a:cs typeface="Trebuchet MS"/>
              </a:rPr>
              <a:t>ri</a:t>
            </a:r>
            <a:r>
              <a:rPr sz="1800" spc="-50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ultu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91440" marR="156210">
              <a:lnSpc>
                <a:spcPct val="90000"/>
              </a:lnSpc>
              <a:spcBef>
                <a:spcPts val="980"/>
              </a:spcBef>
              <a:tabLst>
                <a:tab pos="1138555" algn="l"/>
              </a:tabLst>
            </a:pPr>
            <a:r>
              <a:rPr sz="1800" spc="-70" dirty="0">
                <a:latin typeface="Trebuchet MS"/>
                <a:cs typeface="Trebuchet MS"/>
              </a:rPr>
              <a:t>The </a:t>
            </a:r>
            <a:r>
              <a:rPr sz="1800" spc="-25" dirty="0">
                <a:latin typeface="Trebuchet MS"/>
                <a:cs typeface="Trebuchet MS"/>
              </a:rPr>
              <a:t>high production levels </a:t>
            </a:r>
            <a:r>
              <a:rPr sz="1800" spc="-50" dirty="0">
                <a:latin typeface="Trebuchet MS"/>
                <a:cs typeface="Trebuchet MS"/>
              </a:rPr>
              <a:t>of </a:t>
            </a:r>
            <a:r>
              <a:rPr sz="1800" spc="-45" dirty="0">
                <a:latin typeface="Trebuchet MS"/>
                <a:cs typeface="Trebuchet MS"/>
              </a:rPr>
              <a:t>rice </a:t>
            </a:r>
            <a:r>
              <a:rPr sz="1800" spc="5" dirty="0">
                <a:latin typeface="Trebuchet MS"/>
                <a:cs typeface="Trebuchet MS"/>
              </a:rPr>
              <a:t>and sugarcane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indicates	</a:t>
            </a:r>
            <a:r>
              <a:rPr sz="1800" spc="-75" dirty="0">
                <a:latin typeface="Trebuchet MS"/>
                <a:cs typeface="Trebuchet MS"/>
              </a:rPr>
              <a:t>their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economic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value,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while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comparatively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lower </a:t>
            </a:r>
            <a:r>
              <a:rPr sz="1800" spc="-25" dirty="0">
                <a:latin typeface="Trebuchet MS"/>
                <a:cs typeface="Trebuchet MS"/>
              </a:rPr>
              <a:t>production levels </a:t>
            </a:r>
            <a:r>
              <a:rPr sz="1800" spc="-50" dirty="0">
                <a:latin typeface="Trebuchet MS"/>
                <a:cs typeface="Trebuchet MS"/>
              </a:rPr>
              <a:t>of </a:t>
            </a:r>
            <a:r>
              <a:rPr sz="1800" spc="10" dirty="0">
                <a:latin typeface="Trebuchet MS"/>
                <a:cs typeface="Trebuchet MS"/>
              </a:rPr>
              <a:t>sesame, </a:t>
            </a:r>
            <a:r>
              <a:rPr sz="1800" spc="-65" dirty="0">
                <a:latin typeface="Trebuchet MS"/>
                <a:cs typeface="Trebuchet MS"/>
              </a:rPr>
              <a:t>finger </a:t>
            </a:r>
            <a:r>
              <a:rPr sz="1800" spc="-70" dirty="0">
                <a:latin typeface="Trebuchet MS"/>
                <a:cs typeface="Trebuchet MS"/>
              </a:rPr>
              <a:t>millet, </a:t>
            </a:r>
            <a:r>
              <a:rPr sz="1800" spc="5" dirty="0">
                <a:latin typeface="Trebuchet MS"/>
                <a:cs typeface="Trebuchet MS"/>
              </a:rPr>
              <a:t>and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cotton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suggest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potential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challenges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lower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demand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for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these </a:t>
            </a:r>
            <a:r>
              <a:rPr sz="1800" spc="-10" dirty="0">
                <a:latin typeface="Trebuchet MS"/>
                <a:cs typeface="Trebuchet MS"/>
              </a:rPr>
              <a:t>crops. </a:t>
            </a:r>
            <a:r>
              <a:rPr sz="1800" spc="-30" dirty="0">
                <a:latin typeface="Trebuchet MS"/>
                <a:cs typeface="Trebuchet MS"/>
              </a:rPr>
              <a:t>This </a:t>
            </a:r>
            <a:r>
              <a:rPr sz="1800" spc="10" dirty="0">
                <a:latin typeface="Trebuchet MS"/>
                <a:cs typeface="Trebuchet MS"/>
              </a:rPr>
              <a:t>comparison </a:t>
            </a:r>
            <a:r>
              <a:rPr sz="1800" spc="-40" dirty="0">
                <a:latin typeface="Trebuchet MS"/>
                <a:cs typeface="Trebuchet MS"/>
              </a:rPr>
              <a:t>offers </a:t>
            </a:r>
            <a:r>
              <a:rPr sz="1800" spc="-5" dirty="0">
                <a:latin typeface="Trebuchet MS"/>
                <a:cs typeface="Trebuchet MS"/>
              </a:rPr>
              <a:t>insights </a:t>
            </a:r>
            <a:r>
              <a:rPr sz="1800" spc="-50" dirty="0">
                <a:latin typeface="Trebuchet MS"/>
                <a:cs typeface="Trebuchet MS"/>
              </a:rPr>
              <a:t>into </a:t>
            </a:r>
            <a:r>
              <a:rPr sz="1800" spc="-60" dirty="0">
                <a:latin typeface="Trebuchet MS"/>
                <a:cs typeface="Trebuchet MS"/>
              </a:rPr>
              <a:t>the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diverse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dynamics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within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Kharif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crop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season.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1446275"/>
            <a:ext cx="3982211" cy="22814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0" y="3864864"/>
            <a:ext cx="4005072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35" dirty="0"/>
              <a:t>Seas</a:t>
            </a:r>
            <a:r>
              <a:rPr sz="4400" spc="-150" dirty="0"/>
              <a:t>onal</a:t>
            </a:r>
            <a:r>
              <a:rPr sz="4400" spc="-500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5808345" cy="337312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1800" b="1" spc="50" dirty="0">
                <a:latin typeface="Trebuchet MS"/>
                <a:cs typeface="Trebuchet MS"/>
              </a:rPr>
              <a:t>R</a:t>
            </a:r>
            <a:r>
              <a:rPr sz="1800" b="1" spc="20" dirty="0">
                <a:latin typeface="Trebuchet MS"/>
                <a:cs typeface="Trebuchet MS"/>
              </a:rPr>
              <a:t>a</a:t>
            </a:r>
            <a:r>
              <a:rPr sz="1800" b="1" spc="25" dirty="0">
                <a:latin typeface="Trebuchet MS"/>
                <a:cs typeface="Trebuchet MS"/>
              </a:rPr>
              <a:t>b</a:t>
            </a:r>
            <a:r>
              <a:rPr sz="1800" b="1" spc="-55" dirty="0">
                <a:latin typeface="Trebuchet MS"/>
                <a:cs typeface="Trebuchet MS"/>
              </a:rPr>
              <a:t>i</a:t>
            </a:r>
            <a:r>
              <a:rPr sz="1800" b="1" spc="-18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</a:t>
            </a:r>
            <a:r>
              <a:rPr sz="1800" b="1" spc="-50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o</a:t>
            </a:r>
            <a:r>
              <a:rPr sz="1800" b="1" spc="10" dirty="0">
                <a:latin typeface="Trebuchet MS"/>
                <a:cs typeface="Trebuchet MS"/>
              </a:rPr>
              <a:t>p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A</a:t>
            </a:r>
            <a:r>
              <a:rPr sz="1800" b="1" spc="-80" dirty="0">
                <a:latin typeface="Trebuchet MS"/>
                <a:cs typeface="Trebuchet MS"/>
              </a:rPr>
              <a:t>r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&amp;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20" dirty="0">
                <a:latin typeface="Trebuchet MS"/>
                <a:cs typeface="Trebuchet MS"/>
              </a:rPr>
              <a:t>P</a:t>
            </a:r>
            <a:r>
              <a:rPr sz="1800" b="1" spc="-135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o</a:t>
            </a:r>
            <a:r>
              <a:rPr sz="1800" b="1" spc="15" dirty="0">
                <a:latin typeface="Trebuchet MS"/>
                <a:cs typeface="Trebuchet MS"/>
              </a:rPr>
              <a:t>d</a:t>
            </a:r>
            <a:r>
              <a:rPr sz="1800" b="1" spc="-25" dirty="0">
                <a:latin typeface="Trebuchet MS"/>
                <a:cs typeface="Trebuchet MS"/>
              </a:rPr>
              <a:t>uct</a:t>
            </a:r>
            <a:r>
              <a:rPr sz="1800" b="1" spc="-20" dirty="0">
                <a:latin typeface="Trebuchet MS"/>
                <a:cs typeface="Trebuchet MS"/>
              </a:rPr>
              <a:t>i</a:t>
            </a: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n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Di</a:t>
            </a:r>
            <a:r>
              <a:rPr sz="1800" b="1" spc="50" dirty="0">
                <a:latin typeface="Trebuchet MS"/>
                <a:cs typeface="Trebuchet MS"/>
              </a:rPr>
              <a:t>s</a:t>
            </a:r>
            <a:r>
              <a:rPr sz="1800" b="1" spc="-55" dirty="0">
                <a:latin typeface="Trebuchet MS"/>
                <a:cs typeface="Trebuchet MS"/>
              </a:rPr>
              <a:t>tribution:</a:t>
            </a:r>
            <a:endParaRPr sz="1800">
              <a:latin typeface="Trebuchet MS"/>
              <a:cs typeface="Trebuchet MS"/>
            </a:endParaRPr>
          </a:p>
          <a:p>
            <a:pPr marL="91440" marR="143510">
              <a:lnSpc>
                <a:spcPct val="90000"/>
              </a:lnSpc>
              <a:spcBef>
                <a:spcPts val="995"/>
              </a:spcBef>
            </a:pPr>
            <a:r>
              <a:rPr sz="1800" spc="-15" dirty="0">
                <a:latin typeface="Trebuchet MS"/>
                <a:cs typeface="Trebuchet MS"/>
              </a:rPr>
              <a:t>In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</a:t>
            </a:r>
            <a:r>
              <a:rPr sz="1800" spc="-60" dirty="0">
                <a:latin typeface="Trebuchet MS"/>
                <a:cs typeface="Trebuchet MS"/>
              </a:rPr>
              <a:t>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ab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op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60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b="1" spc="-125" dirty="0">
                <a:latin typeface="Trebuchet MS"/>
                <a:cs typeface="Trebuchet MS"/>
              </a:rPr>
              <a:t>,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15" dirty="0">
                <a:latin typeface="Trebuchet MS"/>
                <a:cs typeface="Trebuchet MS"/>
              </a:rPr>
              <a:t>Whe</a:t>
            </a:r>
            <a:r>
              <a:rPr sz="1800" b="1" spc="5" dirty="0">
                <a:latin typeface="Trebuchet MS"/>
                <a:cs typeface="Trebuchet MS"/>
              </a:rPr>
              <a:t>a</a:t>
            </a:r>
            <a:r>
              <a:rPr sz="1800" b="1" spc="-75" dirty="0">
                <a:latin typeface="Trebuchet MS"/>
                <a:cs typeface="Trebuchet MS"/>
              </a:rPr>
              <a:t>t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domin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55" dirty="0">
                <a:latin typeface="Trebuchet MS"/>
                <a:cs typeface="Trebuchet MS"/>
              </a:rPr>
              <a:t>es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wi</a:t>
            </a:r>
            <a:r>
              <a:rPr sz="1800" spc="-8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h 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pp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65" dirty="0">
                <a:latin typeface="Trebuchet MS"/>
                <a:cs typeface="Trebuchet MS"/>
              </a:rPr>
              <a:t>ximat</a:t>
            </a:r>
            <a:r>
              <a:rPr sz="1800" spc="-60" dirty="0">
                <a:latin typeface="Trebuchet MS"/>
                <a:cs typeface="Trebuchet MS"/>
              </a:rPr>
              <a:t>ely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78</a:t>
            </a:r>
            <a:r>
              <a:rPr sz="1800" spc="160" dirty="0">
                <a:latin typeface="Trebuchet MS"/>
                <a:cs typeface="Trebuchet MS"/>
              </a:rPr>
              <a:t>%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</a:t>
            </a:r>
            <a:r>
              <a:rPr sz="1800" spc="-60" dirty="0">
                <a:latin typeface="Trebuchet MS"/>
                <a:cs typeface="Trebuchet MS"/>
              </a:rPr>
              <a:t>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l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ea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co</a:t>
            </a:r>
            <a:r>
              <a:rPr sz="1800" spc="40" dirty="0">
                <a:latin typeface="Trebuchet MS"/>
                <a:cs typeface="Trebuchet MS"/>
              </a:rPr>
              <a:t>n</a:t>
            </a:r>
            <a:r>
              <a:rPr sz="1800" spc="-80" dirty="0">
                <a:latin typeface="Trebuchet MS"/>
                <a:cs typeface="Trebuchet MS"/>
              </a:rPr>
              <a:t>tribut</a:t>
            </a:r>
            <a:r>
              <a:rPr sz="1800" spc="55" dirty="0">
                <a:latin typeface="Trebuchet MS"/>
                <a:cs typeface="Trebuchet MS"/>
              </a:rPr>
              <a:t>es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53% 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overall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production,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emphasizing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its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significance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60" dirty="0">
                <a:latin typeface="Trebuchet MS"/>
                <a:cs typeface="Trebuchet MS"/>
              </a:rPr>
              <a:t>b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45" dirty="0">
                <a:latin typeface="Trebuchet MS"/>
                <a:cs typeface="Trebuchet MS"/>
              </a:rPr>
              <a:t>ri</a:t>
            </a:r>
            <a:r>
              <a:rPr sz="1800" spc="-50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ultu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055"/>
              </a:lnSpc>
              <a:spcBef>
                <a:spcPts val="780"/>
              </a:spcBef>
            </a:pPr>
            <a:r>
              <a:rPr sz="1800" spc="-30" dirty="0">
                <a:latin typeface="Trebuchet MS"/>
                <a:cs typeface="Trebuchet MS"/>
              </a:rPr>
              <a:t>Following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wheat,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chickpeas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account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for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210" dirty="0">
                <a:latin typeface="Trebuchet MS"/>
                <a:cs typeface="Trebuchet MS"/>
              </a:rPr>
              <a:t>7%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area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055"/>
              </a:lnSpc>
            </a:pP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16</a:t>
            </a:r>
            <a:r>
              <a:rPr sz="1800" spc="160" dirty="0">
                <a:latin typeface="Trebuchet MS"/>
                <a:cs typeface="Trebuchet MS"/>
              </a:rPr>
              <a:t>%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</a:t>
            </a:r>
            <a:r>
              <a:rPr sz="1800" spc="-60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od</a:t>
            </a:r>
            <a:r>
              <a:rPr sz="1800" spc="35" dirty="0">
                <a:latin typeface="Trebuchet MS"/>
                <a:cs typeface="Trebuchet MS"/>
              </a:rPr>
              <a:t>u</a:t>
            </a:r>
            <a:r>
              <a:rPr sz="1800" spc="40" dirty="0">
                <a:latin typeface="Trebuchet MS"/>
                <a:cs typeface="Trebuchet MS"/>
              </a:rPr>
              <a:t>c</a:t>
            </a:r>
            <a:r>
              <a:rPr sz="1800" spc="-50" dirty="0">
                <a:latin typeface="Trebuchet MS"/>
                <a:cs typeface="Trebuchet MS"/>
              </a:rPr>
              <a:t>tio</a:t>
            </a:r>
            <a:r>
              <a:rPr sz="1800" spc="-55" dirty="0">
                <a:latin typeface="Trebuchet MS"/>
                <a:cs typeface="Trebuchet MS"/>
              </a:rPr>
              <a:t>n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91440" marR="349885">
              <a:lnSpc>
                <a:spcPts val="1939"/>
              </a:lnSpc>
              <a:spcBef>
                <a:spcPts val="1040"/>
              </a:spcBef>
            </a:pPr>
            <a:r>
              <a:rPr sz="1800" spc="60" dirty="0">
                <a:latin typeface="Trebuchet MS"/>
                <a:cs typeface="Trebuchet MS"/>
              </a:rPr>
              <a:t>H</a:t>
            </a:r>
            <a:r>
              <a:rPr sz="1800" spc="4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w</a:t>
            </a:r>
            <a:r>
              <a:rPr sz="1800" spc="-45" dirty="0">
                <a:latin typeface="Trebuchet MS"/>
                <a:cs typeface="Trebuchet MS"/>
              </a:rPr>
              <a:t>eve</a:t>
            </a:r>
            <a:r>
              <a:rPr sz="1800" spc="-250" dirty="0">
                <a:latin typeface="Trebuchet MS"/>
                <a:cs typeface="Trebuchet MS"/>
              </a:rPr>
              <a:t>r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op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li</a:t>
            </a:r>
            <a:r>
              <a:rPr sz="1800" spc="-135" dirty="0">
                <a:latin typeface="Trebuchet MS"/>
                <a:cs typeface="Trebuchet MS"/>
              </a:rPr>
              <a:t>k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lin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5" dirty="0">
                <a:latin typeface="Trebuchet MS"/>
                <a:cs typeface="Trebuchet MS"/>
              </a:rPr>
              <a:t>eed,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240" dirty="0">
                <a:latin typeface="Trebuchet MS"/>
                <a:cs typeface="Trebuchet MS"/>
              </a:rPr>
              <a:t>r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su</a:t>
            </a:r>
            <a:r>
              <a:rPr sz="1800" spc="65" dirty="0">
                <a:latin typeface="Trebuchet MS"/>
                <a:cs typeface="Trebuchet MS"/>
              </a:rPr>
              <a:t>n</a:t>
            </a:r>
            <a:r>
              <a:rPr sz="1800" spc="-50" dirty="0">
                <a:latin typeface="Trebuchet MS"/>
                <a:cs typeface="Trebuchet MS"/>
              </a:rPr>
              <a:t>fl</a:t>
            </a:r>
            <a:r>
              <a:rPr sz="1800" spc="-100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w</a:t>
            </a:r>
            <a:r>
              <a:rPr sz="1800" spc="-55" dirty="0">
                <a:latin typeface="Trebuchet MS"/>
                <a:cs typeface="Trebuchet MS"/>
              </a:rPr>
              <a:t>er  </a:t>
            </a:r>
            <a:r>
              <a:rPr sz="1800" spc="10" dirty="0">
                <a:latin typeface="Trebuchet MS"/>
                <a:cs typeface="Trebuchet MS"/>
              </a:rPr>
              <a:t>occupy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minimal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space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production,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indicating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their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lesser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importance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or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cultivation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challenges.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1418844"/>
            <a:ext cx="3694176" cy="21899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95" y="3813047"/>
            <a:ext cx="3712463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35" dirty="0"/>
              <a:t>Seas</a:t>
            </a:r>
            <a:r>
              <a:rPr sz="4400" spc="-150" dirty="0"/>
              <a:t>onal</a:t>
            </a:r>
            <a:r>
              <a:rPr sz="4400" spc="-500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26591" y="1819655"/>
            <a:ext cx="4284345" cy="345059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800" b="1" spc="-25" dirty="0">
                <a:latin typeface="Trebuchet MS"/>
                <a:cs typeface="Trebuchet MS"/>
              </a:rPr>
              <a:t>Production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Trend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of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Kharif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&amp;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5" dirty="0">
                <a:latin typeface="Trebuchet MS"/>
                <a:cs typeface="Trebuchet MS"/>
              </a:rPr>
              <a:t>Rabi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Crop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125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1440" marR="206375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Trebuchet MS"/>
                <a:cs typeface="Trebuchet MS"/>
              </a:rPr>
              <a:t>Kh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ri</a:t>
            </a:r>
            <a:r>
              <a:rPr sz="1800" spc="-110" dirty="0">
                <a:latin typeface="Trebuchet MS"/>
                <a:cs typeface="Trebuchet MS"/>
              </a:rPr>
              <a:t>f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op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spc="-130" dirty="0">
                <a:latin typeface="Trebuchet MS"/>
                <a:cs typeface="Trebuchet MS"/>
              </a:rPr>
              <a:t>r</a:t>
            </a:r>
            <a:r>
              <a:rPr sz="1800" spc="25" dirty="0">
                <a:latin typeface="Trebuchet MS"/>
                <a:cs typeface="Trebuchet MS"/>
              </a:rPr>
              <a:t>oduc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20" dirty="0">
                <a:latin typeface="Trebuchet MS"/>
                <a:cs typeface="Trebuchet MS"/>
              </a:rPr>
              <a:t>ion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co</a:t>
            </a:r>
            <a:r>
              <a:rPr sz="1800" spc="80" dirty="0">
                <a:latin typeface="Trebuchet MS"/>
                <a:cs typeface="Trebuchet MS"/>
              </a:rPr>
              <a:t>n</a:t>
            </a:r>
            <a:r>
              <a:rPr sz="1800" spc="65" dirty="0">
                <a:latin typeface="Trebuchet MS"/>
                <a:cs typeface="Trebuchet MS"/>
              </a:rPr>
              <a:t>s</a:t>
            </a:r>
            <a:r>
              <a:rPr sz="1800" spc="25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-55" dirty="0">
                <a:latin typeface="Trebuchet MS"/>
                <a:cs typeface="Trebuchet MS"/>
              </a:rPr>
              <a:t>ently  </a:t>
            </a:r>
            <a:r>
              <a:rPr sz="1800" spc="-10" dirty="0">
                <a:latin typeface="Trebuchet MS"/>
                <a:cs typeface="Trebuchet MS"/>
              </a:rPr>
              <a:t>exceeds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Rabi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crop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production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each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year.</a:t>
            </a:r>
            <a:endParaRPr sz="1800">
              <a:latin typeface="Trebuchet MS"/>
              <a:cs typeface="Trebuchet MS"/>
            </a:endParaRPr>
          </a:p>
          <a:p>
            <a:pPr marL="91440" marR="128905" indent="45720">
              <a:lnSpc>
                <a:spcPts val="1939"/>
              </a:lnSpc>
              <a:spcBef>
                <a:spcPts val="1005"/>
              </a:spcBef>
            </a:pPr>
            <a:r>
              <a:rPr sz="1800" spc="-30" dirty="0">
                <a:latin typeface="Trebuchet MS"/>
                <a:cs typeface="Trebuchet MS"/>
              </a:rPr>
              <a:t>This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suggests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significant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contribution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Kh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ri</a:t>
            </a:r>
            <a:r>
              <a:rPr sz="1800" spc="-110" dirty="0">
                <a:latin typeface="Trebuchet MS"/>
                <a:cs typeface="Trebuchet MS"/>
              </a:rPr>
              <a:t>f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60" dirty="0">
                <a:latin typeface="Trebuchet MS"/>
                <a:cs typeface="Trebuchet MS"/>
              </a:rPr>
              <a:t>ops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ve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50" dirty="0">
                <a:latin typeface="Trebuchet MS"/>
                <a:cs typeface="Trebuchet MS"/>
              </a:rPr>
              <a:t>al</a:t>
            </a:r>
            <a:r>
              <a:rPr sz="1800" spc="-35" dirty="0">
                <a:latin typeface="Trebuchet MS"/>
                <a:cs typeface="Trebuchet MS"/>
              </a:rPr>
              <a:t>l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55" dirty="0">
                <a:latin typeface="Trebuchet MS"/>
                <a:cs typeface="Trebuchet MS"/>
              </a:rPr>
              <a:t>ricultu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al  </a:t>
            </a:r>
            <a:r>
              <a:rPr sz="1800" spc="-20" dirty="0">
                <a:latin typeface="Trebuchet MS"/>
                <a:cs typeface="Trebuchet MS"/>
              </a:rPr>
              <a:t>out</a:t>
            </a:r>
            <a:r>
              <a:rPr sz="1800" spc="-30" dirty="0">
                <a:latin typeface="Trebuchet MS"/>
                <a:cs typeface="Trebuchet MS"/>
              </a:rPr>
              <a:t>p</a:t>
            </a:r>
            <a:r>
              <a:rPr sz="1800" spc="-55" dirty="0">
                <a:latin typeface="Trebuchet MS"/>
                <a:cs typeface="Trebuchet MS"/>
              </a:rPr>
              <a:t>ut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compa</a:t>
            </a:r>
            <a:r>
              <a:rPr sz="1800" spc="-25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ed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ab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spc="65" dirty="0">
                <a:latin typeface="Trebuchet MS"/>
                <a:cs typeface="Trebuchet MS"/>
              </a:rPr>
              <a:t>op</a:t>
            </a:r>
            <a:r>
              <a:rPr sz="1800" spc="20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91440" marR="200025">
              <a:lnSpc>
                <a:spcPts val="1939"/>
              </a:lnSpc>
              <a:spcBef>
                <a:spcPts val="1019"/>
              </a:spcBef>
            </a:pPr>
            <a:r>
              <a:rPr sz="1800" spc="-90" dirty="0">
                <a:latin typeface="Trebuchet MS"/>
                <a:cs typeface="Trebuchet MS"/>
              </a:rPr>
              <a:t>Th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spc="-50" dirty="0">
                <a:latin typeface="Trebuchet MS"/>
                <a:cs typeface="Trebuchet MS"/>
              </a:rPr>
              <a:t>wa</a:t>
            </a:r>
            <a:r>
              <a:rPr sz="1800" spc="-6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130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end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bot</a:t>
            </a:r>
            <a:r>
              <a:rPr sz="1800" spc="-25" dirty="0">
                <a:latin typeface="Trebuchet MS"/>
                <a:cs typeface="Trebuchet MS"/>
              </a:rPr>
              <a:t>h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</a:t>
            </a:r>
            <a:r>
              <a:rPr sz="1800" spc="-70" dirty="0">
                <a:latin typeface="Trebuchet MS"/>
                <a:cs typeface="Trebuchet MS"/>
              </a:rPr>
              <a:t>r</a:t>
            </a:r>
            <a:r>
              <a:rPr sz="1800" spc="25" dirty="0">
                <a:latin typeface="Trebuchet MS"/>
                <a:cs typeface="Trebuchet MS"/>
              </a:rPr>
              <a:t>oduc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ion</a:t>
            </a:r>
            <a:r>
              <a:rPr sz="1800" spc="120" dirty="0">
                <a:latin typeface="Trebuchet MS"/>
                <a:cs typeface="Trebuchet MS"/>
              </a:rPr>
              <a:t>s  </a:t>
            </a:r>
            <a:r>
              <a:rPr sz="1800" spc="-20" dirty="0">
                <a:latin typeface="Trebuchet MS"/>
                <a:cs typeface="Trebuchet MS"/>
              </a:rPr>
              <a:t>indicates </a:t>
            </a:r>
            <a:r>
              <a:rPr sz="1800" spc="-25" dirty="0">
                <a:latin typeface="Trebuchet MS"/>
                <a:cs typeface="Trebuchet MS"/>
              </a:rPr>
              <a:t>improvements </a:t>
            </a:r>
            <a:r>
              <a:rPr sz="1800" spc="-40" dirty="0">
                <a:latin typeface="Trebuchet MS"/>
                <a:cs typeface="Trebuchet MS"/>
              </a:rPr>
              <a:t>in </a:t>
            </a:r>
            <a:r>
              <a:rPr sz="1800" spc="-50" dirty="0">
                <a:latin typeface="Trebuchet MS"/>
                <a:cs typeface="Trebuchet MS"/>
              </a:rPr>
              <a:t>farming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practices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or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favorable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leading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h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20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h</a:t>
            </a:r>
            <a:r>
              <a:rPr sz="1800" spc="-70" dirty="0">
                <a:latin typeface="Trebuchet MS"/>
                <a:cs typeface="Trebuchet MS"/>
              </a:rPr>
              <a:t>er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yield</a:t>
            </a:r>
            <a:r>
              <a:rPr sz="1800" spc="-20" dirty="0">
                <a:latin typeface="Trebuchet MS"/>
                <a:cs typeface="Trebuchet MS"/>
              </a:rPr>
              <a:t>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nn</a:t>
            </a:r>
            <a:r>
              <a:rPr sz="1800" spc="15" dirty="0">
                <a:latin typeface="Trebuchet MS"/>
                <a:cs typeface="Trebuchet MS"/>
              </a:rPr>
              <a:t>u</a:t>
            </a:r>
            <a:r>
              <a:rPr sz="1800" spc="-45" dirty="0">
                <a:latin typeface="Trebuchet MS"/>
                <a:cs typeface="Trebuchet MS"/>
              </a:rPr>
              <a:t>all</a:t>
            </a:r>
            <a:r>
              <a:rPr sz="1800" spc="-204" dirty="0">
                <a:latin typeface="Trebuchet MS"/>
                <a:cs typeface="Trebuchet MS"/>
              </a:rPr>
              <a:t>y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2996" y="1592580"/>
            <a:ext cx="5884163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7" y="454151"/>
            <a:ext cx="11120755" cy="149225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75"/>
              </a:spcBef>
            </a:pPr>
            <a:r>
              <a:rPr sz="6000" spc="-445" dirty="0"/>
              <a:t>F</a:t>
            </a:r>
            <a:r>
              <a:rPr sz="6000" spc="-254" dirty="0"/>
              <a:t>ruits</a:t>
            </a:r>
            <a:r>
              <a:rPr sz="6000" spc="-650" dirty="0"/>
              <a:t> </a:t>
            </a:r>
            <a:r>
              <a:rPr sz="6000" spc="-305" dirty="0"/>
              <a:t>&amp;</a:t>
            </a:r>
            <a:r>
              <a:rPr sz="6000" spc="-655" dirty="0"/>
              <a:t> </a:t>
            </a:r>
            <a:r>
              <a:rPr sz="6000" spc="-405" dirty="0"/>
              <a:t>V</a:t>
            </a:r>
            <a:r>
              <a:rPr sz="6000" spc="-290" dirty="0"/>
              <a:t>e</a:t>
            </a:r>
            <a:r>
              <a:rPr sz="6000" spc="-335" dirty="0"/>
              <a:t>g</a:t>
            </a:r>
            <a:r>
              <a:rPr sz="6000" spc="-180" dirty="0"/>
              <a:t>etables</a:t>
            </a:r>
            <a:r>
              <a:rPr sz="6000" spc="-645" dirty="0"/>
              <a:t> </a:t>
            </a:r>
            <a:r>
              <a:rPr sz="6000" spc="-220" dirty="0"/>
              <a:t>Anal</a:t>
            </a:r>
            <a:r>
              <a:rPr sz="6000" spc="-265" dirty="0"/>
              <a:t>y</a:t>
            </a:r>
            <a:r>
              <a:rPr sz="6000" spc="95" dirty="0"/>
              <a:t>sis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57427" y="2252472"/>
            <a:ext cx="11120755" cy="117665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569595">
              <a:lnSpc>
                <a:spcPts val="3030"/>
              </a:lnSpc>
              <a:spcBef>
                <a:spcPts val="210"/>
              </a:spcBef>
            </a:pPr>
            <a:r>
              <a:rPr sz="2800" spc="-60" dirty="0">
                <a:latin typeface="Trebuchet MS"/>
                <a:cs typeface="Trebuchet MS"/>
              </a:rPr>
              <a:t>Analyzing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the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cultivation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trends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of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fruits,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vegetables,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and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their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overall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contribution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to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agricultural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practices.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532632"/>
            <a:ext cx="4276344" cy="2967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308" y="3532632"/>
            <a:ext cx="5160264" cy="29672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315" dirty="0"/>
              <a:t>F</a:t>
            </a:r>
            <a:r>
              <a:rPr sz="4400" spc="-185" dirty="0"/>
              <a:t>ruits</a:t>
            </a:r>
            <a:r>
              <a:rPr sz="4400" spc="-475" dirty="0"/>
              <a:t> </a:t>
            </a:r>
            <a:r>
              <a:rPr sz="4400" spc="-225" dirty="0"/>
              <a:t>&amp;</a:t>
            </a:r>
            <a:r>
              <a:rPr sz="4400" spc="-480" dirty="0"/>
              <a:t> </a:t>
            </a:r>
            <a:r>
              <a:rPr sz="4400" spc="-300" dirty="0"/>
              <a:t>V</a:t>
            </a:r>
            <a:r>
              <a:rPr sz="4400" spc="-210" dirty="0"/>
              <a:t>e</a:t>
            </a:r>
            <a:r>
              <a:rPr sz="4400" spc="-229" dirty="0"/>
              <a:t>g</a:t>
            </a:r>
            <a:r>
              <a:rPr sz="4400" spc="-135" dirty="0"/>
              <a:t>etables</a:t>
            </a:r>
            <a:r>
              <a:rPr sz="4400" spc="-500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5808345" cy="281178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1800" b="1" spc="-105" dirty="0">
                <a:latin typeface="Trebuchet MS"/>
                <a:cs typeface="Trebuchet MS"/>
              </a:rPr>
              <a:t>F</a:t>
            </a:r>
            <a:r>
              <a:rPr sz="1800" b="1" spc="-75" dirty="0">
                <a:latin typeface="Trebuchet MS"/>
                <a:cs typeface="Trebuchet MS"/>
              </a:rPr>
              <a:t>ru</a:t>
            </a:r>
            <a:r>
              <a:rPr sz="1800" b="1" spc="-50" dirty="0">
                <a:latin typeface="Trebuchet MS"/>
                <a:cs typeface="Trebuchet MS"/>
              </a:rPr>
              <a:t>i</a:t>
            </a:r>
            <a:r>
              <a:rPr sz="1800" b="1" spc="30" dirty="0">
                <a:latin typeface="Trebuchet MS"/>
                <a:cs typeface="Trebuchet MS"/>
              </a:rPr>
              <a:t>t</a:t>
            </a:r>
            <a:r>
              <a:rPr sz="1800" b="1" spc="40" dirty="0">
                <a:latin typeface="Trebuchet MS"/>
                <a:cs typeface="Trebuchet MS"/>
              </a:rPr>
              <a:t>s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&amp;</a:t>
            </a:r>
            <a:r>
              <a:rPr sz="1800" b="1" spc="-190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v</a:t>
            </a:r>
            <a:r>
              <a:rPr sz="1800" b="1" spc="-15" dirty="0">
                <a:latin typeface="Trebuchet MS"/>
                <a:cs typeface="Trebuchet MS"/>
              </a:rPr>
              <a:t>e</a:t>
            </a:r>
            <a:r>
              <a:rPr sz="1800" b="1" spc="-35" dirty="0">
                <a:latin typeface="Trebuchet MS"/>
                <a:cs typeface="Trebuchet MS"/>
              </a:rPr>
              <a:t>g</a:t>
            </a:r>
            <a:r>
              <a:rPr sz="1800" b="1" spc="-25" dirty="0">
                <a:latin typeface="Trebuchet MS"/>
                <a:cs typeface="Trebuchet MS"/>
              </a:rPr>
              <a:t>eta</a:t>
            </a:r>
            <a:r>
              <a:rPr sz="1800" b="1" spc="-20" dirty="0">
                <a:latin typeface="Trebuchet MS"/>
                <a:cs typeface="Trebuchet MS"/>
              </a:rPr>
              <a:t>b</a:t>
            </a:r>
            <a:r>
              <a:rPr sz="1800" b="1" spc="-15" dirty="0">
                <a:latin typeface="Trebuchet MS"/>
                <a:cs typeface="Trebuchet MS"/>
              </a:rPr>
              <a:t>l</a:t>
            </a:r>
            <a:r>
              <a:rPr sz="1800" b="1" spc="-35" dirty="0">
                <a:latin typeface="Trebuchet MS"/>
                <a:cs typeface="Trebuchet MS"/>
              </a:rPr>
              <a:t>e</a:t>
            </a:r>
            <a:r>
              <a:rPr sz="1800" b="1" spc="150" dirty="0">
                <a:latin typeface="Trebuchet MS"/>
                <a:cs typeface="Trebuchet MS"/>
              </a:rPr>
              <a:t>s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A</a:t>
            </a:r>
            <a:r>
              <a:rPr sz="1800" b="1" spc="-135" dirty="0">
                <a:latin typeface="Trebuchet MS"/>
                <a:cs typeface="Trebuchet MS"/>
              </a:rPr>
              <a:t>r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Di</a:t>
            </a:r>
            <a:r>
              <a:rPr sz="1800" b="1" spc="45" dirty="0">
                <a:latin typeface="Trebuchet MS"/>
                <a:cs typeface="Trebuchet MS"/>
              </a:rPr>
              <a:t>s</a:t>
            </a:r>
            <a:r>
              <a:rPr sz="1800" b="1" spc="-55" dirty="0">
                <a:latin typeface="Trebuchet MS"/>
                <a:cs typeface="Trebuchet MS"/>
              </a:rPr>
              <a:t>tribution: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055"/>
              </a:lnSpc>
              <a:spcBef>
                <a:spcPts val="775"/>
              </a:spcBef>
            </a:pPr>
            <a:r>
              <a:rPr sz="1800" spc="-100" dirty="0">
                <a:latin typeface="Trebuchet MS"/>
                <a:cs typeface="Trebuchet MS"/>
              </a:rPr>
              <a:t>Top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states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like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Orissa,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Uttar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Pradesh,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and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West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Bengal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055"/>
              </a:lnSpc>
            </a:pPr>
            <a:r>
              <a:rPr sz="1800" spc="-70" dirty="0">
                <a:latin typeface="Trebuchet MS"/>
                <a:cs typeface="Trebuchet MS"/>
              </a:rPr>
              <a:t>prioritize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vegetable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cultivation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over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fruits.</a:t>
            </a:r>
            <a:endParaRPr sz="1800">
              <a:latin typeface="Trebuchet MS"/>
              <a:cs typeface="Trebuchet MS"/>
            </a:endParaRPr>
          </a:p>
          <a:p>
            <a:pPr marL="91440" marR="381000" indent="45720">
              <a:lnSpc>
                <a:spcPct val="90000"/>
              </a:lnSpc>
              <a:spcBef>
                <a:spcPts val="1000"/>
              </a:spcBef>
            </a:pPr>
            <a:r>
              <a:rPr sz="1800" spc="-30" dirty="0">
                <a:latin typeface="Trebuchet MS"/>
                <a:cs typeface="Trebuchet MS"/>
              </a:rPr>
              <a:t>Conversely, </a:t>
            </a:r>
            <a:r>
              <a:rPr sz="1800" spc="-45" dirty="0">
                <a:latin typeface="Trebuchet MS"/>
                <a:cs typeface="Trebuchet MS"/>
              </a:rPr>
              <a:t>Uttarakhand, </a:t>
            </a:r>
            <a:r>
              <a:rPr sz="1800" spc="-25" dirty="0">
                <a:latin typeface="Trebuchet MS"/>
                <a:cs typeface="Trebuchet MS"/>
              </a:rPr>
              <a:t>Haryana, </a:t>
            </a:r>
            <a:r>
              <a:rPr sz="1800" spc="5" dirty="0">
                <a:latin typeface="Trebuchet MS"/>
                <a:cs typeface="Trebuchet MS"/>
              </a:rPr>
              <a:t>and Himachal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des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lloc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mi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spc="-15" dirty="0">
                <a:latin typeface="Trebuchet MS"/>
                <a:cs typeface="Trebuchet MS"/>
              </a:rPr>
              <a:t>im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65" dirty="0">
                <a:latin typeface="Trebuchet MS"/>
                <a:cs typeface="Trebuchet MS"/>
              </a:rPr>
              <a:t>l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</a:t>
            </a:r>
            <a:r>
              <a:rPr sz="1800" spc="-3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t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fru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ege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bles  </a:t>
            </a:r>
            <a:r>
              <a:rPr sz="1800" spc="-15" dirty="0">
                <a:latin typeface="Trebuchet MS"/>
                <a:cs typeface="Trebuchet MS"/>
              </a:rPr>
              <a:t>combined, </a:t>
            </a:r>
            <a:r>
              <a:rPr sz="1800" spc="-5" dirty="0">
                <a:latin typeface="Trebuchet MS"/>
                <a:cs typeface="Trebuchet MS"/>
              </a:rPr>
              <a:t>suggesting </a:t>
            </a:r>
            <a:r>
              <a:rPr sz="1800" spc="-30" dirty="0">
                <a:latin typeface="Trebuchet MS"/>
                <a:cs typeface="Trebuchet MS"/>
              </a:rPr>
              <a:t>opportunities </a:t>
            </a:r>
            <a:r>
              <a:rPr sz="1800" spc="-75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expansion </a:t>
            </a:r>
            <a:r>
              <a:rPr sz="1800" spc="-40" dirty="0">
                <a:latin typeface="Trebuchet MS"/>
                <a:cs typeface="Trebuchet MS"/>
              </a:rPr>
              <a:t>in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12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6995" y="1499616"/>
            <a:ext cx="4146803" cy="4992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315" dirty="0"/>
              <a:t>F</a:t>
            </a:r>
            <a:r>
              <a:rPr sz="4400" spc="-185" dirty="0"/>
              <a:t>ruits</a:t>
            </a:r>
            <a:r>
              <a:rPr sz="4400" spc="-475" dirty="0"/>
              <a:t> </a:t>
            </a:r>
            <a:r>
              <a:rPr sz="4400" spc="-225" dirty="0"/>
              <a:t>&amp;</a:t>
            </a:r>
            <a:r>
              <a:rPr sz="4400" spc="-480" dirty="0"/>
              <a:t> </a:t>
            </a:r>
            <a:r>
              <a:rPr sz="4400" spc="-300" dirty="0"/>
              <a:t>V</a:t>
            </a:r>
            <a:r>
              <a:rPr sz="4400" spc="-210" dirty="0"/>
              <a:t>e</a:t>
            </a:r>
            <a:r>
              <a:rPr sz="4400" spc="-229" dirty="0"/>
              <a:t>g</a:t>
            </a:r>
            <a:r>
              <a:rPr sz="4400" spc="-135" dirty="0"/>
              <a:t>etables</a:t>
            </a:r>
            <a:r>
              <a:rPr sz="4400" spc="-500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4648200" cy="216408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15" dirty="0">
                <a:latin typeface="Trebuchet MS"/>
                <a:cs typeface="Trebuchet MS"/>
              </a:rPr>
              <a:t>On</a:t>
            </a:r>
            <a:r>
              <a:rPr sz="1600" b="1" dirty="0">
                <a:latin typeface="Trebuchet MS"/>
                <a:cs typeface="Trebuchet MS"/>
              </a:rPr>
              <a:t>i</a:t>
            </a:r>
            <a:r>
              <a:rPr sz="1600" b="1" spc="-15" dirty="0">
                <a:latin typeface="Trebuchet MS"/>
                <a:cs typeface="Trebuchet MS"/>
              </a:rPr>
              <a:t>o</a:t>
            </a:r>
            <a:r>
              <a:rPr sz="1600" b="1" spc="-10" dirty="0">
                <a:latin typeface="Trebuchet MS"/>
                <a:cs typeface="Trebuchet MS"/>
              </a:rPr>
              <a:t>n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V</a:t>
            </a:r>
            <a:r>
              <a:rPr sz="1600" b="1" spc="130" dirty="0">
                <a:latin typeface="Trebuchet MS"/>
                <a:cs typeface="Trebuchet MS"/>
              </a:rPr>
              <a:t>s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-20" dirty="0">
                <a:latin typeface="Trebuchet MS"/>
                <a:cs typeface="Trebuchet MS"/>
              </a:rPr>
              <a:t>P</a:t>
            </a:r>
            <a:r>
              <a:rPr sz="1600" b="1" spc="-15" dirty="0">
                <a:latin typeface="Trebuchet MS"/>
                <a:cs typeface="Trebuchet MS"/>
              </a:rPr>
              <a:t>ot</a:t>
            </a:r>
            <a:r>
              <a:rPr sz="1600" b="1" spc="-30" dirty="0">
                <a:latin typeface="Trebuchet MS"/>
                <a:cs typeface="Trebuchet MS"/>
              </a:rPr>
              <a:t>a</a:t>
            </a:r>
            <a:r>
              <a:rPr sz="1600" b="1" spc="-85" dirty="0">
                <a:latin typeface="Trebuchet MS"/>
                <a:cs typeface="Trebuchet MS"/>
              </a:rPr>
              <a:t>t</a:t>
            </a:r>
            <a:r>
              <a:rPr sz="1600" b="1" spc="35" dirty="0">
                <a:latin typeface="Trebuchet MS"/>
                <a:cs typeface="Trebuchet MS"/>
              </a:rPr>
              <a:t>oe</a:t>
            </a:r>
            <a:r>
              <a:rPr sz="1600" b="1" spc="30" dirty="0">
                <a:latin typeface="Trebuchet MS"/>
                <a:cs typeface="Trebuchet MS"/>
              </a:rPr>
              <a:t>s</a:t>
            </a:r>
            <a:r>
              <a:rPr sz="1600" b="1" spc="-130" dirty="0">
                <a:latin typeface="Trebuchet MS"/>
                <a:cs typeface="Trebuchet MS"/>
              </a:rPr>
              <a:t> </a:t>
            </a:r>
            <a:r>
              <a:rPr sz="1600" b="1" spc="-80" dirty="0">
                <a:latin typeface="Trebuchet MS"/>
                <a:cs typeface="Trebuchet MS"/>
              </a:rPr>
              <a:t>A</a:t>
            </a:r>
            <a:r>
              <a:rPr sz="1600" b="1" spc="-65" dirty="0">
                <a:latin typeface="Trebuchet MS"/>
                <a:cs typeface="Trebuchet MS"/>
              </a:rPr>
              <a:t>r</a:t>
            </a:r>
            <a:r>
              <a:rPr sz="1600" b="1" spc="-10" dirty="0">
                <a:latin typeface="Trebuchet MS"/>
                <a:cs typeface="Trebuchet MS"/>
              </a:rPr>
              <a:t>e</a:t>
            </a:r>
            <a:r>
              <a:rPr sz="1600" b="1" spc="-5" dirty="0">
                <a:latin typeface="Trebuchet MS"/>
                <a:cs typeface="Trebuchet MS"/>
              </a:rPr>
              <a:t>a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25" dirty="0">
                <a:latin typeface="Trebuchet MS"/>
                <a:cs typeface="Trebuchet MS"/>
              </a:rPr>
              <a:t>Di</a:t>
            </a:r>
            <a:r>
              <a:rPr sz="1600" b="1" spc="125" dirty="0">
                <a:latin typeface="Trebuchet MS"/>
                <a:cs typeface="Trebuchet MS"/>
              </a:rPr>
              <a:t>s</a:t>
            </a:r>
            <a:r>
              <a:rPr sz="1600" b="1" spc="-85" dirty="0">
                <a:latin typeface="Trebuchet MS"/>
                <a:cs typeface="Trebuchet MS"/>
              </a:rPr>
              <a:t>tr</a:t>
            </a:r>
            <a:r>
              <a:rPr sz="1600" b="1" spc="-60" dirty="0">
                <a:latin typeface="Trebuchet MS"/>
                <a:cs typeface="Trebuchet MS"/>
              </a:rPr>
              <a:t>i</a:t>
            </a:r>
            <a:r>
              <a:rPr sz="1600" b="1" spc="-30" dirty="0">
                <a:latin typeface="Trebuchet MS"/>
                <a:cs typeface="Trebuchet MS"/>
              </a:rPr>
              <a:t>bution</a:t>
            </a:r>
            <a:r>
              <a:rPr sz="1600" b="1" spc="-110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91440" marR="695325">
              <a:lnSpc>
                <a:spcPts val="1730"/>
              </a:lnSpc>
              <a:spcBef>
                <a:spcPts val="1019"/>
              </a:spcBef>
            </a:pPr>
            <a:r>
              <a:rPr sz="1600" spc="5" dirty="0">
                <a:latin typeface="Trebuchet MS"/>
                <a:cs typeface="Trebuchet MS"/>
              </a:rPr>
              <a:t>S</a:t>
            </a:r>
            <a:r>
              <a:rPr sz="1600" spc="-1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45" dirty="0">
                <a:latin typeface="Trebuchet MS"/>
                <a:cs typeface="Trebuchet MS"/>
              </a:rPr>
              <a:t>es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l</a:t>
            </a:r>
            <a:r>
              <a:rPr sz="1600" spc="-65" dirty="0">
                <a:latin typeface="Trebuchet MS"/>
                <a:cs typeface="Trebuchet MS"/>
              </a:rPr>
              <a:t>ik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U</a:t>
            </a:r>
            <a:r>
              <a:rPr sz="1600" spc="-125" dirty="0">
                <a:latin typeface="Trebuchet MS"/>
                <a:cs typeface="Trebuchet MS"/>
              </a:rPr>
              <a:t>t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P</a:t>
            </a:r>
            <a:r>
              <a:rPr sz="1600" spc="-150" dirty="0">
                <a:latin typeface="Trebuchet MS"/>
                <a:cs typeface="Trebuchet MS"/>
              </a:rPr>
              <a:t>r</a:t>
            </a:r>
            <a:r>
              <a:rPr sz="1600" spc="5" dirty="0">
                <a:latin typeface="Trebuchet MS"/>
                <a:cs typeface="Trebuchet MS"/>
              </a:rPr>
              <a:t>ad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45" dirty="0">
                <a:latin typeface="Trebuchet MS"/>
                <a:cs typeface="Trebuchet MS"/>
              </a:rPr>
              <a:t>s</a:t>
            </a:r>
            <a:r>
              <a:rPr sz="1600" spc="5" dirty="0">
                <a:latin typeface="Trebuchet MS"/>
                <a:cs typeface="Trebuchet MS"/>
              </a:rPr>
              <a:t>h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n</a:t>
            </a:r>
            <a:r>
              <a:rPr sz="1600" spc="5" dirty="0">
                <a:latin typeface="Trebuchet MS"/>
                <a:cs typeface="Trebuchet MS"/>
              </a:rPr>
              <a:t>d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W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-120" dirty="0">
                <a:latin typeface="Trebuchet MS"/>
                <a:cs typeface="Trebuchet MS"/>
              </a:rPr>
              <a:t>t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Be</a:t>
            </a:r>
            <a:r>
              <a:rPr sz="1600" spc="5" dirty="0">
                <a:latin typeface="Trebuchet MS"/>
                <a:cs typeface="Trebuchet MS"/>
              </a:rPr>
              <a:t>n</a:t>
            </a:r>
            <a:r>
              <a:rPr sz="1600" spc="-50" dirty="0">
                <a:latin typeface="Trebuchet MS"/>
                <a:cs typeface="Trebuchet MS"/>
              </a:rPr>
              <a:t>g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l  </a:t>
            </a:r>
            <a:r>
              <a:rPr sz="1600" spc="-35" dirty="0">
                <a:latin typeface="Trebuchet MS"/>
                <a:cs typeface="Trebuchet MS"/>
              </a:rPr>
              <a:t>predominantly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allocate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more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land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for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potato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cu</a:t>
            </a:r>
            <a:r>
              <a:rPr sz="1600" spc="5" dirty="0">
                <a:latin typeface="Trebuchet MS"/>
                <a:cs typeface="Trebuchet MS"/>
              </a:rPr>
              <a:t>l</a:t>
            </a:r>
            <a:r>
              <a:rPr sz="1600" spc="-55" dirty="0">
                <a:latin typeface="Trebuchet MS"/>
                <a:cs typeface="Trebuchet MS"/>
              </a:rPr>
              <a:t>tivatio</a:t>
            </a:r>
            <a:r>
              <a:rPr sz="1600" spc="-70" dirty="0">
                <a:latin typeface="Trebuchet MS"/>
                <a:cs typeface="Trebuchet MS"/>
              </a:rPr>
              <a:t>n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comp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15" dirty="0">
                <a:latin typeface="Trebuchet MS"/>
                <a:cs typeface="Trebuchet MS"/>
              </a:rPr>
              <a:t>ed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20" dirty="0">
                <a:latin typeface="Trebuchet MS"/>
                <a:cs typeface="Trebuchet MS"/>
              </a:rPr>
              <a:t>o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onion</a:t>
            </a:r>
            <a:r>
              <a:rPr sz="1600" spc="-1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91440" marR="290830" indent="40640" algn="just">
              <a:lnSpc>
                <a:spcPts val="1730"/>
              </a:lnSpc>
              <a:spcBef>
                <a:spcPts val="1005"/>
              </a:spcBef>
            </a:pPr>
            <a:r>
              <a:rPr sz="1600" spc="-35" dirty="0">
                <a:latin typeface="Trebuchet MS"/>
                <a:cs typeface="Trebuchet MS"/>
              </a:rPr>
              <a:t>Karnataka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stands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out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for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onion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cultivation,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while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Telangana,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Kerala,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Uttarakhand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allocate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less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land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overall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for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both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onions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and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potatoes.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9591" y="4119370"/>
            <a:ext cx="4274820" cy="2625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415796"/>
            <a:ext cx="6164579" cy="25755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8200" y="4119371"/>
            <a:ext cx="4648200" cy="237299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40" dirty="0">
                <a:latin typeface="Trebuchet MS"/>
                <a:cs typeface="Trebuchet MS"/>
              </a:rPr>
              <a:t>Area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Distribution: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35" dirty="0">
                <a:latin typeface="Trebuchet MS"/>
                <a:cs typeface="Trebuchet MS"/>
              </a:rPr>
              <a:t>Crops</a:t>
            </a:r>
            <a:r>
              <a:rPr sz="1600" b="1" spc="-16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vs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Fruits/vegetables</a:t>
            </a:r>
            <a:endParaRPr sz="1600">
              <a:latin typeface="Trebuchet MS"/>
              <a:cs typeface="Trebuchet MS"/>
            </a:endParaRPr>
          </a:p>
          <a:p>
            <a:pPr marL="91440" marR="100330">
              <a:lnSpc>
                <a:spcPct val="90000"/>
              </a:lnSpc>
              <a:spcBef>
                <a:spcPts val="994"/>
              </a:spcBef>
            </a:pPr>
            <a:r>
              <a:rPr sz="1600" spc="-50" dirty="0">
                <a:latin typeface="Trebuchet MS"/>
                <a:cs typeface="Trebuchet MS"/>
              </a:rPr>
              <a:t>Kharif </a:t>
            </a:r>
            <a:r>
              <a:rPr sz="1600" spc="15" dirty="0">
                <a:latin typeface="Trebuchet MS"/>
                <a:cs typeface="Trebuchet MS"/>
              </a:rPr>
              <a:t>crops </a:t>
            </a:r>
            <a:r>
              <a:rPr sz="1600" spc="10" dirty="0">
                <a:latin typeface="Trebuchet MS"/>
                <a:cs typeface="Trebuchet MS"/>
              </a:rPr>
              <a:t>occupy </a:t>
            </a:r>
            <a:r>
              <a:rPr sz="1600" spc="-55" dirty="0">
                <a:latin typeface="Trebuchet MS"/>
                <a:cs typeface="Trebuchet MS"/>
              </a:rPr>
              <a:t>the </a:t>
            </a:r>
            <a:r>
              <a:rPr sz="1600" spc="-65" dirty="0">
                <a:latin typeface="Trebuchet MS"/>
                <a:cs typeface="Trebuchet MS"/>
              </a:rPr>
              <a:t>majority </a:t>
            </a:r>
            <a:r>
              <a:rPr sz="1600" spc="-45" dirty="0">
                <a:latin typeface="Trebuchet MS"/>
                <a:cs typeface="Trebuchet MS"/>
              </a:rPr>
              <a:t>of agricultural 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n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45" dirty="0">
                <a:latin typeface="Trebuchet MS"/>
                <a:cs typeface="Trebuchet MS"/>
              </a:rPr>
              <a:t>c</a:t>
            </a:r>
            <a:r>
              <a:rPr sz="1600" spc="50" dirty="0">
                <a:latin typeface="Trebuchet MS"/>
                <a:cs typeface="Trebuchet MS"/>
              </a:rPr>
              <a:t>c</a:t>
            </a:r>
            <a:r>
              <a:rPr sz="1600" spc="10" dirty="0">
                <a:latin typeface="Trebuchet MS"/>
                <a:cs typeface="Trebuchet MS"/>
              </a:rPr>
              <a:t>oun</a:t>
            </a:r>
            <a:r>
              <a:rPr sz="1600" spc="-60" dirty="0">
                <a:latin typeface="Trebuchet MS"/>
                <a:cs typeface="Trebuchet MS"/>
              </a:rPr>
              <a:t>tin</a:t>
            </a:r>
            <a:r>
              <a:rPr sz="1600" spc="-65" dirty="0">
                <a:latin typeface="Trebuchet MS"/>
                <a:cs typeface="Trebuchet MS"/>
              </a:rPr>
              <a:t>g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-35" dirty="0">
                <a:latin typeface="Trebuchet MS"/>
                <a:cs typeface="Trebuchet MS"/>
              </a:rPr>
              <a:t>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56</a:t>
            </a:r>
            <a:r>
              <a:rPr sz="1600" spc="140" dirty="0">
                <a:latin typeface="Trebuchet MS"/>
                <a:cs typeface="Trebuchet MS"/>
              </a:rPr>
              <a:t>%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of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60" dirty="0">
                <a:latin typeface="Trebuchet MS"/>
                <a:cs typeface="Trebuchet MS"/>
              </a:rPr>
              <a:t>ot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15" dirty="0">
                <a:latin typeface="Trebuchet MS"/>
                <a:cs typeface="Trebuchet MS"/>
              </a:rPr>
              <a:t>e</a:t>
            </a:r>
            <a:r>
              <a:rPr sz="1600" spc="-10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-35" dirty="0">
                <a:latin typeface="Trebuchet MS"/>
                <a:cs typeface="Trebuchet MS"/>
              </a:rPr>
              <a:t>ol</a:t>
            </a:r>
            <a:r>
              <a:rPr sz="1600" spc="-20" dirty="0">
                <a:latin typeface="Trebuchet MS"/>
                <a:cs typeface="Trebuchet MS"/>
              </a:rPr>
              <a:t>l</a:t>
            </a:r>
            <a:r>
              <a:rPr sz="1600" spc="5" dirty="0">
                <a:latin typeface="Trebuchet MS"/>
                <a:cs typeface="Trebuchet MS"/>
              </a:rPr>
              <a:t>o</a:t>
            </a:r>
            <a:r>
              <a:rPr sz="1600" spc="-55" dirty="0">
                <a:latin typeface="Trebuchet MS"/>
                <a:cs typeface="Trebuchet MS"/>
              </a:rPr>
              <a:t>w</a:t>
            </a:r>
            <a:r>
              <a:rPr sz="1600" spc="-15" dirty="0">
                <a:latin typeface="Trebuchet MS"/>
                <a:cs typeface="Trebuchet MS"/>
              </a:rPr>
              <a:t>ed  </a:t>
            </a:r>
            <a:r>
              <a:rPr sz="1600" spc="-5" dirty="0">
                <a:latin typeface="Trebuchet MS"/>
                <a:cs typeface="Trebuchet MS"/>
              </a:rPr>
              <a:t>b</a:t>
            </a:r>
            <a:r>
              <a:rPr sz="1600" spc="-70" dirty="0">
                <a:latin typeface="Trebuchet MS"/>
                <a:cs typeface="Trebuchet MS"/>
              </a:rPr>
              <a:t>y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2</a:t>
            </a:r>
            <a:r>
              <a:rPr sz="1600" spc="10" dirty="0">
                <a:latin typeface="Trebuchet MS"/>
                <a:cs typeface="Trebuchet MS"/>
              </a:rPr>
              <a:t>6</a:t>
            </a:r>
            <a:r>
              <a:rPr sz="1600" spc="355" dirty="0">
                <a:latin typeface="Trebuchet MS"/>
                <a:cs typeface="Trebuchet MS"/>
              </a:rPr>
              <a:t>%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-35" dirty="0">
                <a:latin typeface="Trebuchet MS"/>
                <a:cs typeface="Trebuchet MS"/>
              </a:rPr>
              <a:t>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45" dirty="0">
                <a:latin typeface="Trebuchet MS"/>
                <a:cs typeface="Trebuchet MS"/>
              </a:rPr>
              <a:t>r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b</a:t>
            </a:r>
            <a:r>
              <a:rPr sz="1600" spc="-80" dirty="0">
                <a:latin typeface="Trebuchet MS"/>
                <a:cs typeface="Trebuchet MS"/>
              </a:rPr>
              <a:t>i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c</a:t>
            </a:r>
            <a:r>
              <a:rPr sz="1600" spc="-45" dirty="0">
                <a:latin typeface="Trebuchet MS"/>
                <a:cs typeface="Trebuchet MS"/>
              </a:rPr>
              <a:t>r</a:t>
            </a:r>
            <a:r>
              <a:rPr sz="1600" spc="55" dirty="0">
                <a:latin typeface="Trebuchet MS"/>
                <a:cs typeface="Trebuchet MS"/>
              </a:rPr>
              <a:t>op</a:t>
            </a:r>
            <a:r>
              <a:rPr sz="1600" spc="25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 </a:t>
            </a:r>
            <a:r>
              <a:rPr sz="1600" spc="-20" dirty="0">
                <a:latin typeface="Trebuchet MS"/>
                <a:cs typeface="Trebuchet MS"/>
              </a:rPr>
              <a:t>P</a:t>
            </a:r>
            <a:r>
              <a:rPr sz="1600" spc="25" dirty="0">
                <a:latin typeface="Trebuchet MS"/>
                <a:cs typeface="Trebuchet MS"/>
              </a:rPr>
              <a:t>ul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45" dirty="0">
                <a:latin typeface="Trebuchet MS"/>
                <a:cs typeface="Trebuchet MS"/>
              </a:rPr>
              <a:t>es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c</a:t>
            </a:r>
            <a:r>
              <a:rPr sz="1600" spc="25" dirty="0">
                <a:latin typeface="Trebuchet MS"/>
                <a:cs typeface="Trebuchet MS"/>
              </a:rPr>
              <a:t>o</a:t>
            </a:r>
            <a:r>
              <a:rPr sz="1600" spc="-80" dirty="0">
                <a:latin typeface="Trebuchet MS"/>
                <a:cs typeface="Trebuchet MS"/>
              </a:rPr>
              <a:t>v</a:t>
            </a:r>
            <a:r>
              <a:rPr sz="1600" spc="-60" dirty="0">
                <a:latin typeface="Trebuchet MS"/>
                <a:cs typeface="Trebuchet MS"/>
              </a:rPr>
              <a:t>er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114" dirty="0">
                <a:latin typeface="Trebuchet MS"/>
                <a:cs typeface="Trebuchet MS"/>
              </a:rPr>
              <a:t>14</a:t>
            </a:r>
            <a:r>
              <a:rPr sz="1600" spc="140" dirty="0">
                <a:latin typeface="Trebuchet MS"/>
                <a:cs typeface="Trebuchet MS"/>
              </a:rPr>
              <a:t>%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of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the  </a:t>
            </a:r>
            <a:r>
              <a:rPr sz="1600" spc="-40" dirty="0">
                <a:latin typeface="Trebuchet MS"/>
                <a:cs typeface="Trebuchet MS"/>
              </a:rPr>
              <a:t>land, while </a:t>
            </a:r>
            <a:r>
              <a:rPr sz="1600" spc="-30" dirty="0">
                <a:latin typeface="Trebuchet MS"/>
                <a:cs typeface="Trebuchet MS"/>
              </a:rPr>
              <a:t>vegetables </a:t>
            </a:r>
            <a:r>
              <a:rPr sz="1600" spc="5" dirty="0">
                <a:latin typeface="Trebuchet MS"/>
                <a:cs typeface="Trebuchet MS"/>
              </a:rPr>
              <a:t>and </a:t>
            </a:r>
            <a:r>
              <a:rPr sz="1600" spc="-50" dirty="0">
                <a:latin typeface="Trebuchet MS"/>
                <a:cs typeface="Trebuchet MS"/>
              </a:rPr>
              <a:t>fruits </a:t>
            </a:r>
            <a:r>
              <a:rPr sz="1600" dirty="0">
                <a:latin typeface="Trebuchet MS"/>
                <a:cs typeface="Trebuchet MS"/>
              </a:rPr>
              <a:t>combined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constitute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only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about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3.5%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of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total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area.</a:t>
            </a:r>
            <a:endParaRPr sz="1600">
              <a:latin typeface="Trebuchet MS"/>
              <a:cs typeface="Trebuchet MS"/>
            </a:endParaRPr>
          </a:p>
          <a:p>
            <a:pPr marL="91440" marR="437515">
              <a:lnSpc>
                <a:spcPts val="1730"/>
              </a:lnSpc>
              <a:spcBef>
                <a:spcPts val="1035"/>
              </a:spcBef>
            </a:pPr>
            <a:r>
              <a:rPr sz="1600" spc="-30" dirty="0">
                <a:latin typeface="Trebuchet MS"/>
                <a:cs typeface="Trebuchet MS"/>
              </a:rPr>
              <a:t>This </a:t>
            </a:r>
            <a:r>
              <a:rPr sz="1600" spc="-20" dirty="0">
                <a:latin typeface="Trebuchet MS"/>
                <a:cs typeface="Trebuchet MS"/>
              </a:rPr>
              <a:t>indicates </a:t>
            </a:r>
            <a:r>
              <a:rPr sz="1600" spc="5" dirty="0">
                <a:latin typeface="Trebuchet MS"/>
                <a:cs typeface="Trebuchet MS"/>
              </a:rPr>
              <a:t>a lesser </a:t>
            </a:r>
            <a:r>
              <a:rPr sz="1600" spc="15" dirty="0">
                <a:latin typeface="Trebuchet MS"/>
                <a:cs typeface="Trebuchet MS"/>
              </a:rPr>
              <a:t>focus </a:t>
            </a:r>
            <a:r>
              <a:rPr sz="1600" spc="10" dirty="0">
                <a:latin typeface="Trebuchet MS"/>
                <a:cs typeface="Trebuchet MS"/>
              </a:rPr>
              <a:t>on </a:t>
            </a:r>
            <a:r>
              <a:rPr sz="1600" spc="-50" dirty="0">
                <a:latin typeface="Trebuchet MS"/>
                <a:cs typeface="Trebuchet MS"/>
              </a:rPr>
              <a:t>fruits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vegetables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compared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to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staple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crops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like</a:t>
            </a:r>
            <a:r>
              <a:rPr sz="1600" spc="-17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kharif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n</a:t>
            </a:r>
            <a:r>
              <a:rPr sz="1600" dirty="0">
                <a:latin typeface="Trebuchet MS"/>
                <a:cs typeface="Trebuchet MS"/>
              </a:rPr>
              <a:t>d</a:t>
            </a:r>
            <a:r>
              <a:rPr sz="1600" spc="-145" dirty="0">
                <a:latin typeface="Trebuchet MS"/>
                <a:cs typeface="Trebuchet MS"/>
              </a:rPr>
              <a:t> r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dirty="0">
                <a:latin typeface="Trebuchet MS"/>
                <a:cs typeface="Trebuchet MS"/>
              </a:rPr>
              <a:t>b</a:t>
            </a:r>
            <a:r>
              <a:rPr sz="1600" spc="-80" dirty="0">
                <a:latin typeface="Trebuchet MS"/>
                <a:cs typeface="Trebuchet MS"/>
              </a:rPr>
              <a:t>i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v</a:t>
            </a:r>
            <a:r>
              <a:rPr sz="1600" spc="-25" dirty="0">
                <a:latin typeface="Trebuchet MS"/>
                <a:cs typeface="Trebuchet MS"/>
              </a:rPr>
              <a:t>a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-85" dirty="0">
                <a:latin typeface="Trebuchet MS"/>
                <a:cs typeface="Trebuchet MS"/>
              </a:rPr>
              <a:t>iet</a:t>
            </a:r>
            <a:r>
              <a:rPr sz="1600" spc="-55" dirty="0">
                <a:latin typeface="Trebuchet MS"/>
                <a:cs typeface="Trebuchet MS"/>
              </a:rPr>
              <a:t>i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20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145" dirty="0"/>
              <a:t>Recommendations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711451"/>
            <a:ext cx="10784205" cy="4296410"/>
          </a:xfrm>
          <a:custGeom>
            <a:avLst/>
            <a:gdLst/>
            <a:ahLst/>
            <a:cxnLst/>
            <a:rect l="l" t="t" r="r" b="b"/>
            <a:pathLst>
              <a:path w="10784205" h="4296410">
                <a:moveTo>
                  <a:pt x="10783824" y="0"/>
                </a:moveTo>
                <a:lnTo>
                  <a:pt x="0" y="0"/>
                </a:lnTo>
                <a:lnTo>
                  <a:pt x="0" y="4296156"/>
                </a:lnTo>
                <a:lnTo>
                  <a:pt x="10783824" y="4296156"/>
                </a:lnTo>
                <a:lnTo>
                  <a:pt x="10783824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4825" indent="-229235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20" dirty="0">
                <a:latin typeface="Trebuchet MS"/>
                <a:cs typeface="Trebuchet MS"/>
              </a:rPr>
              <a:t>Diversify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10" dirty="0">
                <a:latin typeface="Trebuchet MS"/>
                <a:cs typeface="Trebuchet MS"/>
              </a:rPr>
              <a:t>Crops: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spc="-15" dirty="0"/>
              <a:t>Encourage</a:t>
            </a:r>
            <a:r>
              <a:rPr spc="-125" dirty="0"/>
              <a:t> </a:t>
            </a:r>
            <a:r>
              <a:rPr spc="-35" dirty="0"/>
              <a:t>farmers</a:t>
            </a:r>
            <a:r>
              <a:rPr spc="-120" dirty="0"/>
              <a:t> </a:t>
            </a:r>
            <a:r>
              <a:rPr spc="-55" dirty="0"/>
              <a:t>to</a:t>
            </a:r>
            <a:r>
              <a:rPr spc="-150" dirty="0"/>
              <a:t> </a:t>
            </a:r>
            <a:r>
              <a:rPr spc="-50" dirty="0"/>
              <a:t>grow</a:t>
            </a:r>
            <a:r>
              <a:rPr spc="-135" dirty="0"/>
              <a:t> </a:t>
            </a:r>
            <a:r>
              <a:rPr spc="5" dirty="0"/>
              <a:t>a</a:t>
            </a:r>
            <a:r>
              <a:rPr spc="-150" dirty="0"/>
              <a:t> </a:t>
            </a:r>
            <a:r>
              <a:rPr spc="-70" dirty="0"/>
              <a:t>variety</a:t>
            </a:r>
            <a:r>
              <a:rPr spc="-150" dirty="0"/>
              <a:t> </a:t>
            </a:r>
            <a:r>
              <a:rPr spc="-50" dirty="0"/>
              <a:t>of</a:t>
            </a:r>
            <a:r>
              <a:rPr spc="-145" dirty="0"/>
              <a:t> </a:t>
            </a:r>
            <a:r>
              <a:rPr spc="10" dirty="0"/>
              <a:t>crops</a:t>
            </a:r>
            <a:r>
              <a:rPr spc="-130" dirty="0"/>
              <a:t> </a:t>
            </a:r>
            <a:r>
              <a:rPr spc="-20" dirty="0"/>
              <a:t>beyond</a:t>
            </a:r>
            <a:r>
              <a:rPr spc="-135" dirty="0"/>
              <a:t> </a:t>
            </a:r>
            <a:r>
              <a:rPr dirty="0"/>
              <a:t>staples</a:t>
            </a:r>
            <a:r>
              <a:rPr spc="-175" dirty="0"/>
              <a:t> </a:t>
            </a:r>
            <a:r>
              <a:rPr spc="-60" dirty="0"/>
              <a:t>like</a:t>
            </a:r>
            <a:r>
              <a:rPr spc="-170" dirty="0"/>
              <a:t> </a:t>
            </a:r>
            <a:r>
              <a:rPr spc="-40" dirty="0"/>
              <a:t>rice</a:t>
            </a:r>
            <a:r>
              <a:rPr spc="-14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55" dirty="0"/>
              <a:t>wheat,</a:t>
            </a:r>
            <a:r>
              <a:rPr spc="-155" dirty="0"/>
              <a:t> </a:t>
            </a:r>
            <a:r>
              <a:rPr spc="-5" dirty="0"/>
              <a:t>focusing</a:t>
            </a:r>
            <a:r>
              <a:rPr spc="-120" dirty="0"/>
              <a:t> </a:t>
            </a:r>
            <a:r>
              <a:rPr spc="10" dirty="0"/>
              <a:t>on</a:t>
            </a:r>
            <a:r>
              <a:rPr spc="-140" dirty="0"/>
              <a:t> </a:t>
            </a:r>
            <a:r>
              <a:rPr spc="-25" dirty="0"/>
              <a:t>high-</a:t>
            </a:r>
          </a:p>
          <a:p>
            <a:pPr marL="504825">
              <a:lnSpc>
                <a:spcPts val="1825"/>
              </a:lnSpc>
            </a:pPr>
            <a:r>
              <a:rPr spc="-30" dirty="0"/>
              <a:t>value</a:t>
            </a:r>
            <a:r>
              <a:rPr spc="-165" dirty="0"/>
              <a:t> </a:t>
            </a:r>
            <a:r>
              <a:rPr spc="-5" dirty="0"/>
              <a:t>options</a:t>
            </a:r>
            <a:r>
              <a:rPr spc="-120" dirty="0"/>
              <a:t> </a:t>
            </a:r>
            <a:r>
              <a:rPr spc="-60" dirty="0"/>
              <a:t>like</a:t>
            </a:r>
            <a:r>
              <a:rPr spc="-175" dirty="0"/>
              <a:t> </a:t>
            </a:r>
            <a:r>
              <a:rPr spc="-65" dirty="0"/>
              <a:t>fruits,</a:t>
            </a:r>
            <a:r>
              <a:rPr spc="-125" dirty="0"/>
              <a:t> </a:t>
            </a:r>
            <a:r>
              <a:rPr spc="-40" dirty="0"/>
              <a:t>vegetables,</a:t>
            </a:r>
            <a:r>
              <a:rPr spc="-16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10" dirty="0"/>
              <a:t>pulses</a:t>
            </a:r>
            <a:r>
              <a:rPr b="1" spc="10" dirty="0">
                <a:latin typeface="Trebuchet MS"/>
                <a:cs typeface="Trebuchet MS"/>
              </a:rPr>
              <a:t>.</a:t>
            </a:r>
          </a:p>
          <a:p>
            <a:pPr marL="504825" marR="457200" indent="-229235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20" dirty="0">
                <a:latin typeface="Trebuchet MS"/>
                <a:cs typeface="Trebuchet MS"/>
              </a:rPr>
              <a:t>Adopt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Modern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-15" dirty="0">
                <a:latin typeface="Trebuchet MS"/>
                <a:cs typeface="Trebuchet MS"/>
              </a:rPr>
              <a:t>Practices: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spc="-10" dirty="0"/>
              <a:t>Support</a:t>
            </a:r>
            <a:r>
              <a:rPr spc="-125" dirty="0"/>
              <a:t> </a:t>
            </a:r>
            <a:r>
              <a:rPr spc="-35" dirty="0"/>
              <a:t>farmers</a:t>
            </a:r>
            <a:r>
              <a:rPr spc="-125" dirty="0"/>
              <a:t> </a:t>
            </a:r>
            <a:r>
              <a:rPr spc="-35" dirty="0"/>
              <a:t>in</a:t>
            </a:r>
            <a:r>
              <a:rPr spc="-125" dirty="0"/>
              <a:t> </a:t>
            </a:r>
            <a:r>
              <a:rPr spc="5" dirty="0"/>
              <a:t>using</a:t>
            </a:r>
            <a:r>
              <a:rPr spc="-125" dirty="0"/>
              <a:t> </a:t>
            </a:r>
            <a:r>
              <a:rPr spc="-15" dirty="0"/>
              <a:t>modern</a:t>
            </a:r>
            <a:r>
              <a:rPr spc="-120" dirty="0"/>
              <a:t> </a:t>
            </a:r>
            <a:r>
              <a:rPr spc="-10" dirty="0"/>
              <a:t>techniques</a:t>
            </a:r>
            <a:r>
              <a:rPr spc="-105" dirty="0"/>
              <a:t> </a:t>
            </a:r>
            <a:r>
              <a:rPr spc="-60" dirty="0"/>
              <a:t>like</a:t>
            </a:r>
            <a:r>
              <a:rPr spc="-165" dirty="0"/>
              <a:t> </a:t>
            </a:r>
            <a:r>
              <a:rPr spc="-10" dirty="0"/>
              <a:t>precision</a:t>
            </a:r>
            <a:r>
              <a:rPr spc="-135" dirty="0"/>
              <a:t> </a:t>
            </a:r>
            <a:r>
              <a:rPr spc="-50" dirty="0"/>
              <a:t>farming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40" dirty="0"/>
              <a:t>drip</a:t>
            </a:r>
            <a:r>
              <a:rPr spc="-125" dirty="0"/>
              <a:t> </a:t>
            </a:r>
            <a:r>
              <a:rPr spc="-60" dirty="0"/>
              <a:t>irrigation</a:t>
            </a:r>
            <a:r>
              <a:rPr spc="-105" dirty="0"/>
              <a:t> </a:t>
            </a:r>
            <a:r>
              <a:rPr spc="-60" dirty="0"/>
              <a:t>to </a:t>
            </a:r>
            <a:r>
              <a:rPr spc="-470" dirty="0"/>
              <a:t> </a:t>
            </a:r>
            <a:r>
              <a:rPr spc="5" dirty="0"/>
              <a:t>boost</a:t>
            </a:r>
            <a:r>
              <a:rPr spc="-155" dirty="0"/>
              <a:t> </a:t>
            </a:r>
            <a:r>
              <a:rPr spc="-50" dirty="0"/>
              <a:t>productivity</a:t>
            </a:r>
            <a:r>
              <a:rPr spc="-114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40" dirty="0"/>
              <a:t>sustainability.</a:t>
            </a:r>
          </a:p>
          <a:p>
            <a:pPr marL="504825" indent="-229235">
              <a:lnSpc>
                <a:spcPts val="1825"/>
              </a:lnSpc>
              <a:spcBef>
                <a:spcPts val="790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25" dirty="0">
                <a:latin typeface="Trebuchet MS"/>
                <a:cs typeface="Trebuchet MS"/>
              </a:rPr>
              <a:t>Improve</a:t>
            </a:r>
            <a:r>
              <a:rPr b="1" spc="-15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Storage</a:t>
            </a:r>
            <a:r>
              <a:rPr b="1" spc="-1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and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b="1" spc="-60" dirty="0">
                <a:latin typeface="Trebuchet MS"/>
                <a:cs typeface="Trebuchet MS"/>
              </a:rPr>
              <a:t>Transport</a:t>
            </a:r>
            <a:r>
              <a:rPr spc="-60" dirty="0"/>
              <a:t>:</a:t>
            </a:r>
            <a:r>
              <a:rPr spc="-114" dirty="0"/>
              <a:t> </a:t>
            </a:r>
            <a:r>
              <a:rPr dirty="0"/>
              <a:t>Enhance</a:t>
            </a:r>
            <a:r>
              <a:rPr spc="-125" dirty="0"/>
              <a:t> </a:t>
            </a:r>
            <a:r>
              <a:rPr spc="-20" dirty="0"/>
              <a:t>post-harvest</a:t>
            </a:r>
            <a:r>
              <a:rPr spc="-120" dirty="0"/>
              <a:t> </a:t>
            </a:r>
            <a:r>
              <a:rPr spc="-45" dirty="0"/>
              <a:t>infrastructure</a:t>
            </a:r>
            <a:r>
              <a:rPr spc="-90" dirty="0"/>
              <a:t> </a:t>
            </a:r>
            <a:r>
              <a:rPr spc="-60" dirty="0"/>
              <a:t>to</a:t>
            </a:r>
            <a:r>
              <a:rPr spc="-140" dirty="0"/>
              <a:t> </a:t>
            </a:r>
            <a:r>
              <a:rPr spc="-35" dirty="0"/>
              <a:t>minimize</a:t>
            </a:r>
            <a:r>
              <a:rPr spc="-110" dirty="0"/>
              <a:t> </a:t>
            </a:r>
            <a:r>
              <a:rPr spc="-15" dirty="0"/>
              <a:t>wastage</a:t>
            </a:r>
            <a:r>
              <a:rPr spc="-150" dirty="0"/>
              <a:t> </a:t>
            </a:r>
            <a:r>
              <a:rPr spc="5" dirty="0"/>
              <a:t>and</a:t>
            </a:r>
            <a:r>
              <a:rPr spc="-135" dirty="0"/>
              <a:t> </a:t>
            </a:r>
            <a:r>
              <a:rPr spc="-5" dirty="0"/>
              <a:t>ensure</a:t>
            </a:r>
            <a:r>
              <a:rPr spc="-125" dirty="0"/>
              <a:t> </a:t>
            </a:r>
            <a:r>
              <a:rPr spc="-70" dirty="0"/>
              <a:t>quality,</a:t>
            </a:r>
          </a:p>
          <a:p>
            <a:pPr marL="504825">
              <a:lnSpc>
                <a:spcPts val="1825"/>
              </a:lnSpc>
            </a:pPr>
            <a:r>
              <a:rPr spc="-40" dirty="0"/>
              <a:t>a</a:t>
            </a:r>
            <a:r>
              <a:rPr spc="-15" dirty="0"/>
              <a:t>l</a:t>
            </a:r>
            <a:r>
              <a:rPr spc="10" dirty="0"/>
              <a:t>o</a:t>
            </a:r>
            <a:r>
              <a:rPr spc="-20" dirty="0"/>
              <a:t>n</a:t>
            </a:r>
            <a:r>
              <a:rPr spc="-25" dirty="0"/>
              <a:t>g</a:t>
            </a:r>
            <a:r>
              <a:rPr spc="25" dirty="0"/>
              <a:t>si</a:t>
            </a:r>
            <a:r>
              <a:rPr spc="-15" dirty="0"/>
              <a:t>de</a:t>
            </a:r>
            <a:r>
              <a:rPr spc="-145" dirty="0"/>
              <a:t> </a:t>
            </a:r>
            <a:r>
              <a:rPr spc="114" dirty="0"/>
              <a:t>s</a:t>
            </a:r>
            <a:r>
              <a:rPr spc="-110" dirty="0"/>
              <a:t>t</a:t>
            </a:r>
            <a:r>
              <a:rPr spc="-140" dirty="0"/>
              <a:t>r</a:t>
            </a:r>
            <a:r>
              <a:rPr spc="-15" dirty="0"/>
              <a:t>e</a:t>
            </a:r>
            <a:r>
              <a:rPr spc="-25" dirty="0"/>
              <a:t>n</a:t>
            </a:r>
            <a:r>
              <a:rPr spc="-40" dirty="0"/>
              <a:t>g</a:t>
            </a:r>
            <a:r>
              <a:rPr spc="-55" dirty="0"/>
              <a:t>t</a:t>
            </a:r>
            <a:r>
              <a:rPr spc="-75" dirty="0"/>
              <a:t>h</a:t>
            </a:r>
            <a:r>
              <a:rPr spc="-15" dirty="0"/>
              <a:t>e</a:t>
            </a:r>
            <a:r>
              <a:rPr spc="-25" dirty="0"/>
              <a:t>ni</a:t>
            </a:r>
            <a:r>
              <a:rPr spc="-40" dirty="0"/>
              <a:t>n</a:t>
            </a:r>
            <a:r>
              <a:rPr spc="-30" dirty="0"/>
              <a:t>g</a:t>
            </a:r>
            <a:r>
              <a:rPr spc="-110" dirty="0"/>
              <a:t> </a:t>
            </a:r>
            <a:r>
              <a:rPr spc="25" dirty="0"/>
              <a:t>m</a:t>
            </a:r>
            <a:r>
              <a:rPr spc="-40" dirty="0"/>
              <a:t>ar</a:t>
            </a:r>
            <a:r>
              <a:rPr spc="-80" dirty="0"/>
              <a:t>k</a:t>
            </a:r>
            <a:r>
              <a:rPr spc="-75" dirty="0"/>
              <a:t>et</a:t>
            </a:r>
            <a:r>
              <a:rPr spc="-160" dirty="0"/>
              <a:t> </a:t>
            </a:r>
            <a:r>
              <a:rPr spc="30" dirty="0"/>
              <a:t>c</a:t>
            </a:r>
            <a:r>
              <a:rPr spc="25" dirty="0"/>
              <a:t>o</a:t>
            </a:r>
            <a:r>
              <a:rPr dirty="0"/>
              <a:t>n</a:t>
            </a:r>
            <a:r>
              <a:rPr spc="-5" dirty="0"/>
              <a:t>n</a:t>
            </a:r>
            <a:r>
              <a:rPr spc="-30" dirty="0"/>
              <a:t>ecti</a:t>
            </a:r>
            <a:r>
              <a:rPr spc="-50" dirty="0"/>
              <a:t>o</a:t>
            </a:r>
            <a:r>
              <a:rPr spc="70" dirty="0"/>
              <a:t>n</a:t>
            </a:r>
            <a:r>
              <a:rPr spc="55" dirty="0"/>
              <a:t>s</a:t>
            </a:r>
            <a:r>
              <a:rPr spc="-114" dirty="0"/>
              <a:t> </a:t>
            </a:r>
            <a:r>
              <a:rPr spc="-140" dirty="0"/>
              <a:t>f</a:t>
            </a:r>
            <a:r>
              <a:rPr spc="10" dirty="0"/>
              <a:t>o</a:t>
            </a:r>
            <a:r>
              <a:rPr spc="-90" dirty="0"/>
              <a:t>r</a:t>
            </a:r>
            <a:r>
              <a:rPr spc="-145" dirty="0"/>
              <a:t> </a:t>
            </a:r>
            <a:r>
              <a:rPr spc="-75" dirty="0"/>
              <a:t>bet</a:t>
            </a:r>
            <a:r>
              <a:rPr spc="-70" dirty="0"/>
              <a:t>t</a:t>
            </a:r>
            <a:r>
              <a:rPr spc="-60" dirty="0"/>
              <a:t>er</a:t>
            </a:r>
            <a:r>
              <a:rPr spc="-160" dirty="0"/>
              <a:t> </a:t>
            </a:r>
            <a:r>
              <a:rPr spc="-10" dirty="0"/>
              <a:t>price</a:t>
            </a:r>
            <a:r>
              <a:rPr spc="5" dirty="0"/>
              <a:t>s</a:t>
            </a:r>
            <a:r>
              <a:rPr b="1" spc="-110" dirty="0">
                <a:latin typeface="Trebuchet MS"/>
                <a:cs typeface="Trebuchet MS"/>
              </a:rPr>
              <a:t>.</a:t>
            </a:r>
          </a:p>
          <a:p>
            <a:pPr marL="504825" marR="1186180" indent="-229235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45" dirty="0">
                <a:latin typeface="Trebuchet MS"/>
                <a:cs typeface="Trebuchet MS"/>
              </a:rPr>
              <a:t>Offer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Training</a:t>
            </a:r>
            <a:r>
              <a:rPr b="1" spc="-14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Services: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spc="-40" dirty="0"/>
              <a:t>Provide</a:t>
            </a:r>
            <a:r>
              <a:rPr spc="-135" dirty="0"/>
              <a:t> </a:t>
            </a:r>
            <a:r>
              <a:rPr spc="-35" dirty="0"/>
              <a:t>farmers</a:t>
            </a:r>
            <a:r>
              <a:rPr spc="-110" dirty="0"/>
              <a:t> </a:t>
            </a:r>
            <a:r>
              <a:rPr spc="-60" dirty="0"/>
              <a:t>with</a:t>
            </a:r>
            <a:r>
              <a:rPr spc="-150" dirty="0"/>
              <a:t> </a:t>
            </a:r>
            <a:r>
              <a:rPr spc="-60" dirty="0"/>
              <a:t>training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30" dirty="0"/>
              <a:t>extension</a:t>
            </a:r>
            <a:r>
              <a:rPr spc="-125" dirty="0"/>
              <a:t> </a:t>
            </a:r>
            <a:r>
              <a:rPr dirty="0"/>
              <a:t>services</a:t>
            </a:r>
            <a:r>
              <a:rPr spc="-145" dirty="0"/>
              <a:t> </a:t>
            </a:r>
            <a:r>
              <a:rPr spc="-60" dirty="0"/>
              <a:t>to</a:t>
            </a:r>
            <a:r>
              <a:rPr spc="-150" dirty="0"/>
              <a:t> </a:t>
            </a:r>
            <a:r>
              <a:rPr spc="-35" dirty="0"/>
              <a:t>learn</a:t>
            </a:r>
            <a:r>
              <a:rPr spc="-145" dirty="0"/>
              <a:t> </a:t>
            </a:r>
            <a:r>
              <a:rPr spc="-15" dirty="0"/>
              <a:t>about</a:t>
            </a:r>
            <a:r>
              <a:rPr spc="-150" dirty="0"/>
              <a:t> </a:t>
            </a:r>
            <a:r>
              <a:rPr spc="-65" dirty="0"/>
              <a:t>effective</a:t>
            </a:r>
            <a:r>
              <a:rPr spc="-140" dirty="0"/>
              <a:t> </a:t>
            </a:r>
            <a:r>
              <a:rPr spc="-15" dirty="0"/>
              <a:t>crop </a:t>
            </a:r>
            <a:r>
              <a:rPr spc="-470" dirty="0"/>
              <a:t> </a:t>
            </a:r>
            <a:r>
              <a:rPr spc="-20" dirty="0"/>
              <a:t>management</a:t>
            </a:r>
            <a:r>
              <a:rPr spc="-135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10" dirty="0"/>
              <a:t>pest</a:t>
            </a:r>
            <a:r>
              <a:rPr spc="-175" dirty="0"/>
              <a:t> </a:t>
            </a:r>
            <a:r>
              <a:rPr spc="-35" dirty="0"/>
              <a:t>control</a:t>
            </a:r>
            <a:r>
              <a:rPr spc="-125" dirty="0"/>
              <a:t> </a:t>
            </a:r>
            <a:r>
              <a:rPr spc="-15" dirty="0"/>
              <a:t>methods.</a:t>
            </a:r>
          </a:p>
          <a:p>
            <a:pPr marL="504825" marR="450850" indent="-229235">
              <a:lnSpc>
                <a:spcPts val="1730"/>
              </a:lnSpc>
              <a:spcBef>
                <a:spcPts val="994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10" dirty="0">
                <a:latin typeface="Trebuchet MS"/>
                <a:cs typeface="Trebuchet MS"/>
              </a:rPr>
              <a:t>Invest</a:t>
            </a:r>
            <a:r>
              <a:rPr b="1" spc="-145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in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Research: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spc="-35" dirty="0"/>
              <a:t>Allocate</a:t>
            </a:r>
            <a:r>
              <a:rPr spc="-165" dirty="0"/>
              <a:t> </a:t>
            </a:r>
            <a:r>
              <a:rPr dirty="0"/>
              <a:t>resources</a:t>
            </a:r>
            <a:r>
              <a:rPr spc="-105" dirty="0"/>
              <a:t> </a:t>
            </a:r>
            <a:r>
              <a:rPr spc="-70" dirty="0"/>
              <a:t>for</a:t>
            </a:r>
            <a:r>
              <a:rPr spc="-135" dirty="0"/>
              <a:t> </a:t>
            </a:r>
            <a:r>
              <a:rPr spc="-45" dirty="0"/>
              <a:t>agricultural</a:t>
            </a:r>
            <a:r>
              <a:rPr spc="-105" dirty="0"/>
              <a:t> </a:t>
            </a:r>
            <a:r>
              <a:rPr spc="-15" dirty="0"/>
              <a:t>research</a:t>
            </a:r>
            <a:r>
              <a:rPr spc="-130" dirty="0"/>
              <a:t> </a:t>
            </a:r>
            <a:r>
              <a:rPr spc="-60" dirty="0"/>
              <a:t>to</a:t>
            </a:r>
            <a:r>
              <a:rPr spc="-145" dirty="0"/>
              <a:t> </a:t>
            </a:r>
            <a:r>
              <a:rPr spc="-25" dirty="0"/>
              <a:t>develop</a:t>
            </a:r>
            <a:r>
              <a:rPr spc="-145" dirty="0"/>
              <a:t> </a:t>
            </a:r>
            <a:r>
              <a:rPr spc="-45" dirty="0"/>
              <a:t>resilient</a:t>
            </a:r>
            <a:r>
              <a:rPr spc="-150" dirty="0"/>
              <a:t> </a:t>
            </a:r>
            <a:r>
              <a:rPr spc="-15" dirty="0"/>
              <a:t>crop</a:t>
            </a:r>
            <a:r>
              <a:rPr spc="-125" dirty="0"/>
              <a:t> </a:t>
            </a:r>
            <a:r>
              <a:rPr spc="-45" dirty="0"/>
              <a:t>varieties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sustainable </a:t>
            </a:r>
            <a:r>
              <a:rPr spc="-470" dirty="0"/>
              <a:t> </a:t>
            </a:r>
            <a:r>
              <a:rPr spc="-50" dirty="0"/>
              <a:t>farming</a:t>
            </a:r>
            <a:r>
              <a:rPr spc="-120" dirty="0"/>
              <a:t> </a:t>
            </a:r>
            <a:r>
              <a:rPr spc="-20" dirty="0"/>
              <a:t>practices</a:t>
            </a:r>
            <a:r>
              <a:rPr spc="-160" dirty="0"/>
              <a:t> </a:t>
            </a:r>
            <a:r>
              <a:rPr spc="-50" dirty="0"/>
              <a:t>tailored</a:t>
            </a:r>
            <a:r>
              <a:rPr spc="-145" dirty="0"/>
              <a:t> </a:t>
            </a:r>
            <a:r>
              <a:rPr spc="-60" dirty="0"/>
              <a:t>to</a:t>
            </a:r>
            <a:r>
              <a:rPr spc="-160" dirty="0"/>
              <a:t> </a:t>
            </a:r>
            <a:r>
              <a:rPr spc="-15" dirty="0"/>
              <a:t>local</a:t>
            </a:r>
            <a:r>
              <a:rPr spc="-155" dirty="0"/>
              <a:t> </a:t>
            </a:r>
            <a:r>
              <a:rPr spc="-20" dirty="0"/>
              <a:t>conditions.</a:t>
            </a:r>
          </a:p>
          <a:p>
            <a:pPr marL="504825" marR="60960" indent="-229235">
              <a:lnSpc>
                <a:spcPts val="1730"/>
              </a:lnSpc>
              <a:spcBef>
                <a:spcPts val="1005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20" dirty="0">
                <a:latin typeface="Trebuchet MS"/>
                <a:cs typeface="Trebuchet MS"/>
              </a:rPr>
              <a:t>Encourage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b="1" spc="-15" dirty="0">
                <a:latin typeface="Trebuchet MS"/>
                <a:cs typeface="Trebuchet MS"/>
              </a:rPr>
              <a:t>Organic</a:t>
            </a:r>
            <a:r>
              <a:rPr b="1" spc="-135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Farming: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spc="-30" dirty="0"/>
              <a:t>Promote</a:t>
            </a:r>
            <a:r>
              <a:rPr spc="-110" dirty="0"/>
              <a:t> </a:t>
            </a:r>
            <a:r>
              <a:rPr spc="-30" dirty="0"/>
              <a:t>organic</a:t>
            </a:r>
            <a:r>
              <a:rPr spc="-110" dirty="0"/>
              <a:t> </a:t>
            </a:r>
            <a:r>
              <a:rPr spc="-50" dirty="0"/>
              <a:t>farming</a:t>
            </a:r>
            <a:r>
              <a:rPr spc="-110" dirty="0"/>
              <a:t> </a:t>
            </a:r>
            <a:r>
              <a:rPr spc="-20" dirty="0"/>
              <a:t>practices</a:t>
            </a:r>
            <a:r>
              <a:rPr spc="-150" dirty="0"/>
              <a:t> </a:t>
            </a:r>
            <a:r>
              <a:rPr spc="-55" dirty="0"/>
              <a:t>to</a:t>
            </a:r>
            <a:r>
              <a:rPr spc="-140" dirty="0"/>
              <a:t> </a:t>
            </a:r>
            <a:r>
              <a:rPr spc="-40" dirty="0"/>
              <a:t>meet</a:t>
            </a:r>
            <a:r>
              <a:rPr spc="-150" dirty="0"/>
              <a:t> </a:t>
            </a:r>
            <a:r>
              <a:rPr spc="-45" dirty="0"/>
              <a:t>growing</a:t>
            </a:r>
            <a:r>
              <a:rPr spc="-105" dirty="0"/>
              <a:t> </a:t>
            </a:r>
            <a:r>
              <a:rPr spc="10" dirty="0"/>
              <a:t>consumer</a:t>
            </a:r>
            <a:r>
              <a:rPr spc="-110" dirty="0"/>
              <a:t> </a:t>
            </a:r>
            <a:r>
              <a:rPr dirty="0"/>
              <a:t>demand</a:t>
            </a:r>
            <a:r>
              <a:rPr spc="-130" dirty="0"/>
              <a:t> </a:t>
            </a:r>
            <a:r>
              <a:rPr spc="-70" dirty="0"/>
              <a:t>for</a:t>
            </a:r>
            <a:r>
              <a:rPr spc="-120" dirty="0"/>
              <a:t> </a:t>
            </a:r>
            <a:r>
              <a:rPr spc="-30" dirty="0"/>
              <a:t>chemical-free </a:t>
            </a:r>
            <a:r>
              <a:rPr spc="-465" dirty="0"/>
              <a:t> </a:t>
            </a:r>
            <a:r>
              <a:rPr spc="-10" dirty="0"/>
              <a:t>produce</a:t>
            </a:r>
            <a:r>
              <a:rPr spc="-130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40" dirty="0"/>
              <a:t>improve</a:t>
            </a:r>
            <a:r>
              <a:rPr spc="-125" dirty="0"/>
              <a:t> </a:t>
            </a:r>
            <a:r>
              <a:rPr dirty="0"/>
              <a:t>soil</a:t>
            </a:r>
            <a:r>
              <a:rPr spc="-155" dirty="0"/>
              <a:t> </a:t>
            </a:r>
            <a:r>
              <a:rPr spc="-35" dirty="0"/>
              <a:t>health</a:t>
            </a:r>
            <a:r>
              <a:rPr spc="-155" dirty="0"/>
              <a:t> </a:t>
            </a:r>
            <a:r>
              <a:rPr spc="-35" dirty="0"/>
              <a:t>in</a:t>
            </a:r>
            <a:r>
              <a:rPr spc="-150" dirty="0"/>
              <a:t> </a:t>
            </a:r>
            <a:r>
              <a:rPr spc="-55" dirty="0"/>
              <a:t>the</a:t>
            </a:r>
            <a:r>
              <a:rPr spc="-155" dirty="0"/>
              <a:t> </a:t>
            </a:r>
            <a:r>
              <a:rPr spc="-20" dirty="0"/>
              <a:t>long</a:t>
            </a:r>
            <a:r>
              <a:rPr spc="-145" dirty="0"/>
              <a:t> </a:t>
            </a:r>
            <a:r>
              <a:rPr spc="-75" dirty="0"/>
              <a:t>term.</a:t>
            </a:r>
          </a:p>
          <a:p>
            <a:pPr marL="504825" marR="5080" indent="-229235">
              <a:lnSpc>
                <a:spcPts val="1730"/>
              </a:lnSpc>
              <a:spcBef>
                <a:spcPts val="995"/>
              </a:spcBef>
              <a:buFont typeface="Arial MT"/>
              <a:buChar char="•"/>
              <a:tabLst>
                <a:tab pos="505459" algn="l"/>
                <a:tab pos="506095" algn="l"/>
              </a:tabLst>
            </a:pPr>
            <a:r>
              <a:rPr b="1" spc="-10" dirty="0">
                <a:latin typeface="Trebuchet MS"/>
                <a:cs typeface="Trebuchet MS"/>
              </a:rPr>
              <a:t>Enhance</a:t>
            </a:r>
            <a:r>
              <a:rPr b="1" spc="-14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Market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30" dirty="0">
                <a:latin typeface="Trebuchet MS"/>
                <a:cs typeface="Trebuchet MS"/>
              </a:rPr>
              <a:t>Access: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dirty="0"/>
              <a:t>Establish</a:t>
            </a:r>
            <a:r>
              <a:rPr spc="-150" dirty="0"/>
              <a:t> </a:t>
            </a:r>
            <a:r>
              <a:rPr spc="-60" dirty="0"/>
              <a:t>farmer</a:t>
            </a:r>
            <a:r>
              <a:rPr spc="-120" dirty="0"/>
              <a:t> </a:t>
            </a:r>
            <a:r>
              <a:rPr spc="-20" dirty="0"/>
              <a:t>producer</a:t>
            </a:r>
            <a:r>
              <a:rPr spc="-120" dirty="0"/>
              <a:t> </a:t>
            </a:r>
            <a:r>
              <a:rPr spc="-30" dirty="0"/>
              <a:t>organizations</a:t>
            </a:r>
            <a:r>
              <a:rPr spc="-90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35" dirty="0"/>
              <a:t>strengthen</a:t>
            </a:r>
            <a:r>
              <a:rPr spc="-125" dirty="0"/>
              <a:t> </a:t>
            </a:r>
            <a:r>
              <a:rPr spc="-50" dirty="0"/>
              <a:t>market</a:t>
            </a:r>
            <a:r>
              <a:rPr spc="-150" dirty="0"/>
              <a:t> </a:t>
            </a:r>
            <a:r>
              <a:rPr spc="-20" dirty="0"/>
              <a:t>linkages</a:t>
            </a:r>
            <a:r>
              <a:rPr spc="-150" dirty="0"/>
              <a:t> </a:t>
            </a:r>
            <a:r>
              <a:rPr spc="-55" dirty="0"/>
              <a:t>to</a:t>
            </a:r>
            <a:r>
              <a:rPr spc="-145" dirty="0"/>
              <a:t> </a:t>
            </a:r>
            <a:r>
              <a:rPr spc="-20" dirty="0"/>
              <a:t>enable</a:t>
            </a:r>
            <a:r>
              <a:rPr spc="-150" dirty="0"/>
              <a:t> </a:t>
            </a:r>
            <a:r>
              <a:rPr spc="-35" dirty="0"/>
              <a:t>farmers</a:t>
            </a:r>
            <a:r>
              <a:rPr spc="-125" dirty="0"/>
              <a:t> </a:t>
            </a:r>
            <a:r>
              <a:rPr spc="-60" dirty="0"/>
              <a:t>to </a:t>
            </a:r>
            <a:r>
              <a:rPr spc="-470" dirty="0"/>
              <a:t> </a:t>
            </a:r>
            <a:r>
              <a:rPr spc="50" dirty="0"/>
              <a:t>access</a:t>
            </a:r>
            <a:r>
              <a:rPr spc="-180" dirty="0"/>
              <a:t> </a:t>
            </a:r>
            <a:r>
              <a:rPr spc="-50" dirty="0"/>
              <a:t>wider</a:t>
            </a:r>
            <a:r>
              <a:rPr spc="-155" dirty="0"/>
              <a:t> </a:t>
            </a:r>
            <a:r>
              <a:rPr spc="-25" dirty="0"/>
              <a:t>markets</a:t>
            </a:r>
            <a:r>
              <a:rPr spc="-160" dirty="0"/>
              <a:t> </a:t>
            </a:r>
            <a:r>
              <a:rPr spc="5" dirty="0"/>
              <a:t>and</a:t>
            </a:r>
            <a:r>
              <a:rPr spc="-150" dirty="0"/>
              <a:t> </a:t>
            </a:r>
            <a:r>
              <a:rPr spc="-30" dirty="0"/>
              <a:t>obtain</a:t>
            </a:r>
            <a:r>
              <a:rPr spc="-130" dirty="0"/>
              <a:t> </a:t>
            </a:r>
            <a:r>
              <a:rPr spc="-80" dirty="0"/>
              <a:t>fair</a:t>
            </a:r>
            <a:r>
              <a:rPr spc="-145" dirty="0"/>
              <a:t> </a:t>
            </a:r>
            <a:r>
              <a:rPr spc="-10" dirty="0"/>
              <a:t>prices</a:t>
            </a:r>
            <a:r>
              <a:rPr spc="-155" dirty="0"/>
              <a:t> </a:t>
            </a:r>
            <a:r>
              <a:rPr spc="-70" dirty="0"/>
              <a:t>for</a:t>
            </a:r>
            <a:r>
              <a:rPr spc="-130" dirty="0"/>
              <a:t> </a:t>
            </a:r>
            <a:r>
              <a:rPr spc="-70" dirty="0"/>
              <a:t>their</a:t>
            </a:r>
            <a:r>
              <a:rPr spc="-155" dirty="0"/>
              <a:t> </a:t>
            </a:r>
            <a:r>
              <a:rPr spc="-35" dirty="0"/>
              <a:t>produce.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55" dirty="0"/>
              <a:t>P</a:t>
            </a:r>
            <a:r>
              <a:rPr sz="4400" spc="-405" dirty="0"/>
              <a:t>r</a:t>
            </a:r>
            <a:r>
              <a:rPr sz="4400" spc="-150" dirty="0"/>
              <a:t>oblem</a:t>
            </a:r>
            <a:r>
              <a:rPr sz="4400" spc="-475" dirty="0"/>
              <a:t> </a:t>
            </a:r>
            <a:r>
              <a:rPr sz="4400" spc="-35" dirty="0"/>
              <a:t>St</a:t>
            </a:r>
            <a:r>
              <a:rPr sz="4400" spc="-70" dirty="0"/>
              <a:t>a</a:t>
            </a:r>
            <a:r>
              <a:rPr sz="4400" spc="-305" dirty="0"/>
              <a:t>t</a:t>
            </a:r>
            <a:r>
              <a:rPr sz="4400" spc="-229" dirty="0"/>
              <a:t>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0663" y="1600200"/>
            <a:ext cx="4398645" cy="458279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91440" marR="86360">
              <a:lnSpc>
                <a:spcPct val="90000"/>
              </a:lnSpc>
            </a:pP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-70" dirty="0">
                <a:latin typeface="Trebuchet MS"/>
                <a:cs typeface="Trebuchet MS"/>
              </a:rPr>
              <a:t>oject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ly</a:t>
            </a:r>
            <a:r>
              <a:rPr sz="2000" spc="-125" dirty="0">
                <a:latin typeface="Trebuchet MS"/>
                <a:cs typeface="Trebuchet MS"/>
              </a:rPr>
              <a:t>z</a:t>
            </a:r>
            <a:r>
              <a:rPr sz="2000" spc="60" dirty="0">
                <a:latin typeface="Trebuchet MS"/>
                <a:cs typeface="Trebuchet MS"/>
              </a:rPr>
              <a:t>es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Indian  </a:t>
            </a:r>
            <a:r>
              <a:rPr sz="2000" spc="-55" dirty="0">
                <a:latin typeface="Trebuchet MS"/>
                <a:cs typeface="Trebuchet MS"/>
              </a:rPr>
              <a:t>ag</a:t>
            </a:r>
            <a:r>
              <a:rPr sz="2000" spc="-30" dirty="0">
                <a:latin typeface="Trebuchet MS"/>
                <a:cs typeface="Trebuchet MS"/>
              </a:rPr>
              <a:t>ricult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u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ing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is</a:t>
            </a:r>
            <a:r>
              <a:rPr sz="2000" spc="-70" dirty="0">
                <a:latin typeface="Trebuchet MS"/>
                <a:cs typeface="Trebuchet MS"/>
              </a:rPr>
              <a:t>tri</a:t>
            </a:r>
            <a:r>
              <a:rPr sz="2000" spc="-85" dirty="0">
                <a:latin typeface="Trebuchet MS"/>
                <a:cs typeface="Trebuchet MS"/>
              </a:rPr>
              <a:t>c</a:t>
            </a:r>
            <a:r>
              <a:rPr sz="2000" spc="-160" dirty="0">
                <a:latin typeface="Trebuchet MS"/>
                <a:cs typeface="Trebuchet MS"/>
              </a:rPr>
              <a:t>t</a:t>
            </a:r>
            <a:r>
              <a:rPr sz="2000" spc="-5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wise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  </a:t>
            </a:r>
            <a:r>
              <a:rPr sz="2000" spc="-105" dirty="0">
                <a:latin typeface="Trebuchet MS"/>
                <a:cs typeface="Trebuchet MS"/>
              </a:rPr>
              <a:t>y</a:t>
            </a:r>
            <a:r>
              <a:rPr sz="2000" spc="-50" dirty="0">
                <a:latin typeface="Trebuchet MS"/>
                <a:cs typeface="Trebuchet MS"/>
              </a:rPr>
              <a:t>ea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5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wise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da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.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da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ase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</a:t>
            </a: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35" dirty="0">
                <a:latin typeface="Trebuchet MS"/>
                <a:cs typeface="Trebuchet MS"/>
              </a:rPr>
              <a:t>des  </a:t>
            </a:r>
            <a:r>
              <a:rPr sz="2000" spc="-65" dirty="0">
                <a:latin typeface="Trebuchet MS"/>
                <a:cs typeface="Trebuchet MS"/>
              </a:rPr>
              <a:t>de</a:t>
            </a:r>
            <a:r>
              <a:rPr sz="2000" spc="-55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aile</a:t>
            </a:r>
            <a:r>
              <a:rPr sz="2000" spc="-45" dirty="0">
                <a:latin typeface="Trebuchet MS"/>
                <a:cs typeface="Trebuchet MS"/>
              </a:rPr>
              <a:t>d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in</a:t>
            </a:r>
            <a:r>
              <a:rPr sz="2000" spc="-100" dirty="0">
                <a:latin typeface="Trebuchet MS"/>
                <a:cs typeface="Trebuchet MS"/>
              </a:rPr>
              <a:t>f</a:t>
            </a:r>
            <a:r>
              <a:rPr sz="2000" spc="-10" dirty="0">
                <a:latin typeface="Trebuchet MS"/>
                <a:cs typeface="Trebuchet MS"/>
              </a:rPr>
              <a:t>or</a:t>
            </a:r>
            <a:r>
              <a:rPr sz="2000" spc="-20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tio</a:t>
            </a:r>
            <a:r>
              <a:rPr sz="2000" spc="-60" dirty="0">
                <a:latin typeface="Trebuchet MS"/>
                <a:cs typeface="Trebuchet MS"/>
              </a:rPr>
              <a:t>n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on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c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20" dirty="0">
                <a:latin typeface="Trebuchet MS"/>
                <a:cs typeface="Trebuchet MS"/>
              </a:rPr>
              <a:t>op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r</a:t>
            </a:r>
            <a:r>
              <a:rPr sz="2000" spc="50" dirty="0">
                <a:latin typeface="Trebuchet MS"/>
                <a:cs typeface="Trebuchet MS"/>
              </a:rPr>
              <a:t>ea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145" dirty="0">
                <a:latin typeface="Trebuchet MS"/>
                <a:cs typeface="Trebuchet MS"/>
              </a:rPr>
              <a:t>, 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oduction,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y</a:t>
            </a:r>
            <a:r>
              <a:rPr sz="2000" spc="-5" dirty="0">
                <a:latin typeface="Trebuchet MS"/>
                <a:cs typeface="Trebuchet MS"/>
              </a:rPr>
              <a:t>ields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40" dirty="0">
                <a:latin typeface="Trebuchet MS"/>
                <a:cs typeface="Trebuchet MS"/>
              </a:rPr>
              <a:t>c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120" dirty="0">
                <a:latin typeface="Trebuchet MS"/>
                <a:cs typeface="Trebuchet MS"/>
              </a:rPr>
              <a:t>oss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dif</a:t>
            </a:r>
            <a:r>
              <a:rPr sz="2000" spc="-110" dirty="0">
                <a:latin typeface="Trebuchet MS"/>
                <a:cs typeface="Trebuchet MS"/>
              </a:rPr>
              <a:t>f</a:t>
            </a:r>
            <a:r>
              <a:rPr sz="2000" spc="-85" dirty="0">
                <a:latin typeface="Trebuchet MS"/>
                <a:cs typeface="Trebuchet MS"/>
              </a:rPr>
              <a:t>er</a:t>
            </a:r>
            <a:r>
              <a:rPr sz="2000" spc="-50" dirty="0">
                <a:latin typeface="Trebuchet MS"/>
                <a:cs typeface="Trebuchet MS"/>
              </a:rPr>
              <a:t>ent  </a:t>
            </a:r>
            <a:r>
              <a:rPr sz="2000" spc="25" dirty="0">
                <a:latin typeface="Trebuchet MS"/>
                <a:cs typeface="Trebuchet MS"/>
              </a:rPr>
              <a:t>di</a:t>
            </a:r>
            <a:r>
              <a:rPr sz="2000" spc="15" dirty="0">
                <a:latin typeface="Trebuchet MS"/>
                <a:cs typeface="Trebuchet MS"/>
              </a:rPr>
              <a:t>s</a:t>
            </a:r>
            <a:r>
              <a:rPr sz="2000" spc="-70" dirty="0">
                <a:latin typeface="Trebuchet MS"/>
                <a:cs typeface="Trebuchet MS"/>
              </a:rPr>
              <a:t>tri</a:t>
            </a:r>
            <a:r>
              <a:rPr sz="2000" spc="-85" dirty="0">
                <a:latin typeface="Trebuchet MS"/>
                <a:cs typeface="Trebuchet MS"/>
              </a:rPr>
              <a:t>c</a:t>
            </a:r>
            <a:r>
              <a:rPr sz="2000" spc="-165" dirty="0">
                <a:latin typeface="Trebuchet MS"/>
                <a:cs typeface="Trebuchet MS"/>
              </a:rPr>
              <a:t>t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y</a:t>
            </a:r>
            <a:r>
              <a:rPr sz="2000" spc="-50" dirty="0">
                <a:latin typeface="Trebuchet MS"/>
                <a:cs typeface="Trebuchet MS"/>
              </a:rPr>
              <a:t>ea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130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.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O</a:t>
            </a:r>
            <a:r>
              <a:rPr sz="2000" spc="55" dirty="0">
                <a:latin typeface="Trebuchet MS"/>
                <a:cs typeface="Trebuchet MS"/>
              </a:rPr>
              <a:t>u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g</a:t>
            </a:r>
            <a:r>
              <a:rPr sz="2000" spc="-10" dirty="0">
                <a:latin typeface="Trebuchet MS"/>
                <a:cs typeface="Trebuchet MS"/>
              </a:rPr>
              <a:t>oal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is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t</a:t>
            </a:r>
            <a:r>
              <a:rPr sz="2000" spc="30" dirty="0">
                <a:latin typeface="Trebuchet MS"/>
                <a:cs typeface="Trebuchet MS"/>
              </a:rPr>
              <a:t>o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u</a:t>
            </a:r>
            <a:r>
              <a:rPr sz="2000" spc="70" dirty="0">
                <a:latin typeface="Trebuchet MS"/>
                <a:cs typeface="Trebuchet MS"/>
              </a:rPr>
              <a:t>s</a:t>
            </a:r>
            <a:r>
              <a:rPr sz="2000" spc="-25" dirty="0">
                <a:latin typeface="Trebuchet MS"/>
                <a:cs typeface="Trebuchet MS"/>
              </a:rPr>
              <a:t>e  </a:t>
            </a:r>
            <a:r>
              <a:rPr sz="2000" spc="-4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75" dirty="0">
                <a:latin typeface="Trebuchet MS"/>
                <a:cs typeface="Trebuchet MS"/>
              </a:rPr>
              <a:t>wer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BI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f</a:t>
            </a:r>
            <a:r>
              <a:rPr sz="2000" spc="-40" dirty="0">
                <a:latin typeface="Trebuchet MS"/>
                <a:cs typeface="Trebuchet MS"/>
              </a:rPr>
              <a:t>or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85" dirty="0">
                <a:latin typeface="Trebuchet MS"/>
                <a:cs typeface="Trebuchet MS"/>
              </a:rPr>
              <a:t>te</a:t>
            </a:r>
            <a:r>
              <a:rPr sz="2000" spc="-120" dirty="0">
                <a:latin typeface="Trebuchet MS"/>
                <a:cs typeface="Trebuchet MS"/>
              </a:rPr>
              <a:t>r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40" dirty="0">
                <a:latin typeface="Trebuchet MS"/>
                <a:cs typeface="Trebuchet MS"/>
              </a:rPr>
              <a:t>c</a:t>
            </a:r>
            <a:r>
              <a:rPr sz="2000" spc="-100" dirty="0">
                <a:latin typeface="Trebuchet MS"/>
                <a:cs typeface="Trebuchet MS"/>
              </a:rPr>
              <a:t>ti</a:t>
            </a:r>
            <a:r>
              <a:rPr sz="2000" spc="-150" dirty="0">
                <a:latin typeface="Trebuchet MS"/>
                <a:cs typeface="Trebuchet MS"/>
              </a:rPr>
              <a:t>v</a:t>
            </a:r>
            <a:r>
              <a:rPr sz="2000" spc="-35" dirty="0">
                <a:latin typeface="Trebuchet MS"/>
                <a:cs typeface="Trebuchet MS"/>
              </a:rPr>
              <a:t>e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v</a:t>
            </a:r>
            <a:r>
              <a:rPr sz="2000" spc="5" dirty="0">
                <a:latin typeface="Trebuchet MS"/>
                <a:cs typeface="Trebuchet MS"/>
              </a:rPr>
              <a:t>isua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6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z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tio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135" dirty="0">
                <a:latin typeface="Trebuchet MS"/>
                <a:cs typeface="Trebuchet MS"/>
              </a:rPr>
              <a:t>s  </a:t>
            </a:r>
            <a:r>
              <a:rPr sz="2000" spc="-45" dirty="0">
                <a:latin typeface="Trebuchet MS"/>
                <a:cs typeface="Trebuchet MS"/>
              </a:rPr>
              <a:t>th</a:t>
            </a:r>
            <a:r>
              <a:rPr sz="2000" spc="-5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unc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v</a:t>
            </a:r>
            <a:r>
              <a:rPr sz="2000" spc="-75" dirty="0">
                <a:latin typeface="Trebuchet MS"/>
                <a:cs typeface="Trebuchet MS"/>
              </a:rPr>
              <a:t>er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50" dirty="0">
                <a:latin typeface="Trebuchet MS"/>
                <a:cs typeface="Trebuchet MS"/>
              </a:rPr>
              <a:t>r</a:t>
            </a:r>
            <a:r>
              <a:rPr sz="2000" spc="35" dirty="0">
                <a:latin typeface="Trebuchet MS"/>
                <a:cs typeface="Trebuchet MS"/>
              </a:rPr>
              <a:t>ends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disp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40" dirty="0">
                <a:latin typeface="Trebuchet MS"/>
                <a:cs typeface="Trebuchet MS"/>
              </a:rPr>
              <a:t>rities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in  agri</a:t>
            </a:r>
            <a:r>
              <a:rPr sz="2000" spc="-30" dirty="0">
                <a:latin typeface="Trebuchet MS"/>
                <a:cs typeface="Trebuchet MS"/>
              </a:rPr>
              <a:t>cul</a:t>
            </a:r>
            <a:r>
              <a:rPr sz="2000" spc="-85" dirty="0">
                <a:latin typeface="Trebuchet MS"/>
                <a:cs typeface="Trebuchet MS"/>
              </a:rPr>
              <a:t>tu</a:t>
            </a:r>
            <a:r>
              <a:rPr sz="2000" spc="-130" dirty="0">
                <a:latin typeface="Trebuchet MS"/>
                <a:cs typeface="Trebuchet MS"/>
              </a:rPr>
              <a:t>r</a:t>
            </a:r>
            <a:r>
              <a:rPr sz="2000" spc="-40" dirty="0">
                <a:latin typeface="Trebuchet MS"/>
                <a:cs typeface="Trebuchet MS"/>
              </a:rPr>
              <a:t>a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</a:t>
            </a:r>
            <a:r>
              <a:rPr sz="2000" spc="-10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acti</a:t>
            </a:r>
            <a:r>
              <a:rPr sz="2000" spc="-20" dirty="0">
                <a:latin typeface="Trebuchet MS"/>
                <a:cs typeface="Trebuchet MS"/>
              </a:rPr>
              <a:t>c</a:t>
            </a:r>
            <a:r>
              <a:rPr sz="2000" spc="75" dirty="0">
                <a:latin typeface="Trebuchet MS"/>
                <a:cs typeface="Trebuchet MS"/>
              </a:rPr>
              <a:t>e</a:t>
            </a:r>
            <a:r>
              <a:rPr sz="2000" spc="25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.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This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anal</a:t>
            </a:r>
            <a:r>
              <a:rPr sz="2000" spc="-90" dirty="0">
                <a:latin typeface="Trebuchet MS"/>
                <a:cs typeface="Trebuchet MS"/>
              </a:rPr>
              <a:t>y</a:t>
            </a:r>
            <a:r>
              <a:rPr sz="2000" spc="70" dirty="0">
                <a:latin typeface="Trebuchet MS"/>
                <a:cs typeface="Trebuchet MS"/>
              </a:rPr>
              <a:t>sis  </a:t>
            </a:r>
            <a:r>
              <a:rPr sz="2000" spc="10" dirty="0">
                <a:latin typeface="Trebuchet MS"/>
                <a:cs typeface="Trebuchet MS"/>
              </a:rPr>
              <a:t>helps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140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k</a:t>
            </a:r>
            <a:r>
              <a:rPr sz="2000" spc="-20" dirty="0">
                <a:latin typeface="Trebuchet MS"/>
                <a:cs typeface="Trebuchet MS"/>
              </a:rPr>
              <a:t>ehol</a:t>
            </a:r>
            <a:r>
              <a:rPr sz="2000" spc="-50" dirty="0">
                <a:latin typeface="Trebuchet MS"/>
                <a:cs typeface="Trebuchet MS"/>
              </a:rPr>
              <a:t>de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in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making  </a:t>
            </a:r>
            <a:r>
              <a:rPr sz="2000" spc="-75" dirty="0">
                <a:latin typeface="Trebuchet MS"/>
                <a:cs typeface="Trebuchet MS"/>
              </a:rPr>
              <a:t>in</a:t>
            </a:r>
            <a:r>
              <a:rPr sz="2000" spc="-100" dirty="0">
                <a:latin typeface="Trebuchet MS"/>
                <a:cs typeface="Trebuchet MS"/>
              </a:rPr>
              <a:t>f</a:t>
            </a:r>
            <a:r>
              <a:rPr sz="2000" spc="-15" dirty="0">
                <a:latin typeface="Trebuchet MS"/>
                <a:cs typeface="Trebuchet MS"/>
              </a:rPr>
              <a:t>ormed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15" dirty="0">
                <a:latin typeface="Trebuchet MS"/>
                <a:cs typeface="Trebuchet MS"/>
              </a:rPr>
              <a:t>c</a:t>
            </a:r>
            <a:r>
              <a:rPr sz="2000" spc="30" dirty="0">
                <a:latin typeface="Trebuchet MS"/>
                <a:cs typeface="Trebuchet MS"/>
              </a:rPr>
              <a:t>isions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f</a:t>
            </a:r>
            <a:r>
              <a:rPr sz="2000" spc="-40" dirty="0">
                <a:latin typeface="Trebuchet MS"/>
                <a:cs typeface="Trebuchet MS"/>
              </a:rPr>
              <a:t>or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s</a:t>
            </a:r>
            <a:r>
              <a:rPr sz="2000" spc="95" dirty="0">
                <a:latin typeface="Trebuchet MS"/>
                <a:cs typeface="Trebuchet MS"/>
              </a:rPr>
              <a:t>u</a:t>
            </a:r>
            <a:r>
              <a:rPr sz="2000" spc="145" dirty="0">
                <a:latin typeface="Trebuchet MS"/>
                <a:cs typeface="Trebuchet MS"/>
              </a:rPr>
              <a:t>s</a:t>
            </a:r>
            <a:r>
              <a:rPr sz="2000" spc="-165" dirty="0">
                <a:latin typeface="Trebuchet MS"/>
                <a:cs typeface="Trebuchet MS"/>
              </a:rPr>
              <a:t>t</a:t>
            </a:r>
            <a:r>
              <a:rPr sz="2000" spc="-20" dirty="0">
                <a:latin typeface="Trebuchet MS"/>
                <a:cs typeface="Trebuchet MS"/>
              </a:rPr>
              <a:t>ain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35" dirty="0">
                <a:latin typeface="Trebuchet MS"/>
                <a:cs typeface="Trebuchet MS"/>
              </a:rPr>
              <a:t>ble  </a:t>
            </a:r>
            <a:r>
              <a:rPr sz="2000" spc="-185" dirty="0">
                <a:latin typeface="Trebuchet MS"/>
                <a:cs typeface="Trebuchet MS"/>
              </a:rPr>
              <a:t>f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min</a:t>
            </a:r>
            <a:r>
              <a:rPr sz="2000" spc="-15" dirty="0">
                <a:latin typeface="Trebuchet MS"/>
                <a:cs typeface="Trebuchet MS"/>
              </a:rPr>
              <a:t>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</a:t>
            </a:r>
            <a:r>
              <a:rPr sz="2000" spc="10" dirty="0">
                <a:latin typeface="Trebuchet MS"/>
                <a:cs typeface="Trebuchet MS"/>
              </a:rPr>
              <a:t>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eso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-135" dirty="0">
                <a:latin typeface="Trebuchet MS"/>
                <a:cs typeface="Trebuchet MS"/>
              </a:rPr>
              <a:t>r</a:t>
            </a:r>
            <a:r>
              <a:rPr sz="2000" spc="10" dirty="0">
                <a:latin typeface="Trebuchet MS"/>
                <a:cs typeface="Trebuchet MS"/>
              </a:rPr>
              <a:t>ce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al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45" dirty="0">
                <a:latin typeface="Trebuchet MS"/>
                <a:cs typeface="Trebuchet MS"/>
              </a:rPr>
              <a:t>o</a:t>
            </a:r>
            <a:r>
              <a:rPr sz="2000" spc="3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tion.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776" y="1485900"/>
            <a:ext cx="6004560" cy="46969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759"/>
            <a:ext cx="10596880" cy="5268595"/>
          </a:xfrm>
          <a:custGeom>
            <a:avLst/>
            <a:gdLst/>
            <a:ahLst/>
            <a:cxnLst/>
            <a:rect l="l" t="t" r="r" b="b"/>
            <a:pathLst>
              <a:path w="10596880" h="5268595">
                <a:moveTo>
                  <a:pt x="10596372" y="0"/>
                </a:moveTo>
                <a:lnTo>
                  <a:pt x="0" y="0"/>
                </a:lnTo>
                <a:lnTo>
                  <a:pt x="0" y="5268468"/>
                </a:lnTo>
                <a:lnTo>
                  <a:pt x="10596372" y="5268468"/>
                </a:lnTo>
                <a:lnTo>
                  <a:pt x="10596372" y="0"/>
                </a:lnTo>
                <a:close/>
              </a:path>
            </a:pathLst>
          </a:custGeom>
          <a:solidFill>
            <a:srgbClr val="2752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D</a:t>
            </a:r>
            <a:r>
              <a:rPr spc="-235" dirty="0"/>
              <a:t>ashboa</a:t>
            </a:r>
            <a:r>
              <a:rPr spc="-260" dirty="0"/>
              <a:t>r</a:t>
            </a:r>
            <a:r>
              <a:rPr spc="-280" dirty="0"/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47" y="0"/>
            <a:ext cx="11990545" cy="66233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173733"/>
            <a:ext cx="12054291" cy="66446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76"/>
            <a:ext cx="12126714" cy="67634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69" y="99056"/>
            <a:ext cx="11968226" cy="6758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427" y="454151"/>
            <a:ext cx="11120755" cy="5504815"/>
          </a:xfrm>
          <a:custGeom>
            <a:avLst/>
            <a:gdLst/>
            <a:ahLst/>
            <a:cxnLst/>
            <a:rect l="l" t="t" r="r" b="b"/>
            <a:pathLst>
              <a:path w="11120755" h="5504815">
                <a:moveTo>
                  <a:pt x="11120628" y="0"/>
                </a:moveTo>
                <a:lnTo>
                  <a:pt x="0" y="0"/>
                </a:lnTo>
                <a:lnTo>
                  <a:pt x="0" y="5504688"/>
                </a:lnTo>
                <a:lnTo>
                  <a:pt x="11120628" y="5504688"/>
                </a:lnTo>
                <a:lnTo>
                  <a:pt x="11120628" y="0"/>
                </a:lnTo>
                <a:close/>
              </a:path>
            </a:pathLst>
          </a:custGeom>
          <a:solidFill>
            <a:srgbClr val="2752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1894" y="2640838"/>
            <a:ext cx="3328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/>
              <a:t>Th</a:t>
            </a:r>
            <a:r>
              <a:rPr sz="6000" spc="-355" dirty="0"/>
              <a:t>a</a:t>
            </a:r>
            <a:r>
              <a:rPr sz="6000" spc="-335" dirty="0"/>
              <a:t>n</a:t>
            </a:r>
            <a:r>
              <a:rPr sz="6000" spc="-305" dirty="0"/>
              <a:t>k</a:t>
            </a:r>
            <a:r>
              <a:rPr sz="6000" spc="-655" dirty="0"/>
              <a:t> </a:t>
            </a:r>
            <a:r>
              <a:rPr sz="6000" spc="-660" dirty="0"/>
              <a:t>Y</a:t>
            </a:r>
            <a:r>
              <a:rPr sz="6000" spc="-280" dirty="0"/>
              <a:t>ou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2442972"/>
            <a:ext cx="1962150" cy="1600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25" dirty="0"/>
              <a:t>D</a:t>
            </a:r>
            <a:r>
              <a:rPr sz="4400" spc="-10" dirty="0"/>
              <a:t>a</a:t>
            </a:r>
            <a:r>
              <a:rPr sz="4400" spc="-150" dirty="0"/>
              <a:t>tase</a:t>
            </a:r>
            <a:r>
              <a:rPr sz="4400" spc="-120" dirty="0"/>
              <a:t>t</a:t>
            </a:r>
            <a:r>
              <a:rPr sz="4400" spc="-480" dirty="0"/>
              <a:t> </a:t>
            </a:r>
            <a:r>
              <a:rPr sz="4400" spc="-125" dirty="0"/>
              <a:t>O</a:t>
            </a:r>
            <a:r>
              <a:rPr sz="4400" spc="-150" dirty="0"/>
              <a:t>v</a:t>
            </a:r>
            <a:r>
              <a:rPr sz="4400" spc="-365" dirty="0"/>
              <a:t>e</a:t>
            </a:r>
            <a:r>
              <a:rPr sz="4400" spc="-195" dirty="0"/>
              <a:t>r</a:t>
            </a:r>
            <a:r>
              <a:rPr sz="4400" spc="-235" dirty="0"/>
              <a:t>view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51331" y="3962400"/>
            <a:ext cx="10261600" cy="2005964"/>
          </a:xfrm>
          <a:custGeom>
            <a:avLst/>
            <a:gdLst/>
            <a:ahLst/>
            <a:cxnLst/>
            <a:rect l="l" t="t" r="r" b="b"/>
            <a:pathLst>
              <a:path w="10261600" h="2005964">
                <a:moveTo>
                  <a:pt x="10261092" y="0"/>
                </a:moveTo>
                <a:lnTo>
                  <a:pt x="0" y="0"/>
                </a:lnTo>
                <a:lnTo>
                  <a:pt x="0" y="2005584"/>
                </a:lnTo>
                <a:lnTo>
                  <a:pt x="10261092" y="2005584"/>
                </a:lnTo>
                <a:lnTo>
                  <a:pt x="10261092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331" y="3962400"/>
            <a:ext cx="10261600" cy="200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385"/>
              </a:lnSpc>
            </a:pPr>
            <a:r>
              <a:rPr sz="2000" b="1" spc="-65" dirty="0">
                <a:latin typeface="Trebuchet MS"/>
                <a:cs typeface="Trebuchet MS"/>
              </a:rPr>
              <a:t>Area</a:t>
            </a:r>
            <a:r>
              <a:rPr sz="2000" spc="-65" dirty="0">
                <a:latin typeface="Trebuchet MS"/>
                <a:cs typeface="Trebuchet MS"/>
              </a:rPr>
              <a:t>: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land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area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used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for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cultivating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crop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measured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in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thousand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hectares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(ha).</a:t>
            </a:r>
            <a:endParaRPr sz="2000">
              <a:latin typeface="Trebuchet MS"/>
              <a:cs typeface="Trebuchet MS"/>
            </a:endParaRPr>
          </a:p>
          <a:p>
            <a:pPr marL="90805" marR="288290">
              <a:lnSpc>
                <a:spcPts val="2160"/>
              </a:lnSpc>
              <a:spcBef>
                <a:spcPts val="1030"/>
              </a:spcBef>
            </a:pPr>
            <a:r>
              <a:rPr sz="2000" b="1" spc="-35" dirty="0">
                <a:latin typeface="Trebuchet MS"/>
                <a:cs typeface="Trebuchet MS"/>
              </a:rPr>
              <a:t>Production</a:t>
            </a:r>
            <a:r>
              <a:rPr sz="2000" spc="-35" dirty="0">
                <a:latin typeface="Trebuchet MS"/>
                <a:cs typeface="Trebuchet MS"/>
              </a:rPr>
              <a:t>: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quantity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of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crop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harvested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from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cultivated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area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measured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in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thousand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tons.</a:t>
            </a:r>
            <a:endParaRPr sz="2000">
              <a:latin typeface="Trebuchet MS"/>
              <a:cs typeface="Trebuchet MS"/>
            </a:endParaRPr>
          </a:p>
          <a:p>
            <a:pPr marL="90805" marR="202565">
              <a:lnSpc>
                <a:spcPts val="2160"/>
              </a:lnSpc>
              <a:spcBef>
                <a:spcPts val="1010"/>
              </a:spcBef>
            </a:pPr>
            <a:r>
              <a:rPr sz="2000" b="1" spc="-60" dirty="0">
                <a:latin typeface="Trebuchet MS"/>
                <a:cs typeface="Trebuchet MS"/>
              </a:rPr>
              <a:t>Yield</a:t>
            </a:r>
            <a:r>
              <a:rPr sz="2000" spc="-60" dirty="0">
                <a:latin typeface="Trebuchet MS"/>
                <a:cs typeface="Trebuchet MS"/>
              </a:rPr>
              <a:t>: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efficiency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of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crop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production,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representing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the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amount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of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crop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harvested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per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unit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area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of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land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typically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measured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in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kilograms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per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hectare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(Kg/ha).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64563"/>
            <a:ext cx="10049256" cy="18394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10" dirty="0"/>
              <a:t>INSIGHTS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29436" y="2464689"/>
            <a:ext cx="3103880" cy="1370965"/>
            <a:chOff x="829436" y="2464689"/>
            <a:chExt cx="3103880" cy="1370965"/>
          </a:xfrm>
        </p:grpSpPr>
        <p:sp>
          <p:nvSpPr>
            <p:cNvPr id="4" name="object 4"/>
            <p:cNvSpPr/>
            <p:nvPr/>
          </p:nvSpPr>
          <p:spPr>
            <a:xfrm>
              <a:off x="838961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2859278" y="0"/>
                  </a:moveTo>
                  <a:lnTo>
                    <a:pt x="225297" y="0"/>
                  </a:lnTo>
                  <a:lnTo>
                    <a:pt x="179894" y="4575"/>
                  </a:lnTo>
                  <a:lnTo>
                    <a:pt x="137604" y="17700"/>
                  </a:lnTo>
                  <a:lnTo>
                    <a:pt x="99334" y="38469"/>
                  </a:lnTo>
                  <a:lnTo>
                    <a:pt x="65990" y="65976"/>
                  </a:lnTo>
                  <a:lnTo>
                    <a:pt x="38479" y="99317"/>
                  </a:lnTo>
                  <a:lnTo>
                    <a:pt x="17705" y="137588"/>
                  </a:lnTo>
                  <a:lnTo>
                    <a:pt x="4577" y="179883"/>
                  </a:lnTo>
                  <a:lnTo>
                    <a:pt x="0" y="225298"/>
                  </a:lnTo>
                  <a:lnTo>
                    <a:pt x="0" y="1126489"/>
                  </a:lnTo>
                  <a:lnTo>
                    <a:pt x="4577" y="1171904"/>
                  </a:lnTo>
                  <a:lnTo>
                    <a:pt x="17705" y="1214199"/>
                  </a:lnTo>
                  <a:lnTo>
                    <a:pt x="38479" y="1252470"/>
                  </a:lnTo>
                  <a:lnTo>
                    <a:pt x="65990" y="1285811"/>
                  </a:lnTo>
                  <a:lnTo>
                    <a:pt x="99334" y="1313318"/>
                  </a:lnTo>
                  <a:lnTo>
                    <a:pt x="137604" y="1334087"/>
                  </a:lnTo>
                  <a:lnTo>
                    <a:pt x="179894" y="1347212"/>
                  </a:lnTo>
                  <a:lnTo>
                    <a:pt x="225297" y="1351788"/>
                  </a:lnTo>
                  <a:lnTo>
                    <a:pt x="2859278" y="1351788"/>
                  </a:lnTo>
                  <a:lnTo>
                    <a:pt x="2904692" y="1347212"/>
                  </a:lnTo>
                  <a:lnTo>
                    <a:pt x="2946987" y="1334087"/>
                  </a:lnTo>
                  <a:lnTo>
                    <a:pt x="2985258" y="1313318"/>
                  </a:lnTo>
                  <a:lnTo>
                    <a:pt x="3018599" y="1285811"/>
                  </a:lnTo>
                  <a:lnTo>
                    <a:pt x="3046106" y="1252470"/>
                  </a:lnTo>
                  <a:lnTo>
                    <a:pt x="3066875" y="1214199"/>
                  </a:lnTo>
                  <a:lnTo>
                    <a:pt x="3080000" y="1171904"/>
                  </a:lnTo>
                  <a:lnTo>
                    <a:pt x="3084576" y="1126489"/>
                  </a:lnTo>
                  <a:lnTo>
                    <a:pt x="3084576" y="225298"/>
                  </a:lnTo>
                  <a:lnTo>
                    <a:pt x="3080000" y="179883"/>
                  </a:lnTo>
                  <a:lnTo>
                    <a:pt x="3066875" y="137588"/>
                  </a:lnTo>
                  <a:lnTo>
                    <a:pt x="3046106" y="99317"/>
                  </a:lnTo>
                  <a:lnTo>
                    <a:pt x="3018599" y="65976"/>
                  </a:lnTo>
                  <a:lnTo>
                    <a:pt x="2985258" y="38469"/>
                  </a:lnTo>
                  <a:lnTo>
                    <a:pt x="2946987" y="17700"/>
                  </a:lnTo>
                  <a:lnTo>
                    <a:pt x="2904692" y="4575"/>
                  </a:lnTo>
                  <a:lnTo>
                    <a:pt x="2859278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961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0" y="225298"/>
                  </a:moveTo>
                  <a:lnTo>
                    <a:pt x="4577" y="179883"/>
                  </a:lnTo>
                  <a:lnTo>
                    <a:pt x="17705" y="137588"/>
                  </a:lnTo>
                  <a:lnTo>
                    <a:pt x="38479" y="99317"/>
                  </a:lnTo>
                  <a:lnTo>
                    <a:pt x="65990" y="65976"/>
                  </a:lnTo>
                  <a:lnTo>
                    <a:pt x="99334" y="38469"/>
                  </a:lnTo>
                  <a:lnTo>
                    <a:pt x="137604" y="17700"/>
                  </a:lnTo>
                  <a:lnTo>
                    <a:pt x="179894" y="4575"/>
                  </a:lnTo>
                  <a:lnTo>
                    <a:pt x="225297" y="0"/>
                  </a:lnTo>
                  <a:lnTo>
                    <a:pt x="2859278" y="0"/>
                  </a:lnTo>
                  <a:lnTo>
                    <a:pt x="2904692" y="4575"/>
                  </a:lnTo>
                  <a:lnTo>
                    <a:pt x="2946987" y="17700"/>
                  </a:lnTo>
                  <a:lnTo>
                    <a:pt x="2985258" y="38469"/>
                  </a:lnTo>
                  <a:lnTo>
                    <a:pt x="3018599" y="65976"/>
                  </a:lnTo>
                  <a:lnTo>
                    <a:pt x="3046106" y="99317"/>
                  </a:lnTo>
                  <a:lnTo>
                    <a:pt x="3066875" y="137588"/>
                  </a:lnTo>
                  <a:lnTo>
                    <a:pt x="3080000" y="179883"/>
                  </a:lnTo>
                  <a:lnTo>
                    <a:pt x="3084576" y="225298"/>
                  </a:lnTo>
                  <a:lnTo>
                    <a:pt x="3084576" y="1126489"/>
                  </a:lnTo>
                  <a:lnTo>
                    <a:pt x="3080000" y="1171904"/>
                  </a:lnTo>
                  <a:lnTo>
                    <a:pt x="3066875" y="1214199"/>
                  </a:lnTo>
                  <a:lnTo>
                    <a:pt x="3046106" y="1252470"/>
                  </a:lnTo>
                  <a:lnTo>
                    <a:pt x="3018599" y="1285811"/>
                  </a:lnTo>
                  <a:lnTo>
                    <a:pt x="2985258" y="1313318"/>
                  </a:lnTo>
                  <a:lnTo>
                    <a:pt x="2946987" y="1334087"/>
                  </a:lnTo>
                  <a:lnTo>
                    <a:pt x="2904692" y="1347212"/>
                  </a:lnTo>
                  <a:lnTo>
                    <a:pt x="2859278" y="1351788"/>
                  </a:lnTo>
                  <a:lnTo>
                    <a:pt x="225297" y="1351788"/>
                  </a:lnTo>
                  <a:lnTo>
                    <a:pt x="179894" y="1347212"/>
                  </a:lnTo>
                  <a:lnTo>
                    <a:pt x="137604" y="1334087"/>
                  </a:lnTo>
                  <a:lnTo>
                    <a:pt x="99334" y="1313318"/>
                  </a:lnTo>
                  <a:lnTo>
                    <a:pt x="65990" y="1285811"/>
                  </a:lnTo>
                  <a:lnTo>
                    <a:pt x="38479" y="1252470"/>
                  </a:lnTo>
                  <a:lnTo>
                    <a:pt x="17705" y="1214199"/>
                  </a:lnTo>
                  <a:lnTo>
                    <a:pt x="4577" y="1171904"/>
                  </a:lnTo>
                  <a:lnTo>
                    <a:pt x="0" y="1126489"/>
                  </a:lnTo>
                  <a:lnTo>
                    <a:pt x="0" y="22529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7167" y="2793872"/>
            <a:ext cx="232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E8E8E8"/>
                </a:solidFill>
                <a:latin typeface="Trebuchet MS"/>
                <a:cs typeface="Trebuchet MS"/>
              </a:rPr>
              <a:t>D</a:t>
            </a:r>
            <a:r>
              <a:rPr sz="2400" b="1" spc="25" dirty="0">
                <a:solidFill>
                  <a:srgbClr val="E8E8E8"/>
                </a:solidFill>
                <a:latin typeface="Trebuchet MS"/>
                <a:cs typeface="Trebuchet MS"/>
              </a:rPr>
              <a:t>a</a:t>
            </a:r>
            <a:r>
              <a:rPr sz="2400" b="1" spc="-30" dirty="0">
                <a:solidFill>
                  <a:srgbClr val="E8E8E8"/>
                </a:solidFill>
                <a:latin typeface="Trebuchet MS"/>
                <a:cs typeface="Trebuchet MS"/>
              </a:rPr>
              <a:t>t</a:t>
            </a:r>
            <a:r>
              <a:rPr sz="2400" b="1" spc="-35" dirty="0">
                <a:solidFill>
                  <a:srgbClr val="E8E8E8"/>
                </a:solidFill>
                <a:latin typeface="Trebuchet MS"/>
                <a:cs typeface="Trebuchet MS"/>
              </a:rPr>
              <a:t>a</a:t>
            </a:r>
            <a:r>
              <a:rPr sz="2400" b="1" spc="-229" dirty="0">
                <a:solidFill>
                  <a:srgbClr val="E8E8E8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E8E8E8"/>
                </a:solidFill>
                <a:latin typeface="Trebuchet MS"/>
                <a:cs typeface="Trebuchet MS"/>
              </a:rPr>
              <a:t>Explo</a:t>
            </a:r>
            <a:r>
              <a:rPr sz="2400" b="1" spc="-105" dirty="0">
                <a:solidFill>
                  <a:srgbClr val="E8E8E8"/>
                </a:solidFill>
                <a:latin typeface="Trebuchet MS"/>
                <a:cs typeface="Trebuchet MS"/>
              </a:rPr>
              <a:t>r</a:t>
            </a:r>
            <a:r>
              <a:rPr sz="2400" b="1" spc="25" dirty="0">
                <a:solidFill>
                  <a:srgbClr val="E8E8E8"/>
                </a:solidFill>
                <a:latin typeface="Trebuchet MS"/>
                <a:cs typeface="Trebuchet MS"/>
              </a:rPr>
              <a:t>a</a:t>
            </a:r>
            <a:r>
              <a:rPr sz="2400" b="1" spc="-50" dirty="0">
                <a:solidFill>
                  <a:srgbClr val="E8E8E8"/>
                </a:solidFill>
                <a:latin typeface="Trebuchet MS"/>
                <a:cs typeface="Trebuchet MS"/>
              </a:rPr>
              <a:t>ti</a:t>
            </a:r>
            <a:r>
              <a:rPr sz="2400" b="1" spc="-65" dirty="0">
                <a:solidFill>
                  <a:srgbClr val="E8E8E8"/>
                </a:solidFill>
                <a:latin typeface="Trebuchet MS"/>
                <a:cs typeface="Trebuchet MS"/>
              </a:rPr>
              <a:t>o</a:t>
            </a:r>
            <a:r>
              <a:rPr sz="2400" b="1" spc="-30" dirty="0">
                <a:solidFill>
                  <a:srgbClr val="E8E8E8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6057" y="2464689"/>
            <a:ext cx="3103880" cy="1370965"/>
            <a:chOff x="4266057" y="2464689"/>
            <a:chExt cx="3103880" cy="1370965"/>
          </a:xfrm>
        </p:grpSpPr>
        <p:sp>
          <p:nvSpPr>
            <p:cNvPr id="8" name="object 8"/>
            <p:cNvSpPr/>
            <p:nvPr/>
          </p:nvSpPr>
          <p:spPr>
            <a:xfrm>
              <a:off x="4275582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2859277" y="0"/>
                  </a:moveTo>
                  <a:lnTo>
                    <a:pt x="225297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8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7" y="1351788"/>
                  </a:lnTo>
                  <a:lnTo>
                    <a:pt x="2859277" y="1351788"/>
                  </a:lnTo>
                  <a:lnTo>
                    <a:pt x="2904692" y="1347212"/>
                  </a:lnTo>
                  <a:lnTo>
                    <a:pt x="2946987" y="1334087"/>
                  </a:lnTo>
                  <a:lnTo>
                    <a:pt x="2985258" y="1313318"/>
                  </a:lnTo>
                  <a:lnTo>
                    <a:pt x="3018599" y="1285811"/>
                  </a:lnTo>
                  <a:lnTo>
                    <a:pt x="3046106" y="1252470"/>
                  </a:lnTo>
                  <a:lnTo>
                    <a:pt x="3066875" y="1214199"/>
                  </a:lnTo>
                  <a:lnTo>
                    <a:pt x="3080000" y="1171904"/>
                  </a:lnTo>
                  <a:lnTo>
                    <a:pt x="3084575" y="1126489"/>
                  </a:lnTo>
                  <a:lnTo>
                    <a:pt x="3084575" y="225298"/>
                  </a:lnTo>
                  <a:lnTo>
                    <a:pt x="3080000" y="179883"/>
                  </a:lnTo>
                  <a:lnTo>
                    <a:pt x="3066875" y="137588"/>
                  </a:lnTo>
                  <a:lnTo>
                    <a:pt x="3046106" y="99317"/>
                  </a:lnTo>
                  <a:lnTo>
                    <a:pt x="3018599" y="65976"/>
                  </a:lnTo>
                  <a:lnTo>
                    <a:pt x="2985258" y="38469"/>
                  </a:lnTo>
                  <a:lnTo>
                    <a:pt x="2946987" y="17700"/>
                  </a:lnTo>
                  <a:lnTo>
                    <a:pt x="2904692" y="4575"/>
                  </a:lnTo>
                  <a:lnTo>
                    <a:pt x="2859277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5582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0" y="225298"/>
                  </a:moveTo>
                  <a:lnTo>
                    <a:pt x="4575" y="179883"/>
                  </a:lnTo>
                  <a:lnTo>
                    <a:pt x="17700" y="137588"/>
                  </a:lnTo>
                  <a:lnTo>
                    <a:pt x="38469" y="99317"/>
                  </a:lnTo>
                  <a:lnTo>
                    <a:pt x="65976" y="65976"/>
                  </a:lnTo>
                  <a:lnTo>
                    <a:pt x="99317" y="38469"/>
                  </a:lnTo>
                  <a:lnTo>
                    <a:pt x="137588" y="17700"/>
                  </a:lnTo>
                  <a:lnTo>
                    <a:pt x="179883" y="4575"/>
                  </a:lnTo>
                  <a:lnTo>
                    <a:pt x="225297" y="0"/>
                  </a:lnTo>
                  <a:lnTo>
                    <a:pt x="2859277" y="0"/>
                  </a:lnTo>
                  <a:lnTo>
                    <a:pt x="2904692" y="4575"/>
                  </a:lnTo>
                  <a:lnTo>
                    <a:pt x="2946987" y="17700"/>
                  </a:lnTo>
                  <a:lnTo>
                    <a:pt x="2985258" y="38469"/>
                  </a:lnTo>
                  <a:lnTo>
                    <a:pt x="3018599" y="65976"/>
                  </a:lnTo>
                  <a:lnTo>
                    <a:pt x="3046106" y="99317"/>
                  </a:lnTo>
                  <a:lnTo>
                    <a:pt x="3066875" y="137588"/>
                  </a:lnTo>
                  <a:lnTo>
                    <a:pt x="3080000" y="179883"/>
                  </a:lnTo>
                  <a:lnTo>
                    <a:pt x="3084575" y="225298"/>
                  </a:lnTo>
                  <a:lnTo>
                    <a:pt x="3084575" y="1126489"/>
                  </a:lnTo>
                  <a:lnTo>
                    <a:pt x="3080000" y="1171904"/>
                  </a:lnTo>
                  <a:lnTo>
                    <a:pt x="3066875" y="1214199"/>
                  </a:lnTo>
                  <a:lnTo>
                    <a:pt x="3046106" y="1252470"/>
                  </a:lnTo>
                  <a:lnTo>
                    <a:pt x="3018599" y="1285811"/>
                  </a:lnTo>
                  <a:lnTo>
                    <a:pt x="2985258" y="1313318"/>
                  </a:lnTo>
                  <a:lnTo>
                    <a:pt x="2946987" y="1334087"/>
                  </a:lnTo>
                  <a:lnTo>
                    <a:pt x="2904692" y="1347212"/>
                  </a:lnTo>
                  <a:lnTo>
                    <a:pt x="2859277" y="1351788"/>
                  </a:lnTo>
                  <a:lnTo>
                    <a:pt x="225297" y="1351788"/>
                  </a:lnTo>
                  <a:lnTo>
                    <a:pt x="179883" y="1347212"/>
                  </a:lnTo>
                  <a:lnTo>
                    <a:pt x="137588" y="1334087"/>
                  </a:lnTo>
                  <a:lnTo>
                    <a:pt x="99317" y="1313318"/>
                  </a:lnTo>
                  <a:lnTo>
                    <a:pt x="65976" y="1285811"/>
                  </a:lnTo>
                  <a:lnTo>
                    <a:pt x="38469" y="1252470"/>
                  </a:lnTo>
                  <a:lnTo>
                    <a:pt x="17700" y="1214199"/>
                  </a:lnTo>
                  <a:lnTo>
                    <a:pt x="4575" y="1171904"/>
                  </a:lnTo>
                  <a:lnTo>
                    <a:pt x="0" y="1126489"/>
                  </a:lnTo>
                  <a:lnTo>
                    <a:pt x="0" y="225298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25188" y="2793872"/>
            <a:ext cx="278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24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1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Anal</a:t>
            </a:r>
            <a:r>
              <a:rPr sz="2400" b="1" spc="-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80401" y="2464689"/>
            <a:ext cx="3103880" cy="1370965"/>
            <a:chOff x="7780401" y="2464689"/>
            <a:chExt cx="3103880" cy="1370965"/>
          </a:xfrm>
        </p:grpSpPr>
        <p:sp>
          <p:nvSpPr>
            <p:cNvPr id="12" name="object 12"/>
            <p:cNvSpPr/>
            <p:nvPr/>
          </p:nvSpPr>
          <p:spPr>
            <a:xfrm>
              <a:off x="7789926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2859278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8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8" y="1351788"/>
                  </a:lnTo>
                  <a:lnTo>
                    <a:pt x="2859278" y="1351788"/>
                  </a:lnTo>
                  <a:lnTo>
                    <a:pt x="2904692" y="1347212"/>
                  </a:lnTo>
                  <a:lnTo>
                    <a:pt x="2946987" y="1334087"/>
                  </a:lnTo>
                  <a:lnTo>
                    <a:pt x="2985258" y="1313318"/>
                  </a:lnTo>
                  <a:lnTo>
                    <a:pt x="3018599" y="1285811"/>
                  </a:lnTo>
                  <a:lnTo>
                    <a:pt x="3046106" y="1252470"/>
                  </a:lnTo>
                  <a:lnTo>
                    <a:pt x="3066875" y="1214199"/>
                  </a:lnTo>
                  <a:lnTo>
                    <a:pt x="3080000" y="1171904"/>
                  </a:lnTo>
                  <a:lnTo>
                    <a:pt x="3084576" y="1126489"/>
                  </a:lnTo>
                  <a:lnTo>
                    <a:pt x="3084576" y="225298"/>
                  </a:lnTo>
                  <a:lnTo>
                    <a:pt x="3080000" y="179883"/>
                  </a:lnTo>
                  <a:lnTo>
                    <a:pt x="3066875" y="137588"/>
                  </a:lnTo>
                  <a:lnTo>
                    <a:pt x="3046106" y="99317"/>
                  </a:lnTo>
                  <a:lnTo>
                    <a:pt x="3018599" y="65976"/>
                  </a:lnTo>
                  <a:lnTo>
                    <a:pt x="2985258" y="38469"/>
                  </a:lnTo>
                  <a:lnTo>
                    <a:pt x="2946987" y="17700"/>
                  </a:lnTo>
                  <a:lnTo>
                    <a:pt x="2904692" y="4575"/>
                  </a:lnTo>
                  <a:lnTo>
                    <a:pt x="2859278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9926" y="24742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0" y="225298"/>
                  </a:moveTo>
                  <a:lnTo>
                    <a:pt x="4575" y="179883"/>
                  </a:lnTo>
                  <a:lnTo>
                    <a:pt x="17700" y="137588"/>
                  </a:lnTo>
                  <a:lnTo>
                    <a:pt x="38469" y="99317"/>
                  </a:lnTo>
                  <a:lnTo>
                    <a:pt x="65976" y="65976"/>
                  </a:lnTo>
                  <a:lnTo>
                    <a:pt x="99317" y="38469"/>
                  </a:lnTo>
                  <a:lnTo>
                    <a:pt x="137588" y="17700"/>
                  </a:lnTo>
                  <a:lnTo>
                    <a:pt x="179883" y="4575"/>
                  </a:lnTo>
                  <a:lnTo>
                    <a:pt x="225298" y="0"/>
                  </a:lnTo>
                  <a:lnTo>
                    <a:pt x="2859278" y="0"/>
                  </a:lnTo>
                  <a:lnTo>
                    <a:pt x="2904692" y="4575"/>
                  </a:lnTo>
                  <a:lnTo>
                    <a:pt x="2946987" y="17700"/>
                  </a:lnTo>
                  <a:lnTo>
                    <a:pt x="2985258" y="38469"/>
                  </a:lnTo>
                  <a:lnTo>
                    <a:pt x="3018599" y="65976"/>
                  </a:lnTo>
                  <a:lnTo>
                    <a:pt x="3046106" y="99317"/>
                  </a:lnTo>
                  <a:lnTo>
                    <a:pt x="3066875" y="137588"/>
                  </a:lnTo>
                  <a:lnTo>
                    <a:pt x="3080000" y="179883"/>
                  </a:lnTo>
                  <a:lnTo>
                    <a:pt x="3084576" y="225298"/>
                  </a:lnTo>
                  <a:lnTo>
                    <a:pt x="3084576" y="1126489"/>
                  </a:lnTo>
                  <a:lnTo>
                    <a:pt x="3080000" y="1171904"/>
                  </a:lnTo>
                  <a:lnTo>
                    <a:pt x="3066875" y="1214199"/>
                  </a:lnTo>
                  <a:lnTo>
                    <a:pt x="3046106" y="1252470"/>
                  </a:lnTo>
                  <a:lnTo>
                    <a:pt x="3018599" y="1285811"/>
                  </a:lnTo>
                  <a:lnTo>
                    <a:pt x="2985258" y="1313318"/>
                  </a:lnTo>
                  <a:lnTo>
                    <a:pt x="2946987" y="1334087"/>
                  </a:lnTo>
                  <a:lnTo>
                    <a:pt x="2904692" y="1347212"/>
                  </a:lnTo>
                  <a:lnTo>
                    <a:pt x="2859278" y="1351788"/>
                  </a:lnTo>
                  <a:lnTo>
                    <a:pt x="225298" y="1351788"/>
                  </a:lnTo>
                  <a:lnTo>
                    <a:pt x="179883" y="1347212"/>
                  </a:lnTo>
                  <a:lnTo>
                    <a:pt x="137588" y="1334087"/>
                  </a:lnTo>
                  <a:lnTo>
                    <a:pt x="99317" y="1313318"/>
                  </a:lnTo>
                  <a:lnTo>
                    <a:pt x="65976" y="1285811"/>
                  </a:lnTo>
                  <a:lnTo>
                    <a:pt x="38469" y="1252470"/>
                  </a:lnTo>
                  <a:lnTo>
                    <a:pt x="17700" y="1214199"/>
                  </a:lnTo>
                  <a:lnTo>
                    <a:pt x="4575" y="1171904"/>
                  </a:lnTo>
                  <a:lnTo>
                    <a:pt x="0" y="1126489"/>
                  </a:lnTo>
                  <a:lnTo>
                    <a:pt x="0" y="22529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40090" y="2793872"/>
            <a:ext cx="1986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sz="2400" b="1" spc="-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Anal</a:t>
            </a:r>
            <a:r>
              <a:rPr sz="2400" b="1" spc="-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71725" y="4407789"/>
            <a:ext cx="3103880" cy="1370965"/>
            <a:chOff x="2371725" y="4407789"/>
            <a:chExt cx="3103880" cy="1370965"/>
          </a:xfrm>
        </p:grpSpPr>
        <p:sp>
          <p:nvSpPr>
            <p:cNvPr id="16" name="object 16"/>
            <p:cNvSpPr/>
            <p:nvPr/>
          </p:nvSpPr>
          <p:spPr>
            <a:xfrm>
              <a:off x="2381250" y="44173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2859278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8"/>
                  </a:lnTo>
                  <a:lnTo>
                    <a:pt x="0" y="1126490"/>
                  </a:lnTo>
                  <a:lnTo>
                    <a:pt x="4575" y="1171893"/>
                  </a:lnTo>
                  <a:lnTo>
                    <a:pt x="17700" y="1214183"/>
                  </a:lnTo>
                  <a:lnTo>
                    <a:pt x="38469" y="1252453"/>
                  </a:lnTo>
                  <a:lnTo>
                    <a:pt x="65976" y="1285797"/>
                  </a:lnTo>
                  <a:lnTo>
                    <a:pt x="99317" y="1313308"/>
                  </a:lnTo>
                  <a:lnTo>
                    <a:pt x="137588" y="1334082"/>
                  </a:lnTo>
                  <a:lnTo>
                    <a:pt x="179883" y="1347210"/>
                  </a:lnTo>
                  <a:lnTo>
                    <a:pt x="225298" y="1351788"/>
                  </a:lnTo>
                  <a:lnTo>
                    <a:pt x="2859278" y="1351788"/>
                  </a:lnTo>
                  <a:lnTo>
                    <a:pt x="2904692" y="1347210"/>
                  </a:lnTo>
                  <a:lnTo>
                    <a:pt x="2946987" y="1334082"/>
                  </a:lnTo>
                  <a:lnTo>
                    <a:pt x="2985258" y="1313308"/>
                  </a:lnTo>
                  <a:lnTo>
                    <a:pt x="3018599" y="1285797"/>
                  </a:lnTo>
                  <a:lnTo>
                    <a:pt x="3046106" y="1252453"/>
                  </a:lnTo>
                  <a:lnTo>
                    <a:pt x="3066875" y="1214183"/>
                  </a:lnTo>
                  <a:lnTo>
                    <a:pt x="3080000" y="1171893"/>
                  </a:lnTo>
                  <a:lnTo>
                    <a:pt x="3084576" y="1126490"/>
                  </a:lnTo>
                  <a:lnTo>
                    <a:pt x="3084576" y="225298"/>
                  </a:lnTo>
                  <a:lnTo>
                    <a:pt x="3080000" y="179883"/>
                  </a:lnTo>
                  <a:lnTo>
                    <a:pt x="3066875" y="137588"/>
                  </a:lnTo>
                  <a:lnTo>
                    <a:pt x="3046106" y="99317"/>
                  </a:lnTo>
                  <a:lnTo>
                    <a:pt x="3018599" y="65976"/>
                  </a:lnTo>
                  <a:lnTo>
                    <a:pt x="2985258" y="38469"/>
                  </a:lnTo>
                  <a:lnTo>
                    <a:pt x="2946987" y="17700"/>
                  </a:lnTo>
                  <a:lnTo>
                    <a:pt x="2904692" y="4575"/>
                  </a:lnTo>
                  <a:lnTo>
                    <a:pt x="2859278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1250" y="4417314"/>
              <a:ext cx="3084830" cy="1351915"/>
            </a:xfrm>
            <a:custGeom>
              <a:avLst/>
              <a:gdLst/>
              <a:ahLst/>
              <a:cxnLst/>
              <a:rect l="l" t="t" r="r" b="b"/>
              <a:pathLst>
                <a:path w="3084829" h="1351914">
                  <a:moveTo>
                    <a:pt x="0" y="225298"/>
                  </a:moveTo>
                  <a:lnTo>
                    <a:pt x="4575" y="179883"/>
                  </a:lnTo>
                  <a:lnTo>
                    <a:pt x="17700" y="137588"/>
                  </a:lnTo>
                  <a:lnTo>
                    <a:pt x="38469" y="99317"/>
                  </a:lnTo>
                  <a:lnTo>
                    <a:pt x="65976" y="65976"/>
                  </a:lnTo>
                  <a:lnTo>
                    <a:pt x="99317" y="38469"/>
                  </a:lnTo>
                  <a:lnTo>
                    <a:pt x="137588" y="17700"/>
                  </a:lnTo>
                  <a:lnTo>
                    <a:pt x="179883" y="4575"/>
                  </a:lnTo>
                  <a:lnTo>
                    <a:pt x="225298" y="0"/>
                  </a:lnTo>
                  <a:lnTo>
                    <a:pt x="2859278" y="0"/>
                  </a:lnTo>
                  <a:lnTo>
                    <a:pt x="2904692" y="4575"/>
                  </a:lnTo>
                  <a:lnTo>
                    <a:pt x="2946987" y="17700"/>
                  </a:lnTo>
                  <a:lnTo>
                    <a:pt x="2985258" y="38469"/>
                  </a:lnTo>
                  <a:lnTo>
                    <a:pt x="3018599" y="65976"/>
                  </a:lnTo>
                  <a:lnTo>
                    <a:pt x="3046106" y="99317"/>
                  </a:lnTo>
                  <a:lnTo>
                    <a:pt x="3066875" y="137588"/>
                  </a:lnTo>
                  <a:lnTo>
                    <a:pt x="3080000" y="179883"/>
                  </a:lnTo>
                  <a:lnTo>
                    <a:pt x="3084576" y="225298"/>
                  </a:lnTo>
                  <a:lnTo>
                    <a:pt x="3084576" y="1126490"/>
                  </a:lnTo>
                  <a:lnTo>
                    <a:pt x="3080000" y="1171893"/>
                  </a:lnTo>
                  <a:lnTo>
                    <a:pt x="3066875" y="1214183"/>
                  </a:lnTo>
                  <a:lnTo>
                    <a:pt x="3046106" y="1252453"/>
                  </a:lnTo>
                  <a:lnTo>
                    <a:pt x="3018599" y="1285797"/>
                  </a:lnTo>
                  <a:lnTo>
                    <a:pt x="2985258" y="1313308"/>
                  </a:lnTo>
                  <a:lnTo>
                    <a:pt x="2946987" y="1334082"/>
                  </a:lnTo>
                  <a:lnTo>
                    <a:pt x="2904692" y="1347210"/>
                  </a:lnTo>
                  <a:lnTo>
                    <a:pt x="2859278" y="1351788"/>
                  </a:lnTo>
                  <a:lnTo>
                    <a:pt x="225298" y="1351788"/>
                  </a:lnTo>
                  <a:lnTo>
                    <a:pt x="179883" y="1347210"/>
                  </a:lnTo>
                  <a:lnTo>
                    <a:pt x="137588" y="1334082"/>
                  </a:lnTo>
                  <a:lnTo>
                    <a:pt x="99317" y="1313308"/>
                  </a:lnTo>
                  <a:lnTo>
                    <a:pt x="65976" y="1285797"/>
                  </a:lnTo>
                  <a:lnTo>
                    <a:pt x="38469" y="1252453"/>
                  </a:lnTo>
                  <a:lnTo>
                    <a:pt x="17700" y="1214183"/>
                  </a:lnTo>
                  <a:lnTo>
                    <a:pt x="4575" y="1171893"/>
                  </a:lnTo>
                  <a:lnTo>
                    <a:pt x="0" y="1126490"/>
                  </a:lnTo>
                  <a:lnTo>
                    <a:pt x="0" y="22529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53029" y="4738878"/>
            <a:ext cx="254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Trebuchet MS"/>
                <a:cs typeface="Trebuchet MS"/>
              </a:rPr>
              <a:t>Seasona</a:t>
            </a:r>
            <a:r>
              <a:rPr sz="2400" b="1" spc="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Anal</a:t>
            </a:r>
            <a:r>
              <a:rPr sz="2400" b="1" spc="-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b="1" spc="110" dirty="0">
                <a:solidFill>
                  <a:srgbClr val="FFFFFF"/>
                </a:solidFill>
                <a:latin typeface="Trebuchet MS"/>
                <a:cs typeface="Trebuchet MS"/>
              </a:rPr>
              <a:t>sis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28384" y="4407789"/>
            <a:ext cx="3735070" cy="1370965"/>
            <a:chOff x="6128384" y="4407789"/>
            <a:chExt cx="3735070" cy="1370965"/>
          </a:xfrm>
        </p:grpSpPr>
        <p:sp>
          <p:nvSpPr>
            <p:cNvPr id="20" name="object 20"/>
            <p:cNvSpPr/>
            <p:nvPr/>
          </p:nvSpPr>
          <p:spPr>
            <a:xfrm>
              <a:off x="6137909" y="4417314"/>
              <a:ext cx="3716020" cy="1351915"/>
            </a:xfrm>
            <a:custGeom>
              <a:avLst/>
              <a:gdLst/>
              <a:ahLst/>
              <a:cxnLst/>
              <a:rect l="l" t="t" r="r" b="b"/>
              <a:pathLst>
                <a:path w="3716020" h="1351914">
                  <a:moveTo>
                    <a:pt x="3490214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8"/>
                  </a:lnTo>
                  <a:lnTo>
                    <a:pt x="0" y="1126490"/>
                  </a:lnTo>
                  <a:lnTo>
                    <a:pt x="4575" y="1171893"/>
                  </a:lnTo>
                  <a:lnTo>
                    <a:pt x="17700" y="1214183"/>
                  </a:lnTo>
                  <a:lnTo>
                    <a:pt x="38469" y="1252453"/>
                  </a:lnTo>
                  <a:lnTo>
                    <a:pt x="65976" y="1285797"/>
                  </a:lnTo>
                  <a:lnTo>
                    <a:pt x="99317" y="1313308"/>
                  </a:lnTo>
                  <a:lnTo>
                    <a:pt x="137588" y="1334082"/>
                  </a:lnTo>
                  <a:lnTo>
                    <a:pt x="179883" y="1347210"/>
                  </a:lnTo>
                  <a:lnTo>
                    <a:pt x="225298" y="1351788"/>
                  </a:lnTo>
                  <a:lnTo>
                    <a:pt x="3490214" y="1351788"/>
                  </a:lnTo>
                  <a:lnTo>
                    <a:pt x="3535628" y="1347210"/>
                  </a:lnTo>
                  <a:lnTo>
                    <a:pt x="3577923" y="1334082"/>
                  </a:lnTo>
                  <a:lnTo>
                    <a:pt x="3616194" y="1313308"/>
                  </a:lnTo>
                  <a:lnTo>
                    <a:pt x="3649535" y="1285797"/>
                  </a:lnTo>
                  <a:lnTo>
                    <a:pt x="3677042" y="1252453"/>
                  </a:lnTo>
                  <a:lnTo>
                    <a:pt x="3697811" y="1214183"/>
                  </a:lnTo>
                  <a:lnTo>
                    <a:pt x="3710936" y="1171893"/>
                  </a:lnTo>
                  <a:lnTo>
                    <a:pt x="3715512" y="1126490"/>
                  </a:lnTo>
                  <a:lnTo>
                    <a:pt x="3715512" y="225298"/>
                  </a:lnTo>
                  <a:lnTo>
                    <a:pt x="3710936" y="179883"/>
                  </a:lnTo>
                  <a:lnTo>
                    <a:pt x="3697811" y="137588"/>
                  </a:lnTo>
                  <a:lnTo>
                    <a:pt x="3677042" y="99317"/>
                  </a:lnTo>
                  <a:lnTo>
                    <a:pt x="3649535" y="65976"/>
                  </a:lnTo>
                  <a:lnTo>
                    <a:pt x="3616194" y="38469"/>
                  </a:lnTo>
                  <a:lnTo>
                    <a:pt x="3577923" y="17700"/>
                  </a:lnTo>
                  <a:lnTo>
                    <a:pt x="3535628" y="4575"/>
                  </a:lnTo>
                  <a:lnTo>
                    <a:pt x="3490214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37909" y="4417314"/>
              <a:ext cx="3716020" cy="1351915"/>
            </a:xfrm>
            <a:custGeom>
              <a:avLst/>
              <a:gdLst/>
              <a:ahLst/>
              <a:cxnLst/>
              <a:rect l="l" t="t" r="r" b="b"/>
              <a:pathLst>
                <a:path w="3716020" h="1351914">
                  <a:moveTo>
                    <a:pt x="0" y="225298"/>
                  </a:moveTo>
                  <a:lnTo>
                    <a:pt x="4575" y="179883"/>
                  </a:lnTo>
                  <a:lnTo>
                    <a:pt x="17700" y="137588"/>
                  </a:lnTo>
                  <a:lnTo>
                    <a:pt x="38469" y="99317"/>
                  </a:lnTo>
                  <a:lnTo>
                    <a:pt x="65976" y="65976"/>
                  </a:lnTo>
                  <a:lnTo>
                    <a:pt x="99317" y="38469"/>
                  </a:lnTo>
                  <a:lnTo>
                    <a:pt x="137588" y="17700"/>
                  </a:lnTo>
                  <a:lnTo>
                    <a:pt x="179883" y="4575"/>
                  </a:lnTo>
                  <a:lnTo>
                    <a:pt x="225298" y="0"/>
                  </a:lnTo>
                  <a:lnTo>
                    <a:pt x="3490214" y="0"/>
                  </a:lnTo>
                  <a:lnTo>
                    <a:pt x="3535628" y="4575"/>
                  </a:lnTo>
                  <a:lnTo>
                    <a:pt x="3577923" y="17700"/>
                  </a:lnTo>
                  <a:lnTo>
                    <a:pt x="3616194" y="38469"/>
                  </a:lnTo>
                  <a:lnTo>
                    <a:pt x="3649535" y="65976"/>
                  </a:lnTo>
                  <a:lnTo>
                    <a:pt x="3677042" y="99317"/>
                  </a:lnTo>
                  <a:lnTo>
                    <a:pt x="3697811" y="137588"/>
                  </a:lnTo>
                  <a:lnTo>
                    <a:pt x="3710936" y="179883"/>
                  </a:lnTo>
                  <a:lnTo>
                    <a:pt x="3715512" y="225298"/>
                  </a:lnTo>
                  <a:lnTo>
                    <a:pt x="3715512" y="1126490"/>
                  </a:lnTo>
                  <a:lnTo>
                    <a:pt x="3710936" y="1171893"/>
                  </a:lnTo>
                  <a:lnTo>
                    <a:pt x="3697811" y="1214183"/>
                  </a:lnTo>
                  <a:lnTo>
                    <a:pt x="3677042" y="1252453"/>
                  </a:lnTo>
                  <a:lnTo>
                    <a:pt x="3649535" y="1285797"/>
                  </a:lnTo>
                  <a:lnTo>
                    <a:pt x="3616194" y="1313308"/>
                  </a:lnTo>
                  <a:lnTo>
                    <a:pt x="3577923" y="1334082"/>
                  </a:lnTo>
                  <a:lnTo>
                    <a:pt x="3535628" y="1347210"/>
                  </a:lnTo>
                  <a:lnTo>
                    <a:pt x="3490214" y="1351788"/>
                  </a:lnTo>
                  <a:lnTo>
                    <a:pt x="225298" y="1351788"/>
                  </a:lnTo>
                  <a:lnTo>
                    <a:pt x="179883" y="1347210"/>
                  </a:lnTo>
                  <a:lnTo>
                    <a:pt x="137588" y="1334082"/>
                  </a:lnTo>
                  <a:lnTo>
                    <a:pt x="99317" y="1313308"/>
                  </a:lnTo>
                  <a:lnTo>
                    <a:pt x="65976" y="1285797"/>
                  </a:lnTo>
                  <a:lnTo>
                    <a:pt x="38469" y="1252453"/>
                  </a:lnTo>
                  <a:lnTo>
                    <a:pt x="17700" y="1214183"/>
                  </a:lnTo>
                  <a:lnTo>
                    <a:pt x="4575" y="1171893"/>
                  </a:lnTo>
                  <a:lnTo>
                    <a:pt x="0" y="1126490"/>
                  </a:lnTo>
                  <a:lnTo>
                    <a:pt x="0" y="225298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92621" y="4555312"/>
            <a:ext cx="300482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ruit</a:t>
            </a:r>
            <a:r>
              <a:rPr sz="2400" b="1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400" b="1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400" b="1" spc="-40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-15" dirty="0">
                <a:solidFill>
                  <a:srgbClr val="FFFFFF"/>
                </a:solidFill>
                <a:latin typeface="Trebuchet MS"/>
                <a:cs typeface="Trebuchet MS"/>
              </a:rPr>
              <a:t>bl</a:t>
            </a: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20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2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25" dirty="0"/>
              <a:t>D</a:t>
            </a:r>
            <a:r>
              <a:rPr sz="4400" spc="-10" dirty="0"/>
              <a:t>a</a:t>
            </a:r>
            <a:r>
              <a:rPr sz="4400" spc="-170" dirty="0"/>
              <a:t>t</a:t>
            </a:r>
            <a:r>
              <a:rPr sz="4400" spc="-225" dirty="0"/>
              <a:t>a</a:t>
            </a:r>
            <a:r>
              <a:rPr sz="4400" spc="-480" dirty="0"/>
              <a:t> </a:t>
            </a:r>
            <a:r>
              <a:rPr sz="4400" spc="-200" dirty="0"/>
              <a:t>Explo</a:t>
            </a:r>
            <a:r>
              <a:rPr sz="4400" spc="-254" dirty="0"/>
              <a:t>r</a:t>
            </a:r>
            <a:r>
              <a:rPr sz="4400" spc="-135" dirty="0"/>
              <a:t>a</a:t>
            </a:r>
            <a:r>
              <a:rPr sz="4400" spc="-150" dirty="0"/>
              <a:t>tions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9823" y="1642872"/>
            <a:ext cx="1478279" cy="611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1983" y="1607819"/>
            <a:ext cx="1632203" cy="6949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200" y="1632204"/>
            <a:ext cx="6329680" cy="64643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1440" marR="330835">
              <a:lnSpc>
                <a:spcPct val="100000"/>
              </a:lnSpc>
              <a:spcBef>
                <a:spcPts val="220"/>
              </a:spcBef>
            </a:pPr>
            <a:r>
              <a:rPr sz="1800" spc="-95" dirty="0">
                <a:latin typeface="Trebuchet MS"/>
                <a:cs typeface="Trebuchet MS"/>
              </a:rPr>
              <a:t>T</a:t>
            </a:r>
            <a:r>
              <a:rPr sz="1800" spc="-80" dirty="0">
                <a:latin typeface="Trebuchet MS"/>
                <a:cs typeface="Trebuchet MS"/>
              </a:rPr>
              <a:t>h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5" dirty="0">
                <a:latin typeface="Trebuchet MS"/>
                <a:cs typeface="Trebuchet MS"/>
              </a:rPr>
              <a:t>se</a:t>
            </a:r>
            <a:r>
              <a:rPr sz="1800" spc="-135" dirty="0">
                <a:latin typeface="Trebuchet MS"/>
                <a:cs typeface="Trebuchet MS"/>
              </a:rPr>
              <a:t>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30" dirty="0">
                <a:latin typeface="Trebuchet MS"/>
                <a:cs typeface="Trebuchet MS"/>
              </a:rPr>
              <a:t>si</a:t>
            </a:r>
            <a:r>
              <a:rPr sz="1800" spc="13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161</a:t>
            </a:r>
            <a:r>
              <a:rPr sz="1800" spc="15" dirty="0">
                <a:latin typeface="Trebuchet MS"/>
                <a:cs typeface="Trebuchet MS"/>
              </a:rPr>
              <a:t>7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w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8</a:t>
            </a:r>
            <a:r>
              <a:rPr sz="1800" spc="15" dirty="0">
                <a:latin typeface="Trebuchet MS"/>
                <a:cs typeface="Trebuchet MS"/>
              </a:rPr>
              <a:t>0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olu</a:t>
            </a:r>
            <a:r>
              <a:rPr sz="1800" spc="30" dirty="0">
                <a:latin typeface="Trebuchet MS"/>
                <a:cs typeface="Trebuchet MS"/>
              </a:rPr>
              <a:t>m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12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</a:t>
            </a:r>
            <a:r>
              <a:rPr sz="1800" spc="15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v</a:t>
            </a:r>
            <a:r>
              <a:rPr sz="1800" spc="-50" dirty="0">
                <a:latin typeface="Trebuchet MS"/>
                <a:cs typeface="Trebuchet MS"/>
              </a:rPr>
              <a:t>eri</a:t>
            </a:r>
            <a:r>
              <a:rPr sz="1800" spc="-60" dirty="0">
                <a:latin typeface="Trebuchet MS"/>
                <a:cs typeface="Trebuchet MS"/>
              </a:rPr>
              <a:t>n</a:t>
            </a:r>
            <a:r>
              <a:rPr sz="1800" spc="-25" dirty="0">
                <a:latin typeface="Trebuchet MS"/>
                <a:cs typeface="Trebuchet MS"/>
              </a:rPr>
              <a:t>g  </a:t>
            </a:r>
            <a:r>
              <a:rPr sz="1800" spc="-30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155" dirty="0">
                <a:latin typeface="Trebuchet MS"/>
                <a:cs typeface="Trebuchet MS"/>
              </a:rPr>
              <a:t>f</a:t>
            </a:r>
            <a:r>
              <a:rPr sz="1800" spc="-40" dirty="0">
                <a:latin typeface="Trebuchet MS"/>
                <a:cs typeface="Trebuchet MS"/>
              </a:rPr>
              <a:t>or</a:t>
            </a:r>
            <a:r>
              <a:rPr sz="1800" spc="-35" dirty="0">
                <a:latin typeface="Trebuchet MS"/>
                <a:cs typeface="Trebuchet MS"/>
              </a:rPr>
              <a:t>ma</a:t>
            </a:r>
            <a:r>
              <a:rPr sz="1800" spc="-30" dirty="0">
                <a:latin typeface="Trebuchet MS"/>
                <a:cs typeface="Trebuchet MS"/>
              </a:rPr>
              <a:t>t</a:t>
            </a:r>
            <a:r>
              <a:rPr sz="1800" spc="-2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</a:t>
            </a:r>
            <a:r>
              <a:rPr sz="1800" spc="-145" dirty="0">
                <a:latin typeface="Trebuchet MS"/>
                <a:cs typeface="Trebuchet MS"/>
              </a:rPr>
              <a:t>r</a:t>
            </a:r>
            <a:r>
              <a:rPr sz="1800" spc="30" dirty="0">
                <a:latin typeface="Trebuchet MS"/>
                <a:cs typeface="Trebuchet MS"/>
              </a:rPr>
              <a:t>om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2</a:t>
            </a:r>
            <a:r>
              <a:rPr sz="1800" spc="15" dirty="0">
                <a:latin typeface="Trebuchet MS"/>
                <a:cs typeface="Trebuchet MS"/>
              </a:rPr>
              <a:t>0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55" dirty="0">
                <a:latin typeface="Trebuchet MS"/>
                <a:cs typeface="Trebuchet MS"/>
              </a:rPr>
              <a:t>es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nd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31</a:t>
            </a:r>
            <a:r>
              <a:rPr sz="1800" spc="15" dirty="0">
                <a:latin typeface="Trebuchet MS"/>
                <a:cs typeface="Trebuchet MS"/>
              </a:rPr>
              <a:t>1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di</a:t>
            </a:r>
            <a:r>
              <a:rPr sz="1800" spc="15" dirty="0">
                <a:latin typeface="Trebuchet MS"/>
                <a:cs typeface="Trebuchet MS"/>
              </a:rPr>
              <a:t>s</a:t>
            </a:r>
            <a:r>
              <a:rPr sz="1800" spc="-65" dirty="0">
                <a:latin typeface="Trebuchet MS"/>
                <a:cs typeface="Trebuchet MS"/>
              </a:rPr>
              <a:t>tri</a:t>
            </a:r>
            <a:r>
              <a:rPr sz="1800" spc="-85" dirty="0">
                <a:latin typeface="Trebuchet MS"/>
                <a:cs typeface="Trebuchet MS"/>
              </a:rPr>
              <a:t>c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12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055" y="2602992"/>
            <a:ext cx="6329680" cy="64643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dataset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spans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from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1966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to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2017,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providing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total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52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85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ear</a:t>
            </a:r>
            <a:r>
              <a:rPr sz="1800" spc="145" dirty="0">
                <a:latin typeface="Trebuchet MS"/>
                <a:cs typeface="Trebuchet MS"/>
              </a:rPr>
              <a:t>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-75" dirty="0">
                <a:latin typeface="Trebuchet MS"/>
                <a:cs typeface="Trebuchet MS"/>
              </a:rPr>
              <a:t>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1983" y="2502407"/>
            <a:ext cx="2891028" cy="6964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200" y="3563111"/>
            <a:ext cx="6388735" cy="203200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800" spc="-75" dirty="0">
                <a:latin typeface="Trebuchet MS"/>
                <a:cs typeface="Trebuchet MS"/>
              </a:rPr>
              <a:t>There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are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29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crop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columns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dataset,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including:</a:t>
            </a:r>
            <a:endParaRPr sz="1800">
              <a:latin typeface="Trebuchet MS"/>
              <a:cs typeface="Trebuchet MS"/>
            </a:endParaRPr>
          </a:p>
          <a:p>
            <a:pPr marL="91440" marR="161925">
              <a:lnSpc>
                <a:spcPct val="100000"/>
              </a:lnSpc>
            </a:pPr>
            <a:r>
              <a:rPr sz="1800" spc="-45" dirty="0">
                <a:latin typeface="Trebuchet MS"/>
                <a:cs typeface="Trebuchet MS"/>
              </a:rPr>
              <a:t>Rice, </a:t>
            </a:r>
            <a:r>
              <a:rPr sz="1800" spc="-40" dirty="0">
                <a:latin typeface="Trebuchet MS"/>
                <a:cs typeface="Trebuchet MS"/>
              </a:rPr>
              <a:t>Wheat, </a:t>
            </a:r>
            <a:r>
              <a:rPr sz="1800" spc="-55" dirty="0">
                <a:latin typeface="Trebuchet MS"/>
                <a:cs typeface="Trebuchet MS"/>
              </a:rPr>
              <a:t>Kharif </a:t>
            </a:r>
            <a:r>
              <a:rPr sz="1800" spc="-10" dirty="0">
                <a:latin typeface="Trebuchet MS"/>
                <a:cs typeface="Trebuchet MS"/>
              </a:rPr>
              <a:t>Sorghum, </a:t>
            </a:r>
            <a:r>
              <a:rPr sz="1800" spc="-5" dirty="0">
                <a:latin typeface="Trebuchet MS"/>
                <a:cs typeface="Trebuchet MS"/>
              </a:rPr>
              <a:t>Rabi </a:t>
            </a:r>
            <a:r>
              <a:rPr sz="1800" spc="-10" dirty="0">
                <a:latin typeface="Trebuchet MS"/>
                <a:cs typeface="Trebuchet MS"/>
              </a:rPr>
              <a:t>Sorghum, Sorghum, </a:t>
            </a:r>
            <a:r>
              <a:rPr sz="1800" spc="-45" dirty="0">
                <a:latin typeface="Trebuchet MS"/>
                <a:cs typeface="Trebuchet MS"/>
              </a:rPr>
              <a:t>Pearl 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M</a:t>
            </a:r>
            <a:r>
              <a:rPr sz="1800" spc="-90" dirty="0">
                <a:latin typeface="Trebuchet MS"/>
                <a:cs typeface="Trebuchet MS"/>
              </a:rPr>
              <a:t>illet,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M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60" dirty="0">
                <a:latin typeface="Trebuchet MS"/>
                <a:cs typeface="Trebuchet MS"/>
              </a:rPr>
              <a:t>i</a:t>
            </a:r>
            <a:r>
              <a:rPr sz="1800" spc="-114" dirty="0">
                <a:latin typeface="Trebuchet MS"/>
                <a:cs typeface="Trebuchet MS"/>
              </a:rPr>
              <a:t>z</a:t>
            </a:r>
            <a:r>
              <a:rPr sz="1800" spc="-95" dirty="0">
                <a:latin typeface="Trebuchet MS"/>
                <a:cs typeface="Trebuchet MS"/>
              </a:rPr>
              <a:t>e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Fi</a:t>
            </a:r>
            <a:r>
              <a:rPr sz="1800" spc="-45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ge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M</a:t>
            </a:r>
            <a:r>
              <a:rPr sz="1800" spc="-90" dirty="0">
                <a:latin typeface="Trebuchet MS"/>
                <a:cs typeface="Trebuchet MS"/>
              </a:rPr>
              <a:t>illet,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Ba</a:t>
            </a:r>
            <a:r>
              <a:rPr sz="1800" spc="-70" dirty="0">
                <a:latin typeface="Trebuchet MS"/>
                <a:cs typeface="Trebuchet MS"/>
              </a:rPr>
              <a:t>rle</a:t>
            </a:r>
            <a:r>
              <a:rPr sz="1800" spc="-204" dirty="0">
                <a:latin typeface="Trebuchet MS"/>
                <a:cs typeface="Trebuchet MS"/>
              </a:rPr>
              <a:t>y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</a:t>
            </a:r>
            <a:r>
              <a:rPr sz="1800" spc="90" dirty="0">
                <a:latin typeface="Trebuchet MS"/>
                <a:cs typeface="Trebuchet MS"/>
              </a:rPr>
              <a:t>h</a:t>
            </a:r>
            <a:r>
              <a:rPr sz="1800" spc="-15" dirty="0">
                <a:latin typeface="Trebuchet MS"/>
                <a:cs typeface="Trebuchet MS"/>
              </a:rPr>
              <a:t>ickpe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</a:t>
            </a:r>
            <a:r>
              <a:rPr sz="1800" spc="-25" dirty="0">
                <a:latin typeface="Trebuchet MS"/>
                <a:cs typeface="Trebuchet MS"/>
              </a:rPr>
              <a:t>igeon</a:t>
            </a:r>
            <a:r>
              <a:rPr sz="1800" spc="-15" dirty="0">
                <a:latin typeface="Trebuchet MS"/>
                <a:cs typeface="Trebuchet MS"/>
              </a:rPr>
              <a:t>pe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M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30" dirty="0">
                <a:latin typeface="Trebuchet MS"/>
                <a:cs typeface="Trebuchet MS"/>
              </a:rPr>
              <a:t>or  </a:t>
            </a:r>
            <a:r>
              <a:rPr sz="1800" spc="-20" dirty="0">
                <a:latin typeface="Trebuchet MS"/>
                <a:cs typeface="Trebuchet MS"/>
              </a:rPr>
              <a:t>P</a:t>
            </a:r>
            <a:r>
              <a:rPr sz="1800" spc="45" dirty="0">
                <a:latin typeface="Trebuchet MS"/>
                <a:cs typeface="Trebuchet MS"/>
              </a:rPr>
              <a:t>ulse</a:t>
            </a:r>
            <a:r>
              <a:rPr sz="1800" spc="20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G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30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nd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ut,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Ses</a:t>
            </a:r>
            <a:r>
              <a:rPr sz="1800" spc="8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mum</a:t>
            </a:r>
            <a:r>
              <a:rPr sz="1800" spc="-10" dirty="0">
                <a:latin typeface="Trebuchet MS"/>
                <a:cs typeface="Trebuchet MS"/>
              </a:rPr>
              <a:t>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30" dirty="0">
                <a:latin typeface="Trebuchet MS"/>
                <a:cs typeface="Trebuchet MS"/>
              </a:rPr>
              <a:t>apes</a:t>
            </a:r>
            <a:r>
              <a:rPr sz="1800" spc="-20" dirty="0">
                <a:latin typeface="Trebuchet MS"/>
                <a:cs typeface="Trebuchet MS"/>
              </a:rPr>
              <a:t>eed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150" dirty="0">
                <a:latin typeface="Trebuchet MS"/>
                <a:cs typeface="Trebuchet MS"/>
              </a:rPr>
              <a:t>M</a:t>
            </a:r>
            <a:r>
              <a:rPr sz="1800" spc="95" dirty="0">
                <a:latin typeface="Trebuchet MS"/>
                <a:cs typeface="Trebuchet MS"/>
              </a:rPr>
              <a:t>u</a:t>
            </a:r>
            <a:r>
              <a:rPr sz="1800" spc="60" dirty="0">
                <a:latin typeface="Trebuchet MS"/>
                <a:cs typeface="Trebuchet MS"/>
              </a:rPr>
              <a:t>s</a:t>
            </a:r>
            <a:r>
              <a:rPr sz="1800" spc="-155" dirty="0">
                <a:latin typeface="Trebuchet MS"/>
                <a:cs typeface="Trebuchet MS"/>
              </a:rPr>
              <a:t>t</a:t>
            </a:r>
            <a:r>
              <a:rPr sz="1800" spc="-55" dirty="0">
                <a:latin typeface="Trebuchet MS"/>
                <a:cs typeface="Trebuchet MS"/>
              </a:rPr>
              <a:t>a</a:t>
            </a:r>
            <a:r>
              <a:rPr sz="1800" spc="-60" dirty="0">
                <a:latin typeface="Trebuchet MS"/>
                <a:cs typeface="Trebuchet MS"/>
              </a:rPr>
              <a:t>rd,  </a:t>
            </a:r>
            <a:r>
              <a:rPr sz="1800" spc="-65" dirty="0">
                <a:latin typeface="Trebuchet MS"/>
                <a:cs typeface="Trebuchet MS"/>
              </a:rPr>
              <a:t>Safflower, </a:t>
            </a:r>
            <a:r>
              <a:rPr sz="1800" spc="-30" dirty="0">
                <a:latin typeface="Trebuchet MS"/>
                <a:cs typeface="Trebuchet MS"/>
              </a:rPr>
              <a:t>Castor, </a:t>
            </a:r>
            <a:r>
              <a:rPr sz="1800" spc="-20" dirty="0">
                <a:latin typeface="Trebuchet MS"/>
                <a:cs typeface="Trebuchet MS"/>
              </a:rPr>
              <a:t>Linseed, </a:t>
            </a:r>
            <a:r>
              <a:rPr sz="1800" spc="-50" dirty="0">
                <a:latin typeface="Trebuchet MS"/>
                <a:cs typeface="Trebuchet MS"/>
              </a:rPr>
              <a:t>Sunflower, </a:t>
            </a:r>
            <a:r>
              <a:rPr sz="1800" spc="-10" dirty="0">
                <a:latin typeface="Trebuchet MS"/>
                <a:cs typeface="Trebuchet MS"/>
              </a:rPr>
              <a:t>Soybean, </a:t>
            </a:r>
            <a:r>
              <a:rPr sz="1800" dirty="0">
                <a:latin typeface="Trebuchet MS"/>
                <a:cs typeface="Trebuchet MS"/>
              </a:rPr>
              <a:t>Oilseeds,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Sugarcane, </a:t>
            </a:r>
            <a:r>
              <a:rPr sz="1800" spc="-30" dirty="0">
                <a:latin typeface="Trebuchet MS"/>
                <a:cs typeface="Trebuchet MS"/>
              </a:rPr>
              <a:t>Cotton, </a:t>
            </a:r>
            <a:r>
              <a:rPr sz="1800" spc="-50" dirty="0">
                <a:latin typeface="Trebuchet MS"/>
                <a:cs typeface="Trebuchet MS"/>
              </a:rPr>
              <a:t>Fruits, </a:t>
            </a:r>
            <a:r>
              <a:rPr sz="1800" spc="-45" dirty="0">
                <a:latin typeface="Trebuchet MS"/>
                <a:cs typeface="Trebuchet MS"/>
              </a:rPr>
              <a:t>Vegetables, </a:t>
            </a:r>
            <a:r>
              <a:rPr sz="1800" spc="-35" dirty="0">
                <a:latin typeface="Trebuchet MS"/>
                <a:cs typeface="Trebuchet MS"/>
              </a:rPr>
              <a:t>Fruits </a:t>
            </a:r>
            <a:r>
              <a:rPr sz="1800" spc="5" dirty="0">
                <a:latin typeface="Trebuchet MS"/>
                <a:cs typeface="Trebuchet MS"/>
              </a:rPr>
              <a:t>and </a:t>
            </a:r>
            <a:r>
              <a:rPr sz="1800" spc="-45" dirty="0">
                <a:latin typeface="Trebuchet MS"/>
                <a:cs typeface="Trebuchet MS"/>
              </a:rPr>
              <a:t>Vegetables,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</a:t>
            </a:r>
            <a:r>
              <a:rPr sz="1800" spc="-6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25" dirty="0">
                <a:latin typeface="Trebuchet MS"/>
                <a:cs typeface="Trebuchet MS"/>
              </a:rPr>
              <a:t>s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On</a:t>
            </a:r>
            <a:r>
              <a:rPr sz="1800" spc="-20" dirty="0">
                <a:latin typeface="Trebuchet MS"/>
                <a:cs typeface="Trebuchet MS"/>
              </a:rPr>
              <a:t>i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150" dirty="0">
                <a:latin typeface="Trebuchet MS"/>
                <a:cs typeface="Trebuchet MS"/>
              </a:rPr>
              <a:t>,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od</a:t>
            </a:r>
            <a:r>
              <a:rPr sz="1800" spc="-15" dirty="0">
                <a:latin typeface="Trebuchet MS"/>
                <a:cs typeface="Trebuchet MS"/>
              </a:rPr>
              <a:t>de</a:t>
            </a:r>
            <a:r>
              <a:rPr sz="1800" spc="-245" dirty="0">
                <a:latin typeface="Trebuchet MS"/>
                <a:cs typeface="Trebuchet MS"/>
              </a:rPr>
              <a:t>r</a:t>
            </a:r>
            <a:r>
              <a:rPr sz="1800" spc="-15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9471" y="3447285"/>
            <a:ext cx="1060703" cy="3410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9143" y="3528059"/>
            <a:ext cx="984503" cy="3186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7" y="454151"/>
            <a:ext cx="11120755" cy="149225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75"/>
              </a:spcBef>
            </a:pPr>
            <a:r>
              <a:rPr sz="6000" spc="-270" dirty="0"/>
              <a:t>Major</a:t>
            </a:r>
            <a:r>
              <a:rPr sz="6000" spc="-650" dirty="0"/>
              <a:t> </a:t>
            </a:r>
            <a:r>
              <a:rPr sz="6000" spc="-75" dirty="0"/>
              <a:t>C</a:t>
            </a:r>
            <a:r>
              <a:rPr sz="6000" spc="-114" dirty="0"/>
              <a:t>r</a:t>
            </a:r>
            <a:r>
              <a:rPr sz="6000" spc="-50" dirty="0"/>
              <a:t>ops</a:t>
            </a:r>
            <a:r>
              <a:rPr sz="6000" spc="-650" dirty="0"/>
              <a:t> </a:t>
            </a:r>
            <a:r>
              <a:rPr sz="6000" spc="-225" dirty="0"/>
              <a:t>An</a:t>
            </a:r>
            <a:r>
              <a:rPr sz="6000" spc="-180" dirty="0"/>
              <a:t>a</a:t>
            </a:r>
            <a:r>
              <a:rPr sz="6000" spc="-165" dirty="0"/>
              <a:t>l</a:t>
            </a:r>
            <a:r>
              <a:rPr sz="6000" spc="-330" dirty="0"/>
              <a:t>y</a:t>
            </a:r>
            <a:r>
              <a:rPr sz="6000" spc="95" dirty="0"/>
              <a:t>sis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57427" y="2252472"/>
            <a:ext cx="11120755" cy="117665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287655">
              <a:lnSpc>
                <a:spcPts val="3030"/>
              </a:lnSpc>
              <a:spcBef>
                <a:spcPts val="210"/>
              </a:spcBef>
            </a:pPr>
            <a:r>
              <a:rPr sz="2800" spc="-60" dirty="0">
                <a:latin typeface="Trebuchet MS"/>
                <a:cs typeface="Trebuchet MS"/>
              </a:rPr>
              <a:t>Analyzing </a:t>
            </a:r>
            <a:r>
              <a:rPr sz="2800" spc="-90" dirty="0">
                <a:latin typeface="Trebuchet MS"/>
                <a:cs typeface="Trebuchet MS"/>
              </a:rPr>
              <a:t>the </a:t>
            </a:r>
            <a:r>
              <a:rPr sz="2800" spc="-35" dirty="0">
                <a:latin typeface="Trebuchet MS"/>
                <a:cs typeface="Trebuchet MS"/>
              </a:rPr>
              <a:t>trends </a:t>
            </a:r>
            <a:r>
              <a:rPr sz="2800" spc="-60" dirty="0">
                <a:latin typeface="Trebuchet MS"/>
                <a:cs typeface="Trebuchet MS"/>
              </a:rPr>
              <a:t>in </a:t>
            </a:r>
            <a:r>
              <a:rPr sz="2800" spc="-90" dirty="0">
                <a:latin typeface="Trebuchet MS"/>
                <a:cs typeface="Trebuchet MS"/>
              </a:rPr>
              <a:t>the </a:t>
            </a:r>
            <a:r>
              <a:rPr sz="2800" spc="-70" dirty="0">
                <a:latin typeface="Trebuchet MS"/>
                <a:cs typeface="Trebuchet MS"/>
              </a:rPr>
              <a:t>cultivation </a:t>
            </a:r>
            <a:r>
              <a:rPr sz="2800" spc="-80" dirty="0">
                <a:latin typeface="Trebuchet MS"/>
                <a:cs typeface="Trebuchet MS"/>
              </a:rPr>
              <a:t>of </a:t>
            </a:r>
            <a:r>
              <a:rPr sz="2800" spc="-85" dirty="0">
                <a:latin typeface="Trebuchet MS"/>
                <a:cs typeface="Trebuchet MS"/>
              </a:rPr>
              <a:t>major </a:t>
            </a:r>
            <a:r>
              <a:rPr sz="2800" spc="-20" dirty="0">
                <a:latin typeface="Trebuchet MS"/>
                <a:cs typeface="Trebuchet MS"/>
              </a:rPr>
              <a:t>crops, </a:t>
            </a:r>
            <a:r>
              <a:rPr sz="2800" spc="-30" dirty="0">
                <a:latin typeface="Trebuchet MS"/>
                <a:cs typeface="Trebuchet MS"/>
              </a:rPr>
              <a:t>including </a:t>
            </a:r>
            <a:r>
              <a:rPr sz="2800" spc="-120" dirty="0">
                <a:latin typeface="Trebuchet MS"/>
                <a:cs typeface="Trebuchet MS"/>
              </a:rPr>
              <a:t>rice, 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wheat,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and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pulses,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focusing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on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changes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in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area,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production,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and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yield.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3555491"/>
            <a:ext cx="1723644" cy="2657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5615" y="3555490"/>
            <a:ext cx="2703576" cy="3264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1028" y="3735323"/>
            <a:ext cx="4651248" cy="2577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195" dirty="0"/>
              <a:t>Major</a:t>
            </a:r>
            <a:r>
              <a:rPr sz="4400" spc="-480" dirty="0"/>
              <a:t> </a:t>
            </a:r>
            <a:r>
              <a:rPr sz="4400" spc="-55" dirty="0"/>
              <a:t>C</a:t>
            </a:r>
            <a:r>
              <a:rPr sz="4400" spc="-65" dirty="0"/>
              <a:t>r</a:t>
            </a:r>
            <a:r>
              <a:rPr sz="4400" spc="-35" dirty="0"/>
              <a:t>ops</a:t>
            </a:r>
            <a:r>
              <a:rPr sz="4400" spc="-475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6247130" cy="77724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 marR="155575">
              <a:lnSpc>
                <a:spcPts val="1730"/>
              </a:lnSpc>
              <a:spcBef>
                <a:spcPts val="275"/>
              </a:spcBef>
            </a:pPr>
            <a:r>
              <a:rPr sz="1600" spc="-65" dirty="0">
                <a:latin typeface="Trebuchet MS"/>
                <a:cs typeface="Trebuchet MS"/>
              </a:rPr>
              <a:t>The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4.54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million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hectares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allocated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to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major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crops,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with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production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output </a:t>
            </a:r>
            <a:r>
              <a:rPr sz="1600" spc="-45" dirty="0">
                <a:latin typeface="Trebuchet MS"/>
                <a:cs typeface="Trebuchet MS"/>
              </a:rPr>
              <a:t>of </a:t>
            </a:r>
            <a:r>
              <a:rPr sz="1600" spc="-30" dirty="0">
                <a:latin typeface="Trebuchet MS"/>
                <a:cs typeface="Trebuchet MS"/>
              </a:rPr>
              <a:t>7.25 million tons, signify </a:t>
            </a:r>
            <a:r>
              <a:rPr sz="1600" spc="5" dirty="0">
                <a:latin typeface="Trebuchet MS"/>
                <a:cs typeface="Trebuchet MS"/>
              </a:rPr>
              <a:t>a </a:t>
            </a:r>
            <a:r>
              <a:rPr sz="1600" spc="-25" dirty="0">
                <a:latin typeface="Trebuchet MS"/>
                <a:cs typeface="Trebuchet MS"/>
              </a:rPr>
              <a:t>strong </a:t>
            </a:r>
            <a:r>
              <a:rPr sz="1600" spc="-45" dirty="0">
                <a:latin typeface="Trebuchet MS"/>
                <a:cs typeface="Trebuchet MS"/>
              </a:rPr>
              <a:t>agricultural </a:t>
            </a:r>
            <a:r>
              <a:rPr sz="1600" spc="-30" dirty="0">
                <a:latin typeface="Trebuchet MS"/>
                <a:cs typeface="Trebuchet MS"/>
              </a:rPr>
              <a:t>output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25" dirty="0">
                <a:latin typeface="Trebuchet MS"/>
                <a:cs typeface="Trebuchet MS"/>
              </a:rPr>
              <a:t>os</a:t>
            </a:r>
            <a:r>
              <a:rPr sz="1600" spc="20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ti</a:t>
            </a:r>
            <a:r>
              <a:rPr sz="1600" spc="-120" dirty="0">
                <a:latin typeface="Trebuchet MS"/>
                <a:cs typeface="Trebuchet MS"/>
              </a:rPr>
              <a:t>v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17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g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5" dirty="0">
                <a:latin typeface="Trebuchet MS"/>
                <a:cs typeface="Trebuchet MS"/>
              </a:rPr>
              <a:t>o</a:t>
            </a:r>
            <a:r>
              <a:rPr sz="1600" spc="-35" dirty="0">
                <a:latin typeface="Trebuchet MS"/>
                <a:cs typeface="Trebuchet MS"/>
              </a:rPr>
              <a:t>w</a:t>
            </a:r>
            <a:r>
              <a:rPr sz="1600" spc="-55" dirty="0">
                <a:latin typeface="Trebuchet MS"/>
                <a:cs typeface="Trebuchet MS"/>
              </a:rPr>
              <a:t>t</a:t>
            </a:r>
            <a:r>
              <a:rPr sz="1600" spc="-70" dirty="0">
                <a:latin typeface="Trebuchet MS"/>
                <a:cs typeface="Trebuchet MS"/>
              </a:rPr>
              <a:t>h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t</a:t>
            </a:r>
            <a:r>
              <a:rPr sz="1600" spc="-135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en</a:t>
            </a:r>
            <a:r>
              <a:rPr sz="1600" spc="-5" dirty="0">
                <a:latin typeface="Trebuchet MS"/>
                <a:cs typeface="Trebuchet MS"/>
              </a:rPr>
              <a:t>d</a:t>
            </a:r>
            <a:r>
              <a:rPr sz="1600" spc="105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1364" y="2528316"/>
            <a:ext cx="2674619" cy="39197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197852" y="1516380"/>
            <a:ext cx="4625340" cy="4902708"/>
            <a:chOff x="7197852" y="1516380"/>
            <a:chExt cx="4625340" cy="4902708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7852" y="1516380"/>
              <a:ext cx="4349496" cy="9433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0096" y="2499360"/>
              <a:ext cx="2673096" cy="391972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8200" y="4611623"/>
            <a:ext cx="5012690" cy="197675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20" dirty="0">
                <a:latin typeface="Trebuchet MS"/>
                <a:cs typeface="Trebuchet MS"/>
              </a:rPr>
              <a:t>Major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C</a:t>
            </a:r>
            <a:r>
              <a:rPr sz="1600" b="1" spc="10" dirty="0">
                <a:latin typeface="Trebuchet MS"/>
                <a:cs typeface="Trebuchet MS"/>
              </a:rPr>
              <a:t>r</a:t>
            </a:r>
            <a:r>
              <a:rPr sz="1600" b="1" spc="45" dirty="0">
                <a:latin typeface="Trebuchet MS"/>
                <a:cs typeface="Trebuchet MS"/>
              </a:rPr>
              <a:t>op</a:t>
            </a:r>
            <a:r>
              <a:rPr sz="1600" b="1" spc="40" dirty="0">
                <a:latin typeface="Trebuchet MS"/>
                <a:cs typeface="Trebuchet MS"/>
              </a:rPr>
              <a:t>s</a:t>
            </a:r>
            <a:r>
              <a:rPr sz="1600" b="1" spc="-16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Y</a:t>
            </a:r>
            <a:r>
              <a:rPr sz="1600" b="1" spc="-35" dirty="0">
                <a:latin typeface="Trebuchet MS"/>
                <a:cs typeface="Trebuchet MS"/>
              </a:rPr>
              <a:t>i</a:t>
            </a:r>
            <a:r>
              <a:rPr sz="1600" b="1" spc="-50" dirty="0">
                <a:latin typeface="Trebuchet MS"/>
                <a:cs typeface="Trebuchet MS"/>
              </a:rPr>
              <a:t>e</a:t>
            </a:r>
            <a:r>
              <a:rPr sz="1600" b="1" spc="-35" dirty="0">
                <a:latin typeface="Trebuchet MS"/>
                <a:cs typeface="Trebuchet MS"/>
              </a:rPr>
              <a:t>ld:</a:t>
            </a:r>
            <a:endParaRPr sz="1600">
              <a:latin typeface="Trebuchet MS"/>
              <a:cs typeface="Trebuchet MS"/>
            </a:endParaRPr>
          </a:p>
          <a:p>
            <a:pPr marL="320040" marR="182880" indent="-229235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1600" spc="35" dirty="0">
                <a:latin typeface="Trebuchet MS"/>
                <a:cs typeface="Trebuchet MS"/>
              </a:rPr>
              <a:t>R</a:t>
            </a:r>
            <a:r>
              <a:rPr sz="1600" spc="-35" dirty="0">
                <a:latin typeface="Trebuchet MS"/>
                <a:cs typeface="Trebuchet MS"/>
              </a:rPr>
              <a:t>e</a:t>
            </a:r>
            <a:r>
              <a:rPr sz="1600" spc="-50" dirty="0">
                <a:latin typeface="Trebuchet MS"/>
                <a:cs typeface="Trebuchet MS"/>
              </a:rPr>
              <a:t>g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-50" dirty="0">
                <a:latin typeface="Trebuchet MS"/>
                <a:cs typeface="Trebuchet MS"/>
              </a:rPr>
              <a:t>d</a:t>
            </a:r>
            <a:r>
              <a:rPr sz="1600" spc="-20" dirty="0">
                <a:latin typeface="Trebuchet MS"/>
                <a:cs typeface="Trebuchet MS"/>
              </a:rPr>
              <a:t>in</a:t>
            </a:r>
            <a:r>
              <a:rPr sz="1600" spc="-15" dirty="0">
                <a:latin typeface="Trebuchet MS"/>
                <a:cs typeface="Trebuchet MS"/>
              </a:rPr>
              <a:t>g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c</a:t>
            </a:r>
            <a:r>
              <a:rPr sz="1600" spc="-50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dirty="0">
                <a:latin typeface="Trebuchet MS"/>
                <a:cs typeface="Trebuchet MS"/>
              </a:rPr>
              <a:t>p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yie</a:t>
            </a:r>
            <a:r>
              <a:rPr sz="1600" spc="-45" dirty="0">
                <a:latin typeface="Trebuchet MS"/>
                <a:cs typeface="Trebuchet MS"/>
              </a:rPr>
              <a:t>l</a:t>
            </a:r>
            <a:r>
              <a:rPr sz="1600" spc="-65" dirty="0">
                <a:latin typeface="Trebuchet MS"/>
                <a:cs typeface="Trebuchet MS"/>
              </a:rPr>
              <a:t>d,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U</a:t>
            </a:r>
            <a:r>
              <a:rPr sz="1600" spc="-125" dirty="0">
                <a:latin typeface="Trebuchet MS"/>
                <a:cs typeface="Trebuchet MS"/>
              </a:rPr>
              <a:t>t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35" dirty="0">
                <a:latin typeface="Trebuchet MS"/>
                <a:cs typeface="Trebuchet MS"/>
              </a:rPr>
              <a:t>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P</a:t>
            </a:r>
            <a:r>
              <a:rPr sz="1600" spc="-145" dirty="0">
                <a:latin typeface="Trebuchet MS"/>
                <a:cs typeface="Trebuchet MS"/>
              </a:rPr>
              <a:t>r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10" dirty="0">
                <a:latin typeface="Trebuchet MS"/>
                <a:cs typeface="Trebuchet MS"/>
              </a:rPr>
              <a:t>d</a:t>
            </a:r>
            <a:r>
              <a:rPr sz="1600" spc="-10" dirty="0">
                <a:latin typeface="Trebuchet MS"/>
                <a:cs typeface="Trebuchet MS"/>
              </a:rPr>
              <a:t>esh,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Ma</a:t>
            </a:r>
            <a:r>
              <a:rPr sz="1600" spc="45" dirty="0">
                <a:latin typeface="Trebuchet MS"/>
                <a:cs typeface="Trebuchet MS"/>
              </a:rPr>
              <a:t>d</a:t>
            </a:r>
            <a:r>
              <a:rPr sz="1600" spc="-40" dirty="0">
                <a:latin typeface="Trebuchet MS"/>
                <a:cs typeface="Trebuchet MS"/>
              </a:rPr>
              <a:t>hy</a:t>
            </a:r>
            <a:r>
              <a:rPr sz="1600" spc="5" dirty="0">
                <a:latin typeface="Trebuchet MS"/>
                <a:cs typeface="Trebuchet MS"/>
              </a:rPr>
              <a:t>a  </a:t>
            </a:r>
            <a:r>
              <a:rPr sz="1600" spc="-20" dirty="0">
                <a:latin typeface="Trebuchet MS"/>
                <a:cs typeface="Trebuchet MS"/>
              </a:rPr>
              <a:t>Pradesh,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-20" dirty="0">
                <a:latin typeface="Trebuchet MS"/>
                <a:cs typeface="Trebuchet MS"/>
              </a:rPr>
              <a:t>Rajasthan </a:t>
            </a:r>
            <a:r>
              <a:rPr sz="1600" spc="-30" dirty="0">
                <a:latin typeface="Trebuchet MS"/>
                <a:cs typeface="Trebuchet MS"/>
              </a:rPr>
              <a:t>demonstrate </a:t>
            </a:r>
            <a:r>
              <a:rPr sz="1600" spc="-45" dirty="0">
                <a:latin typeface="Trebuchet MS"/>
                <a:cs typeface="Trebuchet MS"/>
              </a:rPr>
              <a:t>higher </a:t>
            </a:r>
            <a:r>
              <a:rPr sz="1600" spc="-40" dirty="0">
                <a:latin typeface="Trebuchet MS"/>
                <a:cs typeface="Trebuchet MS"/>
              </a:rPr>
              <a:t>yields,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reflecting </a:t>
            </a:r>
            <a:r>
              <a:rPr sz="1600" spc="-65" dirty="0">
                <a:latin typeface="Trebuchet MS"/>
                <a:cs typeface="Trebuchet MS"/>
              </a:rPr>
              <a:t>effective </a:t>
            </a:r>
            <a:r>
              <a:rPr sz="1600" spc="-50" dirty="0">
                <a:latin typeface="Trebuchet MS"/>
                <a:cs typeface="Trebuchet MS"/>
              </a:rPr>
              <a:t>farming </a:t>
            </a:r>
            <a:r>
              <a:rPr sz="1600" spc="-20" dirty="0">
                <a:latin typeface="Trebuchet MS"/>
                <a:cs typeface="Trebuchet MS"/>
              </a:rPr>
              <a:t>practices </a:t>
            </a:r>
            <a:r>
              <a:rPr sz="1600" spc="-35" dirty="0">
                <a:latin typeface="Trebuchet MS"/>
                <a:cs typeface="Trebuchet MS"/>
              </a:rPr>
              <a:t>or </a:t>
            </a:r>
            <a:r>
              <a:rPr sz="1600" spc="-50" dirty="0">
                <a:latin typeface="Trebuchet MS"/>
                <a:cs typeface="Trebuchet MS"/>
              </a:rPr>
              <a:t>favorable 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conditions,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while</a:t>
            </a:r>
            <a:r>
              <a:rPr sz="1600" spc="17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Chattisgarh</a:t>
            </a:r>
            <a:r>
              <a:rPr sz="1600" spc="19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exhibits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lower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yields,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pos</a:t>
            </a:r>
            <a:r>
              <a:rPr sz="1600" spc="60" dirty="0">
                <a:latin typeface="Trebuchet MS"/>
                <a:cs typeface="Trebuchet MS"/>
              </a:rPr>
              <a:t>s</a:t>
            </a:r>
            <a:r>
              <a:rPr sz="1600" spc="-25" dirty="0">
                <a:latin typeface="Trebuchet MS"/>
                <a:cs typeface="Trebuchet MS"/>
              </a:rPr>
              <a:t>i</a:t>
            </a:r>
            <a:r>
              <a:rPr sz="1600" spc="-45" dirty="0">
                <a:latin typeface="Trebuchet MS"/>
                <a:cs typeface="Trebuchet MS"/>
              </a:rPr>
              <a:t>b</a:t>
            </a:r>
            <a:r>
              <a:rPr sz="1600" spc="-60" dirty="0">
                <a:latin typeface="Trebuchet MS"/>
                <a:cs typeface="Trebuchet MS"/>
              </a:rPr>
              <a:t>l</a:t>
            </a:r>
            <a:r>
              <a:rPr sz="1600" spc="-70" dirty="0">
                <a:latin typeface="Trebuchet MS"/>
                <a:cs typeface="Trebuchet MS"/>
              </a:rPr>
              <a:t>y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indi</a:t>
            </a:r>
            <a:r>
              <a:rPr sz="1600" spc="35" dirty="0">
                <a:latin typeface="Trebuchet MS"/>
                <a:cs typeface="Trebuchet MS"/>
              </a:rPr>
              <a:t>c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tin</a:t>
            </a:r>
            <a:r>
              <a:rPr sz="1600" spc="-65" dirty="0">
                <a:latin typeface="Trebuchet MS"/>
                <a:cs typeface="Trebuchet MS"/>
              </a:rPr>
              <a:t>g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30" dirty="0">
                <a:latin typeface="Trebuchet MS"/>
                <a:cs typeface="Trebuchet MS"/>
              </a:rPr>
              <a:t>eas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imp</a:t>
            </a:r>
            <a:r>
              <a:rPr sz="1600" spc="-55" dirty="0">
                <a:latin typeface="Trebuchet MS"/>
                <a:cs typeface="Trebuchet MS"/>
              </a:rPr>
              <a:t>r</a:t>
            </a:r>
            <a:r>
              <a:rPr sz="1600" dirty="0">
                <a:latin typeface="Trebuchet MS"/>
                <a:cs typeface="Trebuchet MS"/>
              </a:rPr>
              <a:t>o</a:t>
            </a:r>
            <a:r>
              <a:rPr sz="1600" spc="-80" dirty="0">
                <a:latin typeface="Trebuchet MS"/>
                <a:cs typeface="Trebuchet MS"/>
              </a:rPr>
              <a:t>v</a:t>
            </a:r>
            <a:r>
              <a:rPr sz="1600" dirty="0">
                <a:latin typeface="Trebuchet MS"/>
                <a:cs typeface="Trebuchet MS"/>
              </a:rPr>
              <a:t>e</a:t>
            </a:r>
            <a:r>
              <a:rPr sz="1600" spc="-10" dirty="0">
                <a:latin typeface="Trebuchet MS"/>
                <a:cs typeface="Trebuchet MS"/>
              </a:rPr>
              <a:t>m</a:t>
            </a:r>
            <a:r>
              <a:rPr sz="1600" spc="-50" dirty="0">
                <a:latin typeface="Trebuchet MS"/>
                <a:cs typeface="Trebuchet MS"/>
              </a:rPr>
              <a:t>ent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in  </a:t>
            </a:r>
            <a:r>
              <a:rPr sz="1600" spc="-50" dirty="0">
                <a:latin typeface="Trebuchet MS"/>
                <a:cs typeface="Trebuchet MS"/>
              </a:rPr>
              <a:t>ag</a:t>
            </a:r>
            <a:r>
              <a:rPr sz="1600" spc="-45" dirty="0">
                <a:latin typeface="Trebuchet MS"/>
                <a:cs typeface="Trebuchet MS"/>
              </a:rPr>
              <a:t>r</a:t>
            </a:r>
            <a:r>
              <a:rPr sz="1600" spc="-20" dirty="0">
                <a:latin typeface="Trebuchet MS"/>
                <a:cs typeface="Trebuchet MS"/>
              </a:rPr>
              <a:t>icul</a:t>
            </a:r>
            <a:r>
              <a:rPr sz="1600" spc="-75" dirty="0">
                <a:latin typeface="Trebuchet MS"/>
                <a:cs typeface="Trebuchet MS"/>
              </a:rPr>
              <a:t>tu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40" dirty="0">
                <a:latin typeface="Trebuchet MS"/>
                <a:cs typeface="Trebuchet MS"/>
              </a:rPr>
              <a:t>a</a:t>
            </a:r>
            <a:r>
              <a:rPr sz="1600" spc="-20" dirty="0">
                <a:latin typeface="Trebuchet MS"/>
                <a:cs typeface="Trebuchet MS"/>
              </a:rPr>
              <a:t>l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p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30" dirty="0">
                <a:latin typeface="Trebuchet MS"/>
                <a:cs typeface="Trebuchet MS"/>
              </a:rPr>
              <a:t>duct</a:t>
            </a:r>
            <a:r>
              <a:rPr sz="1600" spc="-15" dirty="0">
                <a:latin typeface="Trebuchet MS"/>
                <a:cs typeface="Trebuchet MS"/>
              </a:rPr>
              <a:t>i</a:t>
            </a:r>
            <a:r>
              <a:rPr sz="1600" spc="-95" dirty="0">
                <a:latin typeface="Trebuchet MS"/>
                <a:cs typeface="Trebuchet MS"/>
              </a:rPr>
              <a:t>vit</a:t>
            </a:r>
            <a:r>
              <a:rPr sz="1600" spc="-190" dirty="0">
                <a:latin typeface="Trebuchet MS"/>
                <a:cs typeface="Trebuchet MS"/>
              </a:rPr>
              <a:t>y</a:t>
            </a:r>
            <a:r>
              <a:rPr sz="1600" spc="-135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499360"/>
            <a:ext cx="4936490" cy="1905000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1600" b="1" spc="85" dirty="0">
                <a:latin typeface="Trebuchet MS"/>
                <a:cs typeface="Trebuchet MS"/>
              </a:rPr>
              <a:t>M</a:t>
            </a:r>
            <a:r>
              <a:rPr sz="1600" b="1" spc="45" dirty="0">
                <a:latin typeface="Trebuchet MS"/>
                <a:cs typeface="Trebuchet MS"/>
              </a:rPr>
              <a:t>a</a:t>
            </a:r>
            <a:r>
              <a:rPr sz="1600" b="1" spc="-90" dirty="0">
                <a:latin typeface="Trebuchet MS"/>
                <a:cs typeface="Trebuchet MS"/>
              </a:rPr>
              <a:t>jo</a:t>
            </a:r>
            <a:r>
              <a:rPr sz="1600" b="1" spc="-80" dirty="0">
                <a:latin typeface="Trebuchet MS"/>
                <a:cs typeface="Trebuchet MS"/>
              </a:rPr>
              <a:t>r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C</a:t>
            </a:r>
            <a:r>
              <a:rPr sz="1600" b="1" dirty="0">
                <a:latin typeface="Trebuchet MS"/>
                <a:cs typeface="Trebuchet MS"/>
              </a:rPr>
              <a:t>ro</a:t>
            </a:r>
            <a:r>
              <a:rPr sz="1600" b="1" spc="5" dirty="0">
                <a:latin typeface="Trebuchet MS"/>
                <a:cs typeface="Trebuchet MS"/>
              </a:rPr>
              <a:t>p</a:t>
            </a:r>
            <a:r>
              <a:rPr sz="1600" b="1" spc="-180" dirty="0">
                <a:latin typeface="Trebuchet MS"/>
                <a:cs typeface="Trebuchet MS"/>
              </a:rPr>
              <a:t> </a:t>
            </a:r>
            <a:r>
              <a:rPr sz="1600" b="1" spc="-35" dirty="0">
                <a:latin typeface="Trebuchet MS"/>
                <a:cs typeface="Trebuchet MS"/>
              </a:rPr>
              <a:t>A</a:t>
            </a:r>
            <a:r>
              <a:rPr sz="1600" b="1" spc="-110" dirty="0">
                <a:latin typeface="Trebuchet MS"/>
                <a:cs typeface="Trebuchet MS"/>
              </a:rPr>
              <a:t>r</a:t>
            </a:r>
            <a:r>
              <a:rPr sz="1600" b="1" spc="-10" dirty="0">
                <a:latin typeface="Trebuchet MS"/>
                <a:cs typeface="Trebuchet MS"/>
              </a:rPr>
              <a:t>e</a:t>
            </a:r>
            <a:r>
              <a:rPr sz="1600" b="1" spc="-15" dirty="0">
                <a:latin typeface="Trebuchet MS"/>
                <a:cs typeface="Trebuchet MS"/>
              </a:rPr>
              <a:t>a</a:t>
            </a:r>
            <a:r>
              <a:rPr sz="1600" b="1" spc="-110" dirty="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320040" marR="369570" indent="-228600">
              <a:lnSpc>
                <a:spcPct val="90000"/>
              </a:lnSpc>
              <a:spcBef>
                <a:spcPts val="98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1600" spc="45" dirty="0">
                <a:latin typeface="Trebuchet MS"/>
                <a:cs typeface="Trebuchet MS"/>
              </a:rPr>
              <a:t>U</a:t>
            </a:r>
            <a:r>
              <a:rPr sz="1600" spc="-125" dirty="0">
                <a:latin typeface="Trebuchet MS"/>
                <a:cs typeface="Trebuchet MS"/>
              </a:rPr>
              <a:t>t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35" dirty="0">
                <a:latin typeface="Trebuchet MS"/>
                <a:cs typeface="Trebuchet MS"/>
              </a:rPr>
              <a:t>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P</a:t>
            </a:r>
            <a:r>
              <a:rPr sz="1600" spc="-145" dirty="0">
                <a:latin typeface="Trebuchet MS"/>
                <a:cs typeface="Trebuchet MS"/>
              </a:rPr>
              <a:t>r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10" dirty="0">
                <a:latin typeface="Trebuchet MS"/>
                <a:cs typeface="Trebuchet MS"/>
              </a:rPr>
              <a:t>d</a:t>
            </a:r>
            <a:r>
              <a:rPr sz="1600" spc="-10" dirty="0">
                <a:latin typeface="Trebuchet MS"/>
                <a:cs typeface="Trebuchet MS"/>
              </a:rPr>
              <a:t>esh,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Ma</a:t>
            </a:r>
            <a:r>
              <a:rPr sz="1600" spc="45" dirty="0">
                <a:latin typeface="Trebuchet MS"/>
                <a:cs typeface="Trebuchet MS"/>
              </a:rPr>
              <a:t>d</a:t>
            </a:r>
            <a:r>
              <a:rPr sz="1600" spc="-40" dirty="0">
                <a:latin typeface="Trebuchet MS"/>
                <a:cs typeface="Trebuchet MS"/>
              </a:rPr>
              <a:t>hy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P</a:t>
            </a:r>
            <a:r>
              <a:rPr sz="1600" spc="-145" dirty="0">
                <a:latin typeface="Trebuchet MS"/>
                <a:cs typeface="Trebuchet MS"/>
              </a:rPr>
              <a:t>r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10" dirty="0">
                <a:latin typeface="Trebuchet MS"/>
                <a:cs typeface="Trebuchet MS"/>
              </a:rPr>
              <a:t>d</a:t>
            </a:r>
            <a:r>
              <a:rPr sz="1600" spc="-10" dirty="0">
                <a:latin typeface="Trebuchet MS"/>
                <a:cs typeface="Trebuchet MS"/>
              </a:rPr>
              <a:t>esh,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Bi</a:t>
            </a:r>
            <a:r>
              <a:rPr sz="1600" spc="-10" dirty="0">
                <a:latin typeface="Trebuchet MS"/>
                <a:cs typeface="Trebuchet MS"/>
              </a:rPr>
              <a:t>h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35" dirty="0">
                <a:latin typeface="Trebuchet MS"/>
                <a:cs typeface="Trebuchet MS"/>
              </a:rPr>
              <a:t>r</a:t>
            </a:r>
            <a:r>
              <a:rPr sz="1600" spc="18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sh</a:t>
            </a:r>
            <a:r>
              <a:rPr sz="1600" spc="35" dirty="0">
                <a:latin typeface="Trebuchet MS"/>
                <a:cs typeface="Trebuchet MS"/>
              </a:rPr>
              <a:t>o</a:t>
            </a:r>
            <a:r>
              <a:rPr sz="1600" spc="-25" dirty="0">
                <a:latin typeface="Trebuchet MS"/>
                <a:cs typeface="Trebuchet MS"/>
              </a:rPr>
              <a:t>w  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25" dirty="0">
                <a:latin typeface="Trebuchet MS"/>
                <a:cs typeface="Trebuchet MS"/>
              </a:rPr>
              <a:t>i</a:t>
            </a:r>
            <a:r>
              <a:rPr sz="1600" spc="-20" dirty="0">
                <a:latin typeface="Trebuchet MS"/>
                <a:cs typeface="Trebuchet MS"/>
              </a:rPr>
              <a:t>g</a:t>
            </a:r>
            <a:r>
              <a:rPr sz="1600" spc="-25" dirty="0">
                <a:latin typeface="Trebuchet MS"/>
                <a:cs typeface="Trebuchet MS"/>
              </a:rPr>
              <a:t>n</a:t>
            </a:r>
            <a:r>
              <a:rPr sz="1600" spc="-50" dirty="0">
                <a:latin typeface="Trebuchet MS"/>
                <a:cs typeface="Trebuchet MS"/>
              </a:rPr>
              <a:t>ifi</a:t>
            </a:r>
            <a:r>
              <a:rPr sz="1600" spc="-80" dirty="0">
                <a:latin typeface="Trebuchet MS"/>
                <a:cs typeface="Trebuchet MS"/>
              </a:rPr>
              <a:t>c</a:t>
            </a:r>
            <a:r>
              <a:rPr sz="1600" spc="-45" dirty="0">
                <a:latin typeface="Trebuchet MS"/>
                <a:cs typeface="Trebuchet MS"/>
              </a:rPr>
              <a:t>an</a:t>
            </a:r>
            <a:r>
              <a:rPr sz="1600" spc="-30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culti</a:t>
            </a:r>
            <a:r>
              <a:rPr sz="1600" spc="-35" dirty="0">
                <a:latin typeface="Trebuchet MS"/>
                <a:cs typeface="Trebuchet MS"/>
              </a:rPr>
              <a:t>v</a:t>
            </a:r>
            <a:r>
              <a:rPr sz="1600" spc="-4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tio</a:t>
            </a:r>
            <a:r>
              <a:rPr sz="1600" spc="-55" dirty="0">
                <a:latin typeface="Trebuchet MS"/>
                <a:cs typeface="Trebuchet MS"/>
              </a:rPr>
              <a:t>n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30" dirty="0">
                <a:latin typeface="Trebuchet MS"/>
                <a:cs typeface="Trebuchet MS"/>
              </a:rPr>
              <a:t>eas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r</a:t>
            </a:r>
            <a:r>
              <a:rPr sz="1600" spc="-20" dirty="0">
                <a:latin typeface="Trebuchet MS"/>
                <a:cs typeface="Trebuchet MS"/>
              </a:rPr>
              <a:t>ic</a:t>
            </a:r>
            <a:r>
              <a:rPr sz="1600" spc="-75" dirty="0">
                <a:latin typeface="Trebuchet MS"/>
                <a:cs typeface="Trebuchet MS"/>
              </a:rPr>
              <a:t>e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whe</a:t>
            </a:r>
            <a:r>
              <a:rPr sz="1600" spc="-30" dirty="0">
                <a:latin typeface="Trebuchet MS"/>
                <a:cs typeface="Trebuchet MS"/>
              </a:rPr>
              <a:t>a</a:t>
            </a:r>
            <a:r>
              <a:rPr sz="1600" spc="-135" dirty="0">
                <a:latin typeface="Trebuchet MS"/>
                <a:cs typeface="Trebuchet MS"/>
              </a:rPr>
              <a:t>t</a:t>
            </a:r>
            <a:r>
              <a:rPr sz="1600" spc="-12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and  </a:t>
            </a:r>
            <a:r>
              <a:rPr sz="1600" spc="-20" dirty="0">
                <a:latin typeface="Trebuchet MS"/>
                <a:cs typeface="Trebuchet MS"/>
              </a:rPr>
              <a:t>pu</a:t>
            </a:r>
            <a:r>
              <a:rPr sz="1600" spc="-10" dirty="0">
                <a:latin typeface="Trebuchet MS"/>
                <a:cs typeface="Trebuchet MS"/>
              </a:rPr>
              <a:t>l</a:t>
            </a:r>
            <a:r>
              <a:rPr sz="1600" spc="75" dirty="0">
                <a:latin typeface="Trebuchet MS"/>
                <a:cs typeface="Trebuchet MS"/>
              </a:rPr>
              <a:t>se</a:t>
            </a:r>
            <a:r>
              <a:rPr sz="1600" spc="45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ind</a:t>
            </a:r>
            <a:r>
              <a:rPr sz="1600" spc="-20" dirty="0">
                <a:latin typeface="Trebuchet MS"/>
                <a:cs typeface="Trebuchet MS"/>
              </a:rPr>
              <a:t>i</a:t>
            </a:r>
            <a:r>
              <a:rPr sz="1600" spc="35" dirty="0">
                <a:latin typeface="Trebuchet MS"/>
                <a:cs typeface="Trebuchet MS"/>
              </a:rPr>
              <a:t>c</a:t>
            </a:r>
            <a:r>
              <a:rPr sz="1600" spc="-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tin</a:t>
            </a:r>
            <a:r>
              <a:rPr sz="1600" spc="-65" dirty="0">
                <a:latin typeface="Trebuchet MS"/>
                <a:cs typeface="Trebuchet MS"/>
              </a:rPr>
              <a:t>g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thei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dom</a:t>
            </a:r>
            <a:r>
              <a:rPr sz="1600" spc="-10" dirty="0">
                <a:latin typeface="Trebuchet MS"/>
                <a:cs typeface="Trebuchet MS"/>
              </a:rPr>
              <a:t>inance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c</a:t>
            </a:r>
            <a:r>
              <a:rPr sz="1600" spc="-50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dirty="0">
                <a:latin typeface="Trebuchet MS"/>
                <a:cs typeface="Trebuchet MS"/>
              </a:rPr>
              <a:t>p  </a:t>
            </a:r>
            <a:r>
              <a:rPr sz="1600" spc="-35" dirty="0">
                <a:latin typeface="Trebuchet MS"/>
                <a:cs typeface="Trebuchet MS"/>
              </a:rPr>
              <a:t>production. Conversely, </a:t>
            </a:r>
            <a:r>
              <a:rPr sz="1600" spc="5" dirty="0">
                <a:latin typeface="Trebuchet MS"/>
                <a:cs typeface="Trebuchet MS"/>
              </a:rPr>
              <a:t>Himachal </a:t>
            </a:r>
            <a:r>
              <a:rPr sz="1600" spc="-20" dirty="0">
                <a:latin typeface="Trebuchet MS"/>
                <a:cs typeface="Trebuchet MS"/>
              </a:rPr>
              <a:t>Pradesh, 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Uttarakhand,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Kerala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have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smaller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cultivation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35" dirty="0">
                <a:latin typeface="Trebuchet MS"/>
                <a:cs typeface="Trebuchet MS"/>
              </a:rPr>
              <a:t>ea</a:t>
            </a:r>
            <a:r>
              <a:rPr sz="1600" spc="5" dirty="0">
                <a:latin typeface="Trebuchet MS"/>
                <a:cs typeface="Trebuchet MS"/>
              </a:rPr>
              <a:t>s</a:t>
            </a:r>
            <a:r>
              <a:rPr sz="1600" spc="-135" dirty="0">
                <a:latin typeface="Trebuchet MS"/>
                <a:cs typeface="Trebuchet MS"/>
              </a:rPr>
              <a:t>,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sug</a:t>
            </a:r>
            <a:r>
              <a:rPr sz="1600" spc="-5" dirty="0">
                <a:latin typeface="Trebuchet MS"/>
                <a:cs typeface="Trebuchet MS"/>
              </a:rPr>
              <a:t>g</a:t>
            </a:r>
            <a:r>
              <a:rPr sz="1600" spc="55" dirty="0">
                <a:latin typeface="Trebuchet MS"/>
                <a:cs typeface="Trebuchet MS"/>
              </a:rPr>
              <a:t>e</a:t>
            </a:r>
            <a:r>
              <a:rPr sz="1600" spc="30" dirty="0">
                <a:latin typeface="Trebuchet MS"/>
                <a:cs typeface="Trebuchet MS"/>
              </a:rPr>
              <a:t>s</a:t>
            </a:r>
            <a:r>
              <a:rPr sz="1600" spc="-60" dirty="0">
                <a:latin typeface="Trebuchet MS"/>
                <a:cs typeface="Trebuchet MS"/>
              </a:rPr>
              <a:t>tin</a:t>
            </a:r>
            <a:r>
              <a:rPr sz="1600" spc="-65" dirty="0">
                <a:latin typeface="Trebuchet MS"/>
                <a:cs typeface="Trebuchet MS"/>
              </a:rPr>
              <a:t>g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pot</a:t>
            </a:r>
            <a:r>
              <a:rPr sz="1600" spc="-45" dirty="0">
                <a:latin typeface="Trebuchet MS"/>
                <a:cs typeface="Trebuchet MS"/>
              </a:rPr>
              <a:t>ential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r</a:t>
            </a:r>
            <a:r>
              <a:rPr sz="1600" spc="30" dirty="0">
                <a:latin typeface="Trebuchet MS"/>
                <a:cs typeface="Trebuchet MS"/>
              </a:rPr>
              <a:t>eas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f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90" dirty="0">
                <a:latin typeface="Trebuchet MS"/>
                <a:cs typeface="Trebuchet MS"/>
              </a:rPr>
              <a:t>r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ag</a:t>
            </a:r>
            <a:r>
              <a:rPr sz="1600" spc="-45" dirty="0">
                <a:latin typeface="Trebuchet MS"/>
                <a:cs typeface="Trebuchet MS"/>
              </a:rPr>
              <a:t>r</a:t>
            </a:r>
            <a:r>
              <a:rPr sz="1600" spc="-20" dirty="0">
                <a:latin typeface="Trebuchet MS"/>
                <a:cs typeface="Trebuchet MS"/>
              </a:rPr>
              <a:t>icul</a:t>
            </a:r>
            <a:r>
              <a:rPr sz="1600" spc="-75" dirty="0">
                <a:latin typeface="Trebuchet MS"/>
                <a:cs typeface="Trebuchet MS"/>
              </a:rPr>
              <a:t>tu</a:t>
            </a:r>
            <a:r>
              <a:rPr sz="1600" spc="-120" dirty="0">
                <a:latin typeface="Trebuchet MS"/>
                <a:cs typeface="Trebuchet MS"/>
              </a:rPr>
              <a:t>r</a:t>
            </a:r>
            <a:r>
              <a:rPr sz="1600" spc="-30" dirty="0">
                <a:latin typeface="Trebuchet MS"/>
                <a:cs typeface="Trebuchet MS"/>
              </a:rPr>
              <a:t>al  </a:t>
            </a:r>
            <a:r>
              <a:rPr sz="1600" spc="-25" dirty="0">
                <a:latin typeface="Trebuchet MS"/>
                <a:cs typeface="Trebuchet MS"/>
              </a:rPr>
              <a:t>expansion.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96880" cy="94234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4400" spc="-195" dirty="0"/>
              <a:t>Major</a:t>
            </a:r>
            <a:r>
              <a:rPr sz="4400" spc="-480" dirty="0"/>
              <a:t> </a:t>
            </a:r>
            <a:r>
              <a:rPr sz="4400" spc="-55" dirty="0"/>
              <a:t>C</a:t>
            </a:r>
            <a:r>
              <a:rPr sz="4400" spc="-65" dirty="0"/>
              <a:t>r</a:t>
            </a:r>
            <a:r>
              <a:rPr sz="4400" spc="-35" dirty="0"/>
              <a:t>ops</a:t>
            </a:r>
            <a:r>
              <a:rPr sz="4400" spc="-475" dirty="0"/>
              <a:t> </a:t>
            </a:r>
            <a:r>
              <a:rPr sz="4400" spc="-155" dirty="0"/>
              <a:t>Ana</a:t>
            </a:r>
            <a:r>
              <a:rPr sz="4400" spc="-65" dirty="0"/>
              <a:t>l</a:t>
            </a:r>
            <a:r>
              <a:rPr sz="4400" spc="-305" dirty="0"/>
              <a:t>y</a:t>
            </a:r>
            <a:r>
              <a:rPr sz="4400" spc="70" dirty="0"/>
              <a:t>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8200" y="1592580"/>
            <a:ext cx="6247130" cy="149542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45" dirty="0">
                <a:latin typeface="Trebuchet MS"/>
                <a:cs typeface="Trebuchet MS"/>
              </a:rPr>
              <a:t>P</a:t>
            </a:r>
            <a:r>
              <a:rPr sz="1600" b="1" spc="-50" dirty="0">
                <a:latin typeface="Trebuchet MS"/>
                <a:cs typeface="Trebuchet MS"/>
              </a:rPr>
              <a:t>r</a:t>
            </a:r>
            <a:r>
              <a:rPr sz="1600" b="1" spc="-20" dirty="0">
                <a:latin typeface="Trebuchet MS"/>
                <a:cs typeface="Trebuchet MS"/>
              </a:rPr>
              <a:t>oduct</a:t>
            </a:r>
            <a:r>
              <a:rPr sz="1600" b="1" spc="-10" dirty="0">
                <a:latin typeface="Trebuchet MS"/>
                <a:cs typeface="Trebuchet MS"/>
              </a:rPr>
              <a:t>i</a:t>
            </a:r>
            <a:r>
              <a:rPr sz="1600" b="1" spc="-15" dirty="0">
                <a:latin typeface="Trebuchet MS"/>
                <a:cs typeface="Trebuchet MS"/>
              </a:rPr>
              <a:t>o</a:t>
            </a:r>
            <a:r>
              <a:rPr sz="1600" b="1" spc="-10" dirty="0">
                <a:latin typeface="Trebuchet MS"/>
                <a:cs typeface="Trebuchet MS"/>
              </a:rPr>
              <a:t>n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-245" dirty="0">
                <a:latin typeface="Trebuchet MS"/>
                <a:cs typeface="Trebuchet MS"/>
              </a:rPr>
              <a:t>T</a:t>
            </a:r>
            <a:r>
              <a:rPr sz="1600" b="1" spc="-110" dirty="0">
                <a:latin typeface="Trebuchet MS"/>
                <a:cs typeface="Trebuchet MS"/>
              </a:rPr>
              <a:t>r</a:t>
            </a:r>
            <a:r>
              <a:rPr sz="1600" b="1" spc="-35" dirty="0">
                <a:latin typeface="Trebuchet MS"/>
                <a:cs typeface="Trebuchet MS"/>
              </a:rPr>
              <a:t>e</a:t>
            </a:r>
            <a:r>
              <a:rPr sz="1600" b="1" spc="-30" dirty="0">
                <a:latin typeface="Trebuchet MS"/>
                <a:cs typeface="Trebuchet MS"/>
              </a:rPr>
              <a:t>n</a:t>
            </a:r>
            <a:r>
              <a:rPr sz="1600" b="1" spc="-55" dirty="0">
                <a:latin typeface="Trebuchet MS"/>
                <a:cs typeface="Trebuchet MS"/>
              </a:rPr>
              <a:t>d:</a:t>
            </a:r>
            <a:endParaRPr sz="1600">
              <a:latin typeface="Trebuchet MS"/>
              <a:cs typeface="Trebuchet MS"/>
            </a:endParaRPr>
          </a:p>
          <a:p>
            <a:pPr marL="91440" marR="248285">
              <a:lnSpc>
                <a:spcPct val="90000"/>
              </a:lnSpc>
              <a:spcBef>
                <a:spcPts val="994"/>
              </a:spcBef>
            </a:pPr>
            <a:r>
              <a:rPr sz="1600" spc="-65" dirty="0">
                <a:latin typeface="Trebuchet MS"/>
                <a:cs typeface="Trebuchet MS"/>
              </a:rPr>
              <a:t>The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production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trends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highlight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significant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rise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20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Rice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production 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over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the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years,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with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wheat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also</a:t>
            </a:r>
            <a:r>
              <a:rPr sz="1600" spc="-1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showing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consistent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growth,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whereas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pulses </a:t>
            </a:r>
            <a:r>
              <a:rPr sz="1600" spc="-30" dirty="0">
                <a:latin typeface="Trebuchet MS"/>
                <a:cs typeface="Trebuchet MS"/>
              </a:rPr>
              <a:t>demonstrate </a:t>
            </a:r>
            <a:r>
              <a:rPr sz="1600" spc="-65" dirty="0">
                <a:latin typeface="Trebuchet MS"/>
                <a:cs typeface="Trebuchet MS"/>
              </a:rPr>
              <a:t>relatively </a:t>
            </a:r>
            <a:r>
              <a:rPr sz="1600" spc="-45" dirty="0">
                <a:latin typeface="Trebuchet MS"/>
                <a:cs typeface="Trebuchet MS"/>
              </a:rPr>
              <a:t>lower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-15" dirty="0">
                <a:latin typeface="Trebuchet MS"/>
                <a:cs typeface="Trebuchet MS"/>
              </a:rPr>
              <a:t>stable </a:t>
            </a:r>
            <a:r>
              <a:rPr sz="1600" spc="-25" dirty="0">
                <a:latin typeface="Trebuchet MS"/>
                <a:cs typeface="Trebuchet MS"/>
              </a:rPr>
              <a:t>production </a:t>
            </a:r>
            <a:r>
              <a:rPr sz="1600" spc="-40" dirty="0">
                <a:latin typeface="Trebuchet MS"/>
                <a:cs typeface="Trebuchet MS"/>
              </a:rPr>
              <a:t>levels, 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with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minor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increase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observed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2020.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893564"/>
            <a:ext cx="6247130" cy="1628139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82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5"/>
              </a:spcBef>
            </a:pPr>
            <a:r>
              <a:rPr sz="1600" b="1" spc="-5" dirty="0">
                <a:latin typeface="Trebuchet MS"/>
                <a:cs typeface="Trebuchet MS"/>
              </a:rPr>
              <a:t>Why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35" dirty="0">
                <a:latin typeface="Trebuchet MS"/>
                <a:cs typeface="Trebuchet MS"/>
              </a:rPr>
              <a:t>is</a:t>
            </a:r>
            <a:r>
              <a:rPr sz="1600" b="1" spc="-16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pulses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production</a:t>
            </a:r>
            <a:r>
              <a:rPr sz="1600" b="1" spc="-150" dirty="0">
                <a:latin typeface="Trebuchet MS"/>
                <a:cs typeface="Trebuchet MS"/>
              </a:rPr>
              <a:t> </a:t>
            </a:r>
            <a:r>
              <a:rPr sz="1600" b="1" spc="-20" dirty="0">
                <a:latin typeface="Trebuchet MS"/>
                <a:cs typeface="Trebuchet MS"/>
              </a:rPr>
              <a:t>low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-30" dirty="0">
                <a:latin typeface="Trebuchet MS"/>
                <a:cs typeface="Trebuchet MS"/>
              </a:rPr>
              <a:t>but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30" dirty="0">
                <a:latin typeface="Trebuchet MS"/>
                <a:cs typeface="Trebuchet MS"/>
              </a:rPr>
              <a:t>yield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high?</a:t>
            </a:r>
            <a:endParaRPr sz="1600">
              <a:latin typeface="Trebuchet MS"/>
              <a:cs typeface="Trebuchet MS"/>
            </a:endParaRPr>
          </a:p>
          <a:p>
            <a:pPr marL="320040" marR="182245" indent="-229235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1600" spc="-20" dirty="0">
                <a:latin typeface="Trebuchet MS"/>
                <a:cs typeface="Trebuchet MS"/>
              </a:rPr>
              <a:t>Even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though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pulses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have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low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production,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their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high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yield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indicates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efficient </a:t>
            </a:r>
            <a:r>
              <a:rPr sz="1600" spc="-50" dirty="0">
                <a:latin typeface="Trebuchet MS"/>
                <a:cs typeface="Trebuchet MS"/>
              </a:rPr>
              <a:t>farming </a:t>
            </a:r>
            <a:r>
              <a:rPr sz="1600" spc="-15" dirty="0">
                <a:latin typeface="Trebuchet MS"/>
                <a:cs typeface="Trebuchet MS"/>
              </a:rPr>
              <a:t>methods. </a:t>
            </a:r>
            <a:r>
              <a:rPr sz="1600" spc="-30" dirty="0">
                <a:latin typeface="Trebuchet MS"/>
                <a:cs typeface="Trebuchet MS"/>
              </a:rPr>
              <a:t>This </a:t>
            </a:r>
            <a:r>
              <a:rPr sz="1600" spc="15" dirty="0">
                <a:latin typeface="Trebuchet MS"/>
                <a:cs typeface="Trebuchet MS"/>
              </a:rPr>
              <a:t>suggests </a:t>
            </a:r>
            <a:r>
              <a:rPr sz="1600" spc="-65" dirty="0">
                <a:latin typeface="Trebuchet MS"/>
                <a:cs typeface="Trebuchet MS"/>
              </a:rPr>
              <a:t>that </a:t>
            </a:r>
            <a:r>
              <a:rPr sz="1600" spc="-35" dirty="0">
                <a:latin typeface="Trebuchet MS"/>
                <a:cs typeface="Trebuchet MS"/>
              </a:rPr>
              <a:t>farmers </a:t>
            </a:r>
            <a:r>
              <a:rPr sz="1600" spc="-50" dirty="0">
                <a:latin typeface="Trebuchet MS"/>
                <a:cs typeface="Trebuchet MS"/>
              </a:rPr>
              <a:t>are </a:t>
            </a:r>
            <a:r>
              <a:rPr sz="1600" spc="-60" dirty="0">
                <a:latin typeface="Trebuchet MS"/>
                <a:cs typeface="Trebuchet MS"/>
              </a:rPr>
              <a:t>getting 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more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output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per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unit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of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land,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possibly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due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to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effective</a:t>
            </a:r>
            <a:r>
              <a:rPr sz="1600" spc="-1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agricultural 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practices.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508760"/>
            <a:ext cx="4463796" cy="24429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151376"/>
            <a:ext cx="4463796" cy="19720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200" y="3272028"/>
            <a:ext cx="6247130" cy="135953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600" b="1" spc="-75" dirty="0">
                <a:latin typeface="Trebuchet MS"/>
                <a:cs typeface="Trebuchet MS"/>
              </a:rPr>
              <a:t>Y</a:t>
            </a:r>
            <a:r>
              <a:rPr sz="1600" b="1" spc="-35" dirty="0">
                <a:latin typeface="Trebuchet MS"/>
                <a:cs typeface="Trebuchet MS"/>
              </a:rPr>
              <a:t>i</a:t>
            </a:r>
            <a:r>
              <a:rPr sz="1600" b="1" spc="-50" dirty="0">
                <a:latin typeface="Trebuchet MS"/>
                <a:cs typeface="Trebuchet MS"/>
              </a:rPr>
              <a:t>e</a:t>
            </a:r>
            <a:r>
              <a:rPr sz="1600" b="1" dirty="0">
                <a:latin typeface="Trebuchet MS"/>
                <a:cs typeface="Trebuchet MS"/>
              </a:rPr>
              <a:t>ld</a:t>
            </a:r>
            <a:r>
              <a:rPr sz="1600" b="1" spc="-160" dirty="0">
                <a:latin typeface="Trebuchet MS"/>
                <a:cs typeface="Trebuchet MS"/>
              </a:rPr>
              <a:t> </a:t>
            </a:r>
            <a:r>
              <a:rPr sz="1600" b="1" spc="-250" dirty="0">
                <a:latin typeface="Trebuchet MS"/>
                <a:cs typeface="Trebuchet MS"/>
              </a:rPr>
              <a:t>T</a:t>
            </a:r>
            <a:r>
              <a:rPr sz="1600" b="1" spc="-110" dirty="0">
                <a:latin typeface="Trebuchet MS"/>
                <a:cs typeface="Trebuchet MS"/>
              </a:rPr>
              <a:t>r</a:t>
            </a:r>
            <a:r>
              <a:rPr sz="1600" b="1" spc="-35" dirty="0">
                <a:latin typeface="Trebuchet MS"/>
                <a:cs typeface="Trebuchet MS"/>
              </a:rPr>
              <a:t>e</a:t>
            </a:r>
            <a:r>
              <a:rPr sz="1600" b="1" spc="-30" dirty="0">
                <a:latin typeface="Trebuchet MS"/>
                <a:cs typeface="Trebuchet MS"/>
              </a:rPr>
              <a:t>n</a:t>
            </a:r>
            <a:r>
              <a:rPr sz="1600" b="1" spc="-55" dirty="0">
                <a:latin typeface="Trebuchet MS"/>
                <a:cs typeface="Trebuchet MS"/>
              </a:rPr>
              <a:t>d:</a:t>
            </a:r>
            <a:endParaRPr sz="1600">
              <a:latin typeface="Trebuchet MS"/>
              <a:cs typeface="Trebuchet MS"/>
            </a:endParaRPr>
          </a:p>
          <a:p>
            <a:pPr marL="91440" marR="171450">
              <a:lnSpc>
                <a:spcPts val="1730"/>
              </a:lnSpc>
              <a:spcBef>
                <a:spcPts val="1019"/>
              </a:spcBef>
            </a:pPr>
            <a:r>
              <a:rPr sz="1600" spc="-65" dirty="0">
                <a:latin typeface="Trebuchet MS"/>
                <a:cs typeface="Trebuchet MS"/>
              </a:rPr>
              <a:t>The </a:t>
            </a:r>
            <a:r>
              <a:rPr sz="1600" spc="-50" dirty="0">
                <a:latin typeface="Trebuchet MS"/>
                <a:cs typeface="Trebuchet MS"/>
              </a:rPr>
              <a:t>yield </a:t>
            </a:r>
            <a:r>
              <a:rPr sz="1600" spc="-25" dirty="0">
                <a:latin typeface="Trebuchet MS"/>
                <a:cs typeface="Trebuchet MS"/>
              </a:rPr>
              <a:t>trends </a:t>
            </a:r>
            <a:r>
              <a:rPr sz="1600" spc="5" dirty="0">
                <a:latin typeface="Trebuchet MS"/>
                <a:cs typeface="Trebuchet MS"/>
              </a:rPr>
              <a:t>suggest </a:t>
            </a:r>
            <a:r>
              <a:rPr sz="1600" spc="-30" dirty="0">
                <a:latin typeface="Trebuchet MS"/>
                <a:cs typeface="Trebuchet MS"/>
              </a:rPr>
              <a:t>variations </a:t>
            </a:r>
            <a:r>
              <a:rPr sz="1600" spc="5" dirty="0">
                <a:latin typeface="Trebuchet MS"/>
                <a:cs typeface="Trebuchet MS"/>
              </a:rPr>
              <a:t>among </a:t>
            </a:r>
            <a:r>
              <a:rPr sz="1600" spc="-55" dirty="0">
                <a:latin typeface="Trebuchet MS"/>
                <a:cs typeface="Trebuchet MS"/>
              </a:rPr>
              <a:t>the </a:t>
            </a:r>
            <a:r>
              <a:rPr sz="1600" spc="-15" dirty="0">
                <a:latin typeface="Trebuchet MS"/>
                <a:cs typeface="Trebuchet MS"/>
              </a:rPr>
              <a:t>crops, </a:t>
            </a:r>
            <a:r>
              <a:rPr sz="1600" spc="-60" dirty="0">
                <a:latin typeface="Trebuchet MS"/>
                <a:cs typeface="Trebuchet MS"/>
              </a:rPr>
              <a:t>with </a:t>
            </a:r>
            <a:r>
              <a:rPr sz="1600" spc="30" dirty="0">
                <a:latin typeface="Trebuchet MS"/>
                <a:cs typeface="Trebuchet MS"/>
              </a:rPr>
              <a:t>pulses 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generally </a:t>
            </a:r>
            <a:r>
              <a:rPr sz="1600" spc="-55" dirty="0">
                <a:latin typeface="Trebuchet MS"/>
                <a:cs typeface="Trebuchet MS"/>
              </a:rPr>
              <a:t>exhibiting </a:t>
            </a:r>
            <a:r>
              <a:rPr sz="1600" spc="-40" dirty="0">
                <a:latin typeface="Trebuchet MS"/>
                <a:cs typeface="Trebuchet MS"/>
              </a:rPr>
              <a:t>higher </a:t>
            </a:r>
            <a:r>
              <a:rPr sz="1600" spc="-20" dirty="0">
                <a:latin typeface="Trebuchet MS"/>
                <a:cs typeface="Trebuchet MS"/>
              </a:rPr>
              <a:t>yields </a:t>
            </a:r>
            <a:r>
              <a:rPr sz="1600" spc="-5" dirty="0">
                <a:latin typeface="Trebuchet MS"/>
                <a:cs typeface="Trebuchet MS"/>
              </a:rPr>
              <a:t>compared </a:t>
            </a:r>
            <a:r>
              <a:rPr sz="1600" spc="-60" dirty="0">
                <a:latin typeface="Trebuchet MS"/>
                <a:cs typeface="Trebuchet MS"/>
              </a:rPr>
              <a:t>to </a:t>
            </a:r>
            <a:r>
              <a:rPr sz="1600" spc="-40" dirty="0">
                <a:latin typeface="Trebuchet MS"/>
                <a:cs typeface="Trebuchet MS"/>
              </a:rPr>
              <a:t>wheat </a:t>
            </a:r>
            <a:r>
              <a:rPr sz="1600" dirty="0">
                <a:latin typeface="Trebuchet MS"/>
                <a:cs typeface="Trebuchet MS"/>
              </a:rPr>
              <a:t>and </a:t>
            </a:r>
            <a:r>
              <a:rPr sz="1600" spc="-70" dirty="0">
                <a:latin typeface="Trebuchet MS"/>
                <a:cs typeface="Trebuchet MS"/>
              </a:rPr>
              <a:t>rice, 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implying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potential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differences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in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crop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management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or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environmental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factors</a:t>
            </a:r>
            <a:r>
              <a:rPr sz="1600" spc="-135" dirty="0">
                <a:latin typeface="Trebuchet MS"/>
                <a:cs typeface="Trebuchet MS"/>
              </a:rPr>
              <a:t> </a:t>
            </a:r>
            <a:r>
              <a:rPr sz="1600" spc="-55" dirty="0">
                <a:latin typeface="Trebuchet MS"/>
                <a:cs typeface="Trebuchet MS"/>
              </a:rPr>
              <a:t>affecting</a:t>
            </a:r>
            <a:r>
              <a:rPr sz="1600" spc="-1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yield</a:t>
            </a:r>
            <a:r>
              <a:rPr sz="1600" spc="-1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outcomes.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427" y="454151"/>
            <a:ext cx="11120755" cy="1492250"/>
          </a:xfrm>
          <a:prstGeom prst="rect">
            <a:avLst/>
          </a:prstGeom>
          <a:solidFill>
            <a:srgbClr val="275217"/>
          </a:solidFill>
        </p:spPr>
        <p:txBody>
          <a:bodyPr vert="horz" wrap="square" lIns="0" tIns="1873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75"/>
              </a:spcBef>
            </a:pPr>
            <a:r>
              <a:rPr sz="6000" spc="-50" dirty="0"/>
              <a:t>St</a:t>
            </a:r>
            <a:r>
              <a:rPr sz="6000" spc="-105" dirty="0"/>
              <a:t>a</a:t>
            </a:r>
            <a:r>
              <a:rPr sz="6000" spc="-405" dirty="0"/>
              <a:t>t</a:t>
            </a:r>
            <a:r>
              <a:rPr sz="6000" spc="-360" dirty="0"/>
              <a:t>e</a:t>
            </a:r>
            <a:r>
              <a:rPr sz="6000" spc="-645" dirty="0"/>
              <a:t> </a:t>
            </a:r>
            <a:r>
              <a:rPr sz="6000" spc="-220" dirty="0"/>
              <a:t>Anal</a:t>
            </a:r>
            <a:r>
              <a:rPr sz="6000" spc="-270" dirty="0"/>
              <a:t>y</a:t>
            </a:r>
            <a:r>
              <a:rPr sz="6000" spc="95" dirty="0"/>
              <a:t>sis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57427" y="2252472"/>
            <a:ext cx="11120755" cy="1176655"/>
          </a:xfrm>
          <a:prstGeom prst="rect">
            <a:avLst/>
          </a:prstGeom>
          <a:solidFill>
            <a:srgbClr val="E8E8E8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588010">
              <a:lnSpc>
                <a:spcPct val="80000"/>
              </a:lnSpc>
              <a:spcBef>
                <a:spcPts val="254"/>
              </a:spcBef>
            </a:pPr>
            <a:r>
              <a:rPr sz="2800" spc="-40" dirty="0">
                <a:latin typeface="Trebuchet MS"/>
                <a:cs typeface="Trebuchet MS"/>
              </a:rPr>
              <a:t>Examining </a:t>
            </a:r>
            <a:r>
              <a:rPr sz="2800" spc="-75" dirty="0">
                <a:latin typeface="Trebuchet MS"/>
                <a:cs typeface="Trebuchet MS"/>
              </a:rPr>
              <a:t>agricultural </a:t>
            </a:r>
            <a:r>
              <a:rPr sz="2800" spc="-35" dirty="0">
                <a:latin typeface="Trebuchet MS"/>
                <a:cs typeface="Trebuchet MS"/>
              </a:rPr>
              <a:t>trends </a:t>
            </a:r>
            <a:r>
              <a:rPr sz="2800" spc="-110" dirty="0">
                <a:latin typeface="Trebuchet MS"/>
                <a:cs typeface="Trebuchet MS"/>
              </a:rPr>
              <a:t>at </a:t>
            </a:r>
            <a:r>
              <a:rPr sz="2800" spc="-90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state </a:t>
            </a:r>
            <a:r>
              <a:rPr sz="2800" spc="-90" dirty="0">
                <a:latin typeface="Trebuchet MS"/>
                <a:cs typeface="Trebuchet MS"/>
              </a:rPr>
              <a:t>level </a:t>
            </a:r>
            <a:r>
              <a:rPr sz="2800" spc="-30" dirty="0">
                <a:latin typeface="Trebuchet MS"/>
                <a:cs typeface="Trebuchet MS"/>
              </a:rPr>
              <a:t>provides </a:t>
            </a:r>
            <a:r>
              <a:rPr sz="2800" spc="-40" dirty="0">
                <a:latin typeface="Trebuchet MS"/>
                <a:cs typeface="Trebuchet MS"/>
              </a:rPr>
              <a:t>valuable 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insights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into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regional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crop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patterns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and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productivity,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guiding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targeted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decisi</a:t>
            </a:r>
            <a:r>
              <a:rPr sz="2800" spc="10" dirty="0">
                <a:latin typeface="Trebuchet MS"/>
                <a:cs typeface="Trebuchet MS"/>
              </a:rPr>
              <a:t>o</a:t>
            </a:r>
            <a:r>
              <a:rPr sz="2800" spc="5" dirty="0">
                <a:latin typeface="Trebuchet MS"/>
                <a:cs typeface="Trebuchet MS"/>
              </a:rPr>
              <a:t>n</a:t>
            </a:r>
            <a:r>
              <a:rPr sz="2800" spc="-85" dirty="0">
                <a:latin typeface="Trebuchet MS"/>
                <a:cs typeface="Trebuchet MS"/>
              </a:rPr>
              <a:t>-</a:t>
            </a:r>
            <a:r>
              <a:rPr sz="2800" spc="-30" dirty="0">
                <a:latin typeface="Trebuchet MS"/>
                <a:cs typeface="Trebuchet MS"/>
              </a:rPr>
              <a:t>makin</a:t>
            </a:r>
            <a:r>
              <a:rPr sz="2800" spc="-25" dirty="0">
                <a:latin typeface="Trebuchet MS"/>
                <a:cs typeface="Trebuchet MS"/>
              </a:rPr>
              <a:t>g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235" dirty="0">
                <a:latin typeface="Trebuchet MS"/>
                <a:cs typeface="Trebuchet MS"/>
              </a:rPr>
              <a:t>f</a:t>
            </a:r>
            <a:r>
              <a:rPr sz="2800" spc="-60" dirty="0">
                <a:latin typeface="Trebuchet MS"/>
                <a:cs typeface="Trebuchet MS"/>
              </a:rPr>
              <a:t>or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each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s</a:t>
            </a:r>
            <a:r>
              <a:rPr sz="2800" spc="-225" dirty="0">
                <a:latin typeface="Trebuchet MS"/>
                <a:cs typeface="Trebuchet MS"/>
              </a:rPr>
              <a:t>t</a:t>
            </a:r>
            <a:r>
              <a:rPr sz="2800" spc="-15" dirty="0">
                <a:latin typeface="Trebuchet MS"/>
                <a:cs typeface="Trebuchet MS"/>
              </a:rPr>
              <a:t>a</a:t>
            </a:r>
            <a:r>
              <a:rPr sz="2800" spc="-225" dirty="0">
                <a:latin typeface="Trebuchet MS"/>
                <a:cs typeface="Trebuchet MS"/>
              </a:rPr>
              <a:t>t</a:t>
            </a:r>
            <a:r>
              <a:rPr sz="2800" spc="-90" dirty="0">
                <a:latin typeface="Trebuchet MS"/>
                <a:cs typeface="Trebuchet MS"/>
              </a:rPr>
              <a:t>e</a:t>
            </a:r>
            <a:r>
              <a:rPr sz="2800" spc="80" dirty="0">
                <a:latin typeface="Trebuchet MS"/>
                <a:cs typeface="Trebuchet MS"/>
              </a:rPr>
              <a:t>'</a:t>
            </a:r>
            <a:r>
              <a:rPr sz="2800" spc="225" dirty="0">
                <a:latin typeface="Trebuchet MS"/>
                <a:cs typeface="Trebuchet MS"/>
              </a:rPr>
              <a:t>s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a</a:t>
            </a:r>
            <a:r>
              <a:rPr sz="2800" spc="-135" dirty="0">
                <a:latin typeface="Trebuchet MS"/>
                <a:cs typeface="Trebuchet MS"/>
              </a:rPr>
              <a:t>gr</a:t>
            </a:r>
            <a:r>
              <a:rPr sz="2800" spc="-85" dirty="0">
                <a:latin typeface="Trebuchet MS"/>
                <a:cs typeface="Trebuchet MS"/>
              </a:rPr>
              <a:t>i</a:t>
            </a:r>
            <a:r>
              <a:rPr sz="2800" spc="-55" dirty="0">
                <a:latin typeface="Trebuchet MS"/>
                <a:cs typeface="Trebuchet MS"/>
              </a:rPr>
              <a:t>cultu</a:t>
            </a:r>
            <a:r>
              <a:rPr sz="2800" spc="-140" dirty="0">
                <a:latin typeface="Trebuchet MS"/>
                <a:cs typeface="Trebuchet MS"/>
              </a:rPr>
              <a:t>r</a:t>
            </a:r>
            <a:r>
              <a:rPr sz="2800" spc="-60" dirty="0">
                <a:latin typeface="Trebuchet MS"/>
                <a:cs typeface="Trebuchet MS"/>
              </a:rPr>
              <a:t>a</a:t>
            </a:r>
            <a:r>
              <a:rPr sz="2800" spc="-35" dirty="0">
                <a:latin typeface="Trebuchet MS"/>
                <a:cs typeface="Trebuchet MS"/>
              </a:rPr>
              <a:t>l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sec</a:t>
            </a:r>
            <a:r>
              <a:rPr sz="2800" spc="-15" dirty="0">
                <a:latin typeface="Trebuchet MS"/>
                <a:cs typeface="Trebuchet MS"/>
              </a:rPr>
              <a:t>t</a:t>
            </a:r>
            <a:r>
              <a:rPr sz="2800" spc="40" dirty="0">
                <a:latin typeface="Trebuchet MS"/>
                <a:cs typeface="Trebuchet MS"/>
              </a:rPr>
              <a:t>o</a:t>
            </a:r>
            <a:r>
              <a:rPr sz="2800" spc="-380" dirty="0">
                <a:latin typeface="Trebuchet MS"/>
                <a:cs typeface="Trebuchet MS"/>
              </a:rPr>
              <a:t>r</a:t>
            </a:r>
            <a:r>
              <a:rPr sz="2800" spc="-229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27" y="3528059"/>
            <a:ext cx="11113008" cy="33299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1465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MT</vt:lpstr>
      <vt:lpstr>Calibri</vt:lpstr>
      <vt:lpstr>Times New Roman</vt:lpstr>
      <vt:lpstr>Trebuchet MS</vt:lpstr>
      <vt:lpstr>Office Theme</vt:lpstr>
      <vt:lpstr>PowerPoint Presentation</vt:lpstr>
      <vt:lpstr>Problem Statement</vt:lpstr>
      <vt:lpstr>Dataset Overview</vt:lpstr>
      <vt:lpstr>INSIGHTS</vt:lpstr>
      <vt:lpstr>Data Explorations</vt:lpstr>
      <vt:lpstr>Major Crops Analysis</vt:lpstr>
      <vt:lpstr>Major Crops Analysis</vt:lpstr>
      <vt:lpstr>Major Crops Analysis</vt:lpstr>
      <vt:lpstr>State Analysis</vt:lpstr>
      <vt:lpstr>State Analysis</vt:lpstr>
      <vt:lpstr>State Analysis</vt:lpstr>
      <vt:lpstr>Seasonal Analysis</vt:lpstr>
      <vt:lpstr>Seasonal Analysis</vt:lpstr>
      <vt:lpstr>Seasonal Analysis</vt:lpstr>
      <vt:lpstr>Seasonal Analysis</vt:lpstr>
      <vt:lpstr>Fruits &amp; Vegetables Analysis</vt:lpstr>
      <vt:lpstr>Fruits &amp; Vegetables Analysis</vt:lpstr>
      <vt:lpstr>Fruits &amp; Vegetables Analysis</vt:lpstr>
      <vt:lpstr>Recommendations</vt:lpstr>
      <vt:lpstr>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Agriculture Analysis</dc:title>
  <dc:creator>Deepak Saini</dc:creator>
  <cp:lastModifiedBy>Rohit Gupta</cp:lastModifiedBy>
  <cp:revision>2</cp:revision>
  <dcterms:created xsi:type="dcterms:W3CDTF">2024-10-24T13:10:29Z</dcterms:created>
  <dcterms:modified xsi:type="dcterms:W3CDTF">2024-10-24T18:17:50Z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2024-10-24T00:00:00Z</vt:filetime>
  </property>
</Properties>
</file>