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6"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87" d="100"/>
          <a:sy n="87"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F59D8B-61CC-6A16-862E-D5DF0A00E0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87B0A53-AFB4-4DEC-02D8-4B78A1C84A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038F0B-D111-4465-83CE-DA391C8D93B3}" type="datetimeFigureOut">
              <a:rPr lang="en-IN" smtClean="0"/>
              <a:t>26-01-2024</a:t>
            </a:fld>
            <a:endParaRPr lang="en-IN"/>
          </a:p>
        </p:txBody>
      </p:sp>
      <p:sp>
        <p:nvSpPr>
          <p:cNvPr id="4" name="Footer Placeholder 3">
            <a:extLst>
              <a:ext uri="{FF2B5EF4-FFF2-40B4-BE49-F238E27FC236}">
                <a16:creationId xmlns:a16="http://schemas.microsoft.com/office/drawing/2014/main" id="{7B4D6ABC-DB20-06E9-6DBC-8ACB6572FD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5C3534B-8231-F1B3-EF17-4307A2537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0FB77-B7AC-4B47-BB4A-E00B28EB4FB7}" type="slidenum">
              <a:rPr lang="en-IN" smtClean="0"/>
              <a:t>‹#›</a:t>
            </a:fld>
            <a:endParaRPr lang="en-IN"/>
          </a:p>
        </p:txBody>
      </p:sp>
    </p:spTree>
    <p:extLst>
      <p:ext uri="{BB962C8B-B14F-4D97-AF65-F5344CB8AC3E}">
        <p14:creationId xmlns:p14="http://schemas.microsoft.com/office/powerpoint/2010/main" val="3019931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BF23D-47B7-48D0-BDC8-0DFCA7B550AF}" type="datetimeFigureOut">
              <a:rPr lang="en-IN" smtClean="0"/>
              <a:t>26-01-2024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79F40-6BE3-4BA1-B3D9-488D5DDECB9B}" type="slidenum">
              <a:rPr lang="en-IN" smtClean="0"/>
              <a:t>‹#›</a:t>
            </a:fld>
            <a:endParaRPr lang="en-IN"/>
          </a:p>
        </p:txBody>
      </p:sp>
    </p:spTree>
    <p:extLst>
      <p:ext uri="{BB962C8B-B14F-4D97-AF65-F5344CB8AC3E}">
        <p14:creationId xmlns:p14="http://schemas.microsoft.com/office/powerpoint/2010/main" val="13553358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1D1BB-2A20-4D28-A1B9-72B2EF9179F2}" type="datetime1">
              <a:rPr lang="en-IN" smtClean="0"/>
              <a:t>26-01-2024</a:t>
            </a:fld>
            <a:endParaRPr lang="en-IN"/>
          </a:p>
        </p:txBody>
      </p:sp>
      <p:sp>
        <p:nvSpPr>
          <p:cNvPr id="5" name="Footer Placeholder 4"/>
          <p:cNvSpPr>
            <a:spLocks noGrp="1"/>
          </p:cNvSpPr>
          <p:nvPr>
            <p:ph type="ftr" sz="quarter" idx="11"/>
          </p:nvPr>
        </p:nvSpPr>
        <p:spPr>
          <a:xfrm>
            <a:off x="2493105" y="329307"/>
            <a:ext cx="4897310" cy="309201"/>
          </a:xfrm>
        </p:spPr>
        <p:txBody>
          <a:bodyPr/>
          <a:lstStyle/>
          <a:p>
            <a:r>
              <a:rPr lang="en-IN"/>
              <a:t>Q</a:t>
            </a:r>
          </a:p>
        </p:txBody>
      </p:sp>
      <p:sp>
        <p:nvSpPr>
          <p:cNvPr id="6" name="Slide Number Placeholder 5"/>
          <p:cNvSpPr>
            <a:spLocks noGrp="1"/>
          </p:cNvSpPr>
          <p:nvPr>
            <p:ph type="sldNum" sz="quarter" idx="12"/>
          </p:nvPr>
        </p:nvSpPr>
        <p:spPr>
          <a:xfrm>
            <a:off x="1437664" y="798973"/>
            <a:ext cx="811019" cy="503578"/>
          </a:xfrm>
        </p:spPr>
        <p:txBody>
          <a:bodyPr/>
          <a:lstStyle/>
          <a:p>
            <a:fld id="{DBB053F5-1897-4ED4-B99F-02D21F7A438F}"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46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26-01-2024</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34969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26-01-2024</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19782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26-01-2024</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150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2F34A-AFDF-40B6-8D7F-C747F3C0102B}" type="datetime1">
              <a:rPr lang="en-IN" smtClean="0"/>
              <a:t>26-01-2024</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A716B-4483-4BD0-B07F-7EAF8E73609B}" type="datetime1">
              <a:rPr lang="en-IN" smtClean="0"/>
              <a:t>26-01-2024</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03896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A716B-4483-4BD0-B07F-7EAF8E73609B}" type="datetime1">
              <a:rPr lang="en-IN" smtClean="0"/>
              <a:t>26-01-2024</a:t>
            </a:fld>
            <a:endParaRPr lang="en-IN"/>
          </a:p>
        </p:txBody>
      </p:sp>
      <p:sp>
        <p:nvSpPr>
          <p:cNvPr id="8" name="Footer Placeholder 7"/>
          <p:cNvSpPr>
            <a:spLocks noGrp="1"/>
          </p:cNvSpPr>
          <p:nvPr>
            <p:ph type="ftr" sz="quarter" idx="11"/>
          </p:nvPr>
        </p:nvSpPr>
        <p:spPr/>
        <p:txBody>
          <a:bodyPr/>
          <a:lstStyle/>
          <a:p>
            <a:r>
              <a:rPr lang="en-IN"/>
              <a:t>Q</a:t>
            </a:r>
          </a:p>
        </p:txBody>
      </p:sp>
      <p:sp>
        <p:nvSpPr>
          <p:cNvPr id="9" name="Slide Number Placeholder 8"/>
          <p:cNvSpPr>
            <a:spLocks noGrp="1"/>
          </p:cNvSpPr>
          <p:nvPr>
            <p:ph type="sldNum" sz="quarter" idx="12"/>
          </p:nvPr>
        </p:nvSpPr>
        <p:spPr/>
        <p:txBody>
          <a:bodyPr/>
          <a:lstStyle/>
          <a:p>
            <a:fld id="{DBB053F5-1897-4ED4-B99F-02D21F7A438F}"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54906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5D4B0-9BCD-42AE-A91C-9E86AA0B9A64}" type="datetime1">
              <a:rPr lang="en-IN" smtClean="0"/>
              <a:t>26-01-2024</a:t>
            </a:fld>
            <a:endParaRPr lang="en-IN"/>
          </a:p>
        </p:txBody>
      </p:sp>
      <p:sp>
        <p:nvSpPr>
          <p:cNvPr id="4" name="Footer Placeholder 3"/>
          <p:cNvSpPr>
            <a:spLocks noGrp="1"/>
          </p:cNvSpPr>
          <p:nvPr>
            <p:ph type="ftr" sz="quarter" idx="11"/>
          </p:nvPr>
        </p:nvSpPr>
        <p:spPr/>
        <p:txBody>
          <a:bodyPr/>
          <a:lstStyle/>
          <a:p>
            <a:r>
              <a:rPr lang="en-IN"/>
              <a:t>Q</a:t>
            </a:r>
          </a:p>
        </p:txBody>
      </p:sp>
      <p:sp>
        <p:nvSpPr>
          <p:cNvPr id="5" name="Slide Number Placeholder 4"/>
          <p:cNvSpPr>
            <a:spLocks noGrp="1"/>
          </p:cNvSpPr>
          <p:nvPr>
            <p:ph type="sldNum" sz="quarter" idx="12"/>
          </p:nvPr>
        </p:nvSpPr>
        <p:spPr/>
        <p:txBody>
          <a:bodyPr/>
          <a:lstStyle/>
          <a:p>
            <a:fld id="{DBB053F5-1897-4ED4-B99F-02D21F7A438F}"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0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A744D-8834-44D1-B4FA-7C6761DCE1B5}" type="datetime1">
              <a:rPr lang="en-IN" smtClean="0"/>
              <a:t>26-01-2024</a:t>
            </a:fld>
            <a:endParaRPr lang="en-IN"/>
          </a:p>
        </p:txBody>
      </p:sp>
      <p:sp>
        <p:nvSpPr>
          <p:cNvPr id="3" name="Footer Placeholder 2"/>
          <p:cNvSpPr>
            <a:spLocks noGrp="1"/>
          </p:cNvSpPr>
          <p:nvPr>
            <p:ph type="ftr" sz="quarter" idx="11"/>
          </p:nvPr>
        </p:nvSpPr>
        <p:spPr/>
        <p:txBody>
          <a:bodyPr/>
          <a:lstStyle/>
          <a:p>
            <a:r>
              <a:rPr lang="en-IN"/>
              <a:t>Q</a:t>
            </a:r>
          </a:p>
        </p:txBody>
      </p:sp>
      <p:sp>
        <p:nvSpPr>
          <p:cNvPr id="4" name="Slide Number Placeholder 3"/>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32757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A716B-4483-4BD0-B07F-7EAF8E73609B}" type="datetime1">
              <a:rPr lang="en-IN" smtClean="0"/>
              <a:t>26-01-2024</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53834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E8C9D0B-3DDF-4906-B2B6-17CD5E26AF9C}" type="datetime1">
              <a:rPr lang="en-IN" smtClean="0"/>
              <a:t>26-01-2024</a:t>
            </a:fld>
            <a:endParaRPr lang="en-IN"/>
          </a:p>
        </p:txBody>
      </p:sp>
      <p:sp>
        <p:nvSpPr>
          <p:cNvPr id="6" name="Footer Placeholder 5"/>
          <p:cNvSpPr>
            <a:spLocks noGrp="1"/>
          </p:cNvSpPr>
          <p:nvPr>
            <p:ph type="ftr" sz="quarter" idx="11"/>
          </p:nvPr>
        </p:nvSpPr>
        <p:spPr>
          <a:xfrm>
            <a:off x="1534910" y="318640"/>
            <a:ext cx="5453475" cy="320931"/>
          </a:xfrm>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9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A716B-4483-4BD0-B07F-7EAF8E73609B}" type="datetime1">
              <a:rPr lang="en-IN" smtClean="0"/>
              <a:t>26-01-2024</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Q</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B053F5-1897-4ED4-B99F-02D21F7A438F}"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37901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1A01-23D7-BC59-8E50-E7B236AFBF29}"/>
              </a:ext>
            </a:extLst>
          </p:cNvPr>
          <p:cNvSpPr>
            <a:spLocks noGrp="1"/>
          </p:cNvSpPr>
          <p:nvPr>
            <p:ph type="ctrTitle"/>
          </p:nvPr>
        </p:nvSpPr>
        <p:spPr>
          <a:xfrm>
            <a:off x="2666258" y="402706"/>
            <a:ext cx="7766936" cy="1646302"/>
          </a:xfrm>
        </p:spPr>
        <p:txBody>
          <a:bodyPr/>
          <a:lstStyle/>
          <a:p>
            <a:pPr algn="ctr"/>
            <a: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t>HBFC BANK PROJECT</a:t>
            </a:r>
            <a:b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br>
            <a: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t>Business Report</a:t>
            </a:r>
          </a:p>
        </p:txBody>
      </p:sp>
      <p:sp>
        <p:nvSpPr>
          <p:cNvPr id="3" name="Subtitle 2">
            <a:extLst>
              <a:ext uri="{FF2B5EF4-FFF2-40B4-BE49-F238E27FC236}">
                <a16:creationId xmlns:a16="http://schemas.microsoft.com/office/drawing/2014/main" id="{008C5562-C867-CEE1-A649-266C012838FF}"/>
              </a:ext>
            </a:extLst>
          </p:cNvPr>
          <p:cNvSpPr>
            <a:spLocks noGrp="1"/>
          </p:cNvSpPr>
          <p:nvPr>
            <p:ph type="subTitle" idx="1"/>
          </p:nvPr>
        </p:nvSpPr>
        <p:spPr>
          <a:xfrm>
            <a:off x="3783738" y="6105531"/>
            <a:ext cx="10099259" cy="1096899"/>
          </a:xfrm>
        </p:spPr>
        <p:txBody>
          <a:bodyPr>
            <a:noAutofit/>
          </a:bodyPr>
          <a:lstStyle/>
          <a:p>
            <a:r>
              <a:rPr lang="en-IN" sz="3600" b="1" i="1" dirty="0">
                <a:solidFill>
                  <a:schemeClr val="accent2">
                    <a:lumMod val="75000"/>
                  </a:schemeClr>
                </a:solidFill>
                <a:latin typeface="Times New Roman" panose="02020603050405020304" pitchFamily="18" charset="0"/>
                <a:cs typeface="Times New Roman" panose="02020603050405020304" pitchFamily="18" charset="0"/>
              </a:rPr>
              <a:t>-</a:t>
            </a:r>
            <a:r>
              <a:rPr lang="en-IN" sz="3600" b="1" i="1">
                <a:solidFill>
                  <a:schemeClr val="accent2">
                    <a:lumMod val="75000"/>
                  </a:schemeClr>
                </a:solidFill>
                <a:latin typeface="Times New Roman" panose="02020603050405020304" pitchFamily="18" charset="0"/>
                <a:cs typeface="Times New Roman" panose="02020603050405020304" pitchFamily="18" charset="0"/>
              </a:rPr>
              <a:t>By Rohith </a:t>
            </a:r>
            <a:r>
              <a:rPr lang="en-IN" sz="3600" b="1" i="1" dirty="0">
                <a:solidFill>
                  <a:schemeClr val="accent2">
                    <a:lumMod val="75000"/>
                  </a:schemeClr>
                </a:solidFill>
                <a:latin typeface="Times New Roman" panose="02020603050405020304" pitchFamily="18" charset="0"/>
                <a:cs typeface="Times New Roman" panose="02020603050405020304" pitchFamily="18" charset="0"/>
              </a:rPr>
              <a:t>Thomas</a:t>
            </a:r>
          </a:p>
        </p:txBody>
      </p:sp>
      <p:pic>
        <p:nvPicPr>
          <p:cNvPr id="5" name="Picture 4">
            <a:extLst>
              <a:ext uri="{FF2B5EF4-FFF2-40B4-BE49-F238E27FC236}">
                <a16:creationId xmlns:a16="http://schemas.microsoft.com/office/drawing/2014/main" id="{3B5E6122-8F66-49E3-8733-68488FBF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76" y="2237928"/>
            <a:ext cx="5150051" cy="3438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512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E72438-DBCF-E4D5-D234-1336A820796F}"/>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2986021D-1F74-6512-8D4B-ABDFDE5995B3}"/>
              </a:ext>
            </a:extLst>
          </p:cNvPr>
          <p:cNvPicPr>
            <a:picLocks noChangeAspect="1"/>
          </p:cNvPicPr>
          <p:nvPr/>
        </p:nvPicPr>
        <p:blipFill>
          <a:blip r:embed="rId2"/>
          <a:stretch>
            <a:fillRect/>
          </a:stretch>
        </p:blipFill>
        <p:spPr>
          <a:xfrm>
            <a:off x="1534695" y="1898371"/>
            <a:ext cx="5718195" cy="2859521"/>
          </a:xfrm>
          <a:prstGeom prst="rect">
            <a:avLst/>
          </a:prstGeom>
        </p:spPr>
      </p:pic>
      <p:sp>
        <p:nvSpPr>
          <p:cNvPr id="8" name="TextBox 7">
            <a:extLst>
              <a:ext uri="{FF2B5EF4-FFF2-40B4-BE49-F238E27FC236}">
                <a16:creationId xmlns:a16="http://schemas.microsoft.com/office/drawing/2014/main" id="{732F87F6-BB0E-F978-B079-D1DE06043166}"/>
              </a:ext>
            </a:extLst>
          </p:cNvPr>
          <p:cNvSpPr txBox="1"/>
          <p:nvPr/>
        </p:nvSpPr>
        <p:spPr>
          <a:xfrm>
            <a:off x="1472682" y="638508"/>
            <a:ext cx="9246636" cy="769441"/>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6. How many customers have a combination of Fixed Deposits and Credit Cards but not  Personal Loan?</a:t>
            </a:r>
          </a:p>
        </p:txBody>
      </p:sp>
      <p:sp>
        <p:nvSpPr>
          <p:cNvPr id="10" name="TextBox 9">
            <a:extLst>
              <a:ext uri="{FF2B5EF4-FFF2-40B4-BE49-F238E27FC236}">
                <a16:creationId xmlns:a16="http://schemas.microsoft.com/office/drawing/2014/main" id="{FA4E2628-ABF7-A689-F61D-EBC0CC2D594C}"/>
              </a:ext>
            </a:extLst>
          </p:cNvPr>
          <p:cNvSpPr txBox="1"/>
          <p:nvPr/>
        </p:nvSpPr>
        <p:spPr>
          <a:xfrm>
            <a:off x="1534695" y="6088559"/>
            <a:ext cx="8317376"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number of customers who have a combination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Deposits </a:t>
            </a:r>
            <a:r>
              <a:rPr lang="en-IN" sz="2200" dirty="0">
                <a:latin typeface="Times New Roman" panose="02020603050405020304" pitchFamily="18" charset="0"/>
                <a:cs typeface="Times New Roman" panose="02020603050405020304" pitchFamily="18" charset="0"/>
              </a:rPr>
              <a:t>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Credit Cards</a:t>
            </a:r>
            <a:r>
              <a:rPr lang="en-IN" sz="2200" dirty="0">
                <a:latin typeface="Times New Roman" panose="02020603050405020304" pitchFamily="18" charset="0"/>
                <a:cs typeface="Times New Roman" panose="02020603050405020304" pitchFamily="18" charset="0"/>
              </a:rPr>
              <a:t> but not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Personal Loan</a:t>
            </a:r>
            <a:r>
              <a:rPr lang="en-IN" sz="2200" dirty="0">
                <a:latin typeface="Times New Roman" panose="02020603050405020304" pitchFamily="18" charset="0"/>
                <a:cs typeface="Times New Roman" panose="02020603050405020304" pitchFamily="18" charset="0"/>
              </a:rPr>
              <a:t> = </a:t>
            </a:r>
            <a:r>
              <a:rPr lang="en-IN" sz="2200" b="1" i="1" dirty="0">
                <a:solidFill>
                  <a:srgbClr val="006666"/>
                </a:solidFill>
                <a:latin typeface="Times New Roman" panose="02020603050405020304" pitchFamily="18" charset="0"/>
                <a:cs typeface="Times New Roman" panose="02020603050405020304" pitchFamily="18" charset="0"/>
              </a:rPr>
              <a:t>147</a:t>
            </a:r>
          </a:p>
        </p:txBody>
      </p:sp>
    </p:spTree>
    <p:extLst>
      <p:ext uri="{BB962C8B-B14F-4D97-AF65-F5344CB8AC3E}">
        <p14:creationId xmlns:p14="http://schemas.microsoft.com/office/powerpoint/2010/main" val="400867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38B34C-3595-8F82-F5C6-067486EEBBEF}"/>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72B40E20-F902-DCB1-CCFB-CEB1423ADA0E}"/>
              </a:ext>
            </a:extLst>
          </p:cNvPr>
          <p:cNvSpPr txBox="1"/>
          <p:nvPr/>
        </p:nvSpPr>
        <p:spPr>
          <a:xfrm>
            <a:off x="1534695" y="1076588"/>
            <a:ext cx="8668140" cy="3477875"/>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customers who are having credit cards and FD may not need personal loan as it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sufficient to cover the expenses. </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In Personal loan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EMI</a:t>
            </a:r>
            <a:r>
              <a:rPr lang="en-IN" sz="2200" dirty="0">
                <a:latin typeface="Times New Roman" panose="02020603050405020304" pitchFamily="18" charset="0"/>
                <a:cs typeface="Times New Roman" panose="02020603050405020304" pitchFamily="18" charset="0"/>
              </a:rPr>
              <a:t> has to be paid at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beginning of the month </a:t>
            </a:r>
            <a:r>
              <a:rPr lang="en-IN" sz="2200" dirty="0">
                <a:latin typeface="Times New Roman" panose="02020603050405020304" pitchFamily="18" charset="0"/>
                <a:cs typeface="Times New Roman" panose="02020603050405020304" pitchFamily="18" charset="0"/>
              </a:rPr>
              <a:t>whereas in credit card and fixed deposit it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doesn't require regular payment.</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personal loan </a:t>
            </a:r>
            <a:r>
              <a:rPr lang="en-IN" sz="2200" dirty="0">
                <a:latin typeface="Times New Roman" panose="02020603050405020304" pitchFamily="18" charset="0"/>
                <a:cs typeface="Times New Roman" panose="02020603050405020304" pitchFamily="18" charset="0"/>
              </a:rPr>
              <a:t>may often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a:t>
            </a:r>
            <a:r>
              <a:rPr lang="en-IN" sz="2200" dirty="0">
                <a:latin typeface="Times New Roman" panose="02020603050405020304" pitchFamily="18" charset="0"/>
                <a:cs typeface="Times New Roman" panose="02020603050405020304" pitchFamily="18" charset="0"/>
              </a:rPr>
              <a:t> than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credit card</a:t>
            </a:r>
            <a:r>
              <a:rPr lang="en-IN" sz="2200" dirty="0">
                <a:latin typeface="Times New Roman" panose="02020603050405020304" pitchFamily="18" charset="0"/>
                <a:cs typeface="Times New Roman" panose="02020603050405020304" pitchFamily="18" charset="0"/>
              </a:rPr>
              <a:t> so people choose credit card or fixed deposit instead of personal loan.</a:t>
            </a:r>
          </a:p>
        </p:txBody>
      </p:sp>
      <p:sp>
        <p:nvSpPr>
          <p:cNvPr id="9" name="Rectangle 8">
            <a:extLst>
              <a:ext uri="{FF2B5EF4-FFF2-40B4-BE49-F238E27FC236}">
                <a16:creationId xmlns:a16="http://schemas.microsoft.com/office/drawing/2014/main" id="{75E0E5BA-F95C-9C58-1CF1-5324491722BC}"/>
              </a:ext>
            </a:extLst>
          </p:cNvPr>
          <p:cNvSpPr/>
          <p:nvPr/>
        </p:nvSpPr>
        <p:spPr>
          <a:xfrm>
            <a:off x="4608334" y="7799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660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614B9-E9B1-E598-DD13-698717A38A48}"/>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7660D2AB-D6F1-C100-7BA7-0E92D5D7407E}"/>
              </a:ext>
            </a:extLst>
          </p:cNvPr>
          <p:cNvPicPr>
            <a:picLocks noChangeAspect="1"/>
          </p:cNvPicPr>
          <p:nvPr/>
        </p:nvPicPr>
        <p:blipFill>
          <a:blip r:embed="rId2"/>
          <a:stretch>
            <a:fillRect/>
          </a:stretch>
        </p:blipFill>
        <p:spPr>
          <a:xfrm>
            <a:off x="1566223" y="1711658"/>
            <a:ext cx="8194225" cy="1390913"/>
          </a:xfrm>
          <a:prstGeom prst="rect">
            <a:avLst/>
          </a:prstGeom>
        </p:spPr>
      </p:pic>
      <p:sp>
        <p:nvSpPr>
          <p:cNvPr id="8" name="TextBox 7">
            <a:extLst>
              <a:ext uri="{FF2B5EF4-FFF2-40B4-BE49-F238E27FC236}">
                <a16:creationId xmlns:a16="http://schemas.microsoft.com/office/drawing/2014/main" id="{E71C7477-3071-2709-63D5-B7543A2B6503}"/>
              </a:ext>
            </a:extLst>
          </p:cNvPr>
          <p:cNvSpPr txBox="1"/>
          <p:nvPr/>
        </p:nvSpPr>
        <p:spPr>
          <a:xfrm>
            <a:off x="1534695" y="313667"/>
            <a:ext cx="8873412" cy="1107996"/>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7. What is the median income of the customers who have availed personal loans and compare it with the median income of those customers who have not availed personal loans? What do you infer?</a:t>
            </a:r>
          </a:p>
        </p:txBody>
      </p:sp>
      <p:sp>
        <p:nvSpPr>
          <p:cNvPr id="11" name="Rectangle 10">
            <a:extLst>
              <a:ext uri="{FF2B5EF4-FFF2-40B4-BE49-F238E27FC236}">
                <a16:creationId xmlns:a16="http://schemas.microsoft.com/office/drawing/2014/main" id="{7FBC2BDB-405A-6A32-5A71-449A57D3B78E}"/>
              </a:ext>
            </a:extLst>
          </p:cNvPr>
          <p:cNvSpPr/>
          <p:nvPr/>
        </p:nvSpPr>
        <p:spPr>
          <a:xfrm>
            <a:off x="3998841" y="3180929"/>
            <a:ext cx="1972560" cy="584775"/>
          </a:xfrm>
          <a:prstGeom prst="rect">
            <a:avLst/>
          </a:prstGeom>
          <a:noFill/>
        </p:spPr>
        <p:txBody>
          <a:bodyPr wrap="square" lIns="91440" tIns="45720" rIns="91440" bIns="45720">
            <a:spAutoFit/>
          </a:bodyPr>
          <a:lstStyle/>
          <a:p>
            <a:pPr algn="ctr"/>
            <a:r>
              <a:rPr lang="en-IN" sz="2400" b="1" i="1" cap="none" spc="0" dirty="0">
                <a:ln w="0"/>
                <a:solidFill>
                  <a:schemeClr val="accent4">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882CF567-409A-AF7E-3848-DEFB0BE5ECFA}"/>
              </a:ext>
            </a:extLst>
          </p:cNvPr>
          <p:cNvSpPr txBox="1"/>
          <p:nvPr/>
        </p:nvSpPr>
        <p:spPr>
          <a:xfrm>
            <a:off x="1418927" y="3854336"/>
            <a:ext cx="8989180"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 This suggest that the personal loan may be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more accessible to the customers with higher income</a:t>
            </a:r>
            <a:r>
              <a:rPr lang="en-IN" sz="2400" dirty="0">
                <a:latin typeface="Times New Roman" panose="02020603050405020304" pitchFamily="18" charset="0"/>
                <a:cs typeface="Times New Roman" panose="02020603050405020304" pitchFamily="18" charset="0"/>
              </a:rPr>
              <a:t> as they have low risk of repayment of the loan.                                                                                                                       2) Personal loans are often used for large purchase like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renovations </a:t>
            </a:r>
            <a:r>
              <a:rPr lang="en-IN" sz="2400" dirty="0">
                <a:latin typeface="Times New Roman" panose="02020603050405020304" pitchFamily="18" charset="0"/>
                <a:cs typeface="Times New Roman" panose="02020603050405020304" pitchFamily="18" charset="0"/>
              </a:rPr>
              <a:t>and for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buying car</a:t>
            </a:r>
            <a:r>
              <a:rPr lang="en-IN" sz="2400" dirty="0">
                <a:latin typeface="Times New Roman" panose="02020603050405020304" pitchFamily="18" charset="0"/>
                <a:cs typeface="Times New Roman" panose="02020603050405020304" pitchFamily="18" charset="0"/>
              </a:rPr>
              <a:t>. So if people bought under these category there is more chance of median of this group is higher.</a:t>
            </a:r>
          </a:p>
        </p:txBody>
      </p:sp>
    </p:spTree>
    <p:extLst>
      <p:ext uri="{BB962C8B-B14F-4D97-AF65-F5344CB8AC3E}">
        <p14:creationId xmlns:p14="http://schemas.microsoft.com/office/powerpoint/2010/main" val="100838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19411-A62E-C6A8-DDE0-14D11C6BDBA8}"/>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6D1D4FDC-C695-740A-EA2C-283CA754F2B8}"/>
              </a:ext>
            </a:extLst>
          </p:cNvPr>
          <p:cNvSpPr txBox="1"/>
          <p:nvPr/>
        </p:nvSpPr>
        <p:spPr>
          <a:xfrm>
            <a:off x="1626775" y="638508"/>
            <a:ext cx="8904235" cy="1061829"/>
          </a:xfrm>
          <a:prstGeom prst="rect">
            <a:avLst/>
          </a:prstGeom>
          <a:noFill/>
        </p:spPr>
        <p:txBody>
          <a:bodyPr wrap="square">
            <a:spAutoFit/>
          </a:bodyPr>
          <a:lstStyle/>
          <a:p>
            <a:r>
              <a:rPr lang="en-IN" sz="2100" b="1" dirty="0">
                <a:solidFill>
                  <a:srgbClr val="006666"/>
                </a:solidFill>
                <a:latin typeface="Times New Roman" panose="02020603050405020304" pitchFamily="18" charset="0"/>
                <a:cs typeface="Times New Roman" panose="02020603050405020304" pitchFamily="18" charset="0"/>
              </a:rPr>
              <a:t>8. Create 4 separate Pivot Tables. Summarise your data by percentages.</a:t>
            </a:r>
          </a:p>
          <a:p>
            <a:endParaRPr lang="en-IN" sz="2100" b="1" dirty="0">
              <a:solidFill>
                <a:srgbClr val="006666"/>
              </a:solidFill>
              <a:latin typeface="Times New Roman" panose="02020603050405020304" pitchFamily="18" charset="0"/>
              <a:cs typeface="Times New Roman" panose="02020603050405020304" pitchFamily="18" charset="0"/>
            </a:endParaRPr>
          </a:p>
          <a:p>
            <a:r>
              <a:rPr lang="en-IN" sz="2100" b="1" dirty="0">
                <a:solidFill>
                  <a:srgbClr val="006666"/>
                </a:solidFill>
                <a:latin typeface="Times New Roman" panose="02020603050405020304" pitchFamily="18" charset="0"/>
                <a:cs typeface="Times New Roman" panose="02020603050405020304" pitchFamily="18" charset="0"/>
              </a:rPr>
              <a:t>8a &amp; 9. Education vs Personal Loan</a:t>
            </a:r>
          </a:p>
        </p:txBody>
      </p:sp>
      <p:pic>
        <p:nvPicPr>
          <p:cNvPr id="11" name="Picture 10">
            <a:extLst>
              <a:ext uri="{FF2B5EF4-FFF2-40B4-BE49-F238E27FC236}">
                <a16:creationId xmlns:a16="http://schemas.microsoft.com/office/drawing/2014/main" id="{BB6DF005-6DFB-1B05-8634-81BA44ABBF13}"/>
              </a:ext>
            </a:extLst>
          </p:cNvPr>
          <p:cNvPicPr>
            <a:picLocks noChangeAspect="1"/>
          </p:cNvPicPr>
          <p:nvPr/>
        </p:nvPicPr>
        <p:blipFill>
          <a:blip r:embed="rId2"/>
          <a:stretch>
            <a:fillRect/>
          </a:stretch>
        </p:blipFill>
        <p:spPr>
          <a:xfrm>
            <a:off x="1736543" y="2250896"/>
            <a:ext cx="7595221" cy="2356207"/>
          </a:xfrm>
          <a:prstGeom prst="rect">
            <a:avLst/>
          </a:prstGeom>
        </p:spPr>
      </p:pic>
    </p:spTree>
    <p:extLst>
      <p:ext uri="{BB962C8B-B14F-4D97-AF65-F5344CB8AC3E}">
        <p14:creationId xmlns:p14="http://schemas.microsoft.com/office/powerpoint/2010/main" val="381932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B33A1-65F2-6DED-6A05-7C8753A2E307}"/>
              </a:ext>
            </a:extLst>
          </p:cNvPr>
          <p:cNvSpPr>
            <a:spLocks noGrp="1"/>
          </p:cNvSpPr>
          <p:nvPr>
            <p:ph type="ftr" sz="quarter" idx="11"/>
          </p:nvPr>
        </p:nvSpPr>
        <p:spPr/>
        <p:txBody>
          <a:bodyPr/>
          <a:lstStyle/>
          <a:p>
            <a:r>
              <a:rPr lang="en-IN"/>
              <a:t>Q</a:t>
            </a:r>
          </a:p>
        </p:txBody>
      </p:sp>
      <p:pic>
        <p:nvPicPr>
          <p:cNvPr id="9" name="Picture 8">
            <a:extLst>
              <a:ext uri="{FF2B5EF4-FFF2-40B4-BE49-F238E27FC236}">
                <a16:creationId xmlns:a16="http://schemas.microsoft.com/office/drawing/2014/main" id="{FB9C16BD-3E3B-BE24-B520-0D7B0735C9B9}"/>
              </a:ext>
            </a:extLst>
          </p:cNvPr>
          <p:cNvPicPr>
            <a:picLocks noChangeAspect="1"/>
          </p:cNvPicPr>
          <p:nvPr/>
        </p:nvPicPr>
        <p:blipFill>
          <a:blip r:embed="rId2"/>
          <a:stretch>
            <a:fillRect/>
          </a:stretch>
        </p:blipFill>
        <p:spPr>
          <a:xfrm>
            <a:off x="1534695" y="888569"/>
            <a:ext cx="5992230" cy="2392211"/>
          </a:xfrm>
          <a:prstGeom prst="rect">
            <a:avLst/>
          </a:prstGeom>
        </p:spPr>
      </p:pic>
      <p:sp>
        <p:nvSpPr>
          <p:cNvPr id="11" name="TextBox 10">
            <a:extLst>
              <a:ext uri="{FF2B5EF4-FFF2-40B4-BE49-F238E27FC236}">
                <a16:creationId xmlns:a16="http://schemas.microsoft.com/office/drawing/2014/main" id="{7A14FEEB-4F14-37FB-8341-7B3D275DB2A5}"/>
              </a:ext>
            </a:extLst>
          </p:cNvPr>
          <p:cNvSpPr txBox="1"/>
          <p:nvPr/>
        </p:nvSpPr>
        <p:spPr>
          <a:xfrm>
            <a:off x="1534695" y="4184327"/>
            <a:ext cx="8429526" cy="1785104"/>
          </a:xfrm>
          <a:prstGeom prst="rect">
            <a:avLst/>
          </a:prstGeom>
          <a:noFill/>
        </p:spPr>
        <p:txBody>
          <a:bodyPr wrap="square">
            <a:spAutoFit/>
          </a:bodyPr>
          <a:lstStyle/>
          <a:p>
            <a:r>
              <a:rPr lang="en-IN" sz="2200" b="1" dirty="0">
                <a:solidFill>
                  <a:schemeClr val="accent2">
                    <a:lumMod val="50000"/>
                  </a:schemeClr>
                </a:solidFill>
                <a:latin typeface="Times New Roman" panose="02020603050405020304" pitchFamily="18" charset="0"/>
                <a:cs typeface="Times New Roman" panose="02020603050405020304" pitchFamily="18" charset="0"/>
              </a:rPr>
              <a:t>Reason for taking loan:</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Professional people </a:t>
            </a:r>
            <a:r>
              <a:rPr lang="en-US" sz="2200" dirty="0">
                <a:latin typeface="Times New Roman" panose="02020603050405020304" pitchFamily="18" charset="0"/>
                <a:cs typeface="Times New Roman" panose="02020603050405020304" pitchFamily="18" charset="0"/>
              </a:rPr>
              <a:t>took more personal loan compared to other people because they are capable of getting loan as they can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repay with assured salary </a:t>
            </a:r>
            <a:r>
              <a:rPr lang="en-US" sz="2200" dirty="0">
                <a:latin typeface="Times New Roman" panose="02020603050405020304" pitchFamily="18" charset="0"/>
                <a:cs typeface="Times New Roman" panose="02020603050405020304" pitchFamily="18" charset="0"/>
              </a:rPr>
              <a:t>every month</a:t>
            </a:r>
            <a:endParaRPr lang="en-IN"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CF456F1-D5BF-3324-D2B2-D4B96B007731}"/>
              </a:ext>
            </a:extLst>
          </p:cNvPr>
          <p:cNvSpPr/>
          <p:nvPr/>
        </p:nvSpPr>
        <p:spPr>
          <a:xfrm>
            <a:off x="4349758" y="342900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33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AF36E7-CBF4-03A0-74E6-C36DFD404C6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31B6B42E-7F9A-73F5-00F6-B8458FD3CA77}"/>
              </a:ext>
            </a:extLst>
          </p:cNvPr>
          <p:cNvSpPr txBox="1"/>
          <p:nvPr/>
        </p:nvSpPr>
        <p:spPr>
          <a:xfrm>
            <a:off x="1534695" y="832235"/>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8b &amp; 9. TD Account Vs Personal Loan       </a:t>
            </a:r>
            <a:endParaRPr lang="en-IN"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FE525C1-B7AD-49C5-07B7-513324781E42}"/>
              </a:ext>
            </a:extLst>
          </p:cNvPr>
          <p:cNvPicPr>
            <a:picLocks noChangeAspect="1"/>
          </p:cNvPicPr>
          <p:nvPr/>
        </p:nvPicPr>
        <p:blipFill>
          <a:blip r:embed="rId2"/>
          <a:stretch>
            <a:fillRect/>
          </a:stretch>
        </p:blipFill>
        <p:spPr>
          <a:xfrm>
            <a:off x="1534695" y="1342305"/>
            <a:ext cx="7298864" cy="2086695"/>
          </a:xfrm>
          <a:prstGeom prst="rect">
            <a:avLst/>
          </a:prstGeom>
        </p:spPr>
      </p:pic>
      <p:pic>
        <p:nvPicPr>
          <p:cNvPr id="10" name="Picture 9">
            <a:extLst>
              <a:ext uri="{FF2B5EF4-FFF2-40B4-BE49-F238E27FC236}">
                <a16:creationId xmlns:a16="http://schemas.microsoft.com/office/drawing/2014/main" id="{231B0A73-9EBE-C594-B48C-8E4280023E35}"/>
              </a:ext>
            </a:extLst>
          </p:cNvPr>
          <p:cNvPicPr>
            <a:picLocks noChangeAspect="1"/>
          </p:cNvPicPr>
          <p:nvPr/>
        </p:nvPicPr>
        <p:blipFill>
          <a:blip r:embed="rId3"/>
          <a:stretch>
            <a:fillRect/>
          </a:stretch>
        </p:blipFill>
        <p:spPr>
          <a:xfrm>
            <a:off x="1534695" y="3580420"/>
            <a:ext cx="6953124" cy="2418636"/>
          </a:xfrm>
          <a:prstGeom prst="rect">
            <a:avLst/>
          </a:prstGeom>
        </p:spPr>
      </p:pic>
    </p:spTree>
    <p:extLst>
      <p:ext uri="{BB962C8B-B14F-4D97-AF65-F5344CB8AC3E}">
        <p14:creationId xmlns:p14="http://schemas.microsoft.com/office/powerpoint/2010/main" val="261547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C5C4E0-5974-A691-5CE4-65CCBD2D7FD7}"/>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13BCE105-D4FE-3353-B3EF-9EFBFBC24F74}"/>
              </a:ext>
            </a:extLst>
          </p:cNvPr>
          <p:cNvSpPr txBox="1"/>
          <p:nvPr/>
        </p:nvSpPr>
        <p:spPr>
          <a:xfrm>
            <a:off x="1534695" y="1618157"/>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9" name="TextBox 8">
            <a:extLst>
              <a:ext uri="{FF2B5EF4-FFF2-40B4-BE49-F238E27FC236}">
                <a16:creationId xmlns:a16="http://schemas.microsoft.com/office/drawing/2014/main" id="{82A9FA7A-A508-2E98-42D2-9B17B115B765}"/>
              </a:ext>
            </a:extLst>
          </p:cNvPr>
          <p:cNvSpPr txBox="1"/>
          <p:nvPr/>
        </p:nvSpPr>
        <p:spPr>
          <a:xfrm>
            <a:off x="1563329" y="2346744"/>
            <a:ext cx="9065342" cy="2462213"/>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who are not having TD Account </a:t>
            </a:r>
            <a:r>
              <a:rPr lang="en-IN" sz="2200" dirty="0">
                <a:latin typeface="Times New Roman" panose="02020603050405020304" pitchFamily="18" charset="0"/>
                <a:cs typeface="Times New Roman" panose="02020603050405020304" pitchFamily="18" charset="0"/>
              </a:rPr>
              <a:t>get more personal than the people who are not having TD account, because the people who have TD account can get loan easily by providing their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 as collateral. </a:t>
            </a:r>
          </a:p>
          <a:p>
            <a:pPr marL="342900" indent="-342900">
              <a:buClr>
                <a:schemeClr val="accent5">
                  <a:lumMod val="50000"/>
                </a:schemeClr>
              </a:buClr>
              <a:buFont typeface="Wingdings" panose="05000000000000000000" pitchFamily="2" charset="2"/>
              <a:buChar char="Ø"/>
            </a:pPr>
            <a:endParaRPr lang="en-IN" sz="2200" b="1" i="1"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recover this situation bank should encourage people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have TD account to get a loan </a:t>
            </a:r>
            <a:r>
              <a:rPr lang="en-IN" sz="2200" dirty="0">
                <a:latin typeface="Times New Roman" panose="02020603050405020304" pitchFamily="18" charset="0"/>
                <a:cs typeface="Times New Roman" panose="02020603050405020304" pitchFamily="18" charset="0"/>
              </a:rPr>
              <a:t>in future quickly.</a:t>
            </a:r>
          </a:p>
        </p:txBody>
      </p:sp>
      <p:sp>
        <p:nvSpPr>
          <p:cNvPr id="11" name="Rectangle 10">
            <a:extLst>
              <a:ext uri="{FF2B5EF4-FFF2-40B4-BE49-F238E27FC236}">
                <a16:creationId xmlns:a16="http://schemas.microsoft.com/office/drawing/2014/main" id="{AD373C6D-6E00-47B5-27E0-7EA97C344928}"/>
              </a:ext>
            </a:extLst>
          </p:cNvPr>
          <p:cNvSpPr/>
          <p:nvPr/>
        </p:nvSpPr>
        <p:spPr>
          <a:xfrm>
            <a:off x="4252604" y="292161"/>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569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9F0ED5-884E-B533-F1DF-6CC2A1D5BF9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D5CDD1A-6C7A-FDD6-8963-6A0A62C9599D}"/>
              </a:ext>
            </a:extLst>
          </p:cNvPr>
          <p:cNvSpPr txBox="1"/>
          <p:nvPr/>
        </p:nvSpPr>
        <p:spPr>
          <a:xfrm>
            <a:off x="1534695" y="777670"/>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8c &amp; 9. Online vs Personal Loan         </a:t>
            </a:r>
            <a:endParaRPr lang="en-IN" sz="2200"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E5ED04-7DD5-F2F8-9457-CE06D39F964C}"/>
              </a:ext>
            </a:extLst>
          </p:cNvPr>
          <p:cNvPicPr>
            <a:picLocks noChangeAspect="1"/>
          </p:cNvPicPr>
          <p:nvPr/>
        </p:nvPicPr>
        <p:blipFill>
          <a:blip r:embed="rId2"/>
          <a:stretch>
            <a:fillRect/>
          </a:stretch>
        </p:blipFill>
        <p:spPr>
          <a:xfrm>
            <a:off x="1534695" y="1347720"/>
            <a:ext cx="7486290" cy="2579549"/>
          </a:xfrm>
          <a:prstGeom prst="rect">
            <a:avLst/>
          </a:prstGeom>
        </p:spPr>
      </p:pic>
      <p:pic>
        <p:nvPicPr>
          <p:cNvPr id="10" name="Picture 9">
            <a:extLst>
              <a:ext uri="{FF2B5EF4-FFF2-40B4-BE49-F238E27FC236}">
                <a16:creationId xmlns:a16="http://schemas.microsoft.com/office/drawing/2014/main" id="{45BEB6EB-57BD-05D1-0F1A-B4E137CC6FB6}"/>
              </a:ext>
            </a:extLst>
          </p:cNvPr>
          <p:cNvPicPr>
            <a:picLocks noChangeAspect="1"/>
          </p:cNvPicPr>
          <p:nvPr/>
        </p:nvPicPr>
        <p:blipFill>
          <a:blip r:embed="rId3"/>
          <a:stretch>
            <a:fillRect/>
          </a:stretch>
        </p:blipFill>
        <p:spPr>
          <a:xfrm>
            <a:off x="1534695" y="4024584"/>
            <a:ext cx="6939921" cy="2060139"/>
          </a:xfrm>
          <a:prstGeom prst="rect">
            <a:avLst/>
          </a:prstGeom>
        </p:spPr>
      </p:pic>
    </p:spTree>
    <p:extLst>
      <p:ext uri="{BB962C8B-B14F-4D97-AF65-F5344CB8AC3E}">
        <p14:creationId xmlns:p14="http://schemas.microsoft.com/office/powerpoint/2010/main" val="229239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6FD374-A8E3-A483-8880-2E3848CBEABC}"/>
              </a:ext>
            </a:extLst>
          </p:cNvPr>
          <p:cNvSpPr>
            <a:spLocks noGrp="1"/>
          </p:cNvSpPr>
          <p:nvPr>
            <p:ph type="ftr" sz="quarter" idx="11"/>
          </p:nvPr>
        </p:nvSpPr>
        <p:spPr/>
        <p:txBody>
          <a:bodyPr/>
          <a:lstStyle/>
          <a:p>
            <a:r>
              <a:rPr lang="en-IN" dirty="0"/>
              <a:t>Q</a:t>
            </a:r>
          </a:p>
        </p:txBody>
      </p:sp>
      <p:sp>
        <p:nvSpPr>
          <p:cNvPr id="6" name="TextBox 5">
            <a:extLst>
              <a:ext uri="{FF2B5EF4-FFF2-40B4-BE49-F238E27FC236}">
                <a16:creationId xmlns:a16="http://schemas.microsoft.com/office/drawing/2014/main" id="{A9E30F4C-A612-5865-1700-93ACFE5E82BE}"/>
              </a:ext>
            </a:extLst>
          </p:cNvPr>
          <p:cNvSpPr txBox="1"/>
          <p:nvPr/>
        </p:nvSpPr>
        <p:spPr>
          <a:xfrm>
            <a:off x="1534695" y="1812408"/>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8" name="TextBox 7">
            <a:extLst>
              <a:ext uri="{FF2B5EF4-FFF2-40B4-BE49-F238E27FC236}">
                <a16:creationId xmlns:a16="http://schemas.microsoft.com/office/drawing/2014/main" id="{77B46396-82F9-3689-B227-38A6A281403E}"/>
              </a:ext>
            </a:extLst>
          </p:cNvPr>
          <p:cNvSpPr txBox="1"/>
          <p:nvPr/>
        </p:nvSpPr>
        <p:spPr>
          <a:xfrm>
            <a:off x="1241322" y="2538101"/>
            <a:ext cx="8758084" cy="2462213"/>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Here the people having who are having and not having net banking took  less personal loan, because the people without net baking are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aware of net banking</a:t>
            </a:r>
            <a:r>
              <a:rPr lang="en-IN" sz="2200" dirty="0">
                <a:latin typeface="Times New Roman" panose="02020603050405020304" pitchFamily="18" charset="0"/>
                <a:cs typeface="Times New Roman" panose="02020603050405020304" pitchFamily="18" charset="0"/>
              </a:rPr>
              <a:t> option which is easier than by getting loan in virtual.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t>
            </a: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buClr>
                <a:schemeClr val="accent5">
                  <a:lumMod val="75000"/>
                </a:schemeClr>
              </a:buClr>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Those who are having net banking are also getting less personal loan because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the interface of the app is not user friendly.</a:t>
            </a:r>
          </a:p>
        </p:txBody>
      </p:sp>
      <p:sp>
        <p:nvSpPr>
          <p:cNvPr id="11" name="Rectangle 10">
            <a:extLst>
              <a:ext uri="{FF2B5EF4-FFF2-40B4-BE49-F238E27FC236}">
                <a16:creationId xmlns:a16="http://schemas.microsoft.com/office/drawing/2014/main" id="{8D9F0402-73F8-62F4-3C5E-CB2019293F2A}"/>
              </a:ext>
            </a:extLst>
          </p:cNvPr>
          <p:cNvSpPr/>
          <p:nvPr/>
        </p:nvSpPr>
        <p:spPr>
          <a:xfrm>
            <a:off x="4462554" y="35881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7988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B76E97C-D82C-6F72-C1C3-5388441ABD3F}"/>
              </a:ext>
            </a:extLst>
          </p:cNvPr>
          <p:cNvSpPr>
            <a:spLocks noGrp="1"/>
          </p:cNvSpPr>
          <p:nvPr>
            <p:ph type="ftr" sz="quarter" idx="11"/>
          </p:nvPr>
        </p:nvSpPr>
        <p:spPr/>
        <p:txBody>
          <a:bodyPr/>
          <a:lstStyle/>
          <a:p>
            <a:r>
              <a:rPr lang="en-IN"/>
              <a:t>Q</a:t>
            </a:r>
          </a:p>
        </p:txBody>
      </p:sp>
      <p:sp>
        <p:nvSpPr>
          <p:cNvPr id="8" name="TextBox 7">
            <a:extLst>
              <a:ext uri="{FF2B5EF4-FFF2-40B4-BE49-F238E27FC236}">
                <a16:creationId xmlns:a16="http://schemas.microsoft.com/office/drawing/2014/main" id="{8C0E1C8A-A033-F19C-B618-BAEB6C8CA18A}"/>
              </a:ext>
            </a:extLst>
          </p:cNvPr>
          <p:cNvSpPr txBox="1"/>
          <p:nvPr/>
        </p:nvSpPr>
        <p:spPr>
          <a:xfrm>
            <a:off x="1534695" y="931561"/>
            <a:ext cx="5552769"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8d&amp;9 . Income Category vs Personal Loan</a:t>
            </a:r>
          </a:p>
        </p:txBody>
      </p:sp>
      <p:pic>
        <p:nvPicPr>
          <p:cNvPr id="3" name="Picture 2">
            <a:extLst>
              <a:ext uri="{FF2B5EF4-FFF2-40B4-BE49-F238E27FC236}">
                <a16:creationId xmlns:a16="http://schemas.microsoft.com/office/drawing/2014/main" id="{EAAA37D2-057C-4E7D-2116-6274AEA90837}"/>
              </a:ext>
            </a:extLst>
          </p:cNvPr>
          <p:cNvPicPr>
            <a:picLocks noChangeAspect="1"/>
          </p:cNvPicPr>
          <p:nvPr/>
        </p:nvPicPr>
        <p:blipFill>
          <a:blip r:embed="rId2"/>
          <a:stretch>
            <a:fillRect/>
          </a:stretch>
        </p:blipFill>
        <p:spPr>
          <a:xfrm>
            <a:off x="1534695" y="2024745"/>
            <a:ext cx="7594098" cy="2357791"/>
          </a:xfrm>
          <a:prstGeom prst="rect">
            <a:avLst/>
          </a:prstGeom>
        </p:spPr>
      </p:pic>
    </p:spTree>
    <p:extLst>
      <p:ext uri="{BB962C8B-B14F-4D97-AF65-F5344CB8AC3E}">
        <p14:creationId xmlns:p14="http://schemas.microsoft.com/office/powerpoint/2010/main" val="329743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B4593B6-5DEB-12B1-A616-69B86161463A}"/>
              </a:ext>
            </a:extLst>
          </p:cNvPr>
          <p:cNvGraphicFramePr>
            <a:graphicFrameLocks noGrp="1"/>
          </p:cNvGraphicFramePr>
          <p:nvPr>
            <p:ph idx="1"/>
            <p:extLst>
              <p:ext uri="{D42A27DB-BD31-4B8C-83A1-F6EECF244321}">
                <p14:modId xmlns:p14="http://schemas.microsoft.com/office/powerpoint/2010/main" val="3950565943"/>
              </p:ext>
            </p:extLst>
          </p:nvPr>
        </p:nvGraphicFramePr>
        <p:xfrm>
          <a:off x="1542284" y="1366238"/>
          <a:ext cx="8895254" cy="617220"/>
        </p:xfrm>
        <a:graphic>
          <a:graphicData uri="http://schemas.openxmlformats.org/drawingml/2006/table">
            <a:tbl>
              <a:tblPr>
                <a:tableStyleId>{5C22544A-7EE6-4342-B048-85BDC9FD1C3A}</a:tableStyleId>
              </a:tblPr>
              <a:tblGrid>
                <a:gridCol w="8895254">
                  <a:extLst>
                    <a:ext uri="{9D8B030D-6E8A-4147-A177-3AD203B41FA5}">
                      <a16:colId xmlns:a16="http://schemas.microsoft.com/office/drawing/2014/main" val="3428006217"/>
                    </a:ext>
                  </a:extLst>
                </a:gridCol>
              </a:tblGrid>
              <a:tr h="365125">
                <a:tc>
                  <a:txBody>
                    <a:bodyPr/>
                    <a:lstStyle/>
                    <a:p>
                      <a:pPr algn="l" fontAlgn="b"/>
                      <a:r>
                        <a:rPr lang="en-US" sz="2000" b="1" i="0" u="none" strike="noStrike" dirty="0">
                          <a:solidFill>
                            <a:srgbClr val="006666"/>
                          </a:solidFill>
                          <a:effectLst/>
                          <a:latin typeface="Times New Roman" panose="02020603050405020304" pitchFamily="18" charset="0"/>
                          <a:cs typeface="Times New Roman" panose="02020603050405020304" pitchFamily="18" charset="0"/>
                        </a:rPr>
                        <a:t>Q1. What percentage of the bank’s customers (according to the data) have availed Personal Loans?</a:t>
                      </a:r>
                    </a:p>
                  </a:txBody>
                  <a:tcPr marL="7620" marR="7620" marT="7620" marB="0" anchor="b">
                    <a:solidFill>
                      <a:schemeClr val="bg1"/>
                    </a:solidFill>
                  </a:tcPr>
                </a:tc>
                <a:extLst>
                  <a:ext uri="{0D108BD9-81ED-4DB2-BD59-A6C34878D82A}">
                    <a16:rowId xmlns:a16="http://schemas.microsoft.com/office/drawing/2014/main" val="1346846406"/>
                  </a:ext>
                </a:extLst>
              </a:tr>
            </a:tbl>
          </a:graphicData>
        </a:graphic>
      </p:graphicFrame>
      <p:sp>
        <p:nvSpPr>
          <p:cNvPr id="11" name="Rectangle 10">
            <a:extLst>
              <a:ext uri="{FF2B5EF4-FFF2-40B4-BE49-F238E27FC236}">
                <a16:creationId xmlns:a16="http://schemas.microsoft.com/office/drawing/2014/main" id="{39FE9E92-261B-5442-B70C-806AED5D4488}"/>
              </a:ext>
            </a:extLst>
          </p:cNvPr>
          <p:cNvSpPr/>
          <p:nvPr/>
        </p:nvSpPr>
        <p:spPr>
          <a:xfrm>
            <a:off x="4706951" y="5066435"/>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13" name="Picture 12">
            <a:extLst>
              <a:ext uri="{FF2B5EF4-FFF2-40B4-BE49-F238E27FC236}">
                <a16:creationId xmlns:a16="http://schemas.microsoft.com/office/drawing/2014/main" id="{378E77E0-C676-96A3-2799-6BDBAFE3CCC6}"/>
              </a:ext>
            </a:extLst>
          </p:cNvPr>
          <p:cNvPicPr>
            <a:picLocks noChangeAspect="1"/>
          </p:cNvPicPr>
          <p:nvPr/>
        </p:nvPicPr>
        <p:blipFill>
          <a:blip r:embed="rId2"/>
          <a:stretch>
            <a:fillRect/>
          </a:stretch>
        </p:blipFill>
        <p:spPr>
          <a:xfrm>
            <a:off x="1547676" y="3382519"/>
            <a:ext cx="8889862" cy="1339983"/>
          </a:xfrm>
          <a:prstGeom prst="rect">
            <a:avLst/>
          </a:prstGeom>
        </p:spPr>
      </p:pic>
      <p:sp>
        <p:nvSpPr>
          <p:cNvPr id="14" name="TextBox 13">
            <a:extLst>
              <a:ext uri="{FF2B5EF4-FFF2-40B4-BE49-F238E27FC236}">
                <a16:creationId xmlns:a16="http://schemas.microsoft.com/office/drawing/2014/main" id="{80E044E4-1C9C-525A-E0FF-5096EBC42DD2}"/>
              </a:ext>
            </a:extLst>
          </p:cNvPr>
          <p:cNvSpPr txBox="1"/>
          <p:nvPr/>
        </p:nvSpPr>
        <p:spPr>
          <a:xfrm>
            <a:off x="2209729" y="6121563"/>
            <a:ext cx="292981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customers who </a:t>
            </a:r>
            <a:r>
              <a:rPr lang="en-US" sz="2000" b="1" i="1" dirty="0">
                <a:latin typeface="Times New Roman" panose="02020603050405020304" pitchFamily="18" charset="0"/>
                <a:cs typeface="Times New Roman" panose="02020603050405020304" pitchFamily="18" charset="0"/>
              </a:rPr>
              <a:t>have availed </a:t>
            </a:r>
            <a:r>
              <a:rPr lang="en-US" sz="2000" dirty="0">
                <a:latin typeface="Times New Roman" panose="02020603050405020304" pitchFamily="18" charset="0"/>
                <a:cs typeface="Times New Roman" panose="02020603050405020304" pitchFamily="18" charset="0"/>
              </a:rPr>
              <a:t>personal loan</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ED65A1B-140D-B3D7-AD84-0C472D1C958A}"/>
              </a:ext>
            </a:extLst>
          </p:cNvPr>
          <p:cNvSpPr txBox="1"/>
          <p:nvPr/>
        </p:nvSpPr>
        <p:spPr>
          <a:xfrm>
            <a:off x="5504718" y="6183118"/>
            <a:ext cx="485193" cy="646331"/>
          </a:xfrm>
          <a:prstGeom prst="rect">
            <a:avLst/>
          </a:prstGeom>
          <a:noFill/>
        </p:spPr>
        <p:txBody>
          <a:bodyPr wrap="square" rtlCol="0">
            <a:spAutoFit/>
          </a:bodyPr>
          <a:lstStyle/>
          <a:p>
            <a:r>
              <a:rPr lang="en-IN" sz="3600" dirty="0"/>
              <a:t>&gt;</a:t>
            </a:r>
          </a:p>
        </p:txBody>
      </p:sp>
      <p:sp>
        <p:nvSpPr>
          <p:cNvPr id="16" name="TextBox 15">
            <a:extLst>
              <a:ext uri="{FF2B5EF4-FFF2-40B4-BE49-F238E27FC236}">
                <a16:creationId xmlns:a16="http://schemas.microsoft.com/office/drawing/2014/main" id="{25FB498C-4659-0E56-F1C8-5B6921FAD90E}"/>
              </a:ext>
            </a:extLst>
          </p:cNvPr>
          <p:cNvSpPr txBox="1"/>
          <p:nvPr/>
        </p:nvSpPr>
        <p:spPr>
          <a:xfrm>
            <a:off x="6840282" y="6095878"/>
            <a:ext cx="301378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 who </a:t>
            </a:r>
            <a:r>
              <a:rPr lang="en-US" sz="2000" b="1" i="1" dirty="0">
                <a:latin typeface="Times New Roman" panose="02020603050405020304" pitchFamily="18" charset="0"/>
                <a:cs typeface="Times New Roman" panose="02020603050405020304" pitchFamily="18" charset="0"/>
              </a:rPr>
              <a:t>have</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not availed</a:t>
            </a:r>
            <a:r>
              <a:rPr lang="en-US" sz="2000" dirty="0">
                <a:latin typeface="Times New Roman" panose="02020603050405020304" pitchFamily="18" charset="0"/>
                <a:cs typeface="Times New Roman" panose="02020603050405020304" pitchFamily="18" charset="0"/>
              </a:rPr>
              <a:t> personal loan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4B7675-89E2-4A7F-47AB-085C8BAFF9FB}"/>
              </a:ext>
            </a:extLst>
          </p:cNvPr>
          <p:cNvSpPr>
            <a:spLocks noGrp="1"/>
          </p:cNvSpPr>
          <p:nvPr>
            <p:ph type="ftr" sz="quarter" idx="11"/>
          </p:nvPr>
        </p:nvSpPr>
        <p:spPr/>
        <p:txBody>
          <a:bodyPr/>
          <a:lstStyle/>
          <a:p>
            <a:r>
              <a:rPr lang="en-IN"/>
              <a:t>Q</a:t>
            </a:r>
          </a:p>
        </p:txBody>
      </p:sp>
      <p:sp>
        <p:nvSpPr>
          <p:cNvPr id="7" name="Rectangle 6">
            <a:extLst>
              <a:ext uri="{FF2B5EF4-FFF2-40B4-BE49-F238E27FC236}">
                <a16:creationId xmlns:a16="http://schemas.microsoft.com/office/drawing/2014/main" id="{65D0B960-DFF9-8DF2-D57A-A87F7552FFF1}"/>
              </a:ext>
            </a:extLst>
          </p:cNvPr>
          <p:cNvSpPr/>
          <p:nvPr/>
        </p:nvSpPr>
        <p:spPr>
          <a:xfrm>
            <a:off x="3734282" y="291278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1E1D0983-5D92-F4F8-DBB7-6760DF45833E}"/>
              </a:ext>
            </a:extLst>
          </p:cNvPr>
          <p:cNvSpPr txBox="1"/>
          <p:nvPr/>
        </p:nvSpPr>
        <p:spPr>
          <a:xfrm>
            <a:off x="1501826" y="3486137"/>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10" name="TextBox 9">
            <a:extLst>
              <a:ext uri="{FF2B5EF4-FFF2-40B4-BE49-F238E27FC236}">
                <a16:creationId xmlns:a16="http://schemas.microsoft.com/office/drawing/2014/main" id="{72014ED5-D3E0-D60F-A187-5C8E4001CB7B}"/>
              </a:ext>
            </a:extLst>
          </p:cNvPr>
          <p:cNvSpPr txBox="1"/>
          <p:nvPr/>
        </p:nvSpPr>
        <p:spPr>
          <a:xfrm>
            <a:off x="1501826" y="4361145"/>
            <a:ext cx="8417481" cy="1107996"/>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people whose salary above 1,00,000 get more personal loan compared to others, because a person with salary above 1,00,000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can bear the monthly expenses as well as EMI </a:t>
            </a:r>
            <a:r>
              <a:rPr lang="en-IN" sz="2200" dirty="0">
                <a:latin typeface="Times New Roman" panose="02020603050405020304" pitchFamily="18" charset="0"/>
                <a:cs typeface="Times New Roman" panose="02020603050405020304" pitchFamily="18" charset="0"/>
              </a:rPr>
              <a:t>while others cannot.</a:t>
            </a:r>
          </a:p>
        </p:txBody>
      </p:sp>
      <p:pic>
        <p:nvPicPr>
          <p:cNvPr id="3" name="Picture 2">
            <a:extLst>
              <a:ext uri="{FF2B5EF4-FFF2-40B4-BE49-F238E27FC236}">
                <a16:creationId xmlns:a16="http://schemas.microsoft.com/office/drawing/2014/main" id="{BF4C4EDA-F75F-B852-D2F9-3A43797820B1}"/>
              </a:ext>
            </a:extLst>
          </p:cNvPr>
          <p:cNvPicPr>
            <a:picLocks noChangeAspect="1"/>
          </p:cNvPicPr>
          <p:nvPr/>
        </p:nvPicPr>
        <p:blipFill>
          <a:blip r:embed="rId2"/>
          <a:stretch>
            <a:fillRect/>
          </a:stretch>
        </p:blipFill>
        <p:spPr>
          <a:xfrm>
            <a:off x="1501826" y="828681"/>
            <a:ext cx="5921456" cy="1659337"/>
          </a:xfrm>
          <a:prstGeom prst="rect">
            <a:avLst/>
          </a:prstGeom>
        </p:spPr>
      </p:pic>
    </p:spTree>
    <p:extLst>
      <p:ext uri="{BB962C8B-B14F-4D97-AF65-F5344CB8AC3E}">
        <p14:creationId xmlns:p14="http://schemas.microsoft.com/office/powerpoint/2010/main" val="50717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FDA755-3416-2839-67F8-FD72B600869E}"/>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C2F421A5-17B8-ACF2-93BF-E63322FB3102}"/>
              </a:ext>
            </a:extLst>
          </p:cNvPr>
          <p:cNvSpPr txBox="1"/>
          <p:nvPr/>
        </p:nvSpPr>
        <p:spPr>
          <a:xfrm>
            <a:off x="1471152" y="638508"/>
            <a:ext cx="9249696" cy="2308324"/>
          </a:xfrm>
          <a:prstGeom prst="rect">
            <a:avLst/>
          </a:prstGeom>
          <a:noFill/>
        </p:spPr>
        <p:txBody>
          <a:bodyPr wrap="square">
            <a:spAutoFit/>
          </a:bodyPr>
          <a:lstStyle/>
          <a:p>
            <a:r>
              <a:rPr lang="en-IN" b="1" dirty="0">
                <a:solidFill>
                  <a:srgbClr val="006666"/>
                </a:solidFill>
                <a:latin typeface="Times New Roman" panose="02020603050405020304" pitchFamily="18" charset="0"/>
                <a:cs typeface="Times New Roman" panose="02020603050405020304" pitchFamily="18" charset="0"/>
              </a:rPr>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p>
        </p:txBody>
      </p:sp>
      <p:pic>
        <p:nvPicPr>
          <p:cNvPr id="10" name="Picture 9">
            <a:extLst>
              <a:ext uri="{FF2B5EF4-FFF2-40B4-BE49-F238E27FC236}">
                <a16:creationId xmlns:a16="http://schemas.microsoft.com/office/drawing/2014/main" id="{8A15ADE5-BE44-50BF-DD6F-23CB92941423}"/>
              </a:ext>
            </a:extLst>
          </p:cNvPr>
          <p:cNvPicPr>
            <a:picLocks noChangeAspect="1"/>
          </p:cNvPicPr>
          <p:nvPr/>
        </p:nvPicPr>
        <p:blipFill>
          <a:blip r:embed="rId2"/>
          <a:stretch>
            <a:fillRect/>
          </a:stretch>
        </p:blipFill>
        <p:spPr>
          <a:xfrm>
            <a:off x="1534695" y="3256033"/>
            <a:ext cx="7031182" cy="2053775"/>
          </a:xfrm>
          <a:prstGeom prst="rect">
            <a:avLst/>
          </a:prstGeom>
        </p:spPr>
      </p:pic>
    </p:spTree>
    <p:extLst>
      <p:ext uri="{BB962C8B-B14F-4D97-AF65-F5344CB8AC3E}">
        <p14:creationId xmlns:p14="http://schemas.microsoft.com/office/powerpoint/2010/main" val="81530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BBCCB1-C33F-785F-F235-96EC4CC2927C}"/>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9CEDAAF6-070A-9403-E214-BCF93B710003}"/>
              </a:ext>
            </a:extLst>
          </p:cNvPr>
          <p:cNvPicPr>
            <a:picLocks noChangeAspect="1"/>
          </p:cNvPicPr>
          <p:nvPr/>
        </p:nvPicPr>
        <p:blipFill>
          <a:blip r:embed="rId2"/>
          <a:stretch>
            <a:fillRect/>
          </a:stretch>
        </p:blipFill>
        <p:spPr>
          <a:xfrm>
            <a:off x="1534695" y="900931"/>
            <a:ext cx="5841532" cy="1701147"/>
          </a:xfrm>
          <a:prstGeom prst="rect">
            <a:avLst/>
          </a:prstGeom>
        </p:spPr>
      </p:pic>
      <p:sp>
        <p:nvSpPr>
          <p:cNvPr id="10" name="TextBox 9">
            <a:extLst>
              <a:ext uri="{FF2B5EF4-FFF2-40B4-BE49-F238E27FC236}">
                <a16:creationId xmlns:a16="http://schemas.microsoft.com/office/drawing/2014/main" id="{BEBC3204-85ED-832B-14F3-AB85ED173D5D}"/>
              </a:ext>
            </a:extLst>
          </p:cNvPr>
          <p:cNvSpPr txBox="1"/>
          <p:nvPr/>
        </p:nvSpPr>
        <p:spPr>
          <a:xfrm>
            <a:off x="1534695" y="3963261"/>
            <a:ext cx="7778487" cy="1785104"/>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Targeting the right audience:</a:t>
            </a:r>
          </a:p>
          <a:p>
            <a:pPr lvl="2">
              <a:buClr>
                <a:schemeClr val="accent2">
                  <a:lumMod val="75000"/>
                </a:schemeClr>
              </a:buClr>
            </a:pPr>
            <a:r>
              <a:rPr lang="en-IN" sz="2200" dirty="0">
                <a:latin typeface="Times New Roman" panose="02020603050405020304" pitchFamily="18" charset="0"/>
                <a:cs typeface="Times New Roman" panose="02020603050405020304" pitchFamily="18" charset="0"/>
              </a:rPr>
              <a:t>Target the people who haven't took personal loan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with salary (0-50,000) </a:t>
            </a:r>
            <a:r>
              <a:rPr lang="en-IN" sz="2200" dirty="0">
                <a:latin typeface="Times New Roman" panose="02020603050405020304" pitchFamily="18" charset="0"/>
                <a:cs typeface="Times New Roman" panose="02020603050405020304" pitchFamily="18" charset="0"/>
              </a:rPr>
              <a:t>and</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understand their needs like people who need finance for big purchase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car</a:t>
            </a:r>
            <a:r>
              <a:rPr lang="en-IN" sz="2200" dirty="0">
                <a:latin typeface="Times New Roman" panose="02020603050405020304" pitchFamily="18" charset="0"/>
                <a:cs typeface="Times New Roman" panose="02020603050405020304" pitchFamily="18" charset="0"/>
              </a:rPr>
              <a:t>, and home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renovations.</a:t>
            </a:r>
          </a:p>
        </p:txBody>
      </p:sp>
      <p:sp>
        <p:nvSpPr>
          <p:cNvPr id="11" name="Rectangle 10">
            <a:extLst>
              <a:ext uri="{FF2B5EF4-FFF2-40B4-BE49-F238E27FC236}">
                <a16:creationId xmlns:a16="http://schemas.microsoft.com/office/drawing/2014/main" id="{819691DE-7C78-7045-4967-AE234A3D10B7}"/>
              </a:ext>
            </a:extLst>
          </p:cNvPr>
          <p:cNvSpPr/>
          <p:nvPr/>
        </p:nvSpPr>
        <p:spPr>
          <a:xfrm>
            <a:off x="3887622" y="313661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2583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D3BFA5-611C-5485-0852-36C8497578A6}"/>
              </a:ext>
            </a:extLst>
          </p:cNvPr>
          <p:cNvSpPr>
            <a:spLocks noGrp="1"/>
          </p:cNvSpPr>
          <p:nvPr>
            <p:ph type="ftr" sz="quarter" idx="11"/>
          </p:nvPr>
        </p:nvSpPr>
        <p:spPr/>
        <p:txBody>
          <a:bodyPr/>
          <a:lstStyle/>
          <a:p>
            <a:r>
              <a:rPr lang="en-IN" dirty="0"/>
              <a:t>Q</a:t>
            </a:r>
          </a:p>
        </p:txBody>
      </p:sp>
      <p:sp>
        <p:nvSpPr>
          <p:cNvPr id="5" name="Rectangle 4">
            <a:extLst>
              <a:ext uri="{FF2B5EF4-FFF2-40B4-BE49-F238E27FC236}">
                <a16:creationId xmlns:a16="http://schemas.microsoft.com/office/drawing/2014/main" id="{151C6729-CDA8-B0F9-1586-0D6F1FFC25A1}"/>
              </a:ext>
            </a:extLst>
          </p:cNvPr>
          <p:cNvSpPr/>
          <p:nvPr/>
        </p:nvSpPr>
        <p:spPr>
          <a:xfrm>
            <a:off x="4673429" y="191519"/>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A8D6DF52-F7D4-D5DF-F5A8-6930F1120E4A}"/>
              </a:ext>
            </a:extLst>
          </p:cNvPr>
          <p:cNvSpPr txBox="1"/>
          <p:nvPr/>
        </p:nvSpPr>
        <p:spPr>
          <a:xfrm>
            <a:off x="1534695" y="1087106"/>
            <a:ext cx="8761583" cy="1107996"/>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Clearly defining the benefits:</a:t>
            </a:r>
          </a:p>
          <a:p>
            <a:pPr lvl="3"/>
            <a:r>
              <a:rPr lang="en-IN" sz="2200" dirty="0">
                <a:latin typeface="Times New Roman" panose="02020603050405020304" pitchFamily="18" charset="0"/>
                <a:cs typeface="Times New Roman" panose="02020603050405020304" pitchFamily="18" charset="0"/>
              </a:rPr>
              <a:t>Making sure that the potential customers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understand</a:t>
            </a:r>
            <a:r>
              <a:rPr lang="en-IN" sz="2200" dirty="0">
                <a:latin typeface="Times New Roman" panose="02020603050405020304" pitchFamily="18" charset="0"/>
                <a:cs typeface="Times New Roman" panose="02020603050405020304" pitchFamily="18" charset="0"/>
              </a:rPr>
              <a:t> how personal loans can help them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achieve their financial goals.</a:t>
            </a:r>
          </a:p>
        </p:txBody>
      </p:sp>
      <p:sp>
        <p:nvSpPr>
          <p:cNvPr id="9" name="TextBox 8">
            <a:extLst>
              <a:ext uri="{FF2B5EF4-FFF2-40B4-BE49-F238E27FC236}">
                <a16:creationId xmlns:a16="http://schemas.microsoft.com/office/drawing/2014/main" id="{FF938A33-5918-1263-518B-D492F9868FA7}"/>
              </a:ext>
            </a:extLst>
          </p:cNvPr>
          <p:cNvSpPr txBox="1"/>
          <p:nvPr/>
        </p:nvSpPr>
        <p:spPr>
          <a:xfrm>
            <a:off x="1534695" y="2391820"/>
            <a:ext cx="9272860" cy="3139321"/>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Offer the competitive </a:t>
            </a:r>
            <a:r>
              <a:rPr lang="en-IN" sz="2200" b="1" i="1" u="sng" dirty="0" err="1">
                <a:solidFill>
                  <a:schemeClr val="accent2">
                    <a:lumMod val="50000"/>
                  </a:schemeClr>
                </a:solidFill>
                <a:latin typeface="Times New Roman" panose="02020603050405020304" pitchFamily="18" charset="0"/>
                <a:cs typeface="Times New Roman" panose="02020603050405020304" pitchFamily="18" charset="0"/>
              </a:rPr>
              <a:t>intererst</a:t>
            </a: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 rate:</a:t>
            </a:r>
          </a:p>
          <a:p>
            <a:pPr lvl="3"/>
            <a:r>
              <a:rPr lang="en-IN" sz="2100" dirty="0">
                <a:latin typeface="Times New Roman" panose="02020603050405020304" pitchFamily="18" charset="0"/>
                <a:cs typeface="Times New Roman" panose="02020603050405020304" pitchFamily="18" charset="0"/>
              </a:rPr>
              <a:t>Personal loan with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low interest </a:t>
            </a:r>
            <a:r>
              <a:rPr lang="en-IN" sz="2100" dirty="0">
                <a:latin typeface="Times New Roman" panose="02020603050405020304" pitchFamily="18" charset="0"/>
                <a:cs typeface="Times New Roman" panose="02020603050405020304" pitchFamily="18" charset="0"/>
              </a:rPr>
              <a:t>rate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compared to other banks </a:t>
            </a:r>
            <a:r>
              <a:rPr lang="en-IN" sz="2100" dirty="0">
                <a:latin typeface="Times New Roman" panose="02020603050405020304" pitchFamily="18" charset="0"/>
                <a:cs typeface="Times New Roman" panose="02020603050405020304" pitchFamily="18" charset="0"/>
              </a:rPr>
              <a:t>can attract the customers. It makes huge difference and allowing the customer to decide whether to take loan or not.</a:t>
            </a:r>
          </a:p>
          <a:p>
            <a:pPr lvl="3"/>
            <a:endParaRPr lang="en-IN"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Making the application process easy:</a:t>
            </a:r>
          </a:p>
          <a:p>
            <a:pPr lvl="3"/>
            <a:r>
              <a:rPr lang="en-IN" sz="2200" dirty="0">
                <a:latin typeface="Times New Roman" panose="02020603050405020304" pitchFamily="18" charset="0"/>
                <a:cs typeface="Times New Roman" panose="02020603050405020304" pitchFamily="18" charset="0"/>
              </a:rPr>
              <a:t>Making every customers of banks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get the mobile app of the bank </a:t>
            </a:r>
            <a:r>
              <a:rPr lang="en-IN" sz="2200" dirty="0">
                <a:latin typeface="Times New Roman" panose="02020603050405020304" pitchFamily="18" charset="0"/>
                <a:cs typeface="Times New Roman" panose="02020603050405020304" pitchFamily="18" charset="0"/>
              </a:rPr>
              <a:t>in their mobile and making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interface in user friendly</a:t>
            </a:r>
            <a:r>
              <a:rPr lang="en-IN" sz="2200" dirty="0">
                <a:latin typeface="Times New Roman" panose="02020603050405020304" pitchFamily="18" charset="0"/>
                <a:cs typeface="Times New Roman" panose="02020603050405020304" pitchFamily="18" charset="0"/>
              </a:rPr>
              <a:t> manner to reduce the hassle.</a:t>
            </a:r>
          </a:p>
        </p:txBody>
      </p:sp>
    </p:spTree>
    <p:extLst>
      <p:ext uri="{BB962C8B-B14F-4D97-AF65-F5344CB8AC3E}">
        <p14:creationId xmlns:p14="http://schemas.microsoft.com/office/powerpoint/2010/main" val="701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C75D21-D2B3-ABBF-C173-B36BEC86DA25}"/>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B014C20-80D8-2167-ABC9-5D33221C6F3D}"/>
              </a:ext>
            </a:extLst>
          </p:cNvPr>
          <p:cNvSpPr txBox="1"/>
          <p:nvPr/>
        </p:nvSpPr>
        <p:spPr>
          <a:xfrm>
            <a:off x="1467463" y="1465398"/>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Social Proof:</a:t>
            </a:r>
          </a:p>
          <a:p>
            <a:pPr lvl="3"/>
            <a:r>
              <a:rPr lang="en-IN" dirty="0"/>
              <a: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Social media </a:t>
            </a:r>
            <a:r>
              <a:rPr lang="en-IN" sz="2200" dirty="0">
                <a:latin typeface="Times New Roman" panose="02020603050405020304" pitchFamily="18" charset="0"/>
                <a:cs typeface="Times New Roman" panose="02020603050405020304" pitchFamily="18" charset="0"/>
              </a:rPr>
              <a:t>is the powerful tool in convincing the customers by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sharing the success stories </a:t>
            </a:r>
            <a:r>
              <a:rPr lang="en-IN" sz="2200" dirty="0">
                <a:latin typeface="Times New Roman" panose="02020603050405020304" pitchFamily="18" charset="0"/>
                <a:cs typeface="Times New Roman" panose="02020603050405020304" pitchFamily="18" charset="0"/>
              </a:rPr>
              <a:t>of previous customers who took personal loans to built trust and credibility</a:t>
            </a:r>
          </a:p>
        </p:txBody>
      </p:sp>
      <p:sp>
        <p:nvSpPr>
          <p:cNvPr id="7" name="Rectangle 6">
            <a:extLst>
              <a:ext uri="{FF2B5EF4-FFF2-40B4-BE49-F238E27FC236}">
                <a16:creationId xmlns:a16="http://schemas.microsoft.com/office/drawing/2014/main" id="{7C133491-9492-6AF3-52FB-3918ED845B23}"/>
              </a:ext>
            </a:extLst>
          </p:cNvPr>
          <p:cNvSpPr/>
          <p:nvPr/>
        </p:nvSpPr>
        <p:spPr>
          <a:xfrm>
            <a:off x="5309689" y="440516"/>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14" name="TextBox 13">
            <a:extLst>
              <a:ext uri="{FF2B5EF4-FFF2-40B4-BE49-F238E27FC236}">
                <a16:creationId xmlns:a16="http://schemas.microsoft.com/office/drawing/2014/main" id="{48BA6727-59D1-3E4A-6B70-2C8FDF3F2617}"/>
              </a:ext>
            </a:extLst>
          </p:cNvPr>
          <p:cNvSpPr txBox="1"/>
          <p:nvPr/>
        </p:nvSpPr>
        <p:spPr>
          <a:xfrm>
            <a:off x="1237774" y="3576720"/>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Providing excellent customer service:</a:t>
            </a:r>
          </a:p>
          <a:p>
            <a:pPr lvl="3"/>
            <a:r>
              <a:rPr lang="en-IN" sz="2200" dirty="0">
                <a:latin typeface="Times New Roman" panose="02020603050405020304" pitchFamily="18" charset="0"/>
                <a:cs typeface="Times New Roman" panose="02020603050405020304" pitchFamily="18" charset="0"/>
              </a:rPr>
              <a:t> It can make big difference in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attracting </a:t>
            </a:r>
            <a:r>
              <a:rPr lang="en-IN" sz="2200" dirty="0">
                <a:latin typeface="Times New Roman" panose="02020603050405020304" pitchFamily="18" charset="0"/>
                <a:cs typeface="Times New Roman" panose="02020603050405020304" pitchFamily="18" charset="0"/>
              </a:rPr>
              <a:t>and retaining  the customers.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responsive</a:t>
            </a:r>
            <a:r>
              <a:rPr lang="en-IN" sz="2200" dirty="0">
                <a:latin typeface="Times New Roman" panose="02020603050405020304" pitchFamily="18" charset="0"/>
                <a:cs typeface="Times New Roman" panose="02020603050405020304" pitchFamily="18" charset="0"/>
              </a:rPr>
              <a:t> to the inquiries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offer helpful advice </a:t>
            </a:r>
            <a:r>
              <a:rPr lang="en-IN" sz="2200" dirty="0">
                <a:latin typeface="Times New Roman" panose="02020603050405020304" pitchFamily="18" charset="0"/>
                <a:cs typeface="Times New Roman" panose="02020603050405020304" pitchFamily="18" charset="0"/>
              </a:rPr>
              <a:t>and make sure that the customer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valued and appreciated.</a:t>
            </a:r>
          </a:p>
        </p:txBody>
      </p:sp>
    </p:spTree>
    <p:extLst>
      <p:ext uri="{BB962C8B-B14F-4D97-AF65-F5344CB8AC3E}">
        <p14:creationId xmlns:p14="http://schemas.microsoft.com/office/powerpoint/2010/main" val="113332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AD5D3B-7444-B781-889C-7A2ED379E7D3}"/>
              </a:ext>
            </a:extLst>
          </p:cNvPr>
          <p:cNvSpPr>
            <a:spLocks noGrp="1"/>
          </p:cNvSpPr>
          <p:nvPr>
            <p:ph type="ftr" sz="quarter" idx="11"/>
          </p:nvPr>
        </p:nvSpPr>
        <p:spPr>
          <a:xfrm>
            <a:off x="2767594" y="1430943"/>
            <a:ext cx="9736055" cy="3235825"/>
          </a:xfrm>
        </p:spPr>
        <p:txBody>
          <a:bodyPr/>
          <a:lstStyle/>
          <a:p>
            <a:r>
              <a:rPr lang="en-GB" sz="9600" dirty="0">
                <a:solidFill>
                  <a:schemeClr val="accent2">
                    <a:lumMod val="75000"/>
                  </a:schemeClr>
                </a:solidFill>
              </a:rPr>
              <a:t>Thank You</a:t>
            </a:r>
            <a:endParaRPr lang="en-IN" sz="9600" dirty="0">
              <a:solidFill>
                <a:schemeClr val="accent2">
                  <a:lumMod val="75000"/>
                </a:schemeClr>
              </a:solidFill>
            </a:endParaRPr>
          </a:p>
        </p:txBody>
      </p:sp>
    </p:spTree>
    <p:extLst>
      <p:ext uri="{BB962C8B-B14F-4D97-AF65-F5344CB8AC3E}">
        <p14:creationId xmlns:p14="http://schemas.microsoft.com/office/powerpoint/2010/main" val="404821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E471FE1-EBB9-D6B7-56E8-BC591805CA80}"/>
              </a:ext>
            </a:extLst>
          </p:cNvPr>
          <p:cNvGraphicFramePr>
            <a:graphicFrameLocks noGrp="1"/>
          </p:cNvGraphicFramePr>
          <p:nvPr>
            <p:extLst>
              <p:ext uri="{D42A27DB-BD31-4B8C-83A1-F6EECF244321}">
                <p14:modId xmlns:p14="http://schemas.microsoft.com/office/powerpoint/2010/main" val="1523110319"/>
              </p:ext>
            </p:extLst>
          </p:nvPr>
        </p:nvGraphicFramePr>
        <p:xfrm>
          <a:off x="1458686" y="460897"/>
          <a:ext cx="10366868" cy="1069951"/>
        </p:xfrm>
        <a:graphic>
          <a:graphicData uri="http://schemas.openxmlformats.org/drawingml/2006/table">
            <a:tbl>
              <a:tblPr>
                <a:tableStyleId>{5C22544A-7EE6-4342-B048-85BDC9FD1C3A}</a:tableStyleId>
              </a:tblPr>
              <a:tblGrid>
                <a:gridCol w="10366868">
                  <a:extLst>
                    <a:ext uri="{9D8B030D-6E8A-4147-A177-3AD203B41FA5}">
                      <a16:colId xmlns:a16="http://schemas.microsoft.com/office/drawing/2014/main" val="2571183754"/>
                    </a:ext>
                  </a:extLst>
                </a:gridCol>
              </a:tblGrid>
              <a:tr h="1069951">
                <a:tc>
                  <a:txBody>
                    <a:bodyPr/>
                    <a:lstStyle/>
                    <a:p>
                      <a:pPr algn="l" fontAlgn="b"/>
                      <a:r>
                        <a:rPr lang="en-US" sz="2200" b="1" u="none" strike="noStrike" dirty="0">
                          <a:solidFill>
                            <a:srgbClr val="006666"/>
                          </a:solidFill>
                          <a:effectLst/>
                          <a:latin typeface="Modern No. 20" panose="02070704070505020303" pitchFamily="18" charset="0"/>
                          <a:cs typeface="Times New Roman" panose="02020603050405020304" pitchFamily="18" charset="0"/>
                        </a:rPr>
                        <a:t>Q2. Generate a table with min, max, median &amp; average for all numeric variables (age, experience,   income, family members, CCAvg, Mortgage). What are your observations?</a:t>
                      </a:r>
                      <a:endParaRPr lang="en-US" sz="2200" b="1" i="0" u="none" strike="noStrike" dirty="0">
                        <a:solidFill>
                          <a:srgbClr val="006666"/>
                        </a:solidFill>
                        <a:effectLst/>
                        <a:latin typeface="Modern No. 20" panose="02070704070505020303" pitchFamily="18" charset="0"/>
                        <a:cs typeface="Times New Roman" panose="02020603050405020304" pitchFamily="18" charset="0"/>
                      </a:endParaRPr>
                    </a:p>
                  </a:txBody>
                  <a:tcPr marL="6537" marR="6537" marT="6537" marB="0" anchor="b">
                    <a:solidFill>
                      <a:schemeClr val="bg1"/>
                    </a:solidFill>
                  </a:tcPr>
                </a:tc>
                <a:extLst>
                  <a:ext uri="{0D108BD9-81ED-4DB2-BD59-A6C34878D82A}">
                    <a16:rowId xmlns:a16="http://schemas.microsoft.com/office/drawing/2014/main" val="2465607874"/>
                  </a:ext>
                </a:extLst>
              </a:tr>
            </a:tbl>
          </a:graphicData>
        </a:graphic>
      </p:graphicFrame>
      <p:pic>
        <p:nvPicPr>
          <p:cNvPr id="10" name="Picture 9">
            <a:extLst>
              <a:ext uri="{FF2B5EF4-FFF2-40B4-BE49-F238E27FC236}">
                <a16:creationId xmlns:a16="http://schemas.microsoft.com/office/drawing/2014/main" id="{2A5D0004-3BAA-A39B-CB6E-C2DAEF88F82C}"/>
              </a:ext>
            </a:extLst>
          </p:cNvPr>
          <p:cNvPicPr>
            <a:picLocks noChangeAspect="1"/>
          </p:cNvPicPr>
          <p:nvPr/>
        </p:nvPicPr>
        <p:blipFill>
          <a:blip r:embed="rId2"/>
          <a:stretch>
            <a:fillRect/>
          </a:stretch>
        </p:blipFill>
        <p:spPr>
          <a:xfrm>
            <a:off x="1458685" y="1800883"/>
            <a:ext cx="10366869" cy="3356744"/>
          </a:xfrm>
          <a:prstGeom prst="rect">
            <a:avLst/>
          </a:prstGeom>
        </p:spPr>
      </p:pic>
      <p:sp>
        <p:nvSpPr>
          <p:cNvPr id="11" name="TextBox 10">
            <a:extLst>
              <a:ext uri="{FF2B5EF4-FFF2-40B4-BE49-F238E27FC236}">
                <a16:creationId xmlns:a16="http://schemas.microsoft.com/office/drawing/2014/main" id="{6B5E3AD5-BBC7-2B33-581A-3DA2E18C210C}"/>
              </a:ext>
            </a:extLst>
          </p:cNvPr>
          <p:cNvSpPr txBox="1"/>
          <p:nvPr/>
        </p:nvSpPr>
        <p:spPr>
          <a:xfrm>
            <a:off x="1653895" y="6150114"/>
            <a:ext cx="757645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above analysis has been arrived through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descriptive statistics</a:t>
            </a:r>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option in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data analysis menu</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5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9C5416-E034-0DF2-7AE4-72F20A827844}"/>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FAE8EEF-6501-6036-4637-C80CA0F064C8}"/>
              </a:ext>
            </a:extLst>
          </p:cNvPr>
          <p:cNvSpPr txBox="1"/>
          <p:nvPr/>
        </p:nvSpPr>
        <p:spPr>
          <a:xfrm>
            <a:off x="1428447" y="483907"/>
            <a:ext cx="8868931" cy="5632311"/>
          </a:xfrm>
          <a:prstGeom prst="rect">
            <a:avLst/>
          </a:prstGeom>
          <a:noFill/>
        </p:spPr>
        <p:txBody>
          <a:bodyPr wrap="square" rtlCol="0">
            <a:spAutoFit/>
          </a:bodyPr>
          <a:lstStyle/>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Mortgage </a:t>
            </a:r>
            <a:r>
              <a:rPr lang="en-US" b="1" dirty="0">
                <a:solidFill>
                  <a:schemeClr val="accent2">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mortgage ranges between 56k to 635k. So the bank customers are both </a:t>
            </a:r>
            <a:r>
              <a:rPr lang="en-US" b="1" i="1" dirty="0">
                <a:solidFill>
                  <a:schemeClr val="accent5">
                    <a:lumMod val="75000"/>
                  </a:schemeClr>
                </a:solidFill>
                <a:latin typeface="Times New Roman" panose="02020603050405020304" pitchFamily="18" charset="0"/>
                <a:cs typeface="Times New Roman" panose="02020603050405020304" pitchFamily="18" charset="0"/>
              </a:rPr>
              <a:t>home owners </a:t>
            </a:r>
            <a:r>
              <a:rPr lang="en-US" dirty="0">
                <a:solidFill>
                  <a:schemeClr val="accent5">
                    <a:lumMod val="75000"/>
                  </a:schemeClr>
                </a:solidFill>
                <a:latin typeface="Times New Roman" panose="02020603050405020304" pitchFamily="18" charset="0"/>
                <a:cs typeface="Times New Roman" panose="02020603050405020304" pitchFamily="18" charset="0"/>
              </a:rPr>
              <a:t>and </a:t>
            </a:r>
            <a:r>
              <a:rPr lang="en-US" b="1" i="1" dirty="0">
                <a:solidFill>
                  <a:schemeClr val="accent5">
                    <a:lumMod val="75000"/>
                  </a:schemeClr>
                </a:solidFill>
                <a:latin typeface="Times New Roman" panose="02020603050405020304" pitchFamily="18" charset="0"/>
                <a:cs typeface="Times New Roman" panose="02020603050405020304" pitchFamily="18" charset="0"/>
              </a:rPr>
              <a:t>renters</a:t>
            </a:r>
            <a:endParaRPr lang="en-IN" b="1" i="1" dirty="0">
              <a:solidFill>
                <a:schemeClr val="accent5">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pPr marL="342900" indent="-342900">
              <a:buClr>
                <a:schemeClr val="accent5">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solidFill>
                  <a:schemeClr val="accent2">
                    <a:lumMod val="50000"/>
                  </a:schemeClr>
                </a:solidFill>
                <a:latin typeface="Times New Roman" panose="02020603050405020304" pitchFamily="18" charset="0"/>
                <a:cs typeface="Times New Roman" panose="02020603050405020304" pitchFamily="18" charset="0"/>
              </a:rPr>
              <a:t>Age and Experience</a:t>
            </a:r>
            <a:r>
              <a:rPr lang="en-US" u="sng" dirty="0">
                <a:solidFill>
                  <a:schemeClr val="accent2">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The average age of customer is 45 with an average experience of 20 years. So the customers are relatively mature and experienced. Minimum age is 23 so bank has </a:t>
            </a:r>
            <a:r>
              <a:rPr lang="en-US" b="1" i="1" dirty="0">
                <a:solidFill>
                  <a:schemeClr val="accent5">
                    <a:lumMod val="75000"/>
                  </a:schemeClr>
                </a:solidFill>
                <a:latin typeface="Times New Roman" panose="02020603050405020304" pitchFamily="18" charset="0"/>
                <a:cs typeface="Times New Roman" panose="02020603050405020304" pitchFamily="18" charset="0"/>
              </a:rPr>
              <a:t>customers in all age group.</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Income </a:t>
            </a:r>
            <a:r>
              <a:rPr lang="en-US" b="1" u="sng" dirty="0">
                <a:solidFill>
                  <a:schemeClr val="accent5">
                    <a:lumMod val="50000"/>
                  </a:schemeClr>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The average salary of customer is 74,000 with minimum salary of 8,000. So the bank has customers </a:t>
            </a:r>
            <a:r>
              <a:rPr lang="en-US" b="1" i="1" dirty="0">
                <a:solidFill>
                  <a:schemeClr val="accent5">
                    <a:lumMod val="75000"/>
                  </a:schemeClr>
                </a:solidFill>
                <a:latin typeface="Times New Roman" panose="02020603050405020304" pitchFamily="18" charset="0"/>
                <a:cs typeface="Times New Roman" panose="02020603050405020304" pitchFamily="18" charset="0"/>
              </a:rPr>
              <a:t>with different income level.</a:t>
            </a:r>
          </a:p>
          <a:p>
            <a:endParaRPr lang="en-US"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Family members :</a:t>
            </a:r>
          </a:p>
          <a:p>
            <a:r>
              <a:rPr lang="en-US" dirty="0">
                <a:latin typeface="Times New Roman" panose="02020603050405020304" pitchFamily="18" charset="0"/>
                <a:cs typeface="Times New Roman" panose="02020603050405020304" pitchFamily="18" charset="0"/>
              </a:rPr>
              <a:t>			The bank has average of family with 2 members with maximum 4 members. so the customers are either </a:t>
            </a:r>
            <a:r>
              <a:rPr lang="en-US" b="1" i="1" dirty="0">
                <a:solidFill>
                  <a:schemeClr val="accent5">
                    <a:lumMod val="75000"/>
                  </a:schemeClr>
                </a:solidFill>
                <a:latin typeface="Times New Roman" panose="02020603050405020304" pitchFamily="18" charset="0"/>
                <a:cs typeface="Times New Roman" panose="02020603050405020304" pitchFamily="18" charset="0"/>
              </a:rPr>
              <a:t>single</a:t>
            </a:r>
            <a:r>
              <a:rPr lang="en-US" dirty="0">
                <a:solidFill>
                  <a:schemeClr val="accent5">
                    <a:lumMod val="75000"/>
                  </a:schemeClr>
                </a:solidFill>
                <a:latin typeface="Times New Roman" panose="02020603050405020304" pitchFamily="18" charset="0"/>
                <a:cs typeface="Times New Roman" panose="02020603050405020304" pitchFamily="18" charset="0"/>
              </a:rPr>
              <a:t> or </a:t>
            </a:r>
            <a:r>
              <a:rPr lang="en-US" b="1" i="1" dirty="0">
                <a:solidFill>
                  <a:schemeClr val="accent5">
                    <a:lumMod val="75000"/>
                  </a:schemeClr>
                </a:solidFill>
                <a:latin typeface="Times New Roman" panose="02020603050405020304" pitchFamily="18" charset="0"/>
                <a:cs typeface="Times New Roman" panose="02020603050405020304" pitchFamily="18" charset="0"/>
              </a:rPr>
              <a:t>nuclear family.</a:t>
            </a:r>
          </a:p>
          <a:p>
            <a:endParaRPr lang="en-US"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Credit cards : </a:t>
            </a:r>
          </a:p>
          <a:p>
            <a:r>
              <a:rPr lang="en-US" dirty="0">
                <a:latin typeface="Times New Roman" panose="02020603050405020304" pitchFamily="18" charset="0"/>
                <a:cs typeface="Times New Roman" panose="02020603050405020304" pitchFamily="18" charset="0"/>
              </a:rPr>
              <a:t>			The credit card spending average ranges from 2k to 10k. So customers who are willing to spend on credit card also willing to buy personal loans.</a:t>
            </a:r>
          </a:p>
          <a:p>
            <a:r>
              <a:rPr lang="en-US" dirty="0">
                <a:latin typeface="Times New Roman" panose="02020603050405020304" pitchFamily="18" charset="0"/>
                <a:cs typeface="Times New Roman" panose="02020603050405020304" pitchFamily="18" charset="0"/>
              </a:rPr>
              <a:t> </a:t>
            </a:r>
          </a:p>
        </p:txBody>
      </p:sp>
      <p:sp>
        <p:nvSpPr>
          <p:cNvPr id="8" name="Rectangle 7">
            <a:extLst>
              <a:ext uri="{FF2B5EF4-FFF2-40B4-BE49-F238E27FC236}">
                <a16:creationId xmlns:a16="http://schemas.microsoft.com/office/drawing/2014/main" id="{FACE2C63-1369-8C20-59F7-113C25B48D9F}"/>
              </a:ext>
            </a:extLst>
          </p:cNvPr>
          <p:cNvSpPr/>
          <p:nvPr/>
        </p:nvSpPr>
        <p:spPr>
          <a:xfrm>
            <a:off x="4672408" y="-100868"/>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3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E822B0-8E28-4E41-3988-E34F0E02CAAF}"/>
              </a:ext>
            </a:extLst>
          </p:cNvPr>
          <p:cNvSpPr>
            <a:spLocks noGrp="1"/>
          </p:cNvSpPr>
          <p:nvPr>
            <p:ph type="ftr" sz="quarter" idx="11"/>
          </p:nvPr>
        </p:nvSpPr>
        <p:spPr>
          <a:xfrm>
            <a:off x="593359" y="5948056"/>
            <a:ext cx="6297612" cy="365125"/>
          </a:xfrm>
        </p:spPr>
        <p:txBody>
          <a:bodyPr/>
          <a:lstStyle/>
          <a:p>
            <a:r>
              <a:rPr lang="en-IN"/>
              <a:t>Q</a:t>
            </a:r>
          </a:p>
        </p:txBody>
      </p:sp>
      <p:graphicFrame>
        <p:nvGraphicFramePr>
          <p:cNvPr id="6" name="Table 5">
            <a:extLst>
              <a:ext uri="{FF2B5EF4-FFF2-40B4-BE49-F238E27FC236}">
                <a16:creationId xmlns:a16="http://schemas.microsoft.com/office/drawing/2014/main" id="{B26EF0D3-11F9-DCF1-1566-E1F58DB13522}"/>
              </a:ext>
            </a:extLst>
          </p:cNvPr>
          <p:cNvGraphicFramePr>
            <a:graphicFrameLocks noGrp="1"/>
          </p:cNvGraphicFramePr>
          <p:nvPr>
            <p:extLst>
              <p:ext uri="{D42A27DB-BD31-4B8C-83A1-F6EECF244321}">
                <p14:modId xmlns:p14="http://schemas.microsoft.com/office/powerpoint/2010/main" val="3623321168"/>
              </p:ext>
            </p:extLst>
          </p:nvPr>
        </p:nvGraphicFramePr>
        <p:xfrm>
          <a:off x="1496693" y="439457"/>
          <a:ext cx="8315125" cy="1783080"/>
        </p:xfrm>
        <a:graphic>
          <a:graphicData uri="http://schemas.openxmlformats.org/drawingml/2006/table">
            <a:tbl>
              <a:tblPr>
                <a:tableStyleId>{5C22544A-7EE6-4342-B048-85BDC9FD1C3A}</a:tableStyleId>
              </a:tblPr>
              <a:tblGrid>
                <a:gridCol w="2266969">
                  <a:extLst>
                    <a:ext uri="{9D8B030D-6E8A-4147-A177-3AD203B41FA5}">
                      <a16:colId xmlns:a16="http://schemas.microsoft.com/office/drawing/2014/main" val="1447436597"/>
                    </a:ext>
                  </a:extLst>
                </a:gridCol>
                <a:gridCol w="1138476">
                  <a:extLst>
                    <a:ext uri="{9D8B030D-6E8A-4147-A177-3AD203B41FA5}">
                      <a16:colId xmlns:a16="http://schemas.microsoft.com/office/drawing/2014/main" val="3263463614"/>
                    </a:ext>
                  </a:extLst>
                </a:gridCol>
                <a:gridCol w="1138476">
                  <a:extLst>
                    <a:ext uri="{9D8B030D-6E8A-4147-A177-3AD203B41FA5}">
                      <a16:colId xmlns:a16="http://schemas.microsoft.com/office/drawing/2014/main" val="3207859276"/>
                    </a:ext>
                  </a:extLst>
                </a:gridCol>
                <a:gridCol w="3771204">
                  <a:extLst>
                    <a:ext uri="{9D8B030D-6E8A-4147-A177-3AD203B41FA5}">
                      <a16:colId xmlns:a16="http://schemas.microsoft.com/office/drawing/2014/main" val="1076422582"/>
                    </a:ext>
                  </a:extLst>
                </a:gridCol>
              </a:tblGrid>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3. Create a new categorical variable for Experience using 4 categories –</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6769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a. 0 to 10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2691364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b. 11 to 20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779884007"/>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c. 21 to 30 years and</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3471598842"/>
                  </a:ext>
                </a:extLst>
              </a:tr>
              <a:tr h="261296">
                <a:tc>
                  <a:txBody>
                    <a:bodyPr/>
                    <a:lstStyle/>
                    <a:p>
                      <a:pPr algn="l" fontAlgn="b"/>
                      <a:r>
                        <a:rPr lang="en-IN" sz="1900" b="1" u="none" strike="noStrike">
                          <a:solidFill>
                            <a:srgbClr val="006666"/>
                          </a:solidFill>
                          <a:effectLst/>
                          <a:latin typeface="Times New Roman" panose="02020603050405020304" pitchFamily="18" charset="0"/>
                          <a:cs typeface="Times New Roman" panose="02020603050405020304" pitchFamily="18" charset="0"/>
                        </a:rPr>
                        <a:t>d. 30+ years.</a:t>
                      </a:r>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1910874807"/>
                  </a:ext>
                </a:extLst>
              </a:tr>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Plot a bar graph for this new categorical variable</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8148452"/>
                  </a:ext>
                </a:extLst>
              </a:tr>
            </a:tbl>
          </a:graphicData>
        </a:graphic>
      </p:graphicFrame>
      <p:pic>
        <p:nvPicPr>
          <p:cNvPr id="10" name="Picture 9">
            <a:extLst>
              <a:ext uri="{FF2B5EF4-FFF2-40B4-BE49-F238E27FC236}">
                <a16:creationId xmlns:a16="http://schemas.microsoft.com/office/drawing/2014/main" id="{32674108-F2B2-0C09-D74D-D27AEDFD0C87}"/>
              </a:ext>
            </a:extLst>
          </p:cNvPr>
          <p:cNvPicPr>
            <a:picLocks noChangeAspect="1"/>
          </p:cNvPicPr>
          <p:nvPr/>
        </p:nvPicPr>
        <p:blipFill>
          <a:blip r:embed="rId2"/>
          <a:stretch>
            <a:fillRect/>
          </a:stretch>
        </p:blipFill>
        <p:spPr>
          <a:xfrm>
            <a:off x="1496695" y="2325487"/>
            <a:ext cx="8315126" cy="3705630"/>
          </a:xfrm>
          <a:prstGeom prst="rect">
            <a:avLst/>
          </a:prstGeom>
        </p:spPr>
      </p:pic>
    </p:spTree>
    <p:extLst>
      <p:ext uri="{BB962C8B-B14F-4D97-AF65-F5344CB8AC3E}">
        <p14:creationId xmlns:p14="http://schemas.microsoft.com/office/powerpoint/2010/main" val="26427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C4449A-1C1E-BDA5-7740-A0772EFBE046}"/>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87BCE51-F58C-4F8B-55DC-D52A3C1BA462}"/>
              </a:ext>
            </a:extLst>
          </p:cNvPr>
          <p:cNvSpPr txBox="1"/>
          <p:nvPr/>
        </p:nvSpPr>
        <p:spPr>
          <a:xfrm>
            <a:off x="1401753" y="1126976"/>
            <a:ext cx="9050106" cy="4093428"/>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is a anomaly between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0 -10 years</a:t>
            </a:r>
            <a:r>
              <a:rPr lang="en-IN" sz="2000" dirty="0">
                <a:latin typeface="Times New Roman" panose="02020603050405020304" pitchFamily="18" charset="0"/>
                <a:cs typeface="Times New Roman" panose="02020603050405020304" pitchFamily="18" charset="0"/>
              </a:rPr>
              <a:t> and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11-20 years</a:t>
            </a:r>
            <a:r>
              <a:rPr lang="en-IN" sz="2000" dirty="0">
                <a:latin typeface="Times New Roman" panose="02020603050405020304" pitchFamily="18" charset="0"/>
                <a:cs typeface="Times New Roman" panose="02020603050405020304" pitchFamily="18" charset="0"/>
              </a:rPr>
              <a:t> because the people who are fresher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gain their experience</a:t>
            </a:r>
            <a:r>
              <a:rPr lang="en-IN" sz="2000" dirty="0">
                <a:latin typeface="Times New Roman" panose="02020603050405020304" pitchFamily="18" charset="0"/>
                <a:cs typeface="Times New Roman" panose="02020603050405020304" pitchFamily="18" charset="0"/>
              </a:rPr>
              <a:t> of 10 years and want to explore other career option, hence there is drop in the category of 11-20 years experience.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rise in the category of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21 -30 years </a:t>
            </a:r>
            <a:r>
              <a:rPr lang="en-IN" sz="2000" dirty="0">
                <a:latin typeface="Times New Roman" panose="02020603050405020304" pitchFamily="18" charset="0"/>
                <a:cs typeface="Times New Roman" panose="02020603050405020304" pitchFamily="18" charset="0"/>
              </a:rPr>
              <a:t>experience indicates that they wanted to gain more experience for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promotion</a:t>
            </a:r>
            <a:r>
              <a:rPr lang="en-IN" sz="2000" dirty="0">
                <a:latin typeface="Times New Roman" panose="02020603050405020304" pitchFamily="18" charset="0"/>
                <a:cs typeface="Times New Roman" panose="02020603050405020304" pitchFamily="18" charset="0"/>
              </a:rPr>
              <a:t> and stick to company and remain loyal until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retirement.</a:t>
            </a:r>
            <a:r>
              <a:rPr lang="en-IN" sz="2000" dirty="0">
                <a:latin typeface="Times New Roman" panose="02020603050405020304" pitchFamily="18" charset="0"/>
                <a:cs typeface="Times New Roman" panose="02020603050405020304" pitchFamily="18" charset="0"/>
              </a:rPr>
              <a:t>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category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of 30+ experience </a:t>
            </a:r>
            <a:r>
              <a:rPr lang="en-IN" sz="2000" dirty="0">
                <a:latin typeface="Times New Roman" panose="02020603050405020304" pitchFamily="18" charset="0"/>
                <a:cs typeface="Times New Roman" panose="02020603050405020304" pitchFamily="18" charset="0"/>
              </a:rPr>
              <a:t>is reduced compared to 21-30 years experience because of many factors like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early retirement, switching to new technology or industries.</a:t>
            </a: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7E147BF-9F7E-65AA-DF0F-0C77F8FC4B0E}"/>
              </a:ext>
            </a:extLst>
          </p:cNvPr>
          <p:cNvSpPr/>
          <p:nvPr/>
        </p:nvSpPr>
        <p:spPr>
          <a:xfrm>
            <a:off x="4693952" y="329307"/>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993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D2266F-1416-F76F-D53F-BC6791513A12}"/>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590A53E6-C41B-00CB-BDF9-F0EC37E0340A}"/>
              </a:ext>
            </a:extLst>
          </p:cNvPr>
          <p:cNvPicPr>
            <a:picLocks noChangeAspect="1"/>
          </p:cNvPicPr>
          <p:nvPr/>
        </p:nvPicPr>
        <p:blipFill>
          <a:blip r:embed="rId2"/>
          <a:stretch>
            <a:fillRect/>
          </a:stretch>
        </p:blipFill>
        <p:spPr>
          <a:xfrm>
            <a:off x="1534695" y="1757833"/>
            <a:ext cx="9129140" cy="3349690"/>
          </a:xfrm>
          <a:prstGeom prst="rect">
            <a:avLst/>
          </a:prstGeom>
        </p:spPr>
      </p:pic>
      <p:sp>
        <p:nvSpPr>
          <p:cNvPr id="7" name="TextBox 6">
            <a:extLst>
              <a:ext uri="{FF2B5EF4-FFF2-40B4-BE49-F238E27FC236}">
                <a16:creationId xmlns:a16="http://schemas.microsoft.com/office/drawing/2014/main" id="{31778CB8-4261-A15A-0CFB-F9211216DBC9}"/>
              </a:ext>
            </a:extLst>
          </p:cNvPr>
          <p:cNvSpPr txBox="1"/>
          <p:nvPr/>
        </p:nvSpPr>
        <p:spPr>
          <a:xfrm>
            <a:off x="1534695" y="525148"/>
            <a:ext cx="8270723" cy="707886"/>
          </a:xfrm>
          <a:prstGeom prst="rect">
            <a:avLst/>
          </a:prstGeom>
          <a:noFill/>
        </p:spPr>
        <p:txBody>
          <a:bodyPr wrap="square" rtlCol="0">
            <a:spAutoFit/>
          </a:bodyPr>
          <a:lstStyle/>
          <a:p>
            <a:r>
              <a:rPr lang="en-US" sz="2000" b="1" dirty="0">
                <a:solidFill>
                  <a:srgbClr val="006666"/>
                </a:solidFill>
                <a:latin typeface="Times New Roman" panose="02020603050405020304" pitchFamily="18" charset="0"/>
                <a:cs typeface="Times New Roman" panose="02020603050405020304" pitchFamily="18" charset="0"/>
              </a:rPr>
              <a:t>4. Create a scatter plot of the Age and the Experience variable. What do you observe?</a:t>
            </a:r>
            <a:endParaRPr lang="en-IN" sz="2000" b="1" dirty="0">
              <a:solidFill>
                <a:srgbClr val="00666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5CBBB2-D20C-F2F5-853C-C274A4EB4990}"/>
              </a:ext>
            </a:extLst>
          </p:cNvPr>
          <p:cNvSpPr txBox="1"/>
          <p:nvPr/>
        </p:nvSpPr>
        <p:spPr>
          <a:xfrm>
            <a:off x="1534695" y="6150114"/>
            <a:ext cx="8161523" cy="707886"/>
          </a:xfrm>
          <a:prstGeom prst="rect">
            <a:avLst/>
          </a:prstGeom>
          <a:noFill/>
        </p:spPr>
        <p:txBody>
          <a:bodyPr wrap="square" rtlCol="0">
            <a:spAutoFit/>
          </a:bodyPr>
          <a:lstStyle/>
          <a:p>
            <a:pPr lvl="1"/>
            <a:r>
              <a:rPr lang="en-US" sz="2000" dirty="0">
                <a:latin typeface="Times New Roman" panose="02020603050405020304" pitchFamily="18" charset="0"/>
                <a:cs typeface="Times New Roman" panose="02020603050405020304" pitchFamily="18" charset="0"/>
              </a:rPr>
              <a:t>From the graph we come to know that as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age increases </a:t>
            </a:r>
            <a:r>
              <a:rPr lang="en-US" sz="2000" dirty="0">
                <a:latin typeface="Times New Roman" panose="02020603050405020304" pitchFamily="18" charset="0"/>
                <a:cs typeface="Times New Roman" panose="02020603050405020304" pitchFamily="18" charset="0"/>
              </a:rPr>
              <a:t>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experience also get increased </a:t>
            </a:r>
            <a:r>
              <a:rPr lang="en-US" sz="2000" dirty="0">
                <a:latin typeface="Times New Roman" panose="02020603050405020304" pitchFamily="18" charset="0"/>
                <a:cs typeface="Times New Roman" panose="02020603050405020304" pitchFamily="18" charset="0"/>
              </a:rPr>
              <a:t>and hence the graph is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linear.</a:t>
            </a:r>
            <a:endParaRPr lang="en-IN" sz="2000"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128EB42-95F3-C2B2-02BF-E18C9477B4C1}"/>
              </a:ext>
            </a:extLst>
          </p:cNvPr>
          <p:cNvSpPr/>
          <p:nvPr/>
        </p:nvSpPr>
        <p:spPr>
          <a:xfrm>
            <a:off x="4462554" y="5332578"/>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7146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D48C59F-E097-2567-EB5D-3448DC4DE924}"/>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DAF92644-C876-25A5-462C-7CF2A1BE0E91}"/>
              </a:ext>
            </a:extLst>
          </p:cNvPr>
          <p:cNvSpPr txBox="1"/>
          <p:nvPr/>
        </p:nvSpPr>
        <p:spPr>
          <a:xfrm>
            <a:off x="1534695" y="638508"/>
            <a:ext cx="8653277" cy="738664"/>
          </a:xfrm>
          <a:prstGeom prst="rect">
            <a:avLst/>
          </a:prstGeom>
          <a:noFill/>
        </p:spPr>
        <p:txBody>
          <a:bodyPr wrap="square">
            <a:spAutoFit/>
          </a:bodyPr>
          <a:lstStyle/>
          <a:p>
            <a:r>
              <a:rPr lang="en-IN" sz="2100" b="1" dirty="0">
                <a:solidFill>
                  <a:srgbClr val="003366"/>
                </a:solidFill>
                <a:latin typeface="Times New Roman" panose="02020603050405020304" pitchFamily="18" charset="0"/>
                <a:cs typeface="Times New Roman" panose="02020603050405020304" pitchFamily="18" charset="0"/>
              </a:rPr>
              <a:t>5. What are the top 3 areas (ZIP Codes) where the bank’s customers are located?</a:t>
            </a:r>
          </a:p>
        </p:txBody>
      </p:sp>
      <p:pic>
        <p:nvPicPr>
          <p:cNvPr id="8" name="Picture 7">
            <a:extLst>
              <a:ext uri="{FF2B5EF4-FFF2-40B4-BE49-F238E27FC236}">
                <a16:creationId xmlns:a16="http://schemas.microsoft.com/office/drawing/2014/main" id="{31ED72DC-6222-A1C9-0353-73E3D0837E21}"/>
              </a:ext>
            </a:extLst>
          </p:cNvPr>
          <p:cNvPicPr>
            <a:picLocks noChangeAspect="1"/>
          </p:cNvPicPr>
          <p:nvPr/>
        </p:nvPicPr>
        <p:blipFill>
          <a:blip r:embed="rId2"/>
          <a:stretch>
            <a:fillRect/>
          </a:stretch>
        </p:blipFill>
        <p:spPr>
          <a:xfrm>
            <a:off x="1534695" y="2053213"/>
            <a:ext cx="7039447" cy="1878226"/>
          </a:xfrm>
          <a:prstGeom prst="rect">
            <a:avLst/>
          </a:prstGeom>
        </p:spPr>
      </p:pic>
    </p:spTree>
    <p:extLst>
      <p:ext uri="{BB962C8B-B14F-4D97-AF65-F5344CB8AC3E}">
        <p14:creationId xmlns:p14="http://schemas.microsoft.com/office/powerpoint/2010/main" val="193623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A6671C-7FBD-B9FC-733E-EA123A3084CD}"/>
              </a:ext>
            </a:extLst>
          </p:cNvPr>
          <p:cNvSpPr txBox="1"/>
          <p:nvPr/>
        </p:nvSpPr>
        <p:spPr>
          <a:xfrm>
            <a:off x="1431356" y="881449"/>
            <a:ext cx="8873414" cy="4154984"/>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Mostly the banks are highly located in tier1, tier 2, and tier3 cities among 6 tiers, because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population density</a:t>
            </a:r>
            <a:r>
              <a:rPr lang="en-IN" sz="2200" dirty="0">
                <a:latin typeface="Times New Roman" panose="02020603050405020304" pitchFamily="18" charset="0"/>
                <a:cs typeface="Times New Roman" panose="02020603050405020304" pitchFamily="18" charset="0"/>
              </a:rPr>
              <a:t> to maximize the customer base.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includes a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residential area, </a:t>
            </a:r>
            <a:r>
              <a:rPr lang="en-IN" sz="2200" dirty="0">
                <a:latin typeface="Times New Roman" panose="02020603050405020304" pitchFamily="18" charset="0"/>
                <a:cs typeface="Times New Roman" panose="02020603050405020304" pitchFamily="18" charset="0"/>
              </a:rPr>
              <a:t>industries</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with many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businesses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colleges </a:t>
            </a:r>
            <a:r>
              <a:rPr lang="en-IN" sz="2200" dirty="0">
                <a:latin typeface="Times New Roman" panose="02020603050405020304" pitchFamily="18" charset="0"/>
                <a:cs typeface="Times New Roman" panose="02020603050405020304" pitchFamily="18" charset="0"/>
              </a:rPr>
              <a:t>where the student will attain the age to open bank accounts.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These areas will have higher economic activities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lending</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investment opportunities</a:t>
            </a:r>
            <a:r>
              <a:rPr lang="en-IN" sz="2200" dirty="0">
                <a:latin typeface="Times New Roman" panose="02020603050405020304" pitchFamily="18" charset="0"/>
                <a:cs typeface="Times New Roman" panose="02020603050405020304" pitchFamily="18" charset="0"/>
              </a:rPr>
              <a:t>.</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These areas will have major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transportation hubs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shopping malls</a:t>
            </a:r>
            <a:r>
              <a:rPr lang="en-IN" sz="2200" dirty="0">
                <a:latin typeface="Times New Roman" panose="02020603050405020304" pitchFamily="18" charset="0"/>
                <a:cs typeface="Times New Roman" panose="02020603050405020304" pitchFamily="18" charset="0"/>
              </a:rPr>
              <a:t>, where people looking for convenience and ease of access.</a:t>
            </a:r>
          </a:p>
        </p:txBody>
      </p:sp>
      <p:sp>
        <p:nvSpPr>
          <p:cNvPr id="9" name="Rectangle 8">
            <a:extLst>
              <a:ext uri="{FF2B5EF4-FFF2-40B4-BE49-F238E27FC236}">
                <a16:creationId xmlns:a16="http://schemas.microsoft.com/office/drawing/2014/main" id="{611F3354-7C92-B701-048D-51C611017EA4}"/>
              </a:ext>
            </a:extLst>
          </p:cNvPr>
          <p:cNvSpPr/>
          <p:nvPr/>
        </p:nvSpPr>
        <p:spPr>
          <a:xfrm>
            <a:off x="4475100" y="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96979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270</TotalTime>
  <Words>1426</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Modern No. 20</vt:lpstr>
      <vt:lpstr>Palatino Linotype</vt:lpstr>
      <vt:lpstr>Times New Roman</vt:lpstr>
      <vt:lpstr>Wingdings</vt:lpstr>
      <vt:lpstr>Gallery</vt:lpstr>
      <vt:lpstr>HBFC BANK PROJECT Business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Anies Ghousia</dc:creator>
  <cp:lastModifiedBy>Rohith Thomas</cp:lastModifiedBy>
  <cp:revision>11</cp:revision>
  <dcterms:created xsi:type="dcterms:W3CDTF">2023-04-08T15:08:19Z</dcterms:created>
  <dcterms:modified xsi:type="dcterms:W3CDTF">2024-01-26T06:39:12Z</dcterms:modified>
</cp:coreProperties>
</file>