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1" r:id="rId2"/>
    <p:sldId id="272" r:id="rId3"/>
    <p:sldId id="273" r:id="rId4"/>
    <p:sldId id="274" r:id="rId5"/>
    <p:sldId id="270" r:id="rId6"/>
    <p:sldId id="269" r:id="rId7"/>
    <p:sldId id="267" r:id="rId8"/>
    <p:sldId id="275" r:id="rId9"/>
    <p:sldId id="276" r:id="rId10"/>
    <p:sldId id="278" r:id="rId11"/>
    <p:sldId id="277" r:id="rId12"/>
    <p:sldId id="264" r:id="rId13"/>
    <p:sldId id="279" r:id="rId14"/>
    <p:sldId id="28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9" d="100"/>
          <a:sy n="89" d="100"/>
        </p:scale>
        <p:origin x="-1258" y="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svg"/><Relationship Id="rId1" Type="http://schemas.openxmlformats.org/officeDocument/2006/relationships/image" Target="../media/image6.png"/><Relationship Id="rId6" Type="http://schemas.openxmlformats.org/officeDocument/2006/relationships/image" Target="../media/image12.svg"/><Relationship Id="rId5" Type="http://schemas.openxmlformats.org/officeDocument/2006/relationships/image" Target="../media/image8.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svg"/><Relationship Id="rId1" Type="http://schemas.openxmlformats.org/officeDocument/2006/relationships/image" Target="../media/image6.png"/><Relationship Id="rId6" Type="http://schemas.openxmlformats.org/officeDocument/2006/relationships/image" Target="../media/image12.svg"/><Relationship Id="rId5" Type="http://schemas.openxmlformats.org/officeDocument/2006/relationships/image" Target="../media/image8.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76E4C9-C5AB-4520-B481-8BD5BFB7191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F42F50B-D0C2-4DCA-888C-342328A1C108}">
      <dgm:prSet/>
      <dgm:spPr/>
      <dgm:t>
        <a:bodyPr/>
        <a:lstStyle/>
        <a:p>
          <a:pPr>
            <a:lnSpc>
              <a:spcPct val="100000"/>
            </a:lnSpc>
          </a:pPr>
          <a:r>
            <a:rPr lang="en-US" b="0" i="0"/>
            <a:t>Our Linear Regression model focused on predicting transaction amounts yielded a Mean Squared Error (MSE) of 26098.55, indicating the average squared difference between the predicted and actual values. </a:t>
          </a:r>
          <a:endParaRPr lang="en-US"/>
        </a:p>
      </dgm:t>
    </dgm:pt>
    <dgm:pt modelId="{FE9181AD-F3A4-418B-BBCA-06B10689439A}" type="parTrans" cxnId="{C1CE618C-45BC-41C3-B103-29FB5D5D7808}">
      <dgm:prSet/>
      <dgm:spPr/>
      <dgm:t>
        <a:bodyPr/>
        <a:lstStyle/>
        <a:p>
          <a:endParaRPr lang="en-US"/>
        </a:p>
      </dgm:t>
    </dgm:pt>
    <dgm:pt modelId="{AB2B5A3E-BD6C-4654-9EBF-A800368746ED}" type="sibTrans" cxnId="{C1CE618C-45BC-41C3-B103-29FB5D5D7808}">
      <dgm:prSet/>
      <dgm:spPr/>
      <dgm:t>
        <a:bodyPr/>
        <a:lstStyle/>
        <a:p>
          <a:endParaRPr lang="en-US"/>
        </a:p>
      </dgm:t>
    </dgm:pt>
    <dgm:pt modelId="{E86FE4DA-07B0-455E-915C-A257AFFE17FE}">
      <dgm:prSet/>
      <dgm:spPr/>
      <dgm:t>
        <a:bodyPr/>
        <a:lstStyle/>
        <a:p>
          <a:pPr>
            <a:lnSpc>
              <a:spcPct val="100000"/>
            </a:lnSpc>
          </a:pPr>
          <a:r>
            <a:rPr lang="en-US" b="0" i="0" dirty="0"/>
            <a:t>The R-Squared (R²) Score was approximately 0.00, suggesting that the model explains none of the variability in the target variable around its mean. This outcome highlights the challenges in modeling this particular dataset with linear assumptions. </a:t>
          </a:r>
          <a:endParaRPr lang="en-US" dirty="0"/>
        </a:p>
      </dgm:t>
    </dgm:pt>
    <dgm:pt modelId="{3C2B3B8A-B2F1-424A-A900-3C7474D53B53}" type="parTrans" cxnId="{C4D02E3A-ABB3-47B4-9FC8-9F320807E307}">
      <dgm:prSet/>
      <dgm:spPr/>
      <dgm:t>
        <a:bodyPr/>
        <a:lstStyle/>
        <a:p>
          <a:endParaRPr lang="en-US"/>
        </a:p>
      </dgm:t>
    </dgm:pt>
    <dgm:pt modelId="{3142E437-921E-4F6F-8BCA-5A3238C044A6}" type="sibTrans" cxnId="{C4D02E3A-ABB3-47B4-9FC8-9F320807E307}">
      <dgm:prSet/>
      <dgm:spPr/>
      <dgm:t>
        <a:bodyPr/>
        <a:lstStyle/>
        <a:p>
          <a:endParaRPr lang="en-US"/>
        </a:p>
      </dgm:t>
    </dgm:pt>
    <dgm:pt modelId="{CA742118-3621-491D-91F6-D52BC0D920BE}">
      <dgm:prSet/>
      <dgm:spPr/>
      <dgm:t>
        <a:bodyPr/>
        <a:lstStyle/>
        <a:p>
          <a:pPr>
            <a:lnSpc>
              <a:spcPct val="100000"/>
            </a:lnSpc>
          </a:pPr>
          <a:r>
            <a:rPr lang="en-US" b="0" i="0"/>
            <a:t>This methodological approach enhances our financial predictions, facilitating more informed decision-making in financial analyses.</a:t>
          </a:r>
          <a:endParaRPr lang="en-US"/>
        </a:p>
      </dgm:t>
    </dgm:pt>
    <dgm:pt modelId="{2314186D-64D2-4FE4-96DA-ECBB8D3044EF}" type="parTrans" cxnId="{775944C9-52C7-4DB2-9F8E-C1627F6E9151}">
      <dgm:prSet/>
      <dgm:spPr/>
      <dgm:t>
        <a:bodyPr/>
        <a:lstStyle/>
        <a:p>
          <a:endParaRPr lang="en-US"/>
        </a:p>
      </dgm:t>
    </dgm:pt>
    <dgm:pt modelId="{4F57B1D8-5E52-4BFE-89C6-8D415AEB3C69}" type="sibTrans" cxnId="{775944C9-52C7-4DB2-9F8E-C1627F6E9151}">
      <dgm:prSet/>
      <dgm:spPr/>
      <dgm:t>
        <a:bodyPr/>
        <a:lstStyle/>
        <a:p>
          <a:endParaRPr lang="en-US"/>
        </a:p>
      </dgm:t>
    </dgm:pt>
    <dgm:pt modelId="{687EF2E9-B6D2-41B2-8436-C56045D0A636}" type="pres">
      <dgm:prSet presAssocID="{2376E4C9-C5AB-4520-B481-8BD5BFB71918}" presName="root" presStyleCnt="0">
        <dgm:presLayoutVars>
          <dgm:dir/>
          <dgm:resizeHandles val="exact"/>
        </dgm:presLayoutVars>
      </dgm:prSet>
      <dgm:spPr/>
      <dgm:t>
        <a:bodyPr/>
        <a:lstStyle/>
        <a:p>
          <a:endParaRPr lang="en-IN"/>
        </a:p>
      </dgm:t>
    </dgm:pt>
    <dgm:pt modelId="{7F2CB069-7B35-4FBC-B91E-505D87637EC6}" type="pres">
      <dgm:prSet presAssocID="{7F42F50B-D0C2-4DCA-888C-342328A1C108}" presName="compNode" presStyleCnt="0"/>
      <dgm:spPr/>
    </dgm:pt>
    <dgm:pt modelId="{285179D7-D54D-49DE-8D3A-011D2145A368}" type="pres">
      <dgm:prSet presAssocID="{7F42F50B-D0C2-4DCA-888C-342328A1C108}" presName="bgRect" presStyleLbl="bgShp" presStyleIdx="0" presStyleCnt="3"/>
      <dgm:spPr/>
    </dgm:pt>
    <dgm:pt modelId="{8AF24BCB-FAF7-441C-913B-AD264241B6A8}" type="pres">
      <dgm:prSet presAssocID="{7F42F50B-D0C2-4DCA-888C-342328A1C1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B78BADA7-5E84-4BA0-8C73-05441E730125}" type="pres">
      <dgm:prSet presAssocID="{7F42F50B-D0C2-4DCA-888C-342328A1C108}" presName="spaceRect" presStyleCnt="0"/>
      <dgm:spPr/>
    </dgm:pt>
    <dgm:pt modelId="{7C8E7C23-7A5C-4789-806C-A9797D746CDF}" type="pres">
      <dgm:prSet presAssocID="{7F42F50B-D0C2-4DCA-888C-342328A1C108}" presName="parTx" presStyleLbl="revTx" presStyleIdx="0" presStyleCnt="3">
        <dgm:presLayoutVars>
          <dgm:chMax val="0"/>
          <dgm:chPref val="0"/>
        </dgm:presLayoutVars>
      </dgm:prSet>
      <dgm:spPr/>
      <dgm:t>
        <a:bodyPr/>
        <a:lstStyle/>
        <a:p>
          <a:endParaRPr lang="en-IN"/>
        </a:p>
      </dgm:t>
    </dgm:pt>
    <dgm:pt modelId="{1AC82A36-4A84-43AB-9FC8-7C1559BEB9D6}" type="pres">
      <dgm:prSet presAssocID="{AB2B5A3E-BD6C-4654-9EBF-A800368746ED}" presName="sibTrans" presStyleCnt="0"/>
      <dgm:spPr/>
    </dgm:pt>
    <dgm:pt modelId="{BF2574D6-B23C-452D-99E7-73E1934FD95D}" type="pres">
      <dgm:prSet presAssocID="{E86FE4DA-07B0-455E-915C-A257AFFE17FE}" presName="compNode" presStyleCnt="0"/>
      <dgm:spPr/>
    </dgm:pt>
    <dgm:pt modelId="{3FEBEACE-C1DE-479F-8A2D-6982C34250DC}" type="pres">
      <dgm:prSet presAssocID="{E86FE4DA-07B0-455E-915C-A257AFFE17FE}" presName="bgRect" presStyleLbl="bgShp" presStyleIdx="1" presStyleCnt="3"/>
      <dgm:spPr/>
    </dgm:pt>
    <dgm:pt modelId="{D25F30B0-45DC-462D-919B-105E36FC39D0}" type="pres">
      <dgm:prSet presAssocID="{E86FE4DA-07B0-455E-915C-A257AFFE17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extLst>
        <a:ext uri="{E40237B7-FDA0-4F09-8148-C483321AD2D9}">
          <dgm14:cNvPr xmlns:dgm14="http://schemas.microsoft.com/office/drawing/2010/diagram" id="0" name="" descr="Ruler"/>
        </a:ext>
      </dgm:extLst>
    </dgm:pt>
    <dgm:pt modelId="{4A93363E-3375-44B5-868F-624A8E075BB2}" type="pres">
      <dgm:prSet presAssocID="{E86FE4DA-07B0-455E-915C-A257AFFE17FE}" presName="spaceRect" presStyleCnt="0"/>
      <dgm:spPr/>
    </dgm:pt>
    <dgm:pt modelId="{7927BBE0-C131-4058-B34F-F3B948F4B4F7}" type="pres">
      <dgm:prSet presAssocID="{E86FE4DA-07B0-455E-915C-A257AFFE17FE}" presName="parTx" presStyleLbl="revTx" presStyleIdx="1" presStyleCnt="3">
        <dgm:presLayoutVars>
          <dgm:chMax val="0"/>
          <dgm:chPref val="0"/>
        </dgm:presLayoutVars>
      </dgm:prSet>
      <dgm:spPr/>
      <dgm:t>
        <a:bodyPr/>
        <a:lstStyle/>
        <a:p>
          <a:endParaRPr lang="en-IN"/>
        </a:p>
      </dgm:t>
    </dgm:pt>
    <dgm:pt modelId="{A8A1E30D-473E-4076-8DBB-36BF43E77CFE}" type="pres">
      <dgm:prSet presAssocID="{3142E437-921E-4F6F-8BCA-5A3238C044A6}" presName="sibTrans" presStyleCnt="0"/>
      <dgm:spPr/>
    </dgm:pt>
    <dgm:pt modelId="{9E0C8553-4512-4E15-9389-A52DD4801DB6}" type="pres">
      <dgm:prSet presAssocID="{CA742118-3621-491D-91F6-D52BC0D920BE}" presName="compNode" presStyleCnt="0"/>
      <dgm:spPr/>
    </dgm:pt>
    <dgm:pt modelId="{7671A11B-BBDC-48DC-9299-27BD5E5D1645}" type="pres">
      <dgm:prSet presAssocID="{CA742118-3621-491D-91F6-D52BC0D920BE}" presName="bgRect" presStyleLbl="bgShp" presStyleIdx="2" presStyleCnt="3"/>
      <dgm:spPr/>
    </dgm:pt>
    <dgm:pt modelId="{64298C72-8247-47CB-8164-F957ABAA6825}" type="pres">
      <dgm:prSet presAssocID="{CA742118-3621-491D-91F6-D52BC0D920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463986AA-9A25-490A-A70B-E5D96A6A2673}" type="pres">
      <dgm:prSet presAssocID="{CA742118-3621-491D-91F6-D52BC0D920BE}" presName="spaceRect" presStyleCnt="0"/>
      <dgm:spPr/>
    </dgm:pt>
    <dgm:pt modelId="{75CB8DD6-8846-4926-ACBB-5AA6DB9B6F62}" type="pres">
      <dgm:prSet presAssocID="{CA742118-3621-491D-91F6-D52BC0D920BE}" presName="parTx" presStyleLbl="revTx" presStyleIdx="2" presStyleCnt="3">
        <dgm:presLayoutVars>
          <dgm:chMax val="0"/>
          <dgm:chPref val="0"/>
        </dgm:presLayoutVars>
      </dgm:prSet>
      <dgm:spPr/>
      <dgm:t>
        <a:bodyPr/>
        <a:lstStyle/>
        <a:p>
          <a:endParaRPr lang="en-IN"/>
        </a:p>
      </dgm:t>
    </dgm:pt>
  </dgm:ptLst>
  <dgm:cxnLst>
    <dgm:cxn modelId="{6545115E-94B8-4F36-9DA4-CD8F5F481320}" type="presOf" srcId="{2376E4C9-C5AB-4520-B481-8BD5BFB71918}" destId="{687EF2E9-B6D2-41B2-8436-C56045D0A636}" srcOrd="0" destOrd="0" presId="urn:microsoft.com/office/officeart/2018/2/layout/IconVerticalSolidList"/>
    <dgm:cxn modelId="{C4D02E3A-ABB3-47B4-9FC8-9F320807E307}" srcId="{2376E4C9-C5AB-4520-B481-8BD5BFB71918}" destId="{E86FE4DA-07B0-455E-915C-A257AFFE17FE}" srcOrd="1" destOrd="0" parTransId="{3C2B3B8A-B2F1-424A-A900-3C7474D53B53}" sibTransId="{3142E437-921E-4F6F-8BCA-5A3238C044A6}"/>
    <dgm:cxn modelId="{85BDF5B8-46A3-4913-8C9E-8BFE4DC892DC}" type="presOf" srcId="{CA742118-3621-491D-91F6-D52BC0D920BE}" destId="{75CB8DD6-8846-4926-ACBB-5AA6DB9B6F62}" srcOrd="0" destOrd="0" presId="urn:microsoft.com/office/officeart/2018/2/layout/IconVerticalSolidList"/>
    <dgm:cxn modelId="{C1CE618C-45BC-41C3-B103-29FB5D5D7808}" srcId="{2376E4C9-C5AB-4520-B481-8BD5BFB71918}" destId="{7F42F50B-D0C2-4DCA-888C-342328A1C108}" srcOrd="0" destOrd="0" parTransId="{FE9181AD-F3A4-418B-BBCA-06B10689439A}" sibTransId="{AB2B5A3E-BD6C-4654-9EBF-A800368746ED}"/>
    <dgm:cxn modelId="{328E5415-236A-485B-9609-180D342470DB}" type="presOf" srcId="{7F42F50B-D0C2-4DCA-888C-342328A1C108}" destId="{7C8E7C23-7A5C-4789-806C-A9797D746CDF}" srcOrd="0" destOrd="0" presId="urn:microsoft.com/office/officeart/2018/2/layout/IconVerticalSolidList"/>
    <dgm:cxn modelId="{775944C9-52C7-4DB2-9F8E-C1627F6E9151}" srcId="{2376E4C9-C5AB-4520-B481-8BD5BFB71918}" destId="{CA742118-3621-491D-91F6-D52BC0D920BE}" srcOrd="2" destOrd="0" parTransId="{2314186D-64D2-4FE4-96DA-ECBB8D3044EF}" sibTransId="{4F57B1D8-5E52-4BFE-89C6-8D415AEB3C69}"/>
    <dgm:cxn modelId="{D5234480-AD0D-4303-BD02-9D6228228918}" type="presOf" srcId="{E86FE4DA-07B0-455E-915C-A257AFFE17FE}" destId="{7927BBE0-C131-4058-B34F-F3B948F4B4F7}" srcOrd="0" destOrd="0" presId="urn:microsoft.com/office/officeart/2018/2/layout/IconVerticalSolidList"/>
    <dgm:cxn modelId="{8FC49343-3211-4249-AED4-8B8C3367A31F}" type="presParOf" srcId="{687EF2E9-B6D2-41B2-8436-C56045D0A636}" destId="{7F2CB069-7B35-4FBC-B91E-505D87637EC6}" srcOrd="0" destOrd="0" presId="urn:microsoft.com/office/officeart/2018/2/layout/IconVerticalSolidList"/>
    <dgm:cxn modelId="{EB1B3820-4004-4432-A768-B9594B688C1A}" type="presParOf" srcId="{7F2CB069-7B35-4FBC-B91E-505D87637EC6}" destId="{285179D7-D54D-49DE-8D3A-011D2145A368}" srcOrd="0" destOrd="0" presId="urn:microsoft.com/office/officeart/2018/2/layout/IconVerticalSolidList"/>
    <dgm:cxn modelId="{335E1AEE-8CA4-40E7-AF12-2683CC2B0FEB}" type="presParOf" srcId="{7F2CB069-7B35-4FBC-B91E-505D87637EC6}" destId="{8AF24BCB-FAF7-441C-913B-AD264241B6A8}" srcOrd="1" destOrd="0" presId="urn:microsoft.com/office/officeart/2018/2/layout/IconVerticalSolidList"/>
    <dgm:cxn modelId="{271C7BDE-8FBE-43CC-B15E-06FC4D988FE7}" type="presParOf" srcId="{7F2CB069-7B35-4FBC-B91E-505D87637EC6}" destId="{B78BADA7-5E84-4BA0-8C73-05441E730125}" srcOrd="2" destOrd="0" presId="urn:microsoft.com/office/officeart/2018/2/layout/IconVerticalSolidList"/>
    <dgm:cxn modelId="{0394EC74-B1A2-4A7C-80EA-833FC0C0D13F}" type="presParOf" srcId="{7F2CB069-7B35-4FBC-B91E-505D87637EC6}" destId="{7C8E7C23-7A5C-4789-806C-A9797D746CDF}" srcOrd="3" destOrd="0" presId="urn:microsoft.com/office/officeart/2018/2/layout/IconVerticalSolidList"/>
    <dgm:cxn modelId="{B7EC0296-229D-4CC0-B703-8C5C3752B59E}" type="presParOf" srcId="{687EF2E9-B6D2-41B2-8436-C56045D0A636}" destId="{1AC82A36-4A84-43AB-9FC8-7C1559BEB9D6}" srcOrd="1" destOrd="0" presId="urn:microsoft.com/office/officeart/2018/2/layout/IconVerticalSolidList"/>
    <dgm:cxn modelId="{21B1A1E5-E234-44AF-AED7-06B5B183B34E}" type="presParOf" srcId="{687EF2E9-B6D2-41B2-8436-C56045D0A636}" destId="{BF2574D6-B23C-452D-99E7-73E1934FD95D}" srcOrd="2" destOrd="0" presId="urn:microsoft.com/office/officeart/2018/2/layout/IconVerticalSolidList"/>
    <dgm:cxn modelId="{5BA9C773-E230-4F0D-96CD-5044CE887F70}" type="presParOf" srcId="{BF2574D6-B23C-452D-99E7-73E1934FD95D}" destId="{3FEBEACE-C1DE-479F-8A2D-6982C34250DC}" srcOrd="0" destOrd="0" presId="urn:microsoft.com/office/officeart/2018/2/layout/IconVerticalSolidList"/>
    <dgm:cxn modelId="{1DC068A1-DDB0-451D-9F9D-0B37E2B4DECE}" type="presParOf" srcId="{BF2574D6-B23C-452D-99E7-73E1934FD95D}" destId="{D25F30B0-45DC-462D-919B-105E36FC39D0}" srcOrd="1" destOrd="0" presId="urn:microsoft.com/office/officeart/2018/2/layout/IconVerticalSolidList"/>
    <dgm:cxn modelId="{181ACCE6-CBC1-4A74-B208-4308C0205BD6}" type="presParOf" srcId="{BF2574D6-B23C-452D-99E7-73E1934FD95D}" destId="{4A93363E-3375-44B5-868F-624A8E075BB2}" srcOrd="2" destOrd="0" presId="urn:microsoft.com/office/officeart/2018/2/layout/IconVerticalSolidList"/>
    <dgm:cxn modelId="{4E5B921D-2A07-4123-BE30-A5FFF31BC0E5}" type="presParOf" srcId="{BF2574D6-B23C-452D-99E7-73E1934FD95D}" destId="{7927BBE0-C131-4058-B34F-F3B948F4B4F7}" srcOrd="3" destOrd="0" presId="urn:microsoft.com/office/officeart/2018/2/layout/IconVerticalSolidList"/>
    <dgm:cxn modelId="{075E35CD-405C-4EF5-8307-A94D2C76B8A7}" type="presParOf" srcId="{687EF2E9-B6D2-41B2-8436-C56045D0A636}" destId="{A8A1E30D-473E-4076-8DBB-36BF43E77CFE}" srcOrd="3" destOrd="0" presId="urn:microsoft.com/office/officeart/2018/2/layout/IconVerticalSolidList"/>
    <dgm:cxn modelId="{8458C176-3C05-4764-BBBA-AAD5C0654D1B}" type="presParOf" srcId="{687EF2E9-B6D2-41B2-8436-C56045D0A636}" destId="{9E0C8553-4512-4E15-9389-A52DD4801DB6}" srcOrd="4" destOrd="0" presId="urn:microsoft.com/office/officeart/2018/2/layout/IconVerticalSolidList"/>
    <dgm:cxn modelId="{21644BDE-8865-4DF4-857E-632BF1F4AEAC}" type="presParOf" srcId="{9E0C8553-4512-4E15-9389-A52DD4801DB6}" destId="{7671A11B-BBDC-48DC-9299-27BD5E5D1645}" srcOrd="0" destOrd="0" presId="urn:microsoft.com/office/officeart/2018/2/layout/IconVerticalSolidList"/>
    <dgm:cxn modelId="{135EABF0-7CAF-492E-B424-101770BD6C04}" type="presParOf" srcId="{9E0C8553-4512-4E15-9389-A52DD4801DB6}" destId="{64298C72-8247-47CB-8164-F957ABAA6825}" srcOrd="1" destOrd="0" presId="urn:microsoft.com/office/officeart/2018/2/layout/IconVerticalSolidList"/>
    <dgm:cxn modelId="{6D3835E7-E77D-4CF6-86D8-59E261773F06}" type="presParOf" srcId="{9E0C8553-4512-4E15-9389-A52DD4801DB6}" destId="{463986AA-9A25-490A-A70B-E5D96A6A2673}" srcOrd="2" destOrd="0" presId="urn:microsoft.com/office/officeart/2018/2/layout/IconVerticalSolidList"/>
    <dgm:cxn modelId="{478D9628-2810-4739-83C5-6E4C9B9D31AF}" type="presParOf" srcId="{9E0C8553-4512-4E15-9389-A52DD4801DB6}" destId="{75CB8DD6-8846-4926-ACBB-5AA6DB9B6F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179D7-D54D-49DE-8D3A-011D2145A368}">
      <dsp:nvSpPr>
        <dsp:cNvPr id="0" name=""/>
        <dsp:cNvSpPr/>
      </dsp:nvSpPr>
      <dsp:spPr>
        <a:xfrm>
          <a:off x="0" y="552"/>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F24BCB-FAF7-441C-913B-AD264241B6A8}">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8E7C23-7A5C-4789-806C-A9797D746CDF}">
      <dsp:nvSpPr>
        <dsp:cNvPr id="0" name=""/>
        <dsp:cNvSpPr/>
      </dsp:nvSpPr>
      <dsp:spPr>
        <a:xfrm>
          <a:off x="1493203" y="552"/>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lvl="0" algn="l" defTabSz="711200">
            <a:lnSpc>
              <a:spcPct val="100000"/>
            </a:lnSpc>
            <a:spcBef>
              <a:spcPct val="0"/>
            </a:spcBef>
            <a:spcAft>
              <a:spcPct val="35000"/>
            </a:spcAft>
          </a:pPr>
          <a:r>
            <a:rPr lang="en-US" sz="1600" b="0" i="0" kern="1200"/>
            <a:t>Our Linear Regression model focused on predicting transaction amounts yielded a Mean Squared Error (MSE) of 26098.55, indicating the average squared difference between the predicted and actual values. </a:t>
          </a:r>
          <a:endParaRPr lang="en-US" sz="1600" kern="1200"/>
        </a:p>
      </dsp:txBody>
      <dsp:txXfrm>
        <a:off x="1493203" y="552"/>
        <a:ext cx="6736396" cy="1292816"/>
      </dsp:txXfrm>
    </dsp:sp>
    <dsp:sp modelId="{3FEBEACE-C1DE-479F-8A2D-6982C34250DC}">
      <dsp:nvSpPr>
        <dsp:cNvPr id="0" name=""/>
        <dsp:cNvSpPr/>
      </dsp:nvSpPr>
      <dsp:spPr>
        <a:xfrm>
          <a:off x="0" y="1616573"/>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5F30B0-45DC-462D-919B-105E36FC39D0}">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27BBE0-C131-4058-B34F-F3B948F4B4F7}">
      <dsp:nvSpPr>
        <dsp:cNvPr id="0" name=""/>
        <dsp:cNvSpPr/>
      </dsp:nvSpPr>
      <dsp:spPr>
        <a:xfrm>
          <a:off x="1493203" y="161657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lvl="0" algn="l" defTabSz="711200">
            <a:lnSpc>
              <a:spcPct val="100000"/>
            </a:lnSpc>
            <a:spcBef>
              <a:spcPct val="0"/>
            </a:spcBef>
            <a:spcAft>
              <a:spcPct val="35000"/>
            </a:spcAft>
          </a:pPr>
          <a:r>
            <a:rPr lang="en-US" sz="1600" b="0" i="0" kern="1200" dirty="0"/>
            <a:t>The R-Squared (R²) Score was approximately 0.00, suggesting that the model explains none of the variability in the target variable around its mean. This outcome highlights the challenges in modeling this particular dataset with linear assumptions. </a:t>
          </a:r>
          <a:endParaRPr lang="en-US" sz="1600" kern="1200" dirty="0"/>
        </a:p>
      </dsp:txBody>
      <dsp:txXfrm>
        <a:off x="1493203" y="1616573"/>
        <a:ext cx="6736396" cy="1292816"/>
      </dsp:txXfrm>
    </dsp:sp>
    <dsp:sp modelId="{7671A11B-BBDC-48DC-9299-27BD5E5D1645}">
      <dsp:nvSpPr>
        <dsp:cNvPr id="0" name=""/>
        <dsp:cNvSpPr/>
      </dsp:nvSpPr>
      <dsp:spPr>
        <a:xfrm>
          <a:off x="0" y="3232593"/>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98C72-8247-47CB-8164-F957ABAA6825}">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CB8DD6-8846-4926-ACBB-5AA6DB9B6F62}">
      <dsp:nvSpPr>
        <dsp:cNvPr id="0" name=""/>
        <dsp:cNvSpPr/>
      </dsp:nvSpPr>
      <dsp:spPr>
        <a:xfrm>
          <a:off x="1493203" y="323259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lvl="0" algn="l" defTabSz="711200">
            <a:lnSpc>
              <a:spcPct val="100000"/>
            </a:lnSpc>
            <a:spcBef>
              <a:spcPct val="0"/>
            </a:spcBef>
            <a:spcAft>
              <a:spcPct val="35000"/>
            </a:spcAft>
          </a:pPr>
          <a:r>
            <a:rPr lang="en-US" sz="1600" b="0" i="0" kern="1200"/>
            <a:t>This methodological approach enhances our financial predictions, facilitating more informed decision-making in financial analyses.</a:t>
          </a:r>
          <a:endParaRPr lang="en-US" sz="1600" kern="1200"/>
        </a:p>
      </dsp:txBody>
      <dsp:txXfrm>
        <a:off x="1493203" y="3232593"/>
        <a:ext cx="6736396" cy="12928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E35A04CF-97D4-4FF7-B359-C546B1F62E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 xmlns:a16="http://schemas.microsoft.com/office/drawing/2014/main" id="{1DE7243B-5109-444B-8FAF-7437C66BC0E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3315999"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 xmlns:a16="http://schemas.microsoft.com/office/drawing/2014/main" id="{4C5D6221-DA7B-4611-AA26-7D8E349FDE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174171"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6AEFC8AB-F0CB-B802-E3AF-5E024D0E4E4F}"/>
              </a:ext>
            </a:extLst>
          </p:cNvPr>
          <p:cNvSpPr>
            <a:spLocks noGrp="1"/>
          </p:cNvSpPr>
          <p:nvPr>
            <p:ph type="ctrTitle"/>
          </p:nvPr>
        </p:nvSpPr>
        <p:spPr>
          <a:xfrm>
            <a:off x="603504" y="1412489"/>
            <a:ext cx="2153321" cy="2156621"/>
          </a:xfrm>
        </p:spPr>
        <p:txBody>
          <a:bodyPr vert="horz" lIns="91440" tIns="45720" rIns="91440" bIns="45720" rtlCol="0" anchor="t">
            <a:normAutofit/>
          </a:bodyPr>
          <a:lstStyle/>
          <a:p>
            <a:pPr algn="l" defTabSz="914400">
              <a:lnSpc>
                <a:spcPct val="90000"/>
              </a:lnSpc>
            </a:pPr>
            <a:r>
              <a:rPr lang="en-US" sz="3100" b="0" i="0" kern="1200" dirty="0">
                <a:solidFill>
                  <a:srgbClr val="FFFFFF"/>
                </a:solidFill>
                <a:effectLst/>
                <a:latin typeface="+mj-lt"/>
                <a:ea typeface="+mj-ea"/>
                <a:cs typeface="+mj-cs"/>
              </a:rPr>
              <a:t>Credit Card Fraud Detection Analysis</a:t>
            </a:r>
            <a:endParaRPr lang="en-US" sz="3100" kern="1200" dirty="0">
              <a:solidFill>
                <a:srgbClr val="FFFFFF"/>
              </a:solidFill>
              <a:latin typeface="+mj-lt"/>
              <a:ea typeface="+mj-ea"/>
              <a:cs typeface="+mj-cs"/>
            </a:endParaRPr>
          </a:p>
        </p:txBody>
      </p:sp>
      <p:sp>
        <p:nvSpPr>
          <p:cNvPr id="3" name="Subtitle 2">
            <a:extLst>
              <a:ext uri="{FF2B5EF4-FFF2-40B4-BE49-F238E27FC236}">
                <a16:creationId xmlns="" xmlns:a16="http://schemas.microsoft.com/office/drawing/2014/main" id="{14E8BE0A-6B3B-1471-637F-32768C359295}"/>
              </a:ext>
            </a:extLst>
          </p:cNvPr>
          <p:cNvSpPr>
            <a:spLocks noGrp="1"/>
          </p:cNvSpPr>
          <p:nvPr>
            <p:ph type="subTitle" idx="1"/>
          </p:nvPr>
        </p:nvSpPr>
        <p:spPr>
          <a:xfrm>
            <a:off x="3899244" y="1412489"/>
            <a:ext cx="3809246" cy="1389584"/>
          </a:xfrm>
        </p:spPr>
        <p:txBody>
          <a:bodyPr vert="horz" lIns="91440" tIns="45720" rIns="91440" bIns="45720" rtlCol="0">
            <a:normAutofit/>
          </a:bodyPr>
          <a:lstStyle/>
          <a:p>
            <a:pPr indent="-228600" algn="l" defTabSz="914400">
              <a:lnSpc>
                <a:spcPct val="90000"/>
              </a:lnSpc>
              <a:buFont typeface="Arial" panose="020B0604020202020204" pitchFamily="34" charset="0"/>
              <a:buChar char="•"/>
            </a:pPr>
            <a:r>
              <a:rPr lang="en-US" sz="1700" b="0" i="0" dirty="0">
                <a:solidFill>
                  <a:schemeClr val="tx1"/>
                </a:solidFill>
                <a:effectLst/>
              </a:rPr>
              <a:t>Utilizing Machine Learning to Understand and Predict Fraudulent Transactions</a:t>
            </a:r>
            <a:endParaRPr lang="en-US" sz="1700" dirty="0">
              <a:solidFill>
                <a:schemeClr val="tx1"/>
              </a:solidFill>
            </a:endParaRPr>
          </a:p>
        </p:txBody>
      </p:sp>
      <p:sp>
        <p:nvSpPr>
          <p:cNvPr id="4" name="TextBox 3">
            <a:extLst>
              <a:ext uri="{FF2B5EF4-FFF2-40B4-BE49-F238E27FC236}">
                <a16:creationId xmlns="" xmlns:a16="http://schemas.microsoft.com/office/drawing/2014/main" id="{FDE56605-E843-79A3-FD69-B92AF785CA9D}"/>
              </a:ext>
            </a:extLst>
          </p:cNvPr>
          <p:cNvSpPr txBox="1"/>
          <p:nvPr/>
        </p:nvSpPr>
        <p:spPr>
          <a:xfrm>
            <a:off x="5217264" y="3883741"/>
            <a:ext cx="3582607" cy="1892591"/>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192338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0" name="Rectangle 3089">
            <a:extLst>
              <a:ext uri="{FF2B5EF4-FFF2-40B4-BE49-F238E27FC236}">
                <a16:creationId xmlns="" xmlns:a16="http://schemas.microsoft.com/office/drawing/2014/main" id="{28D31E1B-0407-4223-9642-0B642CBF57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2" name="Group 3091">
            <a:extLst>
              <a:ext uri="{FF2B5EF4-FFF2-40B4-BE49-F238E27FC236}">
                <a16:creationId xmlns="" xmlns:a16="http://schemas.microsoft.com/office/drawing/2014/main" id="{AE1C45F0-260A-458C-96ED-C1F6D2151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1062849"/>
            <a:ext cx="548639" cy="673460"/>
            <a:chOff x="3940602" y="308034"/>
            <a:chExt cx="2116791" cy="3428999"/>
          </a:xfrm>
          <a:solidFill>
            <a:schemeClr val="accent4"/>
          </a:solidFill>
        </p:grpSpPr>
        <p:sp>
          <p:nvSpPr>
            <p:cNvPr id="3093" name="Rectangle 3092">
              <a:extLst>
                <a:ext uri="{FF2B5EF4-FFF2-40B4-BE49-F238E27FC236}">
                  <a16:creationId xmlns="" xmlns:a16="http://schemas.microsoft.com/office/drawing/2014/main" id="{A6604B49-AD5C-4590-B051-06C8222ECD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Rectangle 3093">
              <a:extLst>
                <a:ext uri="{FF2B5EF4-FFF2-40B4-BE49-F238E27FC236}">
                  <a16:creationId xmlns="" xmlns:a16="http://schemas.microsoft.com/office/drawing/2014/main" id="{743ECCAF-29C5-4537-947C-7EA1292463D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Rectangle 3094">
              <a:extLst>
                <a:ext uri="{FF2B5EF4-FFF2-40B4-BE49-F238E27FC236}">
                  <a16:creationId xmlns="" xmlns:a16="http://schemas.microsoft.com/office/drawing/2014/main" id="{ED49787B-8DE6-4467-AD0A-8DECC6E0C2D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97" name="Rectangle 3096">
            <a:extLst>
              <a:ext uri="{FF2B5EF4-FFF2-40B4-BE49-F238E27FC236}">
                <a16:creationId xmlns="" xmlns:a16="http://schemas.microsoft.com/office/drawing/2014/main" id="{D5B0017B-2ECA-49AF-B397-DC140825DF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0060" y="656150"/>
            <a:ext cx="4254500"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E6DA7E2-1E8B-F610-3555-C45B1B57E66B}"/>
              </a:ext>
            </a:extLst>
          </p:cNvPr>
          <p:cNvSpPr>
            <a:spLocks noGrp="1"/>
          </p:cNvSpPr>
          <p:nvPr>
            <p:ph type="title"/>
          </p:nvPr>
        </p:nvSpPr>
        <p:spPr>
          <a:xfrm>
            <a:off x="782723" y="873940"/>
            <a:ext cx="3789277" cy="1035781"/>
          </a:xfrm>
        </p:spPr>
        <p:txBody>
          <a:bodyPr anchor="ctr">
            <a:normAutofit/>
          </a:bodyPr>
          <a:lstStyle/>
          <a:p>
            <a:pPr>
              <a:lnSpc>
                <a:spcPct val="90000"/>
              </a:lnSpc>
            </a:pPr>
            <a:r>
              <a:rPr lang="en-US" sz="3100" b="0" i="0" dirty="0">
                <a:effectLst/>
                <a:latin typeface="Söhne"/>
              </a:rPr>
              <a:t>Model Performance: ROC Curve Analysis</a:t>
            </a:r>
            <a:endParaRPr lang="en-US" sz="3100" dirty="0"/>
          </a:p>
        </p:txBody>
      </p:sp>
      <p:sp>
        <p:nvSpPr>
          <p:cNvPr id="3" name="Content Placeholder 2">
            <a:extLst>
              <a:ext uri="{FF2B5EF4-FFF2-40B4-BE49-F238E27FC236}">
                <a16:creationId xmlns="" xmlns:a16="http://schemas.microsoft.com/office/drawing/2014/main" id="{F874E57B-4FB7-FD82-757E-4ACE25EBA7EF}"/>
              </a:ext>
            </a:extLst>
          </p:cNvPr>
          <p:cNvSpPr>
            <a:spLocks noGrp="1"/>
          </p:cNvSpPr>
          <p:nvPr>
            <p:ph idx="1"/>
          </p:nvPr>
        </p:nvSpPr>
        <p:spPr>
          <a:xfrm>
            <a:off x="783771" y="2524721"/>
            <a:ext cx="3743722" cy="3677123"/>
          </a:xfrm>
        </p:spPr>
        <p:txBody>
          <a:bodyPr anchor="ctr">
            <a:normAutofit/>
          </a:bodyPr>
          <a:lstStyle/>
          <a:p>
            <a:pPr>
              <a:lnSpc>
                <a:spcPct val="90000"/>
              </a:lnSpc>
            </a:pPr>
            <a:r>
              <a:rPr lang="en-US" sz="1400" b="0" i="0" dirty="0">
                <a:effectLst/>
                <a:latin typeface="Söhne"/>
              </a:rPr>
              <a:t>Our logistic regression model's capability to differentiate between classes has been quantitatively assessed using the Receiver Operating Characteristic (ROC) curve, yielding an Area Under the Curve (AUC) of 0.85. </a:t>
            </a:r>
          </a:p>
          <a:p>
            <a:pPr>
              <a:lnSpc>
                <a:spcPct val="90000"/>
              </a:lnSpc>
            </a:pPr>
            <a:r>
              <a:rPr lang="en-US" sz="1400" b="0" i="0" dirty="0">
                <a:effectLst/>
                <a:latin typeface="Söhne"/>
              </a:rPr>
              <a:t>This result demonstrates a strong predictive performance, with the model significantly distinguishing between fraudulent and non-fraudulent transactions. </a:t>
            </a:r>
          </a:p>
          <a:p>
            <a:pPr>
              <a:lnSpc>
                <a:spcPct val="90000"/>
              </a:lnSpc>
            </a:pPr>
            <a:r>
              <a:rPr lang="en-US" sz="1400" b="0" i="0" dirty="0">
                <a:effectLst/>
                <a:latin typeface="Söhne"/>
              </a:rPr>
              <a:t>The ROC curve, plotted above, reveals the trade-off between the True Positive Rate and the False Positive Rate at various threshold levels, with our model outperforming a random classifier (indicated by the dashed line). </a:t>
            </a:r>
            <a:endParaRPr lang="en-US" sz="1400" dirty="0"/>
          </a:p>
        </p:txBody>
      </p:sp>
      <p:sp>
        <p:nvSpPr>
          <p:cNvPr id="3099" name="Rectangle 3098">
            <a:extLst>
              <a:ext uri="{FF2B5EF4-FFF2-40B4-BE49-F238E27FC236}">
                <a16:creationId xmlns="" xmlns:a16="http://schemas.microsoft.com/office/drawing/2014/main" id="{70E96339-907C-46C3-99AC-31179B6F0E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037224" y="608401"/>
            <a:ext cx="3478126"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a:extLst>
              <a:ext uri="{FF2B5EF4-FFF2-40B4-BE49-F238E27FC236}">
                <a16:creationId xmlns="" xmlns:a16="http://schemas.microsoft.com/office/drawing/2014/main" id="{70E27FBC-8953-DA35-A402-EB11882AF8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7869" y="2227800"/>
            <a:ext cx="3167439" cy="2462684"/>
          </a:xfrm>
          <a:prstGeom prst="rect">
            <a:avLst/>
          </a:prstGeom>
          <a:noFill/>
          <a:extLst>
            <a:ext uri="{909E8E84-426E-40DD-AFC4-6F175D3DCCD1}">
              <a14:hiddenFill xmlns:a14="http://schemas.microsoft.com/office/drawing/2010/main">
                <a:solidFill>
                  <a:srgbClr val="FFFFFF"/>
                </a:solidFill>
              </a14:hiddenFill>
            </a:ext>
          </a:extLst>
        </p:spPr>
      </p:pic>
      <p:cxnSp>
        <p:nvCxnSpPr>
          <p:cNvPr id="3101" name="Straight Connector 3100">
            <a:extLst>
              <a:ext uri="{FF2B5EF4-FFF2-40B4-BE49-F238E27FC236}">
                <a16:creationId xmlns="" xmlns:a16="http://schemas.microsoft.com/office/drawing/2014/main" id="{6CF1BAF6-AD41-4082-B212-8A1F9A2E877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628650" y="6492240"/>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93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4" name="Rectangle 4123">
            <a:extLst>
              <a:ext uri="{FF2B5EF4-FFF2-40B4-BE49-F238E27FC236}">
                <a16:creationId xmlns="" xmlns:a16="http://schemas.microsoft.com/office/drawing/2014/main" id="{743AA782-23D1-4521-8CAD-47662984A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B905355-F0D1-1210-BCBD-09D5B7F47063}"/>
              </a:ext>
            </a:extLst>
          </p:cNvPr>
          <p:cNvSpPr>
            <a:spLocks noGrp="1"/>
          </p:cNvSpPr>
          <p:nvPr>
            <p:ph type="title"/>
          </p:nvPr>
        </p:nvSpPr>
        <p:spPr>
          <a:xfrm>
            <a:off x="473202" y="640080"/>
            <a:ext cx="3614166" cy="1481328"/>
          </a:xfrm>
        </p:spPr>
        <p:txBody>
          <a:bodyPr anchor="b">
            <a:normAutofit/>
          </a:bodyPr>
          <a:lstStyle/>
          <a:p>
            <a:pPr>
              <a:lnSpc>
                <a:spcPct val="90000"/>
              </a:lnSpc>
            </a:pPr>
            <a:r>
              <a:rPr lang="en-US" sz="3300" b="0" i="0" dirty="0">
                <a:effectLst/>
                <a:latin typeface="Söhne"/>
              </a:rPr>
              <a:t>Decision Tree Model for Fraud Detection</a:t>
            </a:r>
            <a:endParaRPr lang="en-US" sz="3300" dirty="0"/>
          </a:p>
        </p:txBody>
      </p:sp>
      <p:sp>
        <p:nvSpPr>
          <p:cNvPr id="4125" name="sketch line">
            <a:extLst>
              <a:ext uri="{FF2B5EF4-FFF2-40B4-BE49-F238E27FC236}">
                <a16:creationId xmlns="" xmlns:a16="http://schemas.microsoft.com/office/drawing/2014/main" id="{650D18FE-0824-4A46-B22C-A86B52E5780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C2E1E153-48B6-6609-F052-D3F6B5E2CF21}"/>
              </a:ext>
            </a:extLst>
          </p:cNvPr>
          <p:cNvSpPr>
            <a:spLocks noGrp="1"/>
          </p:cNvSpPr>
          <p:nvPr>
            <p:ph idx="1"/>
          </p:nvPr>
        </p:nvSpPr>
        <p:spPr>
          <a:xfrm>
            <a:off x="473202" y="2660904"/>
            <a:ext cx="3614166" cy="3547872"/>
          </a:xfrm>
        </p:spPr>
        <p:txBody>
          <a:bodyPr anchor="t">
            <a:normAutofit/>
          </a:bodyPr>
          <a:lstStyle/>
          <a:p>
            <a:pPr marL="0" indent="0">
              <a:buNone/>
            </a:pPr>
            <a:r>
              <a:rPr lang="en-US" sz="1900" b="0" i="0" dirty="0">
                <a:effectLst/>
                <a:latin typeface="Söhne"/>
              </a:rPr>
              <a:t>The visualized Decision Tree showcases the model's decision-making process when classifying transactions as fraudulent or non-fraudulent. Key decision nodes are based on transaction amount and other influential features, demonstrating the depth and complexity of the analysis. </a:t>
            </a:r>
          </a:p>
        </p:txBody>
      </p:sp>
      <p:pic>
        <p:nvPicPr>
          <p:cNvPr id="4102" name="Picture 6">
            <a:extLst>
              <a:ext uri="{FF2B5EF4-FFF2-40B4-BE49-F238E27FC236}">
                <a16:creationId xmlns="" xmlns:a16="http://schemas.microsoft.com/office/drawing/2014/main" id="{618C8FE9-B27D-DA65-CAFA-A2C9929312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4286" y="2400325"/>
            <a:ext cx="4094226" cy="2057349"/>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Uploaded image">
            <a:extLst>
              <a:ext uri="{FF2B5EF4-FFF2-40B4-BE49-F238E27FC236}">
                <a16:creationId xmlns="" xmlns:a16="http://schemas.microsoft.com/office/drawing/2014/main" id="{E036E8A5-0AED-2C30-F0E7-784370944E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Uploaded image">
            <a:extLst>
              <a:ext uri="{FF2B5EF4-FFF2-40B4-BE49-F238E27FC236}">
                <a16:creationId xmlns="" xmlns:a16="http://schemas.microsoft.com/office/drawing/2014/main" id="{864EBDC5-C53B-BF7A-41A4-AF0BD2D32A78}"/>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243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4" name="Rectangle 5133">
            <a:extLst>
              <a:ext uri="{FF2B5EF4-FFF2-40B4-BE49-F238E27FC236}">
                <a16:creationId xmlns="" xmlns:a16="http://schemas.microsoft.com/office/drawing/2014/main" id="{12609869-9E80-471B-A487-A53288E0E7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2297" y="502020"/>
            <a:ext cx="3992787" cy="1446241"/>
          </a:xfrm>
        </p:spPr>
        <p:txBody>
          <a:bodyPr anchor="b">
            <a:normAutofit/>
          </a:bodyPr>
          <a:lstStyle/>
          <a:p>
            <a:r>
              <a:rPr lang="en-US" sz="3500" dirty="0"/>
              <a:t>Random Forest for Feature Importance</a:t>
            </a:r>
          </a:p>
        </p:txBody>
      </p:sp>
      <p:sp>
        <p:nvSpPr>
          <p:cNvPr id="3" name="Content Placeholder 2"/>
          <p:cNvSpPr>
            <a:spLocks noGrp="1"/>
          </p:cNvSpPr>
          <p:nvPr>
            <p:ph idx="1"/>
          </p:nvPr>
        </p:nvSpPr>
        <p:spPr>
          <a:xfrm>
            <a:off x="432619" y="2035278"/>
            <a:ext cx="4670323" cy="4365090"/>
          </a:xfrm>
        </p:spPr>
        <p:txBody>
          <a:bodyPr anchor="t">
            <a:noAutofit/>
          </a:bodyPr>
          <a:lstStyle/>
          <a:p>
            <a:pPr>
              <a:lnSpc>
                <a:spcPct val="90000"/>
              </a:lnSpc>
            </a:pPr>
            <a:r>
              <a:rPr lang="en-US" sz="1800" b="0" i="0" dirty="0">
                <a:effectLst/>
                <a:latin typeface="Söhne"/>
              </a:rPr>
              <a:t>In our analysis to secure the predictive power of our fraud detection system, we employed a Random Forest Classifier to discern the relative importance of features. Our analysis surfaced 'amt', 'category', and '</a:t>
            </a:r>
            <a:r>
              <a:rPr lang="en-US" sz="1800" b="0" i="0" dirty="0" err="1">
                <a:effectLst/>
                <a:latin typeface="Söhne"/>
              </a:rPr>
              <a:t>unix_time</a:t>
            </a:r>
            <a:r>
              <a:rPr lang="en-US" sz="1800" b="0" i="0" dirty="0">
                <a:effectLst/>
                <a:latin typeface="Söhne"/>
              </a:rPr>
              <a:t>' as top influencers, with 'amt' being the most significant predictor in identifying fraudulent transactions.</a:t>
            </a:r>
          </a:p>
          <a:p>
            <a:pPr>
              <a:lnSpc>
                <a:spcPct val="90000"/>
              </a:lnSpc>
            </a:pPr>
            <a:r>
              <a:rPr lang="en-US" sz="1800" b="0" i="0" dirty="0">
                <a:effectLst/>
                <a:latin typeface="Söhne"/>
              </a:rPr>
              <a:t> The bar chart distinctly showcases these features' contributions to the model, underscoring their critical role in distinguishing fraudulent activities. This insight enables us to focus on the most impactful data points, optimizing both our model's accuracy and computational efficiency.</a:t>
            </a:r>
            <a:endParaRPr lang="en-US" sz="1800" dirty="0"/>
          </a:p>
        </p:txBody>
      </p:sp>
      <p:sp>
        <p:nvSpPr>
          <p:cNvPr id="5136" name="Rectangle 5135">
            <a:extLst>
              <a:ext uri="{FF2B5EF4-FFF2-40B4-BE49-F238E27FC236}">
                <a16:creationId xmlns="" xmlns:a16="http://schemas.microsoft.com/office/drawing/2014/main" id="{7004738A-9D34-43E8-97D2-CA0EED4F8B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ectangle 5137">
            <a:extLst>
              <a:ext uri="{FF2B5EF4-FFF2-40B4-BE49-F238E27FC236}">
                <a16:creationId xmlns="" xmlns:a16="http://schemas.microsoft.com/office/drawing/2014/main" id="{B8B8D07F-F13E-443E-BA68-2D26672D76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0" name="Rectangle 5139">
            <a:extLst>
              <a:ext uri="{FF2B5EF4-FFF2-40B4-BE49-F238E27FC236}">
                <a16:creationId xmlns="" xmlns:a16="http://schemas.microsoft.com/office/drawing/2014/main" id="{2813A4FA-24A5-41ED-A534-3807D1B2F3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2" name="Rectangle 5141">
            <a:extLst>
              <a:ext uri="{FF2B5EF4-FFF2-40B4-BE49-F238E27FC236}">
                <a16:creationId xmlns="" xmlns:a16="http://schemas.microsoft.com/office/drawing/2014/main" id="{C3944F27-CA70-4E84-A51A-E6BF895589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a:extLst>
              <a:ext uri="{FF2B5EF4-FFF2-40B4-BE49-F238E27FC236}">
                <a16:creationId xmlns="" xmlns:a16="http://schemas.microsoft.com/office/drawing/2014/main" id="{4B84E5DA-B926-8499-F717-A81C96649D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06975" y="2404921"/>
            <a:ext cx="3127897" cy="2080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 xmlns:a16="http://schemas.microsoft.com/office/drawing/2014/main" id="{F944E337-3E5D-4A1F-A5A1-2057F25B8A7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 xmlns:a16="http://schemas.microsoft.com/office/drawing/2014/main" id="{4DA50D69-7CF7-4844-B844-A2B821C77F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854"/>
            <a:ext cx="9144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574E7D8-B69A-6B79-DF58-0350FCCF4129}"/>
              </a:ext>
            </a:extLst>
          </p:cNvPr>
          <p:cNvSpPr>
            <a:spLocks noGrp="1"/>
          </p:cNvSpPr>
          <p:nvPr>
            <p:ph type="title"/>
          </p:nvPr>
        </p:nvSpPr>
        <p:spPr>
          <a:xfrm>
            <a:off x="3429000" y="601744"/>
            <a:ext cx="5086350" cy="1338696"/>
          </a:xfrm>
        </p:spPr>
        <p:txBody>
          <a:bodyPr>
            <a:normAutofit/>
          </a:bodyPr>
          <a:lstStyle/>
          <a:p>
            <a:r>
              <a:rPr lang="en-US" dirty="0"/>
              <a:t>Conclusion</a:t>
            </a:r>
          </a:p>
        </p:txBody>
      </p:sp>
      <p:pic>
        <p:nvPicPr>
          <p:cNvPr id="28" name="Picture 27" descr="Magnifying glass showing decling performance">
            <a:extLst>
              <a:ext uri="{FF2B5EF4-FFF2-40B4-BE49-F238E27FC236}">
                <a16:creationId xmlns="" xmlns:a16="http://schemas.microsoft.com/office/drawing/2014/main" id="{F719441D-A4D0-3054-D6C9-28F2A8E711F0}"/>
              </a:ext>
            </a:extLst>
          </p:cNvPr>
          <p:cNvPicPr>
            <a:picLocks noChangeAspect="1"/>
          </p:cNvPicPr>
          <p:nvPr/>
        </p:nvPicPr>
        <p:blipFill rotWithShape="1">
          <a:blip r:embed="rId2"/>
          <a:srcRect l="21014" r="51577" b="-1"/>
          <a:stretch/>
        </p:blipFill>
        <p:spPr>
          <a:xfrm>
            <a:off x="20" y="10"/>
            <a:ext cx="281604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 xmlns:a16="http://schemas.microsoft.com/office/drawing/2014/main" id="{62ADAF9B-D3D4-5BA5-CE59-19B8F14C3421}"/>
              </a:ext>
            </a:extLst>
          </p:cNvPr>
          <p:cNvSpPr>
            <a:spLocks noGrp="1"/>
          </p:cNvSpPr>
          <p:nvPr>
            <p:ph idx="1"/>
          </p:nvPr>
        </p:nvSpPr>
        <p:spPr>
          <a:xfrm>
            <a:off x="3264310" y="2054942"/>
            <a:ext cx="5251040" cy="4047746"/>
          </a:xfrm>
        </p:spPr>
        <p:txBody>
          <a:bodyPr anchor="t">
            <a:noAutofit/>
          </a:bodyPr>
          <a:lstStyle/>
          <a:p>
            <a:pPr>
              <a:lnSpc>
                <a:spcPct val="90000"/>
              </a:lnSpc>
            </a:pPr>
            <a:r>
              <a:rPr lang="en-US" sz="1600" b="0" i="0" dirty="0">
                <a:effectLst/>
                <a:latin typeface="Söhne"/>
              </a:rPr>
              <a:t>Concluding our comprehensive analysis using machine learning to detect fraudulent transactions, we’ve exploited a variety of techniques to refine our predictive models. </a:t>
            </a:r>
          </a:p>
          <a:p>
            <a:pPr>
              <a:lnSpc>
                <a:spcPct val="90000"/>
              </a:lnSpc>
            </a:pPr>
            <a:r>
              <a:rPr lang="en-US" sz="1600" b="0" i="0" dirty="0">
                <a:effectLst/>
                <a:latin typeface="Söhne"/>
              </a:rPr>
              <a:t>From in-depth statistical assessments to advanced machine learning algorithms, such as Logistic Regression and Random Forest, we've extracted valuable insights. The models pinpointed critical predictors of fraud, highlighted by feature importance analysis, and displayed strong classification capabilities, as evidenced by the ROC curve.</a:t>
            </a:r>
          </a:p>
          <a:p>
            <a:pPr>
              <a:lnSpc>
                <a:spcPct val="90000"/>
              </a:lnSpc>
            </a:pPr>
            <a:r>
              <a:rPr lang="en-US" sz="1600" b="0" i="0" dirty="0">
                <a:effectLst/>
                <a:latin typeface="Söhne"/>
              </a:rPr>
              <a:t> Despite these advances, the confusion matrix suggests further improvement is needed in true positive detection. Overall, our endeavors have laid a solid groundwork for developing a robust fraud detection system, with ongoing optimization covers the way for even more precise and reliable fraud identification in the future.</a:t>
            </a:r>
            <a:endParaRPr lang="en-US" sz="1600" dirty="0"/>
          </a:p>
        </p:txBody>
      </p:sp>
    </p:spTree>
    <p:extLst>
      <p:ext uri="{BB962C8B-B14F-4D97-AF65-F5344CB8AC3E}">
        <p14:creationId xmlns:p14="http://schemas.microsoft.com/office/powerpoint/2010/main" val="221909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6" name="Group 6155">
            <a:extLst>
              <a:ext uri="{FF2B5EF4-FFF2-40B4-BE49-F238E27FC236}">
                <a16:creationId xmlns="" xmlns:a16="http://schemas.microsoft.com/office/drawing/2014/main" id="{723C66ED-DBBF-12CA-7F5E-813E0E7D036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7622"/>
            <a:ext cx="9144000" cy="6894986"/>
            <a:chOff x="0" y="-7622"/>
            <a:chExt cx="12192000" cy="6894986"/>
          </a:xfrm>
        </p:grpSpPr>
        <p:sp>
          <p:nvSpPr>
            <p:cNvPr id="6157" name="Rectangle 6156">
              <a:extLst>
                <a:ext uri="{FF2B5EF4-FFF2-40B4-BE49-F238E27FC236}">
                  <a16:creationId xmlns="" xmlns:a16="http://schemas.microsoft.com/office/drawing/2014/main" id="{E3002B52-2669-1ED7-2E0F-0627FC31DF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8" name="Rectangle 6157">
              <a:extLst>
                <a:ext uri="{FF2B5EF4-FFF2-40B4-BE49-F238E27FC236}">
                  <a16:creationId xmlns="" xmlns:a16="http://schemas.microsoft.com/office/drawing/2014/main" id="{82E9EC0D-91EA-9D35-F655-335C580AB3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Rectangle 6158">
              <a:extLst>
                <a:ext uri="{FF2B5EF4-FFF2-40B4-BE49-F238E27FC236}">
                  <a16:creationId xmlns="" xmlns:a16="http://schemas.microsoft.com/office/drawing/2014/main" id="{7770627C-B480-1145-72DC-5B59DBE048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Rectangle 6159">
              <a:extLst>
                <a:ext uri="{FF2B5EF4-FFF2-40B4-BE49-F238E27FC236}">
                  <a16:creationId xmlns="" xmlns:a16="http://schemas.microsoft.com/office/drawing/2014/main" id="{E9F81D39-93D1-019C-74DC-4710F533463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6146" name="Picture 2" descr="Tech Thank You Stock Illustrations – 160 Tech Thank You Stock ...">
            <a:extLst>
              <a:ext uri="{FF2B5EF4-FFF2-40B4-BE49-F238E27FC236}">
                <a16:creationId xmlns="" xmlns:a16="http://schemas.microsoft.com/office/drawing/2014/main" id="{D4626852-60CF-7AC4-9F79-D6285358559A}"/>
              </a:ext>
            </a:extLst>
          </p:cNvPr>
          <p:cNvPicPr>
            <a:picLocks noGrp="1" noChangeAspect="1" noChangeArrowheads="1"/>
          </p:cNvPicPr>
          <p:nvPr>
            <p:ph idx="1"/>
          </p:nvPr>
        </p:nvPicPr>
        <p:blipFill rotWithShape="1">
          <a:blip r:embed="rId2">
            <a:alphaModFix amt="59000"/>
            <a:extLst>
              <a:ext uri="{28A0092B-C50C-407E-A947-70E740481C1C}">
                <a14:useLocalDpi xmlns:a14="http://schemas.microsoft.com/office/drawing/2010/main" val="0"/>
              </a:ext>
            </a:extLst>
          </a:blip>
          <a:srcRect l="12817" r="20801" b="1"/>
          <a:stretch/>
        </p:blipFill>
        <p:spPr bwMode="auto">
          <a:xfrm>
            <a:off x="20" y="-7624"/>
            <a:ext cx="9143980" cy="6887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41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1507021-934F-74BA-FAAB-C6892BADD018}"/>
              </a:ext>
            </a:extLst>
          </p:cNvPr>
          <p:cNvSpPr>
            <a:spLocks noGrp="1"/>
          </p:cNvSpPr>
          <p:nvPr>
            <p:ph type="title"/>
          </p:nvPr>
        </p:nvSpPr>
        <p:spPr>
          <a:xfrm>
            <a:off x="840699" y="687480"/>
            <a:ext cx="5605629" cy="994172"/>
          </a:xfrm>
        </p:spPr>
        <p:txBody>
          <a:bodyPr>
            <a:normAutofit/>
          </a:bodyPr>
          <a:lstStyle/>
          <a:p>
            <a:r>
              <a:rPr lang="en-US" sz="3850"/>
              <a:t>Contents</a:t>
            </a:r>
          </a:p>
        </p:txBody>
      </p:sp>
      <p:sp>
        <p:nvSpPr>
          <p:cNvPr id="3" name="Content Placeholder 2">
            <a:extLst>
              <a:ext uri="{FF2B5EF4-FFF2-40B4-BE49-F238E27FC236}">
                <a16:creationId xmlns="" xmlns:a16="http://schemas.microsoft.com/office/drawing/2014/main" id="{ED9B7F47-B5CA-1EB8-646E-83BC29898005}"/>
              </a:ext>
            </a:extLst>
          </p:cNvPr>
          <p:cNvSpPr>
            <a:spLocks noGrp="1"/>
          </p:cNvSpPr>
          <p:nvPr>
            <p:ph idx="1"/>
          </p:nvPr>
        </p:nvSpPr>
        <p:spPr>
          <a:xfrm>
            <a:off x="840699" y="1779639"/>
            <a:ext cx="5044843" cy="4236531"/>
          </a:xfrm>
        </p:spPr>
        <p:txBody>
          <a:bodyPr anchor="ctr">
            <a:normAutofit/>
          </a:bodyPr>
          <a:lstStyle/>
          <a:p>
            <a:pPr>
              <a:lnSpc>
                <a:spcPct val="90000"/>
              </a:lnSpc>
            </a:pPr>
            <a:r>
              <a:rPr lang="en-US" sz="1800" dirty="0"/>
              <a:t>Introduction</a:t>
            </a:r>
          </a:p>
          <a:p>
            <a:pPr>
              <a:lnSpc>
                <a:spcPct val="90000"/>
              </a:lnSpc>
            </a:pPr>
            <a:r>
              <a:rPr lang="en-US" sz="1800" dirty="0"/>
              <a:t>Main objective and Methodology</a:t>
            </a:r>
          </a:p>
          <a:p>
            <a:pPr>
              <a:lnSpc>
                <a:spcPct val="90000"/>
              </a:lnSpc>
            </a:pPr>
            <a:r>
              <a:rPr lang="en-US" sz="1800" b="0" i="0" dirty="0">
                <a:effectLst/>
                <a:latin typeface="Söhne"/>
              </a:rPr>
              <a:t>Statistical Analysis of Preprocessed Data</a:t>
            </a:r>
          </a:p>
          <a:p>
            <a:pPr>
              <a:lnSpc>
                <a:spcPct val="90000"/>
              </a:lnSpc>
            </a:pPr>
            <a:r>
              <a:rPr lang="en-US" sz="1800" b="0" i="0" dirty="0">
                <a:effectLst/>
                <a:latin typeface="Söhne"/>
              </a:rPr>
              <a:t>Correlation Analysis of Numeric Features</a:t>
            </a:r>
          </a:p>
          <a:p>
            <a:pPr>
              <a:lnSpc>
                <a:spcPct val="90000"/>
              </a:lnSpc>
            </a:pPr>
            <a:r>
              <a:rPr lang="en-US" sz="1800" b="0" i="0" dirty="0">
                <a:effectLst/>
                <a:latin typeface="Söhne"/>
              </a:rPr>
              <a:t>Linear Regression</a:t>
            </a:r>
          </a:p>
          <a:p>
            <a:pPr>
              <a:lnSpc>
                <a:spcPct val="90000"/>
              </a:lnSpc>
            </a:pPr>
            <a:r>
              <a:rPr lang="en-US" sz="1800" dirty="0"/>
              <a:t>K-Means Clustering</a:t>
            </a:r>
          </a:p>
          <a:p>
            <a:pPr>
              <a:lnSpc>
                <a:spcPct val="90000"/>
              </a:lnSpc>
            </a:pPr>
            <a:r>
              <a:rPr lang="en-US" sz="1800" b="0" i="0" dirty="0">
                <a:effectLst/>
                <a:latin typeface="Söhne"/>
              </a:rPr>
              <a:t>Evaluating Fraud Detection Accuracy with logistic regression</a:t>
            </a:r>
          </a:p>
          <a:p>
            <a:pPr>
              <a:lnSpc>
                <a:spcPct val="90000"/>
              </a:lnSpc>
            </a:pPr>
            <a:r>
              <a:rPr lang="en-US" sz="1800" b="0" i="0" dirty="0">
                <a:effectLst/>
                <a:latin typeface="Söhne"/>
              </a:rPr>
              <a:t>Model Performance: ROC Curve Analysis</a:t>
            </a:r>
          </a:p>
          <a:p>
            <a:pPr>
              <a:lnSpc>
                <a:spcPct val="90000"/>
              </a:lnSpc>
            </a:pPr>
            <a:r>
              <a:rPr lang="en-US" sz="1800" b="0" i="0" dirty="0">
                <a:effectLst/>
                <a:latin typeface="Söhne"/>
              </a:rPr>
              <a:t>Decision Tree Model for Fraud Detection</a:t>
            </a:r>
          </a:p>
          <a:p>
            <a:pPr>
              <a:lnSpc>
                <a:spcPct val="90000"/>
              </a:lnSpc>
            </a:pPr>
            <a:r>
              <a:rPr lang="en-US" sz="1800" dirty="0"/>
              <a:t>Random Forest for Feature Importance</a:t>
            </a:r>
          </a:p>
          <a:p>
            <a:pPr>
              <a:lnSpc>
                <a:spcPct val="90000"/>
              </a:lnSpc>
            </a:pPr>
            <a:r>
              <a:rPr lang="en-US" sz="1800" b="0" i="0" dirty="0">
                <a:effectLst/>
                <a:latin typeface="Söhne"/>
              </a:rPr>
              <a:t>Conclusion</a:t>
            </a:r>
          </a:p>
          <a:p>
            <a:pPr marL="0" indent="0">
              <a:lnSpc>
                <a:spcPct val="90000"/>
              </a:lnSpc>
              <a:buNone/>
            </a:pPr>
            <a:endParaRPr lang="en-US" sz="1800" dirty="0"/>
          </a:p>
        </p:txBody>
      </p:sp>
      <p:sp>
        <p:nvSpPr>
          <p:cNvPr id="12" name="Rectangle 11">
            <a:extLst>
              <a:ext uri="{FF2B5EF4-FFF2-40B4-BE49-F238E27FC236}">
                <a16:creationId xmlns="" xmlns:a16="http://schemas.microsoft.com/office/drawing/2014/main" id="{59A309A7-1751-4ABE-A3C1-EEC40366AD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Oval 13">
            <a:extLst>
              <a:ext uri="{FF2B5EF4-FFF2-40B4-BE49-F238E27FC236}">
                <a16:creationId xmlns="" xmlns:a16="http://schemas.microsoft.com/office/drawing/2014/main" id="{967D8EB6-EAE1-4F9C-B398-83321E2872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Graphic 8" descr="Magnifying glass">
            <a:extLst>
              <a:ext uri="{FF2B5EF4-FFF2-40B4-BE49-F238E27FC236}">
                <a16:creationId xmlns="" xmlns:a16="http://schemas.microsoft.com/office/drawing/2014/main" id="{EBB0CB35-DFA3-F2C2-F4BF-49E94146B7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151075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5D13CC36-B950-4F02-9BAF-9A7EB267398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D1BDED99-B35B-4FEE-A274-8E8DB6FEEE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76854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rt">
            <a:extLst>
              <a:ext uri="{FF2B5EF4-FFF2-40B4-BE49-F238E27FC236}">
                <a16:creationId xmlns="" xmlns:a16="http://schemas.microsoft.com/office/drawing/2014/main" id="{C167DEA7-B26A-12BC-3E0D-D46228B0B3ED}"/>
              </a:ext>
            </a:extLst>
          </p:cNvPr>
          <p:cNvPicPr>
            <a:picLocks noChangeAspect="1"/>
          </p:cNvPicPr>
          <p:nvPr/>
        </p:nvPicPr>
        <p:blipFill rotWithShape="1">
          <a:blip r:embed="rId2"/>
          <a:srcRect l="22598" r="46569" b="-1"/>
          <a:stretch/>
        </p:blipFill>
        <p:spPr>
          <a:xfrm>
            <a:off x="5976166" y="10"/>
            <a:ext cx="3167834"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 xmlns:a16="http://schemas.microsoft.com/office/drawing/2014/main" id="{D7275965-E63D-ACF8-B527-7EAE94246A05}"/>
              </a:ext>
            </a:extLst>
          </p:cNvPr>
          <p:cNvSpPr>
            <a:spLocks noGrp="1"/>
          </p:cNvSpPr>
          <p:nvPr>
            <p:ph type="title"/>
          </p:nvPr>
        </p:nvSpPr>
        <p:spPr>
          <a:xfrm>
            <a:off x="852775" y="609600"/>
            <a:ext cx="5123391" cy="1322887"/>
          </a:xfrm>
        </p:spPr>
        <p:txBody>
          <a:bodyPr>
            <a:normAutofit/>
          </a:bodyPr>
          <a:lstStyle/>
          <a:p>
            <a:r>
              <a:rPr lang="en-US" dirty="0"/>
              <a:t>Introduction</a:t>
            </a:r>
          </a:p>
        </p:txBody>
      </p:sp>
      <p:sp>
        <p:nvSpPr>
          <p:cNvPr id="3" name="Content Placeholder 2">
            <a:extLst>
              <a:ext uri="{FF2B5EF4-FFF2-40B4-BE49-F238E27FC236}">
                <a16:creationId xmlns="" xmlns:a16="http://schemas.microsoft.com/office/drawing/2014/main" id="{69FDDEDC-B9F0-96A4-1666-BDF764DB2064}"/>
              </a:ext>
            </a:extLst>
          </p:cNvPr>
          <p:cNvSpPr>
            <a:spLocks noGrp="1"/>
          </p:cNvSpPr>
          <p:nvPr>
            <p:ph idx="1"/>
          </p:nvPr>
        </p:nvSpPr>
        <p:spPr>
          <a:xfrm>
            <a:off x="852776" y="2194102"/>
            <a:ext cx="4887162" cy="3908585"/>
          </a:xfrm>
        </p:spPr>
        <p:txBody>
          <a:bodyPr>
            <a:normAutofit/>
          </a:bodyPr>
          <a:lstStyle/>
          <a:p>
            <a:r>
              <a:rPr lang="en-US" sz="2000" b="0" i="0" dirty="0">
                <a:effectLst/>
                <a:latin typeface="Söhne"/>
              </a:rPr>
              <a:t>Credit card fraud poses a significant challenge in today’s digital economy, leading to substantial financial losses and eroding consumer trust. </a:t>
            </a:r>
          </a:p>
          <a:p>
            <a:r>
              <a:rPr lang="en-US" sz="2000" b="0" i="0" dirty="0">
                <a:effectLst/>
                <a:latin typeface="Söhne"/>
              </a:rPr>
              <a:t>Businesses face increased operational costs in managing fraud, while consumers experience breaches of privacy and financial insecurity.</a:t>
            </a:r>
          </a:p>
          <a:p>
            <a:r>
              <a:rPr lang="en-US" sz="2000" b="0" i="0" dirty="0">
                <a:effectLst/>
                <a:latin typeface="Söhne"/>
              </a:rPr>
              <a:t> This dual impact underscores the need for advanced detection strategies to safeguard transactions in an ever-evolving digital landscape.</a:t>
            </a:r>
            <a:endParaRPr lang="en-US" sz="2000" dirty="0"/>
          </a:p>
        </p:txBody>
      </p:sp>
    </p:spTree>
    <p:extLst>
      <p:ext uri="{BB962C8B-B14F-4D97-AF65-F5344CB8AC3E}">
        <p14:creationId xmlns:p14="http://schemas.microsoft.com/office/powerpoint/2010/main" val="410276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 xmlns:a16="http://schemas.microsoft.com/office/drawing/2014/main" id="{5A0118C5-4F8D-4CF4-BADD-53FEACC6C4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F1BF410-FBEF-D6B9-D977-3B5DA283EC1F}"/>
              </a:ext>
            </a:extLst>
          </p:cNvPr>
          <p:cNvSpPr>
            <a:spLocks noGrp="1"/>
          </p:cNvSpPr>
          <p:nvPr>
            <p:ph type="title"/>
          </p:nvPr>
        </p:nvSpPr>
        <p:spPr>
          <a:xfrm>
            <a:off x="709890" y="396117"/>
            <a:ext cx="3912879" cy="1158857"/>
          </a:xfrm>
        </p:spPr>
        <p:txBody>
          <a:bodyPr anchor="b">
            <a:normAutofit/>
          </a:bodyPr>
          <a:lstStyle/>
          <a:p>
            <a:pPr>
              <a:lnSpc>
                <a:spcPct val="90000"/>
              </a:lnSpc>
            </a:pPr>
            <a:r>
              <a:rPr lang="en-US" sz="3700">
                <a:solidFill>
                  <a:schemeClr val="bg1"/>
                </a:solidFill>
              </a:rPr>
              <a:t>Main Objective and Methodology</a:t>
            </a:r>
          </a:p>
        </p:txBody>
      </p:sp>
      <p:sp>
        <p:nvSpPr>
          <p:cNvPr id="31" name="Graphic 212">
            <a:extLst>
              <a:ext uri="{FF2B5EF4-FFF2-40B4-BE49-F238E27FC236}">
                <a16:creationId xmlns="" xmlns:a16="http://schemas.microsoft.com/office/drawing/2014/main" id="{52D7FCC1-2D52-49CE-A986-EE6E0CA649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93443" y="619275"/>
            <a:ext cx="69915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Graphic 212">
            <a:extLst>
              <a:ext uri="{FF2B5EF4-FFF2-40B4-BE49-F238E27FC236}">
                <a16:creationId xmlns="" xmlns:a16="http://schemas.microsoft.com/office/drawing/2014/main" id="{28C3CACD-E5A7-4AAC-AE47-75CF7D30FF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93443" y="619275"/>
            <a:ext cx="69915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 name="Content Placeholder 2">
            <a:extLst>
              <a:ext uri="{FF2B5EF4-FFF2-40B4-BE49-F238E27FC236}">
                <a16:creationId xmlns="" xmlns:a16="http://schemas.microsoft.com/office/drawing/2014/main" id="{752A9C90-E071-3671-686F-F5486D5500C7}"/>
              </a:ext>
            </a:extLst>
          </p:cNvPr>
          <p:cNvSpPr>
            <a:spLocks noGrp="1"/>
          </p:cNvSpPr>
          <p:nvPr>
            <p:ph idx="1"/>
          </p:nvPr>
        </p:nvSpPr>
        <p:spPr>
          <a:xfrm>
            <a:off x="709890" y="1747592"/>
            <a:ext cx="4730389" cy="4351338"/>
          </a:xfrm>
        </p:spPr>
        <p:txBody>
          <a:bodyPr>
            <a:noAutofit/>
          </a:bodyPr>
          <a:lstStyle/>
          <a:p>
            <a:pPr>
              <a:lnSpc>
                <a:spcPct val="90000"/>
              </a:lnSpc>
            </a:pPr>
            <a:r>
              <a:rPr lang="en-US" sz="1600" b="0" i="0" dirty="0">
                <a:solidFill>
                  <a:schemeClr val="bg1"/>
                </a:solidFill>
                <a:effectLst/>
                <a:latin typeface="Söhne"/>
              </a:rPr>
              <a:t>The primary goal of our analysis is to identify patterns in fraudulent transactions and leverage these insights to predict future fraud attempts more accurately. This aims to improve existing fraud detection systems by incorporating advanced machine learning techniques. </a:t>
            </a:r>
          </a:p>
          <a:p>
            <a:pPr>
              <a:lnSpc>
                <a:spcPct val="90000"/>
              </a:lnSpc>
            </a:pPr>
            <a:r>
              <a:rPr lang="en-US" sz="1600" b="0" i="0" dirty="0">
                <a:solidFill>
                  <a:schemeClr val="bg1"/>
                </a:solidFill>
                <a:effectLst/>
                <a:latin typeface="Söhne"/>
              </a:rPr>
              <a:t>Our methodology encompasses a comprehensive approach, starting with the collection and preprocessing of transactional data to ensure quality and relevance. We then apply a variety of machine learning models, including Logistic Regression, Random Forest, and Neural Networks, to identify the most effective algorithms for detecting fraudulent activities. </a:t>
            </a:r>
          </a:p>
          <a:p>
            <a:pPr>
              <a:lnSpc>
                <a:spcPct val="90000"/>
              </a:lnSpc>
            </a:pPr>
            <a:r>
              <a:rPr lang="en-US" sz="1600" b="0" i="0" dirty="0">
                <a:solidFill>
                  <a:schemeClr val="bg1"/>
                </a:solidFill>
                <a:effectLst/>
                <a:latin typeface="Söhne"/>
              </a:rPr>
              <a:t>By comparing these models' performance, we aim to enhance the precision and reliability of fraud detection mechanisms.</a:t>
            </a:r>
            <a:endParaRPr lang="en-US" sz="1600" dirty="0">
              <a:solidFill>
                <a:schemeClr val="bg1"/>
              </a:solidFill>
            </a:endParaRPr>
          </a:p>
        </p:txBody>
      </p:sp>
      <p:grpSp>
        <p:nvGrpSpPr>
          <p:cNvPr id="35" name="Group 34">
            <a:extLst>
              <a:ext uri="{FF2B5EF4-FFF2-40B4-BE49-F238E27FC236}">
                <a16:creationId xmlns="" xmlns:a16="http://schemas.microsoft.com/office/drawing/2014/main" id="{3A35C15A-135A-4FD3-BA11-A046CFA3907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868648" y="1226111"/>
            <a:ext cx="1199122" cy="531293"/>
            <a:chOff x="6491531" y="1420258"/>
            <a:chExt cx="1598829" cy="531293"/>
          </a:xfrm>
          <a:solidFill>
            <a:schemeClr val="bg1"/>
          </a:solidFill>
        </p:grpSpPr>
        <p:grpSp>
          <p:nvGrpSpPr>
            <p:cNvPr id="36" name="Graphic 190">
              <a:extLst>
                <a:ext uri="{FF2B5EF4-FFF2-40B4-BE49-F238E27FC236}">
                  <a16:creationId xmlns="" xmlns:a16="http://schemas.microsoft.com/office/drawing/2014/main" id="{61E65A99-85A2-448D-AA1F-7690BD01A720}"/>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6491531" y="1420258"/>
              <a:ext cx="1598829" cy="531293"/>
              <a:chOff x="2504802" y="1755501"/>
              <a:chExt cx="1598829" cy="531293"/>
            </a:xfrm>
            <a:grpFill/>
          </p:grpSpPr>
          <p:sp>
            <p:nvSpPr>
              <p:cNvPr id="40" name="Freeform: Shape 39">
                <a:extLst>
                  <a:ext uri="{FF2B5EF4-FFF2-40B4-BE49-F238E27FC236}">
                    <a16:creationId xmlns="" xmlns:a16="http://schemas.microsoft.com/office/drawing/2014/main" id="{A127EC05-3250-408F-8F9F-A73F8B9B1D7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1" name="Freeform: Shape 40">
                <a:extLst>
                  <a:ext uri="{FF2B5EF4-FFF2-40B4-BE49-F238E27FC236}">
                    <a16:creationId xmlns="" xmlns:a16="http://schemas.microsoft.com/office/drawing/2014/main" id="{E6D9B8D4-23BB-4CD2-A0FF-95423AFEB0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37" name="Graphic 190">
              <a:extLst>
                <a:ext uri="{FF2B5EF4-FFF2-40B4-BE49-F238E27FC236}">
                  <a16:creationId xmlns="" xmlns:a16="http://schemas.microsoft.com/office/drawing/2014/main" id="{91DC38B0-ED19-4BAC-A009-485461F23D8A}"/>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6491531" y="1420258"/>
              <a:ext cx="1598829" cy="531293"/>
              <a:chOff x="2504802" y="1755501"/>
              <a:chExt cx="1598829" cy="531293"/>
            </a:xfrm>
            <a:grpFill/>
          </p:grpSpPr>
          <p:sp>
            <p:nvSpPr>
              <p:cNvPr id="38" name="Freeform: Shape 37">
                <a:extLst>
                  <a:ext uri="{FF2B5EF4-FFF2-40B4-BE49-F238E27FC236}">
                    <a16:creationId xmlns="" xmlns:a16="http://schemas.microsoft.com/office/drawing/2014/main" id="{1A2C10C3-E625-41E2-8047-2AE4A87F33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9" name="Freeform: Shape 38">
                <a:extLst>
                  <a:ext uri="{FF2B5EF4-FFF2-40B4-BE49-F238E27FC236}">
                    <a16:creationId xmlns="" xmlns:a16="http://schemas.microsoft.com/office/drawing/2014/main" id="{0F0340A9-BD8A-4ABB-9AC1-7A14DF22EE6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5" name="Picture 4" descr="Light bulb on yellow background with sketched light beams and cord">
            <a:extLst>
              <a:ext uri="{FF2B5EF4-FFF2-40B4-BE49-F238E27FC236}">
                <a16:creationId xmlns="" xmlns:a16="http://schemas.microsoft.com/office/drawing/2014/main" id="{3184A9CB-0F1D-EAE6-72ED-39829502ADC9}"/>
              </a:ext>
            </a:extLst>
          </p:cNvPr>
          <p:cNvPicPr>
            <a:picLocks noChangeAspect="1"/>
          </p:cNvPicPr>
          <p:nvPr/>
        </p:nvPicPr>
        <p:blipFill rotWithShape="1">
          <a:blip r:embed="rId2"/>
          <a:srcRect l="55580" r="11322"/>
          <a:stretch/>
        </p:blipFill>
        <p:spPr>
          <a:xfrm>
            <a:off x="5907157" y="1820334"/>
            <a:ext cx="1731499" cy="3217333"/>
          </a:xfrm>
          <a:prstGeom prst="rect">
            <a:avLst/>
          </a:prstGeom>
        </p:spPr>
      </p:pic>
      <p:grpSp>
        <p:nvGrpSpPr>
          <p:cNvPr id="43" name="Group 42">
            <a:extLst>
              <a:ext uri="{FF2B5EF4-FFF2-40B4-BE49-F238E27FC236}">
                <a16:creationId xmlns="" xmlns:a16="http://schemas.microsoft.com/office/drawing/2014/main" id="{03AF83E4-4DE2-499C-9F36-0279E7E4FBB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615795" y="4452524"/>
            <a:ext cx="1082554" cy="1443428"/>
            <a:chOff x="10154385" y="4452524"/>
            <a:chExt cx="1443404" cy="1443428"/>
          </a:xfrm>
          <a:solidFill>
            <a:schemeClr val="bg1"/>
          </a:solidFill>
        </p:grpSpPr>
        <p:grpSp>
          <p:nvGrpSpPr>
            <p:cNvPr id="44" name="Graphic 4">
              <a:extLst>
                <a:ext uri="{FF2B5EF4-FFF2-40B4-BE49-F238E27FC236}">
                  <a16:creationId xmlns="" xmlns:a16="http://schemas.microsoft.com/office/drawing/2014/main" id="{0B09EB4D-4323-43F4-9970-42885A83A87D}"/>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0154385" y="4452524"/>
              <a:ext cx="1443404" cy="1443428"/>
              <a:chOff x="5734037" y="3067039"/>
              <a:chExt cx="724483" cy="724489"/>
            </a:xfrm>
            <a:grpFill/>
          </p:grpSpPr>
          <p:sp>
            <p:nvSpPr>
              <p:cNvPr id="215" name="Freeform: Shape 214">
                <a:extLst>
                  <a:ext uri="{FF2B5EF4-FFF2-40B4-BE49-F238E27FC236}">
                    <a16:creationId xmlns="" xmlns:a16="http://schemas.microsoft.com/office/drawing/2014/main" id="{BA9C6284-1137-47FE-9471-23CA824947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 xmlns:a16="http://schemas.microsoft.com/office/drawing/2014/main" id="{A00A6D3C-23F9-41D9-B891-14D8E2E98D6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 xmlns:a16="http://schemas.microsoft.com/office/drawing/2014/main" id="{8F8D96F5-1ED7-4891-8D8B-A24E72DA7C7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 xmlns:a16="http://schemas.microsoft.com/office/drawing/2014/main" id="{0E9A3A72-EC37-423D-B309-A6487A86C77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 xmlns:a16="http://schemas.microsoft.com/office/drawing/2014/main" id="{EBE630AB-13C0-44A2-80CA-C07483E9340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 xmlns:a16="http://schemas.microsoft.com/office/drawing/2014/main" id="{B7768337-3D65-4FE5-8E1A-D79219E0AFF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 xmlns:a16="http://schemas.microsoft.com/office/drawing/2014/main" id="{968E4331-550E-4929-ACE8-D2ED2D6EA3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 xmlns:a16="http://schemas.microsoft.com/office/drawing/2014/main" id="{768D8817-CAEE-45BB-820E-A67C68D4801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 xmlns:a16="http://schemas.microsoft.com/office/drawing/2014/main" id="{350A8C31-0139-4ABD-967A-139738E88F4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 xmlns:a16="http://schemas.microsoft.com/office/drawing/2014/main" id="{9855AEE1-1C1C-4832-8B4C-042F59E029E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 xmlns:a16="http://schemas.microsoft.com/office/drawing/2014/main" id="{A41C5A32-BD0A-4457-9CF7-97467FA2B7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 xmlns:a16="http://schemas.microsoft.com/office/drawing/2014/main" id="{93C14A20-2E3C-49F8-AF55-C384FEB955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 xmlns:a16="http://schemas.microsoft.com/office/drawing/2014/main" id="{DB167719-0D82-4ABF-9BC8-B073A84741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 xmlns:a16="http://schemas.microsoft.com/office/drawing/2014/main" id="{660582DE-E250-4561-9298-E4FADEB90F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 xmlns:a16="http://schemas.microsoft.com/office/drawing/2014/main" id="{820B635A-6E81-4D8A-98A3-141E57A6FF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 xmlns:a16="http://schemas.microsoft.com/office/drawing/2014/main" id="{3909A0ED-D070-4792-A2EE-CCEB6BA63C6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 xmlns:a16="http://schemas.microsoft.com/office/drawing/2014/main" id="{4619A19C-3B55-4085-8668-4589996280F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 xmlns:a16="http://schemas.microsoft.com/office/drawing/2014/main" id="{87D16772-2B59-486E-BE47-65D591C0882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 xmlns:a16="http://schemas.microsoft.com/office/drawing/2014/main" id="{1D6A06B8-1E4A-497F-B977-F78E5D7D00B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 xmlns:a16="http://schemas.microsoft.com/office/drawing/2014/main" id="{55BC53AD-5249-4FB1-AB74-3F71AAEB5AA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 xmlns:a16="http://schemas.microsoft.com/office/drawing/2014/main" id="{36F8561A-874A-48BB-BCC2-07F002ED4FD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 xmlns:a16="http://schemas.microsoft.com/office/drawing/2014/main" id="{BA6B1B8F-9695-447F-BF2F-9010D40A073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 xmlns:a16="http://schemas.microsoft.com/office/drawing/2014/main" id="{454192F9-26C5-4212-BA60-CADA662AFE0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 xmlns:a16="http://schemas.microsoft.com/office/drawing/2014/main" id="{BFBDA013-4858-422E-AE7A-614BF71FBAC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 xmlns:a16="http://schemas.microsoft.com/office/drawing/2014/main" id="{42BA261C-0C75-431D-9FD5-2C3AA241BE4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 xmlns:a16="http://schemas.microsoft.com/office/drawing/2014/main" id="{0F8709D9-2655-4A39-9228-BCFCBF41223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 xmlns:a16="http://schemas.microsoft.com/office/drawing/2014/main" id="{9653F80B-5CF7-45EF-889B-FD0AAF48354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 xmlns:a16="http://schemas.microsoft.com/office/drawing/2014/main" id="{2A1DA86A-7442-4897-88A4-EDD18A01C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 xmlns:a16="http://schemas.microsoft.com/office/drawing/2014/main" id="{39623279-A4CE-49AC-B5FA-CD224324BE6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 xmlns:a16="http://schemas.microsoft.com/office/drawing/2014/main" id="{EB9D8B4D-1BE5-4CD9-A592-D0D3D76911F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 xmlns:a16="http://schemas.microsoft.com/office/drawing/2014/main" id="{769A47A3-F5B7-4BF0-B920-21A62F96F7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 xmlns:a16="http://schemas.microsoft.com/office/drawing/2014/main" id="{6E5DCDE9-48A4-41BA-987D-CC72C62B366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 xmlns:a16="http://schemas.microsoft.com/office/drawing/2014/main" id="{0F51F840-3DBF-444E-BC79-718416C51DC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 xmlns:a16="http://schemas.microsoft.com/office/drawing/2014/main" id="{2DFD2B64-98D0-4E59-AE1F-693872F36D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 xmlns:a16="http://schemas.microsoft.com/office/drawing/2014/main" id="{CF09CB65-8B7E-426C-A3FE-DD20196FCB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 xmlns:a16="http://schemas.microsoft.com/office/drawing/2014/main" id="{43149294-A5BC-4E62-A167-3CD55E05B3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 xmlns:a16="http://schemas.microsoft.com/office/drawing/2014/main" id="{DB99FCDF-C9A0-40F7-ABDE-7247B2238D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 xmlns:a16="http://schemas.microsoft.com/office/drawing/2014/main" id="{0CE59751-EC07-43C1-A5F5-AF5D30EBBE7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 xmlns:a16="http://schemas.microsoft.com/office/drawing/2014/main" id="{4573CCF2-67F2-4BD1-A01C-1D064B908FF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 xmlns:a16="http://schemas.microsoft.com/office/drawing/2014/main" id="{1C60C662-612D-485A-A50D-E938C6E499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 xmlns:a16="http://schemas.microsoft.com/office/drawing/2014/main" id="{0048F63C-A2BB-4D89-9649-91EC2045C0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 xmlns:a16="http://schemas.microsoft.com/office/drawing/2014/main" id="{1C29F96C-43D4-4F0F-A76D-4CED9C610C0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 xmlns:a16="http://schemas.microsoft.com/office/drawing/2014/main" id="{B660107F-776B-455F-AC78-225F21B81DE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 xmlns:a16="http://schemas.microsoft.com/office/drawing/2014/main" id="{EB1DB332-7265-477D-9A04-EDB3799DEAD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 xmlns:a16="http://schemas.microsoft.com/office/drawing/2014/main" id="{EBBEFE2D-1654-40D8-A838-45728A1683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 xmlns:a16="http://schemas.microsoft.com/office/drawing/2014/main" id="{190211E2-64DF-4171-811B-B8A0CD87B9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 xmlns:a16="http://schemas.microsoft.com/office/drawing/2014/main" id="{5F7CDCE8-8B48-4859-BDFE-FCB7BC6F58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 xmlns:a16="http://schemas.microsoft.com/office/drawing/2014/main" id="{B770A8C4-614E-4295-A937-718CC61B254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 xmlns:a16="http://schemas.microsoft.com/office/drawing/2014/main" id="{A699ADB6-675C-44B0-B96E-EDD7AC1F96D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 xmlns:a16="http://schemas.microsoft.com/office/drawing/2014/main" id="{64875E98-2AA1-4001-90EA-2F3D9E017E8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 xmlns:a16="http://schemas.microsoft.com/office/drawing/2014/main" id="{5BEC7219-356F-4141-B57B-8BCD85BF777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 xmlns:a16="http://schemas.microsoft.com/office/drawing/2014/main" id="{564D4AAB-BB2C-4A77-BB45-94EEC66CD75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 xmlns:a16="http://schemas.microsoft.com/office/drawing/2014/main" id="{CE9CF29A-81CA-4A03-8B04-55F56688267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 xmlns:a16="http://schemas.microsoft.com/office/drawing/2014/main" id="{52FEFF22-7798-4730-9C0B-EC7EAFCD01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 xmlns:a16="http://schemas.microsoft.com/office/drawing/2014/main" id="{00149276-D167-4D2B-93F1-FD2958302B7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 xmlns:a16="http://schemas.microsoft.com/office/drawing/2014/main" id="{E7DC22D5-A39C-4789-A952-D891488772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 xmlns:a16="http://schemas.microsoft.com/office/drawing/2014/main" id="{7BA51EF1-15F0-4193-AB83-F8C8A64D62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 xmlns:a16="http://schemas.microsoft.com/office/drawing/2014/main" id="{3FB75ADB-F020-4C56-91C6-9AB4629855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 xmlns:a16="http://schemas.microsoft.com/office/drawing/2014/main" id="{DBCE5CDF-BBF6-4E67-8CCE-9482D7EB4F3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 xmlns:a16="http://schemas.microsoft.com/office/drawing/2014/main" id="{2138BABC-E51C-4F80-972E-CF44385C16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 xmlns:a16="http://schemas.microsoft.com/office/drawing/2014/main" id="{96B0C850-272E-4B08-8779-B872DCAA37C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 xmlns:a16="http://schemas.microsoft.com/office/drawing/2014/main" id="{2EEE54AF-B9C2-494D-9E02-2F67FEF7A2B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 xmlns:a16="http://schemas.microsoft.com/office/drawing/2014/main" id="{D21349A4-F7C9-492C-A658-EA9F7538B6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 xmlns:a16="http://schemas.microsoft.com/office/drawing/2014/main" id="{D88D1ED8-AC07-4621-9933-E10CE61220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 xmlns:a16="http://schemas.microsoft.com/office/drawing/2014/main" id="{6FD21FCD-1DA9-45C2-9AB5-548EE0E6E6E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 xmlns:a16="http://schemas.microsoft.com/office/drawing/2014/main" id="{C8BDD8CA-1442-470F-A5D3-FC8A87A1031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 xmlns:a16="http://schemas.microsoft.com/office/drawing/2014/main" id="{3B8DF094-690E-4C13-8284-7A7C97441A8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 xmlns:a16="http://schemas.microsoft.com/office/drawing/2014/main" id="{FE0B926C-A114-444D-BA51-FECE28B03C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 xmlns:a16="http://schemas.microsoft.com/office/drawing/2014/main" id="{00BDE6CC-5F54-4752-ACC4-E3BCF2BEEA1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 xmlns:a16="http://schemas.microsoft.com/office/drawing/2014/main" id="{6E28F857-CCD8-4222-84C0-A0B415E7BD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 xmlns:a16="http://schemas.microsoft.com/office/drawing/2014/main" id="{CD2687E0-0214-44E6-8BB1-34F6B7BA89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 xmlns:a16="http://schemas.microsoft.com/office/drawing/2014/main" id="{7F1236AA-FC17-487E-83B1-D71BCB2A87A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 xmlns:a16="http://schemas.microsoft.com/office/drawing/2014/main" id="{623384AA-72EF-4BCF-9137-19444058362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 xmlns:a16="http://schemas.microsoft.com/office/drawing/2014/main" id="{1BD81D1B-2270-4FBE-B437-F0DBB8DDFFF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 xmlns:a16="http://schemas.microsoft.com/office/drawing/2014/main" id="{6411E268-F8CA-4C78-82ED-DDCF28B0BED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 xmlns:a16="http://schemas.microsoft.com/office/drawing/2014/main" id="{D48F8732-5205-4843-A2EB-3E0EB18F9F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 xmlns:a16="http://schemas.microsoft.com/office/drawing/2014/main" id="{DC5966DA-8E1A-43FF-A1A4-C6879B45644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 xmlns:a16="http://schemas.microsoft.com/office/drawing/2014/main" id="{E3BEFD3E-662F-4B38-859E-093A14241D6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 xmlns:a16="http://schemas.microsoft.com/office/drawing/2014/main" id="{06C52F63-F17B-4356-A3AE-9707D93D29F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 xmlns:a16="http://schemas.microsoft.com/office/drawing/2014/main" id="{85706A28-0822-4064-AD3E-2A1F4E1C9E2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 xmlns:a16="http://schemas.microsoft.com/office/drawing/2014/main" id="{348A813F-1672-44DB-A207-F3494E7C283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 xmlns:a16="http://schemas.microsoft.com/office/drawing/2014/main" id="{6FC8AEBA-4BD5-4BB0-B004-A8B06B6A41A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 xmlns:a16="http://schemas.microsoft.com/office/drawing/2014/main" id="{71ED8D8F-0325-426C-9257-1A5048211F5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 xmlns:a16="http://schemas.microsoft.com/office/drawing/2014/main" id="{0FF054DF-85C2-466A-9D64-EB6D95AA82E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 xmlns:a16="http://schemas.microsoft.com/office/drawing/2014/main" id="{2D01FA60-E77D-41EE-8228-CFB979E3D56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 xmlns:a16="http://schemas.microsoft.com/office/drawing/2014/main" id="{AC8D6F02-E0C8-4EF5-9D41-E75C16C16E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 xmlns:a16="http://schemas.microsoft.com/office/drawing/2014/main" id="{BD111AAF-4EE4-4A89-84D2-4201F035D7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 xmlns:a16="http://schemas.microsoft.com/office/drawing/2014/main" id="{E8F4C133-3F54-4715-A7D6-4261B9A998F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 xmlns:a16="http://schemas.microsoft.com/office/drawing/2014/main" id="{0BAA2E6B-E393-45EA-8AE6-A775AA69CCB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 xmlns:a16="http://schemas.microsoft.com/office/drawing/2014/main" id="{7DB4F953-9FE8-4B8D-A62B-CB20A7037A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 xmlns:a16="http://schemas.microsoft.com/office/drawing/2014/main" id="{9D918AF2-85FB-436F-99DB-622B0766466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 xmlns:a16="http://schemas.microsoft.com/office/drawing/2014/main" id="{1F078C58-0893-4D64-B685-BCB70CAC626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 xmlns:a16="http://schemas.microsoft.com/office/drawing/2014/main" id="{AEDA3784-7618-477C-A8B0-36FA393D64A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 xmlns:a16="http://schemas.microsoft.com/office/drawing/2014/main" id="{0AC49727-CA00-439E-82D4-B446B789650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 xmlns:a16="http://schemas.microsoft.com/office/drawing/2014/main" id="{6B67B441-65C8-4A53-968B-C56CB40867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 xmlns:a16="http://schemas.microsoft.com/office/drawing/2014/main" id="{94CEDDB5-CC85-4A9E-A73C-85D7B714FA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 xmlns:a16="http://schemas.microsoft.com/office/drawing/2014/main" id="{80BF7883-770D-4CA2-BE01-C5F4B102B96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 xmlns:a16="http://schemas.microsoft.com/office/drawing/2014/main" id="{7DF07BC6-9560-430C-86FA-AFA6F7DF09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 xmlns:a16="http://schemas.microsoft.com/office/drawing/2014/main" id="{9B085920-7744-44C8-AF91-D2F16C997D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 xmlns:a16="http://schemas.microsoft.com/office/drawing/2014/main" id="{22308C0A-08FC-4AAA-87B2-1E57033E4A8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 xmlns:a16="http://schemas.microsoft.com/office/drawing/2014/main" id="{AB727BDA-993C-4BB5-8CED-8D50C55F7A5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 xmlns:a16="http://schemas.microsoft.com/office/drawing/2014/main" id="{1BB192D1-56DC-4342-911C-7D80A9084D5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 xmlns:a16="http://schemas.microsoft.com/office/drawing/2014/main" id="{337ADC5A-E225-4E91-B940-2DD15330E74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 xmlns:a16="http://schemas.microsoft.com/office/drawing/2014/main" id="{0D170CF5-349D-4588-8AD3-373D47A4EC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 xmlns:a16="http://schemas.microsoft.com/office/drawing/2014/main" id="{297A6982-5B80-4376-A9D2-C11E9B0843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 xmlns:a16="http://schemas.microsoft.com/office/drawing/2014/main" id="{0B14F779-546D-4011-8459-2E8E34C505F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 xmlns:a16="http://schemas.microsoft.com/office/drawing/2014/main" id="{35AE6943-22C6-405D-A071-F8EC29DAB06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 xmlns:a16="http://schemas.microsoft.com/office/drawing/2014/main" id="{2464DBFD-1DA1-456F-8427-CF66CD4C8DC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 xmlns:a16="http://schemas.microsoft.com/office/drawing/2014/main" id="{C9CA1114-00C4-448B-BF9A-9D70C709B0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 xmlns:a16="http://schemas.microsoft.com/office/drawing/2014/main" id="{2101A885-A4A8-4AFE-9905-E510D58C845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 xmlns:a16="http://schemas.microsoft.com/office/drawing/2014/main" id="{661E165D-4826-43AD-AD75-1C965A71A0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 xmlns:a16="http://schemas.microsoft.com/office/drawing/2014/main" id="{C1F2231A-5945-44AF-95E4-6D14529C865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 xmlns:a16="http://schemas.microsoft.com/office/drawing/2014/main" id="{1998F14A-698C-4220-92B8-2EC10C35612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 xmlns:a16="http://schemas.microsoft.com/office/drawing/2014/main" id="{496E0BBF-D595-4DAE-91C6-4EB179C693F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 xmlns:a16="http://schemas.microsoft.com/office/drawing/2014/main" id="{E31F1BC0-CB0A-4386-BE5E-7972AFB050F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 xmlns:a16="http://schemas.microsoft.com/office/drawing/2014/main" id="{B1575BDE-4CFA-4FAD-9F64-692A6DBFF52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 xmlns:a16="http://schemas.microsoft.com/office/drawing/2014/main" id="{9D32D2E3-5D5B-4751-A477-A26860AC17F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 xmlns:a16="http://schemas.microsoft.com/office/drawing/2014/main" id="{92009233-25F1-4029-B170-318CBBA005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 xmlns:a16="http://schemas.microsoft.com/office/drawing/2014/main" id="{CCBFA5E5-8384-4D58-BD73-BA36E23E80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 xmlns:a16="http://schemas.microsoft.com/office/drawing/2014/main" id="{3ACBBAC3-185E-4C28-81AB-C9BE2A88DE7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 xmlns:a16="http://schemas.microsoft.com/office/drawing/2014/main" id="{225AF996-F3FB-4AF2-B954-BDF79069E7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 xmlns:a16="http://schemas.microsoft.com/office/drawing/2014/main" id="{E10B0127-17D3-4B62-8708-9558A79455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 xmlns:a16="http://schemas.microsoft.com/office/drawing/2014/main" id="{A36A9D1B-B750-446F-99FF-E3280E32AD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 xmlns:a16="http://schemas.microsoft.com/office/drawing/2014/main" id="{C078DB92-DE53-4BEC-BBD4-B5966EAA16A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 xmlns:a16="http://schemas.microsoft.com/office/drawing/2014/main" id="{7334AD7D-F850-4E92-89F9-49EE6E3AA70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 xmlns:a16="http://schemas.microsoft.com/office/drawing/2014/main" id="{14D983A3-96A9-4BB8-90D5-93B0E625F88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 xmlns:a16="http://schemas.microsoft.com/office/drawing/2014/main" id="{43A1FFE3-BB5F-4455-B23F-DA56AE791E9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 xmlns:a16="http://schemas.microsoft.com/office/drawing/2014/main" id="{C34E69E0-4115-4CAA-86FB-1D5A8830D9B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 xmlns:a16="http://schemas.microsoft.com/office/drawing/2014/main" id="{E5707C7C-BEB2-4920-9D44-8AF218FFBF6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 xmlns:a16="http://schemas.microsoft.com/office/drawing/2014/main" id="{D95D2E5E-6D1E-43FC-A231-E28A082964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 xmlns:a16="http://schemas.microsoft.com/office/drawing/2014/main" id="{DB511D52-FE0D-4F8D-AC2F-6806904C67D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 xmlns:a16="http://schemas.microsoft.com/office/drawing/2014/main" id="{E4D31CC7-D38B-4566-A6F9-5CB84EEAADC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 xmlns:a16="http://schemas.microsoft.com/office/drawing/2014/main" id="{48116577-FA2A-434D-83D4-213A1497D2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 xmlns:a16="http://schemas.microsoft.com/office/drawing/2014/main" id="{02288414-AA9B-4065-A506-AE5ED2ABC51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 xmlns:a16="http://schemas.microsoft.com/office/drawing/2014/main" id="{92EAF5E5-70A0-4FE6-B906-6BCF9C49F7D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 xmlns:a16="http://schemas.microsoft.com/office/drawing/2014/main" id="{3DA12971-2CD2-4DE8-8B05-8B11B5614BB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 xmlns:a16="http://schemas.microsoft.com/office/drawing/2014/main" id="{B9486073-CABC-45A3-B442-5959E5CE6D4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 xmlns:a16="http://schemas.microsoft.com/office/drawing/2014/main" id="{3EEB7953-85A2-4391-931C-CE88AC0532F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 xmlns:a16="http://schemas.microsoft.com/office/drawing/2014/main" id="{1BF2EBC9-4A08-4A35-8C75-15E51BA0AB5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 xmlns:a16="http://schemas.microsoft.com/office/drawing/2014/main" id="{1686BEF1-7F1A-40F6-BC3F-24221ACECC4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 xmlns:a16="http://schemas.microsoft.com/office/drawing/2014/main" id="{5D2D2281-DA3F-41A6-B56E-2EE507826AF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 xmlns:a16="http://schemas.microsoft.com/office/drawing/2014/main" id="{B1EBA419-056B-478C-A25C-B349F4DDD9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 xmlns:a16="http://schemas.microsoft.com/office/drawing/2014/main" id="{3DE38383-61B3-4E4E-B781-1C7DA04D657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 xmlns:a16="http://schemas.microsoft.com/office/drawing/2014/main" id="{F62AD048-154B-4830-A46F-263BA35AA7B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 xmlns:a16="http://schemas.microsoft.com/office/drawing/2014/main" id="{636A730F-15EE-440C-84B5-0541AE95468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 xmlns:a16="http://schemas.microsoft.com/office/drawing/2014/main" id="{31AF286F-6D0E-447F-B4D1-24729E0D62C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 xmlns:a16="http://schemas.microsoft.com/office/drawing/2014/main" id="{36F64061-98E4-477D-BABF-CC6BA8D6760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 xmlns:a16="http://schemas.microsoft.com/office/drawing/2014/main" id="{1C601616-D38B-4ED2-BD55-F5AEA36AB0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 xmlns:a16="http://schemas.microsoft.com/office/drawing/2014/main" id="{E0593B16-48EE-41A8-B4AF-E03A74CBB85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 xmlns:a16="http://schemas.microsoft.com/office/drawing/2014/main" id="{26B2406B-8A3A-4381-8D69-1178F16C4D1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 xmlns:a16="http://schemas.microsoft.com/office/drawing/2014/main" id="{DF1F792D-BA16-4D8F-99C3-E5E6959A51B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 xmlns:a16="http://schemas.microsoft.com/office/drawing/2014/main" id="{AA77D5AF-6FFE-4577-BC40-BA19023071D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 xmlns:a16="http://schemas.microsoft.com/office/drawing/2014/main" id="{08F16A01-2EE8-4E4F-83CD-2000577D14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 xmlns:a16="http://schemas.microsoft.com/office/drawing/2014/main" id="{18ACB7FF-8D64-44A2-8571-7DB441D97E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 xmlns:a16="http://schemas.microsoft.com/office/drawing/2014/main" id="{E15E0D81-20B6-4D4C-9B7C-4D5A01B6AA6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 xmlns:a16="http://schemas.microsoft.com/office/drawing/2014/main" id="{8F687395-0ADA-4504-B6D0-D55493AB660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 xmlns:a16="http://schemas.microsoft.com/office/drawing/2014/main" id="{94D99C3F-4701-403D-A69E-EE345B0E41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 xmlns:a16="http://schemas.microsoft.com/office/drawing/2014/main" id="{0C6D9CF1-A535-4742-B2CF-B61ADC55EDA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 xmlns:a16="http://schemas.microsoft.com/office/drawing/2014/main" id="{E9EB265F-CF4E-4485-88F1-AE3CE1BE37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 xmlns:a16="http://schemas.microsoft.com/office/drawing/2014/main" id="{9B354D37-6517-4AF4-8195-9A7B43D20CB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 xmlns:a16="http://schemas.microsoft.com/office/drawing/2014/main" id="{2A3087FA-3C5B-4898-9FE2-633DAA0B747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 xmlns:a16="http://schemas.microsoft.com/office/drawing/2014/main" id="{C8D7AB32-147E-4110-ABBE-7F1FB68942B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 xmlns:a16="http://schemas.microsoft.com/office/drawing/2014/main" id="{542ED17E-A6FC-4BC6-B7FE-EF9BC5B151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 xmlns:a16="http://schemas.microsoft.com/office/drawing/2014/main" id="{4610CFBC-B173-4CBE-BBD7-7E859FCAB0C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 xmlns:a16="http://schemas.microsoft.com/office/drawing/2014/main" id="{7578019C-8AAF-4A81-84C4-155EB43FAF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 xmlns:a16="http://schemas.microsoft.com/office/drawing/2014/main" id="{46936191-0661-4BD8-9A61-D00FAC97DF9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 xmlns:a16="http://schemas.microsoft.com/office/drawing/2014/main" id="{F7BC1D8F-F88B-4A19-B640-8DCC7399273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 xmlns:a16="http://schemas.microsoft.com/office/drawing/2014/main" id="{47D77817-943A-4D8A-82EE-C309FC9FF06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 xmlns:a16="http://schemas.microsoft.com/office/drawing/2014/main" id="{BF86E220-D031-40B7-B3A2-0C723E3A913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45" name="Graphic 4">
              <a:extLst>
                <a:ext uri="{FF2B5EF4-FFF2-40B4-BE49-F238E27FC236}">
                  <a16:creationId xmlns="" xmlns:a16="http://schemas.microsoft.com/office/drawing/2014/main" id="{226E1D80-1BFB-4A13-8F3C-94D54398C5F1}"/>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0154385" y="4452524"/>
              <a:ext cx="1443404" cy="1443428"/>
              <a:chOff x="5734037" y="3067039"/>
              <a:chExt cx="724483" cy="724489"/>
            </a:xfrm>
            <a:grpFill/>
          </p:grpSpPr>
          <p:sp>
            <p:nvSpPr>
              <p:cNvPr id="46" name="Freeform: Shape 45">
                <a:extLst>
                  <a:ext uri="{FF2B5EF4-FFF2-40B4-BE49-F238E27FC236}">
                    <a16:creationId xmlns="" xmlns:a16="http://schemas.microsoft.com/office/drawing/2014/main" id="{3DCC1C21-CB11-4506-90E4-37DCD97AFC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 xmlns:a16="http://schemas.microsoft.com/office/drawing/2014/main" id="{68177170-8FD3-4752-B1DB-0186ADF9B14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 xmlns:a16="http://schemas.microsoft.com/office/drawing/2014/main" id="{8CAA5FB4-9073-4612-99F5-95E1C6D0670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 xmlns:a16="http://schemas.microsoft.com/office/drawing/2014/main" id="{DE021324-18DD-4114-8992-9652707C169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 xmlns:a16="http://schemas.microsoft.com/office/drawing/2014/main" id="{6ECBC33B-D8EB-4804-9EA3-57C07B57C03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 xmlns:a16="http://schemas.microsoft.com/office/drawing/2014/main" id="{D03927C7-0E45-4B61-844A-4A626FDF6AA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 xmlns:a16="http://schemas.microsoft.com/office/drawing/2014/main" id="{AC6AF6E8-E748-47F7-B35C-567D5FBA6C1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 xmlns:a16="http://schemas.microsoft.com/office/drawing/2014/main" id="{1EC671E5-B299-470C-9C7A-A50106E51B2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 xmlns:a16="http://schemas.microsoft.com/office/drawing/2014/main" id="{7410EBDF-623D-41EF-82A4-9FB938A7B65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 xmlns:a16="http://schemas.microsoft.com/office/drawing/2014/main" id="{B6F866F8-B429-471B-9C2B-051BDCBAFE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 xmlns:a16="http://schemas.microsoft.com/office/drawing/2014/main" id="{883B4FBD-06C8-4D5D-B0D9-755E4CD1AA0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 xmlns:a16="http://schemas.microsoft.com/office/drawing/2014/main" id="{DE3FD149-0B2F-4DA0-9721-59B9FEE8E01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 xmlns:a16="http://schemas.microsoft.com/office/drawing/2014/main" id="{4D26DB48-036E-4616-BA8B-C606A7B58BA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 xmlns:a16="http://schemas.microsoft.com/office/drawing/2014/main" id="{8D6F6275-06AB-4316-B8C4-927E53487C8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 xmlns:a16="http://schemas.microsoft.com/office/drawing/2014/main" id="{8E8CABF3-9C76-46A0-8DE9-F055C94A932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 xmlns:a16="http://schemas.microsoft.com/office/drawing/2014/main" id="{01A12ED9-6299-4ABD-9827-DD52FE22B2E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 xmlns:a16="http://schemas.microsoft.com/office/drawing/2014/main" id="{C0ADA37A-E396-4F92-AB19-D6994E0DD5F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 xmlns:a16="http://schemas.microsoft.com/office/drawing/2014/main" id="{6A96001A-BD0F-4CF9-A22B-545ED4F8636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 xmlns:a16="http://schemas.microsoft.com/office/drawing/2014/main" id="{BD9ACB13-4C6C-4347-9F65-1309B33A175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 xmlns:a16="http://schemas.microsoft.com/office/drawing/2014/main" id="{1F17BE4A-72F8-4529-8558-E62103AEA79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 xmlns:a16="http://schemas.microsoft.com/office/drawing/2014/main" id="{806708C3-D03F-4605-8C6F-AE8EDA08380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 xmlns:a16="http://schemas.microsoft.com/office/drawing/2014/main" id="{D520ADFA-68AE-4CE4-913A-F070A2817DF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 xmlns:a16="http://schemas.microsoft.com/office/drawing/2014/main" id="{3C6C63AD-C87A-403E-ADB5-4EDD0344387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 xmlns:a16="http://schemas.microsoft.com/office/drawing/2014/main" id="{9370EAC6-89F0-4826-90D1-E55C3344792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 xmlns:a16="http://schemas.microsoft.com/office/drawing/2014/main" id="{1FB61DD4-AB7B-417A-AE96-B1D9CBAC102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 xmlns:a16="http://schemas.microsoft.com/office/drawing/2014/main" id="{B4AD18D2-11BA-4192-9845-206C033F3EE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 xmlns:a16="http://schemas.microsoft.com/office/drawing/2014/main" id="{85892E2D-483A-4C0A-87C7-6FFA2EB5E2E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 xmlns:a16="http://schemas.microsoft.com/office/drawing/2014/main" id="{A4037ACD-005D-4907-942F-D565AF6C83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 xmlns:a16="http://schemas.microsoft.com/office/drawing/2014/main" id="{AA8FD84E-39BE-456B-84C5-E03698AAC93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 xmlns:a16="http://schemas.microsoft.com/office/drawing/2014/main" id="{B2FC47C2-6EF5-4D17-8703-527F28609C0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 xmlns:a16="http://schemas.microsoft.com/office/drawing/2014/main" id="{DD29BC8A-00E1-481E-8BA4-1AA7F4AA126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 xmlns:a16="http://schemas.microsoft.com/office/drawing/2014/main" id="{5AF6ABE5-726A-495B-A832-3851CB9115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 xmlns:a16="http://schemas.microsoft.com/office/drawing/2014/main" id="{F8E250A7-0600-440B-BEBC-61B2D4D7B11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 xmlns:a16="http://schemas.microsoft.com/office/drawing/2014/main" id="{CC36BEB1-881D-4496-AD7F-1CC4B46FA59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 xmlns:a16="http://schemas.microsoft.com/office/drawing/2014/main" id="{371DFE25-AF37-409C-B032-5F47D7150F3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 xmlns:a16="http://schemas.microsoft.com/office/drawing/2014/main" id="{39AF97A7-FC44-49BF-ABD1-59DB48B8988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 xmlns:a16="http://schemas.microsoft.com/office/drawing/2014/main" id="{3939D792-9C64-48CF-8607-C7873A563A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 xmlns:a16="http://schemas.microsoft.com/office/drawing/2014/main" id="{2F69E48F-45D8-4A8A-A101-5DF775A539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 xmlns:a16="http://schemas.microsoft.com/office/drawing/2014/main" id="{EE47C3F3-8AC5-414F-8E20-25DA306C552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 xmlns:a16="http://schemas.microsoft.com/office/drawing/2014/main" id="{F09CB222-24C1-414A-B56E-EA3617D05C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 xmlns:a16="http://schemas.microsoft.com/office/drawing/2014/main" id="{7FC26844-A93E-4C55-8619-F58615B4A2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 xmlns:a16="http://schemas.microsoft.com/office/drawing/2014/main" id="{3EA8BA8A-4848-4084-A841-501CECF285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 xmlns:a16="http://schemas.microsoft.com/office/drawing/2014/main" id="{34BC148C-3116-4C75-89DF-2BF3484297D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 xmlns:a16="http://schemas.microsoft.com/office/drawing/2014/main" id="{91F3F7CB-7B69-49A3-A09E-D206488312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 xmlns:a16="http://schemas.microsoft.com/office/drawing/2014/main" id="{58072F8C-2347-472F-9D9A-F5511BA40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 xmlns:a16="http://schemas.microsoft.com/office/drawing/2014/main" id="{322C76E0-8D4F-4788-9856-B1AB15B2092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 xmlns:a16="http://schemas.microsoft.com/office/drawing/2014/main" id="{63A9EC23-E263-4098-AC45-E628E1A297E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 xmlns:a16="http://schemas.microsoft.com/office/drawing/2014/main" id="{B72211D0-3733-443C-999F-6CE736381C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 xmlns:a16="http://schemas.microsoft.com/office/drawing/2014/main" id="{CEC069AD-6364-4585-A8F1-931648A1BF3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 xmlns:a16="http://schemas.microsoft.com/office/drawing/2014/main" id="{39361719-49F1-40E3-9ABA-2FE9D783640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 xmlns:a16="http://schemas.microsoft.com/office/drawing/2014/main" id="{737F2D47-03EF-4AE6-ABB9-36506DF5A4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 xmlns:a16="http://schemas.microsoft.com/office/drawing/2014/main" id="{2554F257-3BD2-493C-A5F1-FCC2C64C35E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 xmlns:a16="http://schemas.microsoft.com/office/drawing/2014/main" id="{4D297D55-4523-4CE1-9A0F-3EA6B27F79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 xmlns:a16="http://schemas.microsoft.com/office/drawing/2014/main" id="{605D1D96-783B-407F-BF8C-B0773589EB9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 xmlns:a16="http://schemas.microsoft.com/office/drawing/2014/main" id="{95D03B3C-A55A-4738-A6FF-8F2DA5B99E8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 xmlns:a16="http://schemas.microsoft.com/office/drawing/2014/main" id="{D41CE56E-C4C8-427A-9E82-C1EEF78E84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 xmlns:a16="http://schemas.microsoft.com/office/drawing/2014/main" id="{72359086-D108-47DE-B6EA-0BEE1835D7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 xmlns:a16="http://schemas.microsoft.com/office/drawing/2014/main" id="{6FA49818-F2EA-427C-B93C-15E320DA1B3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 xmlns:a16="http://schemas.microsoft.com/office/drawing/2014/main" id="{E435C1E1-0D80-4B30-8CAC-C6EDE1DE7B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 xmlns:a16="http://schemas.microsoft.com/office/drawing/2014/main" id="{30FCB137-01B0-4770-AFC3-003DF7897DC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 xmlns:a16="http://schemas.microsoft.com/office/drawing/2014/main" id="{7D03298B-8D34-487C-9DF0-DB9AC830719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 xmlns:a16="http://schemas.microsoft.com/office/drawing/2014/main" id="{4698B28F-FFEF-44BA-B657-E59F80990F9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 xmlns:a16="http://schemas.microsoft.com/office/drawing/2014/main" id="{900A4B40-BCFB-46E4-AE4F-FCC5C65091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 xmlns:a16="http://schemas.microsoft.com/office/drawing/2014/main" id="{914CE6AE-7FAB-4A5D-8EA2-861CAF598A9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 xmlns:a16="http://schemas.microsoft.com/office/drawing/2014/main" id="{FF0F3D4A-D39F-48EE-934D-C73834DC565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 xmlns:a16="http://schemas.microsoft.com/office/drawing/2014/main" id="{09B630BB-5848-4C72-9F5A-FC8EBE7A6BF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 xmlns:a16="http://schemas.microsoft.com/office/drawing/2014/main" id="{F662A334-5814-480B-861F-17661B60F7E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 xmlns:a16="http://schemas.microsoft.com/office/drawing/2014/main" id="{DC0FC730-550F-42A2-AE79-EEA30B11C73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 xmlns:a16="http://schemas.microsoft.com/office/drawing/2014/main" id="{03054F4A-43DC-46A1-89D0-87DA8F31578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 xmlns:a16="http://schemas.microsoft.com/office/drawing/2014/main" id="{5F66EF36-2C9F-49B2-B972-1BA82C8F36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 xmlns:a16="http://schemas.microsoft.com/office/drawing/2014/main" id="{47955EF8-6501-4579-B85F-DE5C0815FFC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 xmlns:a16="http://schemas.microsoft.com/office/drawing/2014/main" id="{E0BA4174-EBEB-40DA-8B1D-6A7851E38CA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 xmlns:a16="http://schemas.microsoft.com/office/drawing/2014/main" id="{50512C7C-98D6-45AD-8CA4-1BEB01262D4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 xmlns:a16="http://schemas.microsoft.com/office/drawing/2014/main" id="{416CB557-0CE9-4015-A920-C6766A0664C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 xmlns:a16="http://schemas.microsoft.com/office/drawing/2014/main" id="{5EA7B3B4-3BF2-4B69-B300-5D86CCB0A07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 xmlns:a16="http://schemas.microsoft.com/office/drawing/2014/main" id="{D887DF00-5D34-4A8B-9A84-C40D336238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 xmlns:a16="http://schemas.microsoft.com/office/drawing/2014/main" id="{EADE921C-83B0-4521-916F-E7EC5CFDADB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 xmlns:a16="http://schemas.microsoft.com/office/drawing/2014/main" id="{5CEDA6FA-EB55-47AE-A005-BF546085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 xmlns:a16="http://schemas.microsoft.com/office/drawing/2014/main" id="{9DAC0C40-EF50-4632-B781-ACDAE95AF39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 xmlns:a16="http://schemas.microsoft.com/office/drawing/2014/main" id="{582AAB43-E3D9-4272-8809-5F70B302062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 xmlns:a16="http://schemas.microsoft.com/office/drawing/2014/main" id="{28C7D300-E0BD-4C12-92B1-0801266F02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 xmlns:a16="http://schemas.microsoft.com/office/drawing/2014/main" id="{CCA3ED35-2344-4402-B61B-3932E694572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 xmlns:a16="http://schemas.microsoft.com/office/drawing/2014/main" id="{949146BF-06FF-41BB-BDD3-B80BABB3AAE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 xmlns:a16="http://schemas.microsoft.com/office/drawing/2014/main" id="{393A6A5F-F75B-4BBC-AADC-A84DA758EE7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 xmlns:a16="http://schemas.microsoft.com/office/drawing/2014/main" id="{77B21059-EA9B-4329-968B-81F7966D27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 xmlns:a16="http://schemas.microsoft.com/office/drawing/2014/main" id="{BFF9C99F-41B4-4789-934B-8BF03EA94E6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 xmlns:a16="http://schemas.microsoft.com/office/drawing/2014/main" id="{C180277F-7E18-4896-AE91-960B379D2C4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 xmlns:a16="http://schemas.microsoft.com/office/drawing/2014/main" id="{C95FE437-DA37-44C9-B975-96C6DD9DE0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 xmlns:a16="http://schemas.microsoft.com/office/drawing/2014/main" id="{A2A5369E-5DB7-4854-BBEC-D043F3A5F2A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 xmlns:a16="http://schemas.microsoft.com/office/drawing/2014/main" id="{B6B0D6D9-913A-4804-83B5-5A9858F570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 xmlns:a16="http://schemas.microsoft.com/office/drawing/2014/main" id="{29B4FACF-EF13-4EFA-86D3-D5B2B6703A2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 xmlns:a16="http://schemas.microsoft.com/office/drawing/2014/main" id="{7BD767A9-D2A3-4942-B654-34DDDFD60B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 xmlns:a16="http://schemas.microsoft.com/office/drawing/2014/main" id="{0C97F02F-13B9-4D7E-B916-BC8713CC0D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 xmlns:a16="http://schemas.microsoft.com/office/drawing/2014/main" id="{99C0654B-0803-40FA-BF28-D8EA65F58C0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 xmlns:a16="http://schemas.microsoft.com/office/drawing/2014/main" id="{D44F31B6-3657-4241-A94E-EEDBFF0C98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 xmlns:a16="http://schemas.microsoft.com/office/drawing/2014/main" id="{3557624B-3CCB-43DA-998B-B1EC599C754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 xmlns:a16="http://schemas.microsoft.com/office/drawing/2014/main" id="{75B0CCD4-215D-456D-808C-F96ABB74D35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 xmlns:a16="http://schemas.microsoft.com/office/drawing/2014/main" id="{FE4E038E-23E6-43BE-9A3B-523A28DF73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 xmlns:a16="http://schemas.microsoft.com/office/drawing/2014/main" id="{A686F1FD-4135-414B-8575-ED97CC8DBF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 xmlns:a16="http://schemas.microsoft.com/office/drawing/2014/main" id="{36FBC8D5-B3FE-4E26-8B4F-5D5668A8A77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 xmlns:a16="http://schemas.microsoft.com/office/drawing/2014/main" id="{33A60C97-778A-4251-A66B-49769F0C20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 xmlns:a16="http://schemas.microsoft.com/office/drawing/2014/main" id="{0CC04E3B-2AC3-4A7B-A425-DDABEA8AF3E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 xmlns:a16="http://schemas.microsoft.com/office/drawing/2014/main" id="{CEF7D0E1-459C-4A15-9F05-545F6430B6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 xmlns:a16="http://schemas.microsoft.com/office/drawing/2014/main" id="{D5797445-BFB3-4EB2-8B44-4BF2C9E915C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 xmlns:a16="http://schemas.microsoft.com/office/drawing/2014/main" id="{E27FB1FC-477D-45B3-82B0-0F49364698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 xmlns:a16="http://schemas.microsoft.com/office/drawing/2014/main" id="{D94CF442-4FF2-41B3-8870-097DBAF46CF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 xmlns:a16="http://schemas.microsoft.com/office/drawing/2014/main" id="{A24927C8-A42E-4B8D-84A4-50A58968BCD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 xmlns:a16="http://schemas.microsoft.com/office/drawing/2014/main" id="{5379CB96-0D3A-4582-8650-A909955BA3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 xmlns:a16="http://schemas.microsoft.com/office/drawing/2014/main" id="{531F84F2-CE93-4841-9AA6-BC9E3557962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 xmlns:a16="http://schemas.microsoft.com/office/drawing/2014/main" id="{D1BED9D2-07EF-452E-AFA1-9A1E80AE243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 xmlns:a16="http://schemas.microsoft.com/office/drawing/2014/main" id="{2C75A1A5-0A11-42EA-AF4E-FF527212584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 xmlns:a16="http://schemas.microsoft.com/office/drawing/2014/main" id="{4275A1C7-FA96-4BBB-A7EF-A7ED02814E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 xmlns:a16="http://schemas.microsoft.com/office/drawing/2014/main" id="{8CA8B3B4-73BE-41D5-900B-42FBF6AA72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 xmlns:a16="http://schemas.microsoft.com/office/drawing/2014/main" id="{B0264B0D-E150-4641-BBB1-58080670EE7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 xmlns:a16="http://schemas.microsoft.com/office/drawing/2014/main" id="{BCC2D199-EF36-4077-A50C-D9FC99331B6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 xmlns:a16="http://schemas.microsoft.com/office/drawing/2014/main" id="{C6DCCA13-7F75-46F9-97B3-A9DA4C2173A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 xmlns:a16="http://schemas.microsoft.com/office/drawing/2014/main" id="{56C76EEB-75A4-418F-9FE0-CC513BC3C2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 xmlns:a16="http://schemas.microsoft.com/office/drawing/2014/main" id="{1E952CEF-EC1B-4714-8900-D2DFAEF30F2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 xmlns:a16="http://schemas.microsoft.com/office/drawing/2014/main" id="{2B899198-ADCC-4613-957B-7A40B17B15C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 xmlns:a16="http://schemas.microsoft.com/office/drawing/2014/main" id="{5581AF7F-95DB-4163-B608-C04A61FB92C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 xmlns:a16="http://schemas.microsoft.com/office/drawing/2014/main" id="{5616F834-835A-42B4-B51B-5AD285E283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 xmlns:a16="http://schemas.microsoft.com/office/drawing/2014/main" id="{EF598AFA-5F8F-4191-8881-1DE91BB2B04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 xmlns:a16="http://schemas.microsoft.com/office/drawing/2014/main" id="{6623A080-F2C6-4664-B99C-99A9C287B4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 xmlns:a16="http://schemas.microsoft.com/office/drawing/2014/main" id="{330E7091-D82F-490A-8F32-DE8745212EB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 xmlns:a16="http://schemas.microsoft.com/office/drawing/2014/main" id="{2B340B39-E421-434F-AF1A-DAD7E7802D0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 xmlns:a16="http://schemas.microsoft.com/office/drawing/2014/main" id="{6C2ED568-9809-4A18-A06A-87018A987EF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 xmlns:a16="http://schemas.microsoft.com/office/drawing/2014/main" id="{A6C26F4B-6369-4557-B6D4-A1B448B1278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 xmlns:a16="http://schemas.microsoft.com/office/drawing/2014/main" id="{42CEA830-FB77-4EA5-9BAB-64B6F500F32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 xmlns:a16="http://schemas.microsoft.com/office/drawing/2014/main" id="{E5A9B88C-3ADF-40D8-9E9B-42439F85202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 xmlns:a16="http://schemas.microsoft.com/office/drawing/2014/main" id="{CC9DEE2F-0410-4B1A-BED8-D1371CE8B43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 xmlns:a16="http://schemas.microsoft.com/office/drawing/2014/main" id="{8A66E75A-959E-436D-B1F1-DBD1E460E1A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 xmlns:a16="http://schemas.microsoft.com/office/drawing/2014/main" id="{B35526DB-3749-43FA-84BA-E73EE1D1DB0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 xmlns:a16="http://schemas.microsoft.com/office/drawing/2014/main" id="{6503C90B-19EF-4925-A08A-AE40956A26B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 xmlns:a16="http://schemas.microsoft.com/office/drawing/2014/main" id="{B98692DC-F401-45BC-ABC7-421F3391C32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 xmlns:a16="http://schemas.microsoft.com/office/drawing/2014/main" id="{8629B1A4-7BFC-4F45-9FAD-BB035C4E47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 xmlns:a16="http://schemas.microsoft.com/office/drawing/2014/main" id="{A2F92592-AB8B-4732-BEE7-3E2B830EA39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 xmlns:a16="http://schemas.microsoft.com/office/drawing/2014/main" id="{9C3644DC-02D1-43FF-8ED1-0ECBBA4B30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 xmlns:a16="http://schemas.microsoft.com/office/drawing/2014/main" id="{4DC12AE3-E70C-4CD8-9A74-7567F99C46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 xmlns:a16="http://schemas.microsoft.com/office/drawing/2014/main" id="{0E0DDE12-8B48-4D21-8863-06298ED8B8C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 xmlns:a16="http://schemas.microsoft.com/office/drawing/2014/main" id="{C611F1DE-AF40-48FC-8A1E-0A175D439E6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 xmlns:a16="http://schemas.microsoft.com/office/drawing/2014/main" id="{34C2CAED-22FC-4450-8BBC-7811F7DF9BC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 xmlns:a16="http://schemas.microsoft.com/office/drawing/2014/main" id="{F89E6B45-A41C-4735-A7F5-E4EFD5DCFD0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 xmlns:a16="http://schemas.microsoft.com/office/drawing/2014/main" id="{44BFE35C-5487-42E8-AC30-01FC1E4F51B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 xmlns:a16="http://schemas.microsoft.com/office/drawing/2014/main" id="{3575E1A5-C3CB-4081-A394-36172B7DB14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 xmlns:a16="http://schemas.microsoft.com/office/drawing/2014/main" id="{C9C6DF24-803A-44A1-B29A-B90297D3936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 xmlns:a16="http://schemas.microsoft.com/office/drawing/2014/main" id="{22A7B096-566C-4312-AF19-D9A3B6BC0E9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 xmlns:a16="http://schemas.microsoft.com/office/drawing/2014/main" id="{8B429767-12DD-4020-BC3E-9944CF36F6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 xmlns:a16="http://schemas.microsoft.com/office/drawing/2014/main" id="{FF510776-417B-4B74-9082-ED3915450A7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 xmlns:a16="http://schemas.microsoft.com/office/drawing/2014/main" id="{FEF51D3D-E951-49CE-BCE4-D444BEF6B2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 xmlns:a16="http://schemas.microsoft.com/office/drawing/2014/main" id="{B27BA73E-E784-4961-884D-F507DDE38A8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 xmlns:a16="http://schemas.microsoft.com/office/drawing/2014/main" id="{2849019E-0178-4A1C-A5D8-DC3DFC572B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 xmlns:a16="http://schemas.microsoft.com/office/drawing/2014/main" id="{0B49676D-9D41-4B2D-8FF9-69AC31CFDC4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 xmlns:a16="http://schemas.microsoft.com/office/drawing/2014/main" id="{6BDFE3E8-9647-4400-B019-8EDD4E688BA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 xmlns:a16="http://schemas.microsoft.com/office/drawing/2014/main" id="{EDD57B95-ED61-4561-9ADF-38126BADCEA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 xmlns:a16="http://schemas.microsoft.com/office/drawing/2014/main" id="{3744F230-BFBA-41B0-9FE2-481D1EAFFFA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 xmlns:a16="http://schemas.microsoft.com/office/drawing/2014/main" id="{C32022D3-12E0-4BC1-8085-D6CBF3CDD7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 xmlns:a16="http://schemas.microsoft.com/office/drawing/2014/main" id="{D1AED37F-874A-4B21-A522-FEBCB38F4C9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 xmlns:a16="http://schemas.microsoft.com/office/drawing/2014/main" id="{5BB466E2-3497-4A3B-8777-FAA0AAEE2B0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 xmlns:a16="http://schemas.microsoft.com/office/drawing/2014/main" id="{A924D178-36E4-4E29-86E8-7716F3B4A7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 xmlns:a16="http://schemas.microsoft.com/office/drawing/2014/main" id="{D0DF84E5-BB3D-4120-8FD3-98ECDA31BBE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 xmlns:a16="http://schemas.microsoft.com/office/drawing/2014/main" id="{E5B29635-10AC-481E-A2DE-80E9DE6128D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 xmlns:a16="http://schemas.microsoft.com/office/drawing/2014/main" id="{AAB430CA-3259-463F-85F9-B6E180323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 xmlns:a16="http://schemas.microsoft.com/office/drawing/2014/main" id="{8EF18909-FC9F-4845-B1DC-027E82B219F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 xmlns:a16="http://schemas.microsoft.com/office/drawing/2014/main" id="{EFCE2389-D574-49C1-89EB-D8C7308883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 xmlns:a16="http://schemas.microsoft.com/office/drawing/2014/main" id="{D44B35A5-5216-45FC-8F0F-D80E383B42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 xmlns:a16="http://schemas.microsoft.com/office/drawing/2014/main" id="{9470F10A-F708-41AA-A910-5C288B3556E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 xmlns:a16="http://schemas.microsoft.com/office/drawing/2014/main" id="{CD73E13B-910B-40D2-B53F-6614C098BA9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 xmlns:a16="http://schemas.microsoft.com/office/drawing/2014/main" id="{8267FC95-0200-40B3-B043-D33BEA60D0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 xmlns:a16="http://schemas.microsoft.com/office/drawing/2014/main" id="{9F14022C-37CD-4CDD-ACD1-86161EF001B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338066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Slide Background">
            <a:extLst>
              <a:ext uri="{FF2B5EF4-FFF2-40B4-BE49-F238E27FC236}">
                <a16:creationId xmlns="" xmlns:a16="http://schemas.microsoft.com/office/drawing/2014/main" id="{90D0877E-6CD0-4206-8A18-56CEE73EFB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914399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 xmlns:a16="http://schemas.microsoft.com/office/drawing/2014/main" id="{E18AC0D4-F32D-4067-9F63-E553F4AFF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2806021"/>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9875178-6278-F2E3-5ADC-55018BD26890}"/>
              </a:ext>
            </a:extLst>
          </p:cNvPr>
          <p:cNvSpPr>
            <a:spLocks noGrp="1"/>
          </p:cNvSpPr>
          <p:nvPr>
            <p:ph type="title"/>
          </p:nvPr>
        </p:nvSpPr>
        <p:spPr>
          <a:xfrm>
            <a:off x="571350" y="342306"/>
            <a:ext cx="7589423" cy="1005272"/>
          </a:xfrm>
        </p:spPr>
        <p:txBody>
          <a:bodyPr anchor="ctr">
            <a:normAutofit fontScale="90000"/>
          </a:bodyPr>
          <a:lstStyle/>
          <a:p>
            <a:r>
              <a:rPr lang="en-US" sz="3500" b="0" i="0" dirty="0">
                <a:effectLst/>
                <a:latin typeface="Söhne"/>
              </a:rPr>
              <a:t>Statistical Analysis of Preprocessed Data</a:t>
            </a:r>
            <a:endParaRPr lang="en-US" sz="3500" dirty="0"/>
          </a:p>
        </p:txBody>
      </p:sp>
      <p:sp>
        <p:nvSpPr>
          <p:cNvPr id="3" name="Content Placeholder 2">
            <a:extLst>
              <a:ext uri="{FF2B5EF4-FFF2-40B4-BE49-F238E27FC236}">
                <a16:creationId xmlns="" xmlns:a16="http://schemas.microsoft.com/office/drawing/2014/main" id="{0CB4AB81-60DF-A441-C296-D84849589D6C}"/>
              </a:ext>
            </a:extLst>
          </p:cNvPr>
          <p:cNvSpPr>
            <a:spLocks noGrp="1"/>
          </p:cNvSpPr>
          <p:nvPr>
            <p:ph idx="1"/>
          </p:nvPr>
        </p:nvSpPr>
        <p:spPr>
          <a:xfrm>
            <a:off x="737419" y="1689884"/>
            <a:ext cx="7589422" cy="1643252"/>
          </a:xfrm>
        </p:spPr>
        <p:txBody>
          <a:bodyPr anchor="ctr">
            <a:normAutofit/>
          </a:bodyPr>
          <a:lstStyle/>
          <a:p>
            <a:pPr marL="0" indent="0">
              <a:lnSpc>
                <a:spcPct val="90000"/>
              </a:lnSpc>
              <a:buNone/>
            </a:pPr>
            <a:r>
              <a:rPr lang="en-US" sz="1400" b="1" i="0" dirty="0">
                <a:effectLst/>
                <a:latin typeface="Söhne"/>
              </a:rPr>
              <a:t>Objective</a:t>
            </a:r>
            <a:r>
              <a:rPr lang="en-US" sz="1400" b="0" i="0" dirty="0">
                <a:effectLst/>
                <a:latin typeface="Söhne"/>
              </a:rPr>
              <a:t>: Analyze the statistical properties of numerical columns after data preprocessing.</a:t>
            </a:r>
          </a:p>
          <a:p>
            <a:pPr marL="0" indent="0">
              <a:lnSpc>
                <a:spcPct val="90000"/>
              </a:lnSpc>
              <a:buNone/>
            </a:pPr>
            <a:r>
              <a:rPr lang="en-US" sz="1400" b="1" i="0" dirty="0">
                <a:effectLst/>
                <a:latin typeface="Söhne"/>
              </a:rPr>
              <a:t>Key Actions</a:t>
            </a:r>
            <a:r>
              <a:rPr lang="en-US" sz="1400" b="0" i="0" dirty="0">
                <a:effectLst/>
                <a:latin typeface="Söhne"/>
              </a:rPr>
              <a:t>:</a:t>
            </a:r>
          </a:p>
          <a:p>
            <a:pPr marL="742950" lvl="1" indent="-285750">
              <a:lnSpc>
                <a:spcPct val="90000"/>
              </a:lnSpc>
              <a:buFont typeface="Arial" panose="020B0604020202020204" pitchFamily="34" charset="0"/>
              <a:buChar char="•"/>
            </a:pPr>
            <a:r>
              <a:rPr lang="en-US" sz="1400" b="0" i="0" dirty="0">
                <a:effectLst/>
                <a:latin typeface="Söhne"/>
              </a:rPr>
              <a:t>Updated the list of numerical columns to reflect preprocessing adjustments.</a:t>
            </a:r>
          </a:p>
          <a:p>
            <a:pPr marL="742950" lvl="1" indent="-285750">
              <a:lnSpc>
                <a:spcPct val="90000"/>
              </a:lnSpc>
              <a:buFont typeface="Arial" panose="020B0604020202020204" pitchFamily="34" charset="0"/>
              <a:buChar char="•"/>
            </a:pPr>
            <a:r>
              <a:rPr lang="en-US" sz="1400" b="0" i="0" dirty="0">
                <a:effectLst/>
                <a:latin typeface="Söhne"/>
              </a:rPr>
              <a:t>Calculated descriptive statistics to summarize the central tendency, dispersion, and shape of the dataset's numerical features.</a:t>
            </a:r>
          </a:p>
          <a:p>
            <a:pPr>
              <a:lnSpc>
                <a:spcPct val="90000"/>
              </a:lnSpc>
            </a:pPr>
            <a:endParaRPr lang="en-US" sz="1400" dirty="0"/>
          </a:p>
        </p:txBody>
      </p:sp>
      <p:pic>
        <p:nvPicPr>
          <p:cNvPr id="5" name="Picture 4">
            <a:extLst>
              <a:ext uri="{FF2B5EF4-FFF2-40B4-BE49-F238E27FC236}">
                <a16:creationId xmlns="" xmlns:a16="http://schemas.microsoft.com/office/drawing/2014/main" id="{9F7E7801-B5F2-0ECB-A7E9-F6304EB79F4C}"/>
              </a:ext>
            </a:extLst>
          </p:cNvPr>
          <p:cNvPicPr>
            <a:picLocks noChangeAspect="1"/>
          </p:cNvPicPr>
          <p:nvPr/>
        </p:nvPicPr>
        <p:blipFill>
          <a:blip r:embed="rId2"/>
          <a:stretch>
            <a:fillRect/>
          </a:stretch>
        </p:blipFill>
        <p:spPr>
          <a:xfrm>
            <a:off x="571351" y="3808430"/>
            <a:ext cx="8001002" cy="1840231"/>
          </a:xfrm>
          <a:prstGeom prst="rect">
            <a:avLst/>
          </a:prstGeom>
          <a:effectLst/>
        </p:spPr>
      </p:pic>
    </p:spTree>
    <p:extLst>
      <p:ext uri="{BB962C8B-B14F-4D97-AF65-F5344CB8AC3E}">
        <p14:creationId xmlns:p14="http://schemas.microsoft.com/office/powerpoint/2010/main" val="655254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32DC8-23FA-6964-DD2E-BEFF3899C31A}"/>
              </a:ext>
            </a:extLst>
          </p:cNvPr>
          <p:cNvSpPr>
            <a:spLocks noGrp="1"/>
          </p:cNvSpPr>
          <p:nvPr>
            <p:ph type="title"/>
          </p:nvPr>
        </p:nvSpPr>
        <p:spPr>
          <a:xfrm>
            <a:off x="657518" y="741392"/>
            <a:ext cx="5743281" cy="959590"/>
          </a:xfrm>
        </p:spPr>
        <p:txBody>
          <a:bodyPr anchor="b">
            <a:normAutofit/>
          </a:bodyPr>
          <a:lstStyle/>
          <a:p>
            <a:r>
              <a:rPr lang="en-US" sz="2600" b="0" i="0" dirty="0">
                <a:effectLst/>
                <a:latin typeface="Söhne"/>
              </a:rPr>
              <a:t>Correlation Analysis of Numeric Features</a:t>
            </a:r>
            <a:endParaRPr lang="en-US" sz="2600" dirty="0"/>
          </a:p>
        </p:txBody>
      </p:sp>
      <p:sp>
        <p:nvSpPr>
          <p:cNvPr id="3" name="Content Placeholder 2">
            <a:extLst>
              <a:ext uri="{FF2B5EF4-FFF2-40B4-BE49-F238E27FC236}">
                <a16:creationId xmlns="" xmlns:a16="http://schemas.microsoft.com/office/drawing/2014/main" id="{A60F86BF-96FD-6098-11B7-2DAE9D4ACC89}"/>
              </a:ext>
            </a:extLst>
          </p:cNvPr>
          <p:cNvSpPr>
            <a:spLocks noGrp="1"/>
          </p:cNvSpPr>
          <p:nvPr>
            <p:ph idx="1"/>
          </p:nvPr>
        </p:nvSpPr>
        <p:spPr>
          <a:xfrm>
            <a:off x="432619" y="2094271"/>
            <a:ext cx="3500284" cy="3887037"/>
          </a:xfrm>
        </p:spPr>
        <p:txBody>
          <a:bodyPr anchor="t">
            <a:normAutofit lnSpcReduction="10000"/>
          </a:bodyPr>
          <a:lstStyle/>
          <a:p>
            <a:pPr>
              <a:lnSpc>
                <a:spcPct val="90000"/>
              </a:lnSpc>
            </a:pPr>
            <a:r>
              <a:rPr lang="en-US" sz="2000" b="0" i="0" dirty="0">
                <a:effectLst/>
                <a:latin typeface="Söhne"/>
              </a:rPr>
              <a:t>understanding of the dataset is a crucial step involved in computing and visualizing the correlation matrix for all numeric features.</a:t>
            </a:r>
          </a:p>
          <a:p>
            <a:pPr>
              <a:lnSpc>
                <a:spcPct val="90000"/>
              </a:lnSpc>
            </a:pPr>
            <a:r>
              <a:rPr lang="en-US" sz="2000" b="0" i="0" dirty="0">
                <a:effectLst/>
                <a:latin typeface="Söhne"/>
              </a:rPr>
              <a:t>This analysis is instrumental in identifying potential relationships and dependencies between variables, which can significantly influence our machine learning strategies.</a:t>
            </a:r>
            <a:endParaRPr lang="en-US" sz="2000" dirty="0"/>
          </a:p>
        </p:txBody>
      </p:sp>
      <p:pic>
        <p:nvPicPr>
          <p:cNvPr id="4" name="Picture 3">
            <a:extLst>
              <a:ext uri="{FF2B5EF4-FFF2-40B4-BE49-F238E27FC236}">
                <a16:creationId xmlns="" xmlns:a16="http://schemas.microsoft.com/office/drawing/2014/main" id="{144C6B90-01F0-AA63-BFA2-767240A9B520}"/>
              </a:ext>
            </a:extLst>
          </p:cNvPr>
          <p:cNvPicPr>
            <a:picLocks noChangeAspect="1"/>
          </p:cNvPicPr>
          <p:nvPr/>
        </p:nvPicPr>
        <p:blipFill>
          <a:blip r:embed="rId2"/>
          <a:stretch>
            <a:fillRect/>
          </a:stretch>
        </p:blipFill>
        <p:spPr>
          <a:xfrm>
            <a:off x="3833276" y="1817452"/>
            <a:ext cx="4792009" cy="4384688"/>
          </a:xfrm>
          <a:prstGeom prst="rect">
            <a:avLst/>
          </a:prstGeom>
        </p:spPr>
      </p:pic>
      <p:grpSp>
        <p:nvGrpSpPr>
          <p:cNvPr id="12" name="Group 11">
            <a:extLst>
              <a:ext uri="{FF2B5EF4-FFF2-40B4-BE49-F238E27FC236}">
                <a16:creationId xmlns="" xmlns:a16="http://schemas.microsoft.com/office/drawing/2014/main" id="{6258F736-B256-8039-9DC6-F4E49A5C5AD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9051478" y="0"/>
            <a:ext cx="92522" cy="6858000"/>
            <a:chOff x="12068638" y="0"/>
            <a:chExt cx="123362" cy="6858000"/>
          </a:xfrm>
        </p:grpSpPr>
        <p:sp>
          <p:nvSpPr>
            <p:cNvPr id="10" name="Rectangle 9">
              <a:extLst>
                <a:ext uri="{FF2B5EF4-FFF2-40B4-BE49-F238E27FC236}">
                  <a16:creationId xmlns="" xmlns:a16="http://schemas.microsoft.com/office/drawing/2014/main" id="{10B4520A-996E-330C-99DA-69CA4D89E90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EC8FA945-E356-695F-18D6-CAD4EF34FE4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610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BA85C3-7AE8-FC25-4437-D90FFF55A7A3}"/>
              </a:ext>
            </a:extLst>
          </p:cNvPr>
          <p:cNvSpPr>
            <a:spLocks noGrp="1"/>
          </p:cNvSpPr>
          <p:nvPr>
            <p:ph type="title"/>
          </p:nvPr>
        </p:nvSpPr>
        <p:spPr/>
        <p:txBody>
          <a:bodyPr>
            <a:normAutofit/>
          </a:bodyPr>
          <a:lstStyle/>
          <a:p>
            <a:r>
              <a:rPr lang="en-US" b="0" i="0" dirty="0">
                <a:solidFill>
                  <a:srgbClr val="0D0D0D"/>
                </a:solidFill>
                <a:effectLst/>
                <a:latin typeface="Söhne"/>
              </a:rPr>
              <a:t>Linear Regression</a:t>
            </a:r>
            <a:endParaRPr lang="en-US" dirty="0"/>
          </a:p>
        </p:txBody>
      </p:sp>
      <p:graphicFrame>
        <p:nvGraphicFramePr>
          <p:cNvPr id="5" name="Content Placeholder 2">
            <a:extLst>
              <a:ext uri="{FF2B5EF4-FFF2-40B4-BE49-F238E27FC236}">
                <a16:creationId xmlns="" xmlns:a16="http://schemas.microsoft.com/office/drawing/2014/main" id="{42142876-9DBB-59D4-E7EA-9A2B3091472B}"/>
              </a:ext>
            </a:extLst>
          </p:cNvPr>
          <p:cNvGraphicFramePr>
            <a:graphicFrameLocks noGrp="1"/>
          </p:cNvGraphicFramePr>
          <p:nvPr>
            <p:ph idx="1"/>
            <p:extLst>
              <p:ext uri="{D42A27DB-BD31-4B8C-83A1-F6EECF244321}">
                <p14:modId xmlns:p14="http://schemas.microsoft.com/office/powerpoint/2010/main" val="119066555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606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 xmlns:a16="http://schemas.microsoft.com/office/drawing/2014/main" id="{45D37F4E-DDB4-456B-97E0-9937730A03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F26F098-9349-C347-0F61-33E2AC4B40D2}"/>
              </a:ext>
            </a:extLst>
          </p:cNvPr>
          <p:cNvSpPr>
            <a:spLocks noGrp="1"/>
          </p:cNvSpPr>
          <p:nvPr>
            <p:ph type="title"/>
          </p:nvPr>
        </p:nvSpPr>
        <p:spPr>
          <a:xfrm>
            <a:off x="429369" y="238539"/>
            <a:ext cx="8263890" cy="1434415"/>
          </a:xfrm>
        </p:spPr>
        <p:txBody>
          <a:bodyPr anchor="b">
            <a:normAutofit/>
          </a:bodyPr>
          <a:lstStyle/>
          <a:p>
            <a:r>
              <a:rPr lang="en-US" sz="4700" dirty="0"/>
              <a:t>K-Means Clustering</a:t>
            </a:r>
          </a:p>
        </p:txBody>
      </p:sp>
      <p:sp>
        <p:nvSpPr>
          <p:cNvPr id="1040" name="sketchy line">
            <a:extLst>
              <a:ext uri="{FF2B5EF4-FFF2-40B4-BE49-F238E27FC236}">
                <a16:creationId xmlns="" xmlns:a16="http://schemas.microsoft.com/office/drawing/2014/main" id="{B2DD41CD-8F47-4F56-AD12-4E2FF76969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5D839DA6-C458-F587-6949-9890740B31E7}"/>
              </a:ext>
            </a:extLst>
          </p:cNvPr>
          <p:cNvSpPr>
            <a:spLocks noGrp="1"/>
          </p:cNvSpPr>
          <p:nvPr>
            <p:ph idx="1"/>
          </p:nvPr>
        </p:nvSpPr>
        <p:spPr>
          <a:xfrm>
            <a:off x="429369" y="2071316"/>
            <a:ext cx="5035164" cy="4119172"/>
          </a:xfrm>
        </p:spPr>
        <p:txBody>
          <a:bodyPr anchor="t">
            <a:normAutofit/>
          </a:bodyPr>
          <a:lstStyle/>
          <a:p>
            <a:pPr marL="0" indent="0">
              <a:buNone/>
            </a:pPr>
            <a:r>
              <a:rPr lang="en-US" sz="1900" b="0" i="0">
                <a:effectLst/>
                <a:latin typeface="Söhne"/>
              </a:rPr>
              <a:t>Implementing K-Means Clustering, we scaled our features dataset and determined three distinct clusters. </a:t>
            </a:r>
          </a:p>
          <a:p>
            <a:pPr marL="0" indent="0">
              <a:buNone/>
            </a:pPr>
            <a:r>
              <a:rPr lang="en-US" sz="1900" b="0" i="0">
                <a:effectLst/>
                <a:latin typeface="Söhne"/>
              </a:rPr>
              <a:t>Post-analysis revealed that the centroids of these clusters differ significantly, hinting at diverse underlying patterns. Visualizing the data reduced via PCA illustrated clear cluster separation, with each cluster potentially representing a unique customer segment. </a:t>
            </a:r>
          </a:p>
          <a:p>
            <a:pPr marL="0" indent="0">
              <a:buNone/>
            </a:pPr>
            <a:r>
              <a:rPr lang="en-US" sz="1900" b="0" i="0">
                <a:effectLst/>
                <a:latin typeface="Söhne"/>
              </a:rPr>
              <a:t>This insightful differentiation paves the way for targeted strategies that can be tailored to the needs and behaviors of each identified group.</a:t>
            </a:r>
            <a:endParaRPr lang="en-US" sz="1900"/>
          </a:p>
        </p:txBody>
      </p:sp>
      <p:pic>
        <p:nvPicPr>
          <p:cNvPr id="1026" name="Picture 2" descr="Uploaded image">
            <a:extLst>
              <a:ext uri="{FF2B5EF4-FFF2-40B4-BE49-F238E27FC236}">
                <a16:creationId xmlns="" xmlns:a16="http://schemas.microsoft.com/office/drawing/2014/main" id="{68A31577-19D8-9E42-37F4-2B3021084C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91" r="28766" b="4"/>
          <a:stretch/>
        </p:blipFill>
        <p:spPr bwMode="auto">
          <a:xfrm>
            <a:off x="5574890" y="2093976"/>
            <a:ext cx="3137651" cy="379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39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 xmlns:a16="http://schemas.microsoft.com/office/drawing/2014/main" id="{5AA03EDC-7067-4DFF-B672-541D016AAA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 xmlns:a16="http://schemas.microsoft.com/office/drawing/2014/main" id="{0EBF3E39-B0BE-496A-8604-9007470FFA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572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6FE761A-CA08-8DFD-0846-70FB08A8C0E0}"/>
              </a:ext>
            </a:extLst>
          </p:cNvPr>
          <p:cNvSpPr>
            <a:spLocks noGrp="1"/>
          </p:cNvSpPr>
          <p:nvPr>
            <p:ph type="title"/>
          </p:nvPr>
        </p:nvSpPr>
        <p:spPr>
          <a:xfrm>
            <a:off x="324465" y="685800"/>
            <a:ext cx="3982064" cy="1474666"/>
          </a:xfrm>
        </p:spPr>
        <p:txBody>
          <a:bodyPr anchor="b">
            <a:normAutofit/>
          </a:bodyPr>
          <a:lstStyle/>
          <a:p>
            <a:r>
              <a:rPr lang="en-US" sz="2600" b="0" i="0" dirty="0">
                <a:solidFill>
                  <a:srgbClr val="595959"/>
                </a:solidFill>
                <a:effectLst/>
                <a:latin typeface="Söhne"/>
              </a:rPr>
              <a:t>Evaluating Fraud Detection Accuracy with logistic regression</a:t>
            </a:r>
            <a:endParaRPr lang="en-US" sz="2600" dirty="0">
              <a:solidFill>
                <a:srgbClr val="595959"/>
              </a:solidFill>
            </a:endParaRPr>
          </a:p>
        </p:txBody>
      </p:sp>
      <p:sp>
        <p:nvSpPr>
          <p:cNvPr id="3" name="Content Placeholder 2">
            <a:extLst>
              <a:ext uri="{FF2B5EF4-FFF2-40B4-BE49-F238E27FC236}">
                <a16:creationId xmlns="" xmlns:a16="http://schemas.microsoft.com/office/drawing/2014/main" id="{E237DC7E-6865-BBDC-0C3D-95F944B9183D}"/>
              </a:ext>
            </a:extLst>
          </p:cNvPr>
          <p:cNvSpPr>
            <a:spLocks noGrp="1"/>
          </p:cNvSpPr>
          <p:nvPr>
            <p:ph idx="1"/>
          </p:nvPr>
        </p:nvSpPr>
        <p:spPr>
          <a:xfrm>
            <a:off x="324465" y="2447337"/>
            <a:ext cx="3982064" cy="3770434"/>
          </a:xfrm>
        </p:spPr>
        <p:txBody>
          <a:bodyPr anchor="t">
            <a:noAutofit/>
          </a:bodyPr>
          <a:lstStyle/>
          <a:p>
            <a:pPr>
              <a:lnSpc>
                <a:spcPct val="90000"/>
              </a:lnSpc>
            </a:pPr>
            <a:r>
              <a:rPr lang="en-US" sz="1600" b="0" i="0" dirty="0">
                <a:solidFill>
                  <a:srgbClr val="595959"/>
                </a:solidFill>
                <a:effectLst/>
                <a:latin typeface="Söhne"/>
              </a:rPr>
              <a:t>In our predictive analysis of fraudulent transactions, the confusion matrix revealed a high number of true negatives, with 99.59% of non-fraud cases accurately identified. However, the model did not successfully detect any true positives, indicating a potential area for improvement in recognizing fraudulent transactions. </a:t>
            </a:r>
          </a:p>
          <a:p>
            <a:pPr>
              <a:lnSpc>
                <a:spcPct val="90000"/>
              </a:lnSpc>
            </a:pPr>
            <a:r>
              <a:rPr lang="en-US" sz="1600" b="0" i="0" dirty="0">
                <a:solidFill>
                  <a:srgbClr val="595959"/>
                </a:solidFill>
                <a:effectLst/>
                <a:latin typeface="Söhne"/>
              </a:rPr>
              <a:t>The false negative rate stood at 0.38%, illustrating missed fraud detections, while false positives were minimal at 0.03%. This diagnostic tool underscores the need to enhance our model's sensitivity to fraud detection without compromising its strong ability to identify legitimate transactions.</a:t>
            </a:r>
            <a:endParaRPr lang="en-US" sz="1600" dirty="0">
              <a:solidFill>
                <a:srgbClr val="595959"/>
              </a:solidFill>
            </a:endParaRPr>
          </a:p>
        </p:txBody>
      </p:sp>
      <p:pic>
        <p:nvPicPr>
          <p:cNvPr id="2050" name="Picture 2">
            <a:extLst>
              <a:ext uri="{FF2B5EF4-FFF2-40B4-BE49-F238E27FC236}">
                <a16:creationId xmlns="" xmlns:a16="http://schemas.microsoft.com/office/drawing/2014/main" id="{D4D866DB-930F-29CB-0553-A3797A4D59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86350" y="1990182"/>
            <a:ext cx="3597792" cy="2923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087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195</TotalTime>
  <Words>987</Words>
  <Application>Microsoft Office PowerPoint</Application>
  <PresentationFormat>On-screen Show (4:3)</PresentationFormat>
  <Paragraphs>54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Credit Card Fraud Detection Analysis</vt:lpstr>
      <vt:lpstr>Contents</vt:lpstr>
      <vt:lpstr>Introduction</vt:lpstr>
      <vt:lpstr>Main Objective and Methodology</vt:lpstr>
      <vt:lpstr>Statistical Analysis of Preprocessed Data</vt:lpstr>
      <vt:lpstr>Correlation Analysis of Numeric Features</vt:lpstr>
      <vt:lpstr>Linear Regression</vt:lpstr>
      <vt:lpstr>K-Means Clustering</vt:lpstr>
      <vt:lpstr>Evaluating Fraud Detection Accuracy with logistic regression</vt:lpstr>
      <vt:lpstr>Model Performance: ROC Curve Analysis</vt:lpstr>
      <vt:lpstr>Decision Tree Model for Fraud Detection</vt:lpstr>
      <vt:lpstr>Random Forest for Feature Importance</vt:lpstr>
      <vt:lpstr>Conclusion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AI For Business BUAN-617-IO </dc:title>
  <dc:subject/>
  <dc:creator/>
  <cp:keywords/>
  <dc:description>generated using python-pptx</dc:description>
  <cp:lastModifiedBy>dell</cp:lastModifiedBy>
  <cp:revision>4</cp:revision>
  <dcterms:created xsi:type="dcterms:W3CDTF">2013-01-27T09:14:16Z</dcterms:created>
  <dcterms:modified xsi:type="dcterms:W3CDTF">2024-10-29T23:51:29Z</dcterms:modified>
  <cp:category/>
</cp:coreProperties>
</file>